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519" r:id="rId6"/>
    <p:sldId id="520" r:id="rId7"/>
    <p:sldId id="522" r:id="rId8"/>
    <p:sldId id="525" r:id="rId9"/>
    <p:sldId id="524" r:id="rId10"/>
    <p:sldId id="445" r:id="rId11"/>
    <p:sldId id="523" r:id="rId12"/>
    <p:sldId id="510" r:id="rId13"/>
    <p:sldId id="509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E64D"/>
    <a:srgbClr val="FFFFFF"/>
    <a:srgbClr val="F2A40D"/>
    <a:srgbClr val="0000CC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58" d="100"/>
          <a:sy n="58" d="100"/>
        </p:scale>
        <p:origin x="72" y="49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52FEF-51A3-4D97-9E4A-7A47150B8D7D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ECFC-15D0-4598-BA9B-21FCB786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ECFC-15D0-4598-BA9B-21FCB786F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20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FFFF00"/>
                </a:solidFill>
              </a:rPr>
              <a:t>An insurance company provides insurance to it’s employees according to the following criteria:</a:t>
            </a:r>
          </a:p>
          <a:p>
            <a:pPr marL="457200" indent="-457200" algn="just"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If the employee is married.</a:t>
            </a:r>
          </a:p>
          <a:p>
            <a:pPr marL="457200" indent="-457200" algn="just"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If the employee is unmarried, male and above 35 years of age</a:t>
            </a:r>
          </a:p>
          <a:p>
            <a:pPr marL="457200" indent="-457200" algn="just"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If the employee is unmarried, female and above 30 years of age</a:t>
            </a:r>
          </a:p>
          <a:p>
            <a:pPr algn="just"/>
            <a:r>
              <a:rPr lang="en-US" sz="1600" b="1" dirty="0">
                <a:solidFill>
                  <a:srgbClr val="FFFF00"/>
                </a:solidFill>
              </a:rPr>
              <a:t>In all the other cases insurance is not given.</a:t>
            </a:r>
          </a:p>
          <a:p>
            <a:pPr algn="just"/>
            <a:endParaRPr lang="en-US" sz="1600" b="1" dirty="0">
              <a:solidFill>
                <a:srgbClr val="FFFF00"/>
              </a:solidFill>
            </a:endParaRPr>
          </a:p>
          <a:p>
            <a:pPr algn="just"/>
            <a:r>
              <a:rPr lang="en-US" sz="1600" b="1" dirty="0">
                <a:solidFill>
                  <a:srgbClr val="FFFF00"/>
                </a:solidFill>
              </a:rPr>
              <a:t>Write a program to ask the user to input age, gender and marital status and check whether the user is eligible for insurance or not. DO NOT USE ANY 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181956"/>
            <a:ext cx="7429552" cy="3636844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264568"/>
            <a:ext cx="9041922" cy="350865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endParaRPr lang="en-US" sz="105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int age;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char gen,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printf("Enter your age:");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scanf("%d", &amp;age);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printf("Enter your gender(M/F):");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fflush(stdin);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scanf("%c", &amp;gen);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printf("Enter your marital status(Y/N):");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fflush(stdin);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scanf("%c", &amp;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if(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== 'Y')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printf("Insurance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if(gen == 'M')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if(age &gt; 35)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Not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if(age &gt; 30)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Not Given")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0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20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The function fflush()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The Function fflush()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604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FFFF00"/>
                </a:solidFill>
              </a:rPr>
              <a:t>To understand this concept you first have to guess the output of the program for the following input</a:t>
            </a:r>
          </a:p>
          <a:p>
            <a:pPr lvl="1"/>
            <a:endParaRPr lang="en-US" sz="2800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sz="2800" b="1" dirty="0">
                <a:solidFill>
                  <a:srgbClr val="FFFFFF"/>
                </a:solidFill>
                <a:sym typeface="Wingdings" pitchFamily="2" charset="2"/>
              </a:rPr>
              <a:t>Enter your age:</a:t>
            </a:r>
            <a:r>
              <a:rPr lang="en-US" sz="2800" b="1" dirty="0">
                <a:solidFill>
                  <a:srgbClr val="F2A40D"/>
                </a:solidFill>
                <a:sym typeface="Wingdings" pitchFamily="2" charset="2"/>
              </a:rPr>
              <a:t>25</a:t>
            </a:r>
          </a:p>
          <a:p>
            <a:pPr lvl="1"/>
            <a:r>
              <a:rPr lang="en-US" sz="2800" b="1" dirty="0">
                <a:solidFill>
                  <a:srgbClr val="FFFFFF"/>
                </a:solidFill>
                <a:sym typeface="Wingdings" pitchFamily="2" charset="2"/>
              </a:rPr>
              <a:t>Enter your gender(M/F):</a:t>
            </a:r>
            <a:r>
              <a:rPr lang="en-US" sz="2800" b="1" dirty="0">
                <a:solidFill>
                  <a:srgbClr val="F2A40D"/>
                </a:solidFill>
                <a:sym typeface="Wingdings" pitchFamily="2" charset="2"/>
              </a:rPr>
              <a:t>M</a:t>
            </a:r>
          </a:p>
          <a:p>
            <a:pPr lvl="1"/>
            <a:r>
              <a:rPr lang="en-US" sz="2800" b="1" dirty="0">
                <a:solidFill>
                  <a:srgbClr val="FFFFFF"/>
                </a:solidFill>
                <a:sym typeface="Wingdings" pitchFamily="2" charset="2"/>
              </a:rPr>
              <a:t>Enter your marital status(Y/N):</a:t>
            </a:r>
            <a:r>
              <a:rPr lang="en-US" sz="2800" b="1" dirty="0">
                <a:solidFill>
                  <a:srgbClr val="F2A40D"/>
                </a:solidFill>
                <a:sym typeface="Wingdings" pitchFamily="2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242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code to be guess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604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#include &lt;</a:t>
            </a:r>
            <a:r>
              <a:rPr lang="en-US" sz="1400" dirty="0" err="1">
                <a:solidFill>
                  <a:srgbClr val="002060"/>
                </a:solidFill>
              </a:rPr>
              <a:t>stdio.h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#include &lt;</a:t>
            </a:r>
            <a:r>
              <a:rPr lang="en-US" sz="1400" dirty="0" err="1">
                <a:solidFill>
                  <a:srgbClr val="002060"/>
                </a:solidFill>
              </a:rPr>
              <a:t>conio.h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void main()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int age;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char gen, </a:t>
            </a:r>
            <a:r>
              <a:rPr lang="en-US" sz="1400" dirty="0" err="1">
                <a:solidFill>
                  <a:srgbClr val="002060"/>
                </a:solidFill>
              </a:rPr>
              <a:t>st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clrscr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printf("Enter your age:");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scanf("%d", &amp;age);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printf("Enter your gender(M/F):");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scanf("%c", &amp;gen);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printf("Enter your marital status(Y/N):");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scanf("%c", &amp;</a:t>
            </a:r>
            <a:r>
              <a:rPr lang="en-US" sz="1400" dirty="0" err="1">
                <a:solidFill>
                  <a:srgbClr val="002060"/>
                </a:solidFill>
              </a:rPr>
              <a:t>st</a:t>
            </a:r>
            <a:r>
              <a:rPr lang="en-US" sz="14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printf("Your age is %d, Your gender is %c, Your marital status is %c", age, gen, </a:t>
            </a:r>
            <a:r>
              <a:rPr lang="en-US" sz="1400" dirty="0" err="1">
                <a:solidFill>
                  <a:srgbClr val="002060"/>
                </a:solidFill>
              </a:rPr>
              <a:t>st</a:t>
            </a:r>
            <a:r>
              <a:rPr lang="en-US" sz="14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getch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3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5496" y="1027528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496" y="58316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Here is the Result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0" y="98834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849" y="98852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1203598"/>
            <a:ext cx="86044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YOUR GUESS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age:</a:t>
            </a:r>
            <a:r>
              <a:rPr lang="en-US" sz="1600" dirty="0">
                <a:solidFill>
                  <a:srgbClr val="08E64D"/>
                </a:solidFill>
              </a:rPr>
              <a:t>25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gender(M/F):</a:t>
            </a:r>
            <a:r>
              <a:rPr lang="en-US" sz="1600" dirty="0">
                <a:solidFill>
                  <a:srgbClr val="08E64D"/>
                </a:solidFill>
              </a:rPr>
              <a:t>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marital status(Y/N):</a:t>
            </a:r>
            <a:r>
              <a:rPr lang="en-US" sz="1600" dirty="0">
                <a:solidFill>
                  <a:srgbClr val="08E64D"/>
                </a:solidFill>
              </a:rPr>
              <a:t>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Your age is 25, Your gender is M, Your marital status is N</a:t>
            </a: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BUT THE OUTPUT IS</a:t>
            </a: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Enter your age:</a:t>
            </a:r>
            <a:r>
              <a:rPr lang="en-US" sz="1600" dirty="0">
                <a:solidFill>
                  <a:srgbClr val="08E64D"/>
                </a:solidFill>
              </a:rPr>
              <a:t>25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gender(M/F):Enter your marital status(Y/N):</a:t>
            </a:r>
            <a:r>
              <a:rPr lang="en-US" sz="1600" dirty="0">
                <a:solidFill>
                  <a:srgbClr val="08E64D"/>
                </a:solidFill>
              </a:rPr>
              <a:t>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Your age is 25, Your gender is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, Your marital status is N</a:t>
            </a:r>
          </a:p>
        </p:txBody>
      </p:sp>
    </p:spTree>
    <p:extLst>
      <p:ext uri="{BB962C8B-B14F-4D97-AF65-F5344CB8AC3E}">
        <p14:creationId xmlns:p14="http://schemas.microsoft.com/office/powerpoint/2010/main" val="31031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24" y="109150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4" y="12229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Here is the Result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62808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2477" y="162826"/>
            <a:ext cx="820089" cy="78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93D675-59EF-420D-9083-8FDB06DFB5CF}"/>
              </a:ext>
            </a:extLst>
          </p:cNvPr>
          <p:cNvSpPr/>
          <p:nvPr/>
        </p:nvSpPr>
        <p:spPr>
          <a:xfrm>
            <a:off x="2792719" y="1283586"/>
            <a:ext cx="3062675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is the behaving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CA1E18-CC94-4750-AD8F-035B4BDF2048}"/>
              </a:ext>
            </a:extLst>
          </p:cNvPr>
          <p:cNvCxnSpPr/>
          <p:nvPr/>
        </p:nvCxnSpPr>
        <p:spPr>
          <a:xfrm rot="10800000" flipV="1">
            <a:off x="2895296" y="1640776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7F413-A0A6-4519-925D-A114AF57F2C7}"/>
              </a:ext>
            </a:extLst>
          </p:cNvPr>
          <p:cNvCxnSpPr>
            <a:stCxn id="7" idx="2"/>
          </p:cNvCxnSpPr>
          <p:nvPr/>
        </p:nvCxnSpPr>
        <p:spPr>
          <a:xfrm>
            <a:off x="4324057" y="1640776"/>
            <a:ext cx="1357321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71FD0-2630-462B-9D9C-99B24B483E67}"/>
              </a:ext>
            </a:extLst>
          </p:cNvPr>
          <p:cNvSpPr/>
          <p:nvPr/>
        </p:nvSpPr>
        <p:spPr>
          <a:xfrm>
            <a:off x="2180916" y="2426594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B35F7-B0FD-4C71-ABA6-A5B83D546A61}"/>
              </a:ext>
            </a:extLst>
          </p:cNvPr>
          <p:cNvSpPr/>
          <p:nvPr/>
        </p:nvSpPr>
        <p:spPr>
          <a:xfrm>
            <a:off x="4824122" y="2426594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93D75-09CA-40AF-9A6F-A4F7DBCFE39E}"/>
              </a:ext>
            </a:extLst>
          </p:cNvPr>
          <p:cNvCxnSpPr/>
          <p:nvPr/>
        </p:nvCxnSpPr>
        <p:spPr>
          <a:xfrm rot="10800000" flipV="1">
            <a:off x="5605103" y="2715766"/>
            <a:ext cx="13387" cy="443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6C8ED-C654-4AAE-B0BC-087AE4EB2D63}"/>
              </a:ext>
            </a:extLst>
          </p:cNvPr>
          <p:cNvSpPr/>
          <p:nvPr/>
        </p:nvSpPr>
        <p:spPr>
          <a:xfrm>
            <a:off x="4682386" y="3147814"/>
            <a:ext cx="1901680" cy="696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RAM’s temporary area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09F1C5-D87B-47B4-933B-1BC497FF15D8}"/>
              </a:ext>
            </a:extLst>
          </p:cNvPr>
          <p:cNvCxnSpPr/>
          <p:nvPr/>
        </p:nvCxnSpPr>
        <p:spPr>
          <a:xfrm rot="10800000" flipV="1">
            <a:off x="2868799" y="2787774"/>
            <a:ext cx="13387" cy="487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A5A5E-D5DC-4AC0-B13A-1EC2AC3917F2}"/>
              </a:ext>
            </a:extLst>
          </p:cNvPr>
          <p:cNvSpPr/>
          <p:nvPr/>
        </p:nvSpPr>
        <p:spPr>
          <a:xfrm>
            <a:off x="1367379" y="3366688"/>
            <a:ext cx="3062675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I/O Devices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15D306-CE1F-4457-9641-2E1A87CC6957}"/>
              </a:ext>
            </a:extLst>
          </p:cNvPr>
          <p:cNvCxnSpPr/>
          <p:nvPr/>
        </p:nvCxnSpPr>
        <p:spPr>
          <a:xfrm rot="10800000" flipV="1">
            <a:off x="1881369" y="3731258"/>
            <a:ext cx="605934" cy="649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93E35-18EC-403A-9E1D-67F7BA5D95A3}"/>
              </a:ext>
            </a:extLst>
          </p:cNvPr>
          <p:cNvSpPr/>
          <p:nvPr/>
        </p:nvSpPr>
        <p:spPr>
          <a:xfrm>
            <a:off x="755576" y="4374800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172A8-C3DC-4A5F-B113-E841D4561618}"/>
              </a:ext>
            </a:extLst>
          </p:cNvPr>
          <p:cNvSpPr/>
          <p:nvPr/>
        </p:nvSpPr>
        <p:spPr>
          <a:xfrm>
            <a:off x="3398782" y="4518816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4D4B99-C1C3-453E-829D-0A39DCD527F8}"/>
              </a:ext>
            </a:extLst>
          </p:cNvPr>
          <p:cNvCxnSpPr>
            <a:cxnSpLocks/>
          </p:cNvCxnSpPr>
          <p:nvPr/>
        </p:nvCxnSpPr>
        <p:spPr>
          <a:xfrm>
            <a:off x="3504200" y="3710879"/>
            <a:ext cx="544906" cy="80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3B53565-59AC-47CF-AD63-EACA08A38A34}"/>
              </a:ext>
            </a:extLst>
          </p:cNvPr>
          <p:cNvSpPr/>
          <p:nvPr/>
        </p:nvSpPr>
        <p:spPr>
          <a:xfrm>
            <a:off x="5690498" y="4046734"/>
            <a:ext cx="2869780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They either send or receive the data from computer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F64A5F-E696-4E72-AFBA-A56983BB50AB}"/>
              </a:ext>
            </a:extLst>
          </p:cNvPr>
          <p:cNvCxnSpPr>
            <a:cxnSpLocks/>
          </p:cNvCxnSpPr>
          <p:nvPr/>
        </p:nvCxnSpPr>
        <p:spPr>
          <a:xfrm flipH="1">
            <a:off x="4985113" y="4406908"/>
            <a:ext cx="705385" cy="22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9C58C7-7102-4F5D-ACB6-D673BA22B03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27212" y="4281350"/>
            <a:ext cx="3363286" cy="125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Why is this happened?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60448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 the code will behave very abnormally, It will accept age but it will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accept gender. Further, it will accept the marital status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8E64D"/>
                </a:solidFill>
              </a:rPr>
              <a:t>Why is the code behave like this?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Because the enter key pressed by the user for submitting age is become input for the scanf because the enter in C language is a character</a:t>
            </a:r>
          </a:p>
        </p:txBody>
      </p:sp>
    </p:spTree>
    <p:extLst>
      <p:ext uri="{BB962C8B-B14F-4D97-AF65-F5344CB8AC3E}">
        <p14:creationId xmlns:p14="http://schemas.microsoft.com/office/powerpoint/2010/main" val="371402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1520" y="1079902"/>
            <a:ext cx="86044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500" b="1" dirty="0">
                <a:solidFill>
                  <a:srgbClr val="FF0000"/>
                </a:solidFill>
                <a:sym typeface="Wingdings" pitchFamily="2" charset="2"/>
              </a:rPr>
              <a:t>The Function fflush()</a:t>
            </a:r>
          </a:p>
          <a:p>
            <a:pPr lvl="2"/>
            <a:endParaRPr lang="en-US" sz="2500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2500" b="1" dirty="0">
                <a:solidFill>
                  <a:srgbClr val="FFFF00"/>
                </a:solidFill>
                <a:sym typeface="Wingdings" pitchFamily="2" charset="2"/>
              </a:rPr>
              <a:t>Present in the header file &lt;</a:t>
            </a:r>
            <a:r>
              <a:rPr lang="en-US" sz="2500" b="1" dirty="0" err="1">
                <a:solidFill>
                  <a:srgbClr val="FFFF00"/>
                </a:solidFill>
                <a:sym typeface="Wingdings" pitchFamily="2" charset="2"/>
              </a:rPr>
              <a:t>stdio.h</a:t>
            </a:r>
            <a:r>
              <a:rPr lang="en-US" sz="2500" b="1" dirty="0">
                <a:solidFill>
                  <a:srgbClr val="FFFF00"/>
                </a:solidFill>
                <a:sym typeface="Wingdings" pitchFamily="2" charset="2"/>
              </a:rPr>
              <a:t>&gt;</a:t>
            </a:r>
          </a:p>
          <a:p>
            <a:pPr lvl="2"/>
            <a:endParaRPr lang="en-US" sz="2500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2500" b="1" dirty="0">
                <a:solidFill>
                  <a:srgbClr val="92D050"/>
                </a:solidFill>
                <a:sym typeface="Wingdings" pitchFamily="2" charset="2"/>
              </a:rPr>
              <a:t>Takes input buffer name as an argument</a:t>
            </a:r>
          </a:p>
          <a:p>
            <a:pPr lvl="2"/>
            <a:endParaRPr lang="en-US" sz="2500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2500" b="1" dirty="0">
                <a:solidFill>
                  <a:srgbClr val="C00000"/>
                </a:solidFill>
                <a:sym typeface="Wingdings" pitchFamily="2" charset="2"/>
              </a:rPr>
              <a:t>Ex:-</a:t>
            </a:r>
          </a:p>
          <a:p>
            <a:pPr lvl="2"/>
            <a:endParaRPr lang="en-US" sz="2500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2500" b="1" dirty="0">
                <a:solidFill>
                  <a:srgbClr val="0000CC"/>
                </a:solidFill>
                <a:sym typeface="Wingdings" pitchFamily="2" charset="2"/>
              </a:rPr>
              <a:t>fflush(stdin);  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//stdin is the standard input buffer</a:t>
            </a:r>
            <a:endParaRPr lang="en-US" sz="900" b="1" dirty="0">
              <a:solidFill>
                <a:schemeClr val="bg1">
                  <a:lumMod val="8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Above code using fflush()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7484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#include &lt;</a:t>
            </a:r>
            <a:r>
              <a:rPr lang="en-US" sz="1200" dirty="0" err="1">
                <a:solidFill>
                  <a:srgbClr val="002060"/>
                </a:solidFill>
              </a:rPr>
              <a:t>stdio.h</a:t>
            </a:r>
            <a:r>
              <a:rPr lang="en-US" sz="1200" dirty="0">
                <a:solidFill>
                  <a:srgbClr val="002060"/>
                </a:solidFill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#include &lt;</a:t>
            </a:r>
            <a:r>
              <a:rPr lang="en-US" sz="1200" dirty="0" err="1">
                <a:solidFill>
                  <a:srgbClr val="002060"/>
                </a:solidFill>
              </a:rPr>
              <a:t>conio.h</a:t>
            </a:r>
            <a:r>
              <a:rPr lang="en-US" sz="1200" dirty="0">
                <a:solidFill>
                  <a:srgbClr val="002060"/>
                </a:solidFill>
              </a:rPr>
              <a:t>&gt;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void main()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int age;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char gen, </a:t>
            </a:r>
            <a:r>
              <a:rPr lang="en-US" sz="1200" dirty="0" err="1">
                <a:solidFill>
                  <a:srgbClr val="002060"/>
                </a:solidFill>
              </a:rPr>
              <a:t>st</a:t>
            </a:r>
            <a:r>
              <a:rPr lang="en-US" sz="1200" dirty="0">
                <a:solidFill>
                  <a:srgbClr val="002060"/>
                </a:solidFill>
              </a:rPr>
              <a:t>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dirty="0" err="1">
                <a:solidFill>
                  <a:srgbClr val="002060"/>
                </a:solidFill>
              </a:rPr>
              <a:t>clrscr</a:t>
            </a:r>
            <a:r>
              <a:rPr lang="en-US" sz="12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printf("Enter your age:");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scanf("%d", &amp;age);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printf("Enter your gender(M/F):");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fflush(stdin);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scanf("%c", &amp;gen);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printf("Enter your marital status(Y/N):");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fflush(stdin);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scanf("%c", &amp;</a:t>
            </a:r>
            <a:r>
              <a:rPr lang="en-US" sz="1200" dirty="0" err="1">
                <a:solidFill>
                  <a:srgbClr val="002060"/>
                </a:solidFill>
              </a:rPr>
              <a:t>st</a:t>
            </a:r>
            <a:r>
              <a:rPr lang="en-US" sz="12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printf("Your age is %d, Your gender is %c, Your marital status is %c", age, gen, </a:t>
            </a:r>
            <a:r>
              <a:rPr lang="en-US" sz="1200" dirty="0" err="1">
                <a:solidFill>
                  <a:srgbClr val="002060"/>
                </a:solidFill>
              </a:rPr>
              <a:t>st</a:t>
            </a:r>
            <a:r>
              <a:rPr lang="en-US" sz="12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dirty="0" err="1">
                <a:solidFill>
                  <a:srgbClr val="002060"/>
                </a:solidFill>
              </a:rPr>
              <a:t>getch</a:t>
            </a:r>
            <a:r>
              <a:rPr lang="en-US" sz="12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8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37738</TotalTime>
  <Words>835</Words>
  <Application>Microsoft Office PowerPoint</Application>
  <PresentationFormat>On-screen Show (16:9)</PresentationFormat>
  <Paragraphs>150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Contents Slide Master</vt:lpstr>
      <vt:lpstr>Section Break Slide Master</vt:lpstr>
      <vt:lpstr>Office Theme</vt:lpstr>
      <vt:lpstr>PowerPoint Presentation</vt:lpstr>
      <vt:lpstr>Today’s Agenda</vt:lpstr>
      <vt:lpstr>Using The Function fflush()</vt:lpstr>
      <vt:lpstr>The code to be guess</vt:lpstr>
      <vt:lpstr>Here is the Result</vt:lpstr>
      <vt:lpstr>Here is the Result</vt:lpstr>
      <vt:lpstr>Why is this happened?</vt:lpstr>
      <vt:lpstr>Solution</vt:lpstr>
      <vt:lpstr>Above code using fflush()</vt:lpstr>
      <vt:lpstr>Exercise</vt:lpstr>
      <vt:lpstr>Solution</vt:lpstr>
      <vt:lpstr>End of Lecture 20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1392</cp:revision>
  <dcterms:created xsi:type="dcterms:W3CDTF">2016-12-05T23:26:54Z</dcterms:created>
  <dcterms:modified xsi:type="dcterms:W3CDTF">2021-04-17T09:56:46Z</dcterms:modified>
</cp:coreProperties>
</file>