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39"/>
  </p:notesMasterIdLst>
  <p:sldIdLst>
    <p:sldId id="354" r:id="rId4"/>
    <p:sldId id="324" r:id="rId5"/>
    <p:sldId id="445" r:id="rId6"/>
    <p:sldId id="499" r:id="rId7"/>
    <p:sldId id="522" r:id="rId8"/>
    <p:sldId id="546" r:id="rId9"/>
    <p:sldId id="547" r:id="rId10"/>
    <p:sldId id="548" r:id="rId11"/>
    <p:sldId id="549" r:id="rId12"/>
    <p:sldId id="550" r:id="rId13"/>
    <p:sldId id="551" r:id="rId14"/>
    <p:sldId id="513" r:id="rId15"/>
    <p:sldId id="552" r:id="rId16"/>
    <p:sldId id="553" r:id="rId17"/>
    <p:sldId id="554" r:id="rId18"/>
    <p:sldId id="555" r:id="rId19"/>
    <p:sldId id="556" r:id="rId20"/>
    <p:sldId id="558" r:id="rId21"/>
    <p:sldId id="557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2" r:id="rId34"/>
    <p:sldId id="570" r:id="rId35"/>
    <p:sldId id="571" r:id="rId36"/>
    <p:sldId id="506" r:id="rId37"/>
    <p:sldId id="353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E64D"/>
    <a:srgbClr val="F2A40D"/>
    <a:srgbClr val="0000CC"/>
    <a:srgbClr val="FFFFFF"/>
    <a:srgbClr val="058D2F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94270" autoAdjust="0"/>
  </p:normalViewPr>
  <p:slideViewPr>
    <p:cSldViewPr>
      <p:cViewPr varScale="1">
        <p:scale>
          <a:sx n="86" d="100"/>
          <a:sy n="86" d="100"/>
        </p:scale>
        <p:origin x="-812" y="-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108D8-244B-4EA9-9D74-C6C69A88D4F1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0FC6-D580-456A-A3B3-B4DA87650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3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38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99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25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Let's Discuss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77696"/>
            <a:ext cx="9144032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10;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 = a++;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This will be evaluated by the compiler in the following steps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 = a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++;  \\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will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be evaluated in the following 2 steps</a:t>
            </a:r>
          </a:p>
          <a:p>
            <a:pPr lvl="2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1.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 = a;</a:t>
            </a:r>
          </a:p>
          <a:p>
            <a:pPr lvl="2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i.e.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b = 10;</a:t>
            </a:r>
          </a:p>
          <a:p>
            <a:pPr lvl="2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2.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a++;</a:t>
            </a:r>
          </a:p>
          <a:p>
            <a:pPr lvl="2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i.e.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a = a + 1;</a:t>
            </a: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	a = 10 + 1;</a:t>
            </a: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	a = 11;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So, the final value of b will be 10 and the final value of a will now become 11</a:t>
            </a:r>
          </a:p>
        </p:txBody>
      </p:sp>
    </p:spTree>
    <p:extLst>
      <p:ext uri="{BB962C8B-B14F-4D97-AF65-F5344CB8AC3E}">
        <p14:creationId xmlns:p14="http://schemas.microsoft.com/office/powerpoint/2010/main" xmlns="" val="36618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Let's Discuss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77696"/>
            <a:ext cx="9144032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10;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 = ++a;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This will be evaluated by the compiler in the following steps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 = a++; will be evaluated in the following 2 steps</a:t>
            </a:r>
          </a:p>
          <a:p>
            <a:pPr lvl="2"/>
            <a:r>
              <a:rPr lang="en-US" b="1" dirty="0">
                <a:sym typeface="Wingdings" pitchFamily="2" charset="2"/>
              </a:rPr>
              <a:t>1.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++a;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</a:t>
            </a:r>
            <a:r>
              <a:rPr lang="en-US" b="1" dirty="0">
                <a:sym typeface="Wingdings" pitchFamily="2" charset="2"/>
              </a:rPr>
              <a:t>i.e.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a = a + 1;</a:t>
            </a: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	a = 10 + 1;</a:t>
            </a:r>
          </a:p>
          <a:p>
            <a:pPr lvl="2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	a = 11;</a:t>
            </a:r>
          </a:p>
          <a:p>
            <a:pPr lvl="2"/>
            <a:r>
              <a:rPr lang="en-US" b="1" dirty="0">
                <a:sym typeface="Wingdings" pitchFamily="2" charset="2"/>
              </a:rPr>
              <a:t>2.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 = a;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b="1" dirty="0">
                <a:sym typeface="Wingdings" pitchFamily="2" charset="2"/>
              </a:rPr>
              <a:t> i.e.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>
                <a:solidFill>
                  <a:srgbClr val="F2A40D"/>
                </a:solidFill>
                <a:sym typeface="Wingdings" pitchFamily="2" charset="2"/>
              </a:rPr>
              <a:t>b = 11;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So, the final value of b will be 11 and the final value of a will now become 11</a:t>
            </a:r>
          </a:p>
        </p:txBody>
      </p:sp>
    </p:spTree>
    <p:extLst>
      <p:ext uri="{BB962C8B-B14F-4D97-AF65-F5344CB8AC3E}">
        <p14:creationId xmlns:p14="http://schemas.microsoft.com/office/powerpoint/2010/main" xmlns="" val="904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 of Pre/Post Increment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x = 2, y, z;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y = x++;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z = ++x;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printf("x = %d, y = %d, z = %d", x, y, z);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48064" y="1879502"/>
            <a:ext cx="3220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x = 4, y = 2, z = 4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0.085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 of Pre/Post Increment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x = 2, y, z;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y = ++x;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z = x++;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printf("x = %d, y = %d, z = %d", x, y, z);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1879502"/>
            <a:ext cx="3220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x = 4, y = 3, z = 3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0.098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20861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Order of Evaluation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77696"/>
            <a:ext cx="9144032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Pre-Increment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Operator</a:t>
            </a:r>
          </a:p>
          <a:p>
            <a:pPr marL="1257300" lvl="2" indent="-342900"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.  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Arithmetic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Operators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3.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Assignment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Operator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4.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Post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Increment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Operator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3031A90E-6153-4A81-A44C-FF1FF189FA51}"/>
              </a:ext>
            </a:extLst>
          </p:cNvPr>
          <p:cNvSpPr/>
          <p:nvPr/>
        </p:nvSpPr>
        <p:spPr>
          <a:xfrm>
            <a:off x="3810000" y="1347614"/>
            <a:ext cx="195997" cy="18337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04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 of Pre/Post Increment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10, c = 5;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 +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c++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%d, c = %d", a, b, c);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1879502"/>
            <a:ext cx="322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15, b = 10, c = 6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0.085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165656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 of Pre/Post Increment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10, c = 5;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 + ++c;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%d, c = %d", a, b, c);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1879502"/>
            <a:ext cx="322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16, b = 10, c = 6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0.085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389516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477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 of Pre/Post Increment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10, c = 5;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b++ +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c++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%d, c = %d", a, b, c);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1879502"/>
            <a:ext cx="322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15, b = 11, c = 6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0.085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11958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Special Note!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2320260"/>
            <a:ext cx="9144032" cy="1200329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    If 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we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increment or decrement 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the SAME VARIABLE more than one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      time 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in the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SAME EXPRESSION 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then the </a:t>
            </a:r>
            <a:r>
              <a:rPr lang="en-US" sz="2400" b="1" dirty="0">
                <a:solidFill>
                  <a:srgbClr val="00B0F0"/>
                </a:solidFill>
                <a:sym typeface="Wingdings" pitchFamily="2" charset="2"/>
              </a:rPr>
              <a:t>evaluation/behavior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depends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on 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compiler.</a:t>
            </a:r>
          </a:p>
        </p:txBody>
      </p:sp>
    </p:spTree>
    <p:extLst>
      <p:ext uri="{BB962C8B-B14F-4D97-AF65-F5344CB8AC3E}">
        <p14:creationId xmlns:p14="http://schemas.microsoft.com/office/powerpoint/2010/main" xmlns="" val="2577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1581150"/>
            <a:ext cx="3571900" cy="33528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1581150"/>
            <a:ext cx="42862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In Turbo Compiler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10, c = 5;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b++ +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c++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%d, c = %d", a, b, c);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15, b = 11, c = 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1. Works same on both compiler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123950"/>
            <a:ext cx="3571900" cy="3810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1123950"/>
            <a:ext cx="373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In GCC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Compiler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10, c = 5;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b++ +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c++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%d, c = %d", a, b, c);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15, b = 11, c = 6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</a:t>
            </a:r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time 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: 0.090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99467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Shorthand Operators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 build="p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563638"/>
            <a:ext cx="42862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In Turbo Compiler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b++ + b++;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%d", a, b);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20, b =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 startAt="2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Works different on both compiler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7046" y="1654805"/>
            <a:ext cx="35423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In GCC Compiler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b++ + b++;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%d", a, b);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21, b = 12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0.102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2092C8-BC33-444B-ADEB-40BED30CE20B}"/>
              </a:ext>
            </a:extLst>
          </p:cNvPr>
          <p:cNvSpPr txBox="1"/>
          <p:nvPr/>
        </p:nvSpPr>
        <p:spPr>
          <a:xfrm>
            <a:off x="1547664" y="3723878"/>
            <a:ext cx="241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This is Turbo's behavior,</a:t>
            </a:r>
          </a:p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not every compiler’s</a:t>
            </a:r>
          </a:p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behavior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79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Another example in Turbo Compiler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563638"/>
            <a:ext cx="4286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b++ + ++b;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%d", a, b);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22, b =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7046" y="1654805"/>
            <a:ext cx="35423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++b + ++b + ++b;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%d", a, b);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39, b = 13</a:t>
            </a:r>
          </a:p>
        </p:txBody>
      </p:sp>
    </p:spTree>
    <p:extLst>
      <p:ext uri="{BB962C8B-B14F-4D97-AF65-F5344CB8AC3E}">
        <p14:creationId xmlns:p14="http://schemas.microsoft.com/office/powerpoint/2010/main" xmlns="" val="32506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GCC behavior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77696"/>
            <a:ext cx="9144032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for:</a:t>
            </a:r>
          </a:p>
          <a:p>
            <a:endParaRPr lang="en-US" sz="2400" b="1" dirty="0">
              <a:solidFill>
                <a:schemeClr val="bg1"/>
              </a:solidFill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Post-Expression: 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Use the value first and then increment in memory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Pre-Expression: 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I'll keep on incrementing the value in memory and when the expression finishes then I'll use the value</a:t>
            </a:r>
          </a:p>
        </p:txBody>
      </p:sp>
    </p:spTree>
    <p:extLst>
      <p:ext uri="{BB962C8B-B14F-4D97-AF65-F5344CB8AC3E}">
        <p14:creationId xmlns:p14="http://schemas.microsoft.com/office/powerpoint/2010/main" xmlns="" val="13133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Another example in GCC Compiler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63638"/>
            <a:ext cx="3542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b++ + ++b;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%d", a, b);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r>
              <a:rPr lang="en-US" sz="16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22, b = 12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0.105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7046" y="1654805"/>
            <a:ext cx="35423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++b + b++;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%d", a, b);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23, b = 12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0.087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151346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Another example in GCC Compiler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63638"/>
            <a:ext cx="35423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++b + ++b + ++b;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%d", a, b);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37, b = 13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0.088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7046" y="1654805"/>
            <a:ext cx="35423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b++ + b++ + ++b;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%d", a, b);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34, b = 13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0.106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29732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Another example in GCC Compiler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63638"/>
            <a:ext cx="3542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 = 10;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a = ++b + b++ + ++b + ++b;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 = %d, b = %d", a, b);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7046" y="1654805"/>
            <a:ext cx="3542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endParaRPr lang="en-US" sz="1600" dirty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 = 50, b = 14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0.175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xmlns="" val="3481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v/s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1520" y="2097778"/>
            <a:ext cx="3877962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sz="2400" b="1" dirty="0">
              <a:solidFill>
                <a:schemeClr val="bg1"/>
              </a:solidFill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Increment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Operator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Unary Operator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It always </a:t>
            </a:r>
            <a:r>
              <a:rPr lang="en-US" sz="2400" b="1" dirty="0">
                <a:solidFill>
                  <a:schemeClr val="accent6"/>
                </a:solidFill>
                <a:sym typeface="Wingdings" pitchFamily="2" charset="2"/>
              </a:rPr>
              <a:t>changes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the</a:t>
            </a:r>
          </a:p>
          <a:p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     value of its operand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8E0396-01FA-4575-94D8-FDD9DDC39FAD}"/>
              </a:ext>
            </a:extLst>
          </p:cNvPr>
          <p:cNvSpPr txBox="1"/>
          <p:nvPr/>
        </p:nvSpPr>
        <p:spPr>
          <a:xfrm>
            <a:off x="35496" y="1275606"/>
            <a:ext cx="90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	++ 			v/s			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B5E9A6-85D9-4A51-AC7C-449852B3EDF5}"/>
              </a:ext>
            </a:extLst>
          </p:cNvPr>
          <p:cNvSpPr txBox="1"/>
          <p:nvPr/>
        </p:nvSpPr>
        <p:spPr>
          <a:xfrm>
            <a:off x="4525032" y="2442250"/>
            <a:ext cx="4201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Arithmetic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Addition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Binary Operator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It Never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changes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the value of the operand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171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Types of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77696"/>
            <a:ext cx="9144032" cy="40318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600" b="1" dirty="0">
                <a:sym typeface="Wingdings" pitchFamily="2" charset="2"/>
              </a:rPr>
              <a:t>(Based Upon Number of Operands)</a:t>
            </a:r>
          </a:p>
          <a:p>
            <a:pPr lvl="1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1. Unary Operators(Require Only 1 Operand)</a:t>
            </a:r>
          </a:p>
          <a:p>
            <a:pPr lvl="1"/>
            <a:r>
              <a:rPr lang="en-US" sz="1600" b="1" dirty="0">
                <a:sym typeface="Wingdings" pitchFamily="2" charset="2"/>
              </a:rPr>
              <a:t>Ex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a</a:t>
            </a:r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++; </a:t>
            </a:r>
            <a:r>
              <a:rPr lang="en-US" sz="1600" b="1" dirty="0" smtClean="0">
                <a:solidFill>
                  <a:srgbClr val="FFFF00"/>
                </a:solidFill>
                <a:sym typeface="Wingdings" pitchFamily="2" charset="2"/>
              </a:rPr>
              <a:t>//</a:t>
            </a:r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one operand i.e. a</a:t>
            </a:r>
          </a:p>
          <a:p>
            <a:pPr lvl="1"/>
            <a:r>
              <a:rPr lang="en-US" sz="1600" b="1" dirty="0">
                <a:solidFill>
                  <a:srgbClr val="92D050"/>
                </a:solidFill>
                <a:sym typeface="Wingdings" pitchFamily="2" charset="2"/>
              </a:rPr>
              <a:t>or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++a</a:t>
            </a:r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; </a:t>
            </a:r>
            <a:r>
              <a:rPr lang="en-US" sz="1600" b="1" dirty="0" smtClean="0">
                <a:solidFill>
                  <a:srgbClr val="FFFF00"/>
                </a:solidFill>
                <a:sym typeface="Wingdings" pitchFamily="2" charset="2"/>
              </a:rPr>
              <a:t>//</a:t>
            </a:r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one operand i.e. a</a:t>
            </a:r>
          </a:p>
          <a:p>
            <a:pPr lvl="1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2. Binary Operators(Require Exactly 2 Operands)</a:t>
            </a:r>
          </a:p>
          <a:p>
            <a:pPr lvl="1"/>
            <a:r>
              <a:rPr lang="en-US" sz="1600" b="1" dirty="0">
                <a:sym typeface="Wingdings" pitchFamily="2" charset="2"/>
              </a:rPr>
              <a:t>Ex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a + b</a:t>
            </a:r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; </a:t>
            </a:r>
            <a:r>
              <a:rPr lang="en-US" sz="1600" b="1" dirty="0" smtClean="0">
                <a:solidFill>
                  <a:srgbClr val="FFFF00"/>
                </a:solidFill>
                <a:sym typeface="Wingdings" pitchFamily="2" charset="2"/>
              </a:rPr>
              <a:t>//</a:t>
            </a:r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first operand is "a" and the second operand is "b"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10 + 5</a:t>
            </a:r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; </a:t>
            </a:r>
            <a:r>
              <a:rPr lang="en-US" sz="1600" b="1" dirty="0" smtClean="0">
                <a:solidFill>
                  <a:srgbClr val="FFFF00"/>
                </a:solidFill>
                <a:sym typeface="Wingdings" pitchFamily="2" charset="2"/>
              </a:rPr>
              <a:t>//</a:t>
            </a:r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first operand is "10" and second operand is "5"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a + 10</a:t>
            </a:r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; </a:t>
            </a:r>
            <a:r>
              <a:rPr lang="en-US" sz="1600" b="1" dirty="0" smtClean="0">
                <a:solidFill>
                  <a:srgbClr val="FFFF00"/>
                </a:solidFill>
                <a:sym typeface="Wingdings" pitchFamily="2" charset="2"/>
              </a:rPr>
              <a:t>first </a:t>
            </a:r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operand is "a" and second operand is "10"</a:t>
            </a:r>
          </a:p>
          <a:p>
            <a:pPr lvl="1"/>
            <a:endParaRPr lang="en-US" sz="1600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3. Ternary Operator(Require 3 Operands)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C has only 1 ternary operator and that is "?"-":"</a:t>
            </a:r>
          </a:p>
        </p:txBody>
      </p:sp>
    </p:spTree>
    <p:extLst>
      <p:ext uri="{BB962C8B-B14F-4D97-AF65-F5344CB8AC3E}">
        <p14:creationId xmlns:p14="http://schemas.microsoft.com/office/powerpoint/2010/main" xmlns="" val="23000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Note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02110" y="1984715"/>
            <a:ext cx="9144032" cy="203132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lvl="2"/>
            <a:r>
              <a:rPr lang="en-US" b="1" dirty="0">
                <a:solidFill>
                  <a:srgbClr val="92D050"/>
                </a:solidFill>
                <a:sym typeface="Wingdings" pitchFamily="2" charset="2"/>
              </a:rPr>
              <a:t>1.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 =	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Assignment Operator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Binary Operator</a:t>
            </a:r>
          </a:p>
          <a:p>
            <a:pPr lvl="2"/>
            <a:r>
              <a:rPr lang="en-US" b="1" dirty="0">
                <a:solidFill>
                  <a:srgbClr val="92D050"/>
                </a:solidFill>
                <a:sym typeface="Wingdings" pitchFamily="2" charset="2"/>
              </a:rPr>
              <a:t>2.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&amp;	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Address of Operator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Unary Operator</a:t>
            </a:r>
          </a:p>
          <a:p>
            <a:pPr lvl="2"/>
            <a:r>
              <a:rPr lang="en-US" b="1" dirty="0">
                <a:solidFill>
                  <a:srgbClr val="92D050"/>
                </a:solidFill>
                <a:sym typeface="Wingdings" pitchFamily="2" charset="2"/>
              </a:rPr>
              <a:t>3.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&amp;&amp;	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Logical AND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Binary Operator</a:t>
            </a:r>
          </a:p>
          <a:p>
            <a:pPr lvl="2"/>
            <a:r>
              <a:rPr lang="en-US" b="1" dirty="0">
                <a:solidFill>
                  <a:srgbClr val="92D050"/>
                </a:solidFill>
                <a:sym typeface="Wingdings" pitchFamily="2" charset="2"/>
              </a:rPr>
              <a:t>4.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+	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Arithmetic Addition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Binary Operator</a:t>
            </a:r>
          </a:p>
          <a:p>
            <a:pPr lvl="2"/>
            <a:r>
              <a:rPr lang="en-US" b="1" dirty="0">
                <a:solidFill>
                  <a:srgbClr val="92D050"/>
                </a:solidFill>
                <a:sym typeface="Wingdings" pitchFamily="2" charset="2"/>
              </a:rPr>
              <a:t>5.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%	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Modulo Division Operator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Binary Operator</a:t>
            </a:r>
          </a:p>
          <a:p>
            <a:pPr lvl="2"/>
            <a:r>
              <a:rPr lang="en-US" b="1" dirty="0">
                <a:solidFill>
                  <a:srgbClr val="92D050"/>
                </a:solidFill>
                <a:sym typeface="Wingdings" pitchFamily="2" charset="2"/>
              </a:rPr>
              <a:t>6.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-	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Minus/Negation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Unary Operator</a:t>
            </a:r>
          </a:p>
          <a:p>
            <a:pPr lvl="2"/>
            <a:r>
              <a:rPr lang="en-US" b="1" dirty="0">
                <a:solidFill>
                  <a:srgbClr val="92D050"/>
                </a:solidFill>
                <a:sym typeface="Wingdings" pitchFamily="2" charset="2"/>
              </a:rPr>
              <a:t>7.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?:	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Conditional Operator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Ternary Operator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33468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Do you Know?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748121"/>
            <a:ext cx="9144032" cy="2585323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-5;</a:t>
            </a: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//Only one operand i.e. "5"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10 - 5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;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//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our code</a:t>
            </a:r>
          </a:p>
          <a:p>
            <a:pPr lvl="2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i.e.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10 + (-5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//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Compiler's Understand</a:t>
            </a: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//Only one operand i.e. "5"</a:t>
            </a:r>
          </a:p>
        </p:txBody>
      </p:sp>
    </p:spTree>
    <p:extLst>
      <p:ext uri="{BB962C8B-B14F-4D97-AF65-F5344CB8AC3E}">
        <p14:creationId xmlns:p14="http://schemas.microsoft.com/office/powerpoint/2010/main" xmlns="" val="27253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800088"/>
            <a:ext cx="9144000" cy="4400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Shorthand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844713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>
                <a:solidFill>
                  <a:srgbClr val="92D050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i = 1;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</a:t>
            </a:r>
            <a:r>
              <a:rPr lang="en-US" b="1" dirty="0">
                <a:solidFill>
                  <a:srgbClr val="92D050"/>
                </a:solidFill>
                <a:sym typeface="Wingdings" pitchFamily="2" charset="2"/>
              </a:rPr>
              <a:t>printf("%d\n", i);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i = i + 1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;   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//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Increment by 1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You can increment a value of a variable in 4 different ways</a:t>
            </a:r>
          </a:p>
          <a:p>
            <a:pPr marL="1257300" lvl="2" indent="-342900"/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1. i = i + 1;</a:t>
            </a:r>
          </a:p>
          <a:p>
            <a:pPr marL="1257300" lvl="2" indent="-342900"/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2. i += 1;</a:t>
            </a:r>
          </a:p>
          <a:p>
            <a:pPr marL="1257300" lvl="2" indent="-342900"/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3. i++;</a:t>
            </a:r>
          </a:p>
          <a:p>
            <a:pPr marL="1257300" lvl="2" indent="-342900"/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4. ++i;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of the following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609622"/>
            <a:ext cx="9144032" cy="2862322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a, b = 10;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b++;//a = 10, b = 11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2.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a, b = 10;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++b;//a = 11, b = 11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3. int a, b = 10;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b + 1;//a = 11, b = 10</a:t>
            </a:r>
          </a:p>
        </p:txBody>
      </p:sp>
    </p:spTree>
    <p:extLst>
      <p:ext uri="{BB962C8B-B14F-4D97-AF65-F5344CB8AC3E}">
        <p14:creationId xmlns:p14="http://schemas.microsoft.com/office/powerpoint/2010/main" xmlns="" val="15088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02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Similar to ++, C language also provides us --, and this operator also has 2 versions:</a:t>
            </a:r>
          </a:p>
          <a:p>
            <a:pPr marL="342900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342900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1. Post Decrement: i--</a:t>
            </a:r>
          </a:p>
          <a:p>
            <a:pPr marL="342900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2. Pre Decrement: --I</a:t>
            </a:r>
          </a:p>
          <a:p>
            <a:pPr marL="342900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342900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An important point to remember about ++ and --</a:t>
            </a:r>
          </a:p>
          <a:p>
            <a:pPr marL="342900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 C language, there is a very important guideline which programmers must follow and the</a:t>
            </a:r>
          </a:p>
          <a:p>
            <a:pPr marL="342900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guideline says that we should never increment or decrement the value of the same variable</a:t>
            </a:r>
          </a:p>
          <a:p>
            <a:pPr marL="342900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more than one time in a  single expression.</a:t>
            </a:r>
          </a:p>
          <a:p>
            <a:pPr marL="342900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Otherwise, the compilers solve it in a platform-dependent way that is if the compiler changes</a:t>
            </a:r>
          </a:p>
          <a:p>
            <a:pPr marL="342900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behavior/output will also change.</a:t>
            </a:r>
          </a:p>
        </p:txBody>
      </p:sp>
    </p:spTree>
    <p:extLst>
      <p:ext uri="{BB962C8B-B14F-4D97-AF65-F5344CB8AC3E}">
        <p14:creationId xmlns:p14="http://schemas.microsoft.com/office/powerpoint/2010/main" xmlns="" val="91256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of the following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63638"/>
            <a:ext cx="3542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 = 1;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i++;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7046" y="1654805"/>
            <a:ext cx="35423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7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9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0.090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2768FAF-A758-4609-BD85-D6AD81B54666}"/>
              </a:ext>
            </a:extLst>
          </p:cNvPr>
          <p:cNvSpPr txBox="1"/>
          <p:nvPr/>
        </p:nvSpPr>
        <p:spPr>
          <a:xfrm>
            <a:off x="1652381" y="3219822"/>
            <a:ext cx="2199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It will automatically</a:t>
            </a:r>
          </a:p>
          <a:p>
            <a:pPr marL="342900" indent="-342900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become i = i + 1, and</a:t>
            </a:r>
          </a:p>
          <a:p>
            <a:pPr marL="342900" indent="-342900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value of i will change</a:t>
            </a:r>
          </a:p>
        </p:txBody>
      </p:sp>
    </p:spTree>
    <p:extLst>
      <p:ext uri="{BB962C8B-B14F-4D97-AF65-F5344CB8AC3E}">
        <p14:creationId xmlns:p14="http://schemas.microsoft.com/office/powerpoint/2010/main" xmlns="" val="30605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Guess the output of the following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63638"/>
            <a:ext cx="3542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 = 1;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 + 1;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3848" y="1825247"/>
            <a:ext cx="3542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400" dirty="0">
                <a:solidFill>
                  <a:srgbClr val="FFFF00"/>
                </a:solidFill>
                <a:sym typeface="Wingdings" pitchFamily="2" charset="2"/>
              </a:rPr>
              <a:t>Infinite Loop Runtime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2768FAF-A758-4609-BD85-D6AD81B54666}"/>
              </a:ext>
            </a:extLst>
          </p:cNvPr>
          <p:cNvSpPr txBox="1"/>
          <p:nvPr/>
        </p:nvSpPr>
        <p:spPr>
          <a:xfrm>
            <a:off x="1652381" y="3097292"/>
            <a:ext cx="219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It will never change "i"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3F0518C-D4BF-4D03-BF11-831AD929B236}"/>
              </a:ext>
            </a:extLst>
          </p:cNvPr>
          <p:cNvSpPr txBox="1"/>
          <p:nvPr/>
        </p:nvSpPr>
        <p:spPr>
          <a:xfrm>
            <a:off x="559567" y="4155926"/>
            <a:ext cx="322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replace i + 1 with i = i + 1; or i += 1;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the output will be same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  <a:sym typeface="Wingdings" pitchFamily="2" charset="2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16FE5290-CB0A-4893-89BF-53DACDE15ACB}"/>
              </a:ext>
            </a:extLst>
          </p:cNvPr>
          <p:cNvSpPr/>
          <p:nvPr/>
        </p:nvSpPr>
        <p:spPr>
          <a:xfrm>
            <a:off x="1371600" y="3181350"/>
            <a:ext cx="320741" cy="18248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052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5" grpId="0" build="p"/>
      <p:bldP spid="1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a, b = 10;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++b + b++;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printf("a = %d, b = %d", a, b);</a:t>
            </a:r>
          </a:p>
          <a:p>
            <a:pPr marL="1257300" lvl="2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//a = 22, b =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12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//valid 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only for Turbo Compiler</a:t>
            </a:r>
          </a:p>
          <a:p>
            <a:pPr marL="1257300" lvl="2" indent="-342900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a, b = 10;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= ++b + b++;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printf("a = %d, b = %d", a, b);</a:t>
            </a:r>
          </a:p>
          <a:p>
            <a:pPr marL="1257300" lvl="2" indent="-342900"/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//a = 23, b =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12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//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valid for GCC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25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 of Shorthand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87574"/>
            <a:ext cx="9144032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1.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a = a + 10;</a:t>
            </a:r>
          </a:p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   or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a += 10;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2.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x = x - y;</a:t>
            </a:r>
          </a:p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   or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x -= y;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3.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i = i / j;</a:t>
            </a:r>
          </a:p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   or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i /= j;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4.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k = k * j;</a:t>
            </a:r>
          </a:p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   or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k *= j;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5.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n = n % x;</a:t>
            </a:r>
          </a:p>
          <a:p>
            <a:pPr lvl="2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   or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n %= x;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71160B-CC65-48E0-A858-ECBB3DEB7FC6}"/>
              </a:ext>
            </a:extLst>
          </p:cNvPr>
          <p:cNvSpPr txBox="1"/>
          <p:nvPr/>
        </p:nvSpPr>
        <p:spPr>
          <a:xfrm>
            <a:off x="2841013" y="3507854"/>
            <a:ext cx="5907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+= 10;---&gt;This is transformed by compiler into---&gt;a = a + 10;</a:t>
            </a:r>
          </a:p>
          <a:p>
            <a:endParaRPr lang="en-US" dirty="0"/>
          </a:p>
          <a:p>
            <a:r>
              <a:rPr lang="en-US" dirty="0"/>
              <a:t>x -= y;---&gt;This is transformed by compiler into---&gt;x = x - 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4658" y="627534"/>
            <a:ext cx="9144000" cy="440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36512" y="-131604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Also Know!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2" y="-60184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5321" y="-60166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496" y="1018276"/>
            <a:ext cx="9144032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28800" lvl="3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+=</a:t>
            </a:r>
          </a:p>
          <a:p>
            <a:pPr marL="1828800" lvl="3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sym typeface="Wingdings" pitchFamily="2" charset="2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-=</a:t>
            </a:r>
          </a:p>
          <a:p>
            <a:pPr marL="1828800" lvl="3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sym typeface="Wingdings" pitchFamily="2" charset="2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*=</a:t>
            </a:r>
          </a:p>
          <a:p>
            <a:pPr marL="1828800" lvl="3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sym typeface="Wingdings" pitchFamily="2" charset="2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/=</a:t>
            </a:r>
          </a:p>
          <a:p>
            <a:pPr marL="1828800" lvl="3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sym typeface="Wingdings" pitchFamily="2" charset="2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%=</a:t>
            </a:r>
            <a:endParaRPr lang="en-US" sz="24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77FE4E-6758-4842-9AC4-7CBFF1E386D9}"/>
              </a:ext>
            </a:extLst>
          </p:cNvPr>
          <p:cNvSpPr txBox="1"/>
          <p:nvPr/>
        </p:nvSpPr>
        <p:spPr>
          <a:xfrm>
            <a:off x="4166164" y="1920854"/>
            <a:ext cx="328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Short Hand Operator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sym typeface="Wingdings" pitchFamily="2" charset="2"/>
              </a:rPr>
              <a:t>or</a:t>
            </a:r>
          </a:p>
          <a:p>
            <a:pPr algn="ctr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Compound Operator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sym typeface="Wingdings" pitchFamily="2" charset="2"/>
              </a:rPr>
              <a:t>or</a:t>
            </a:r>
          </a:p>
          <a:p>
            <a:pPr algn="ctr"/>
            <a:r>
              <a:rPr lang="en-US" sz="1800" b="1" dirty="0">
                <a:solidFill>
                  <a:srgbClr val="FFFF00"/>
                </a:solidFill>
                <a:sym typeface="Wingdings" pitchFamily="2" charset="2"/>
              </a:rPr>
              <a:t>Arithmetic Assignment Operator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82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 of Shorthand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15566"/>
            <a:ext cx="9144032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int a = 10;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a = a + 1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;    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//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This can also be written as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printf("%d", a);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a = a + 1;---&gt;a++;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or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a = a + 1;---&gt;++a;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71160B-CC65-48E0-A858-ECBB3DEB7FC6}"/>
              </a:ext>
            </a:extLst>
          </p:cNvPr>
          <p:cNvSpPr txBox="1"/>
          <p:nvPr/>
        </p:nvSpPr>
        <p:spPr>
          <a:xfrm>
            <a:off x="3224194" y="3435846"/>
            <a:ext cx="545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a++;---&gt;This is transformed by compiler into---&gt;a = a + 1;</a:t>
            </a:r>
          </a:p>
          <a:p>
            <a:endParaRPr lang="en-US" dirty="0"/>
          </a:p>
          <a:p>
            <a:r>
              <a:rPr lang="en-US" dirty="0"/>
              <a:t>++a;---&gt;This is transformed by compiler into---&gt;a = a + 1;</a:t>
            </a:r>
          </a:p>
        </p:txBody>
      </p:sp>
    </p:spTree>
    <p:extLst>
      <p:ext uri="{BB962C8B-B14F-4D97-AF65-F5344CB8AC3E}">
        <p14:creationId xmlns:p14="http://schemas.microsoft.com/office/powerpoint/2010/main" xmlns="" val="7060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Don't get confused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89077"/>
            <a:ext cx="9144032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a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= b + c + d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; 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//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No Shortcut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a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+= b + c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;  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---&gt;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Can be written as-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--&gt;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a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= a + b + c;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a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=+ 1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;  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---&gt;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This will be-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--&gt;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a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= 1;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a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+= 1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;  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---&gt;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This will be-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--&gt;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a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= a + 1;</a:t>
            </a:r>
          </a:p>
        </p:txBody>
      </p:sp>
    </p:spTree>
    <p:extLst>
      <p:ext uri="{BB962C8B-B14F-4D97-AF65-F5344CB8AC3E}">
        <p14:creationId xmlns:p14="http://schemas.microsoft.com/office/powerpoint/2010/main" xmlns="" val="192788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Increment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89077"/>
            <a:ext cx="914403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  There 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are two types of Increment Operator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1.</a:t>
            </a:r>
            <a:r>
              <a:rPr lang="en-US" sz="2000" b="1" dirty="0">
                <a:solidFill>
                  <a:schemeClr val="accent2"/>
                </a:solidFill>
                <a:sym typeface="Wingdings" pitchFamily="2" charset="2"/>
              </a:rPr>
              <a:t> Post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Increment Operator(When ++ is used after Variable)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2.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Pre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 Increment Operator(When ++ is used before Variable)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a++;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is called as </a:t>
            </a:r>
            <a:r>
              <a:rPr lang="en-US" sz="2000" b="1" dirty="0">
                <a:solidFill>
                  <a:srgbClr val="002060"/>
                </a:solidFill>
                <a:sym typeface="Wingdings" pitchFamily="2" charset="2"/>
              </a:rPr>
              <a:t>Post Increment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++a;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is called as </a:t>
            </a:r>
            <a:r>
              <a:rPr lang="en-US" sz="2000" b="1" dirty="0">
                <a:solidFill>
                  <a:srgbClr val="002060"/>
                </a:solidFill>
                <a:sym typeface="Wingdings" pitchFamily="2" charset="2"/>
              </a:rPr>
              <a:t>Pre Increment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2000" b="1" dirty="0">
                <a:solidFill>
                  <a:schemeClr val="accent3"/>
                </a:solidFill>
                <a:sym typeface="Wingdings" pitchFamily="2" charset="2"/>
              </a:rPr>
              <a:t>++  Unary Increment Operator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This will increment the value of a variable by 1 only not 2 or nor 3</a:t>
            </a:r>
          </a:p>
        </p:txBody>
      </p:sp>
    </p:spTree>
    <p:extLst>
      <p:ext uri="{BB962C8B-B14F-4D97-AF65-F5344CB8AC3E}">
        <p14:creationId xmlns:p14="http://schemas.microsoft.com/office/powerpoint/2010/main" xmlns="" val="28922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89077"/>
            <a:ext cx="9144032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They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serve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same purpose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when they are used as a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single expression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lvl="1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 But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their behavior will be changed when they used as an </a:t>
            </a:r>
            <a:r>
              <a:rPr lang="en-US" sz="2000" b="1" dirty="0">
                <a:solidFill>
                  <a:srgbClr val="08E64D"/>
                </a:solidFill>
                <a:sym typeface="Wingdings" pitchFamily="2" charset="2"/>
              </a:rPr>
              <a:t>expression</a:t>
            </a:r>
          </a:p>
          <a:p>
            <a:pPr lvl="1"/>
            <a:r>
              <a:rPr lang="en-US" sz="2000" b="1" dirty="0" smtClean="0">
                <a:solidFill>
                  <a:srgbClr val="08E64D"/>
                </a:solidFill>
                <a:sym typeface="Wingdings" pitchFamily="2" charset="2"/>
              </a:rPr>
              <a:t>  containing </a:t>
            </a:r>
            <a:r>
              <a:rPr lang="en-US" sz="2000" b="1" dirty="0">
                <a:solidFill>
                  <a:srgbClr val="08E64D"/>
                </a:solidFill>
                <a:sym typeface="Wingdings" pitchFamily="2" charset="2"/>
              </a:rPr>
              <a:t>assignment operator</a:t>
            </a:r>
          </a:p>
          <a:p>
            <a:pPr lvl="2"/>
            <a:endParaRPr lang="en-US" sz="2000" b="1" dirty="0">
              <a:solidFill>
                <a:schemeClr val="bg1"/>
              </a:solidFill>
              <a:sym typeface="Wingdings" pitchFamily="2" charset="2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++; and ++a; they both are same for the compiler</a:t>
            </a:r>
          </a:p>
          <a:p>
            <a:pPr lvl="2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sym typeface="Wingdings" pitchFamily="2" charset="2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But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, b = a++; is different from b = ++a;</a:t>
            </a:r>
          </a:p>
        </p:txBody>
      </p:sp>
    </p:spTree>
    <p:extLst>
      <p:ext uri="{BB962C8B-B14F-4D97-AF65-F5344CB8AC3E}">
        <p14:creationId xmlns:p14="http://schemas.microsoft.com/office/powerpoint/2010/main" xmlns="" val="42071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37767</TotalTime>
  <Words>2555</Words>
  <Application>Microsoft Office PowerPoint</Application>
  <PresentationFormat>On-screen Show (16:9)</PresentationFormat>
  <Paragraphs>517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Contents Slide Master</vt:lpstr>
      <vt:lpstr>Section Break Slide Master</vt:lpstr>
      <vt:lpstr>Office Theme</vt:lpstr>
      <vt:lpstr>Slide 1</vt:lpstr>
      <vt:lpstr>Today’s Agenda</vt:lpstr>
      <vt:lpstr>Using Shorthand Operator</vt:lpstr>
      <vt:lpstr>Examples of Shorthand Operators</vt:lpstr>
      <vt:lpstr>Also Know!</vt:lpstr>
      <vt:lpstr>Example of Shorthand Operators</vt:lpstr>
      <vt:lpstr>Don't get confused</vt:lpstr>
      <vt:lpstr>Increment Operator</vt:lpstr>
      <vt:lpstr>Important Point</vt:lpstr>
      <vt:lpstr>Let's Discuss</vt:lpstr>
      <vt:lpstr>Let's Discuss</vt:lpstr>
      <vt:lpstr>Examples of Pre/Post Increment</vt:lpstr>
      <vt:lpstr>Examples of Pre/Post Increment</vt:lpstr>
      <vt:lpstr>Order of Evaluation</vt:lpstr>
      <vt:lpstr>Examples of Pre/Post Increment</vt:lpstr>
      <vt:lpstr>Examples of Pre/Post Increment</vt:lpstr>
      <vt:lpstr>Examples of Pre/Post Increment</vt:lpstr>
      <vt:lpstr>Special Note!</vt:lpstr>
      <vt:lpstr>Example</vt:lpstr>
      <vt:lpstr>Example</vt:lpstr>
      <vt:lpstr>Another example in Turbo Compiler</vt:lpstr>
      <vt:lpstr>GCC behavior</vt:lpstr>
      <vt:lpstr>Another example in GCC Compiler</vt:lpstr>
      <vt:lpstr>Another example in GCC Compiler</vt:lpstr>
      <vt:lpstr>Another example in GCC Compiler</vt:lpstr>
      <vt:lpstr>v/s</vt:lpstr>
      <vt:lpstr>Types of Operators</vt:lpstr>
      <vt:lpstr>Note</vt:lpstr>
      <vt:lpstr>Do you Know?</vt:lpstr>
      <vt:lpstr>Guess the output of the following code</vt:lpstr>
      <vt:lpstr>Important Point</vt:lpstr>
      <vt:lpstr>Guess the output of the following code</vt:lpstr>
      <vt:lpstr>Guess the output of the following code</vt:lpstr>
      <vt:lpstr>Example </vt:lpstr>
      <vt:lpstr>End of Lecture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HP</cp:lastModifiedBy>
  <cp:revision>1392</cp:revision>
  <dcterms:created xsi:type="dcterms:W3CDTF">2016-12-05T23:26:54Z</dcterms:created>
  <dcterms:modified xsi:type="dcterms:W3CDTF">2021-06-04T07:00:26Z</dcterms:modified>
</cp:coreProperties>
</file>