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72"/>
  </p:notesMasterIdLst>
  <p:sldIdLst>
    <p:sldId id="354" r:id="rId4"/>
    <p:sldId id="324" r:id="rId5"/>
    <p:sldId id="445" r:id="rId6"/>
    <p:sldId id="506" r:id="rId7"/>
    <p:sldId id="507" r:id="rId8"/>
    <p:sldId id="508" r:id="rId9"/>
    <p:sldId id="509" r:id="rId10"/>
    <p:sldId id="510" r:id="rId11"/>
    <p:sldId id="522" r:id="rId12"/>
    <p:sldId id="523" r:id="rId13"/>
    <p:sldId id="517" r:id="rId14"/>
    <p:sldId id="518" r:id="rId15"/>
    <p:sldId id="524" r:id="rId16"/>
    <p:sldId id="525" r:id="rId17"/>
    <p:sldId id="526" r:id="rId18"/>
    <p:sldId id="527" r:id="rId19"/>
    <p:sldId id="511" r:id="rId20"/>
    <p:sldId id="528" r:id="rId21"/>
    <p:sldId id="514" r:id="rId22"/>
    <p:sldId id="513" r:id="rId23"/>
    <p:sldId id="529" r:id="rId24"/>
    <p:sldId id="530" r:id="rId25"/>
    <p:sldId id="531" r:id="rId26"/>
    <p:sldId id="515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41" r:id="rId36"/>
    <p:sldId id="516" r:id="rId37"/>
    <p:sldId id="542" r:id="rId38"/>
    <p:sldId id="543" r:id="rId39"/>
    <p:sldId id="544" r:id="rId40"/>
    <p:sldId id="520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57" r:id="rId54"/>
    <p:sldId id="558" r:id="rId55"/>
    <p:sldId id="559" r:id="rId56"/>
    <p:sldId id="560" r:id="rId57"/>
    <p:sldId id="561" r:id="rId58"/>
    <p:sldId id="562" r:id="rId59"/>
    <p:sldId id="563" r:id="rId60"/>
    <p:sldId id="564" r:id="rId61"/>
    <p:sldId id="565" r:id="rId62"/>
    <p:sldId id="566" r:id="rId63"/>
    <p:sldId id="567" r:id="rId64"/>
    <p:sldId id="568" r:id="rId65"/>
    <p:sldId id="569" r:id="rId66"/>
    <p:sldId id="570" r:id="rId67"/>
    <p:sldId id="571" r:id="rId68"/>
    <p:sldId id="572" r:id="rId69"/>
    <p:sldId id="573" r:id="rId70"/>
    <p:sldId id="353" r:id="rId7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8E64D"/>
    <a:srgbClr val="FFFFFF"/>
    <a:srgbClr val="F2A40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58" d="100"/>
          <a:sy n="58" d="100"/>
        </p:scale>
        <p:origin x="72" y="49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219D-4383-4A4C-9EBB-8C2E664B281B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77F50-4BE9-4AD5-B80F-E2EEB194E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1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1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5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9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77F50-4BE9-4AD5-B80F-E2EEB194E94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mailto:scalive4u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print the sum of the series from 1 to that number. Assume the user will input positive number only</a:t>
            </a:r>
          </a:p>
        </p:txBody>
      </p:sp>
    </p:spTree>
    <p:extLst>
      <p:ext uri="{BB962C8B-B14F-4D97-AF65-F5344CB8AC3E}">
        <p14:creationId xmlns:p14="http://schemas.microsoft.com/office/powerpoint/2010/main" val="38125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240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4545" y="1000114"/>
            <a:ext cx="5429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int n, sum = 0,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for(i = 1; i &lt;= n; i++)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sum = sum + i;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printf("Sum is %d", sum);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79912" y="1030328"/>
            <a:ext cx="4786346" cy="395792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4589" y="1000114"/>
            <a:ext cx="5357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int n, sum;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for(sum = 0; n &gt;= 1; n--)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sum = sum + n;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printf("Sum is %d", sum);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900608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improved version of previous code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calculate the factorial of a number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given by the user. Use only 2 variables. Make sure that if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the user inputs 0, the program displays 1</a:t>
            </a:r>
          </a:p>
        </p:txBody>
      </p:sp>
    </p:spTree>
    <p:extLst>
      <p:ext uri="{BB962C8B-B14F-4D97-AF65-F5344CB8AC3E}">
        <p14:creationId xmlns:p14="http://schemas.microsoft.com/office/powerpoint/2010/main" val="2762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n, f;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for(f = 1; n &gt; 1; n--)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f = f * n;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printf("Factorial is %d", f);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87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calculate and print the sum of the digits of that number.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Use for loop</a:t>
            </a:r>
          </a:p>
        </p:txBody>
      </p:sp>
    </p:spTree>
    <p:extLst>
      <p:ext uri="{BB962C8B-B14F-4D97-AF65-F5344CB8AC3E}">
        <p14:creationId xmlns:p14="http://schemas.microsoft.com/office/powerpoint/2010/main" val="7495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n, sum, x;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for(sum = 0; n &gt; 0; n = n / 10)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x = n % 10;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sum = sum + x;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printf("Sum of digits is %d", sum);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52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check whether it is an Armstrong number or not.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Armstrong numbers are those numbers that have a special property: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the sum of the cube of all the digits of the number is equal to the number itself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5240" y="971550"/>
            <a:ext cx="641604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int n, sum, x, a;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clrscr();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a = n;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for(sum = 0; n &gt; 0; n = n / 10)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x = n % 10;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sum = sum + x * x * x;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if(a == sum)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printf("Number is Armstrong");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printf("Number is not Armstrong")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0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Varieties of "for"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564" y="1563638"/>
            <a:ext cx="699378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80083" y="1755717"/>
            <a:ext cx="8640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for(&lt;initialization&gt;; &lt;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&gt;; &lt;statement&gt;)</a:t>
            </a:r>
          </a:p>
          <a:p>
            <a:pPr marL="1257300" lvl="2" indent="-342900"/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sz="24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Standard Syntax of "for" loop: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The “for” loop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First Variety of “for”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608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010202"/>
            <a:ext cx="428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for(;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&gt;; &lt;statement&gt;)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987574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Initialization is Optional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4942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6248" y="1755717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n;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for(; n &gt; 0; n--)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printf("%d\n", 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-684584" y="1410330"/>
            <a:ext cx="180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4472648" y="1419622"/>
            <a:ext cx="19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/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477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Second Variety of “for”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608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010202"/>
            <a:ext cx="428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for(; &lt;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&gt;; )</a:t>
            </a:r>
          </a:p>
          <a:p>
            <a:pPr marL="1257300" lvl="2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987574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 startAt="2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Statement is optional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4942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6248" y="1755717"/>
            <a:ext cx="4286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n;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for(; n &gt; 0; 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printf("%d\n", 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	n--;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return 0;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-684584" y="1410330"/>
            <a:ext cx="180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4472648" y="1419622"/>
            <a:ext cx="19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376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 build="p"/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Third Variety of “for” loop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608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010202"/>
            <a:ext cx="4286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for(; ; )</a:t>
            </a:r>
          </a:p>
          <a:p>
            <a:pPr marL="1257300" lvl="2" indent="-342900"/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8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987574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 startAt="3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Even condition in for loop can be left blank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4942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6248" y="1755717"/>
            <a:ext cx="4286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n;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for( ; ; 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printf("%d\n", 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	n--;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-684584" y="1410330"/>
            <a:ext cx="180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3851920" y="1419622"/>
            <a:ext cx="2913570" cy="3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960900-2178-4F21-9F65-2EFA9DFA99CC}"/>
              </a:ext>
            </a:extLst>
          </p:cNvPr>
          <p:cNvSpPr txBox="1"/>
          <p:nvPr/>
        </p:nvSpPr>
        <p:spPr>
          <a:xfrm>
            <a:off x="5690878" y="4256303"/>
            <a:ext cx="29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Runtime Error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250D51E-385D-4535-B15A-116D82585B82}"/>
              </a:ext>
            </a:extLst>
          </p:cNvPr>
          <p:cNvSpPr/>
          <p:nvPr/>
        </p:nvSpPr>
        <p:spPr>
          <a:xfrm rot="19124065">
            <a:off x="2121950" y="2314121"/>
            <a:ext cx="25155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705E610-5348-4320-8501-DF57C07368B3}"/>
              </a:ext>
            </a:extLst>
          </p:cNvPr>
          <p:cNvSpPr/>
          <p:nvPr/>
        </p:nvSpPr>
        <p:spPr>
          <a:xfrm>
            <a:off x="2286000" y="2876549"/>
            <a:ext cx="2362200" cy="137975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always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represents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true condition</a:t>
            </a:r>
          </a:p>
        </p:txBody>
      </p:sp>
    </p:spTree>
    <p:extLst>
      <p:ext uri="{BB962C8B-B14F-4D97-AF65-F5344CB8AC3E}">
        <p14:creationId xmlns:p14="http://schemas.microsoft.com/office/powerpoint/2010/main" val="15871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/>
      <p:bldP spid="16" grpId="0" build="p"/>
      <p:bldP spid="1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37" y="1785932"/>
            <a:ext cx="268362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28600" y="2112407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while( 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	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	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22298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Following are the Syntax Error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7824" y="1785932"/>
            <a:ext cx="2951984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7784" y="2112407"/>
            <a:ext cx="2661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if( 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	....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	....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7AFB1-B007-4BAA-A602-E0381DCDA524}"/>
              </a:ext>
            </a:extLst>
          </p:cNvPr>
          <p:cNvSpPr/>
          <p:nvPr/>
        </p:nvSpPr>
        <p:spPr>
          <a:xfrm>
            <a:off x="6146685" y="1779662"/>
            <a:ext cx="2951984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58E4B-1438-4F4D-87E9-8E5B537B5BB4}"/>
              </a:ext>
            </a:extLst>
          </p:cNvPr>
          <p:cNvSpPr txBox="1"/>
          <p:nvPr/>
        </p:nvSpPr>
        <p:spPr>
          <a:xfrm>
            <a:off x="5724128" y="2067694"/>
            <a:ext cx="2661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do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	....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	....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}while( );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5" name="Picture 14" descr="28028-5-red-cross-clipart.png">
            <a:extLst>
              <a:ext uri="{FF2B5EF4-FFF2-40B4-BE49-F238E27FC236}">
                <a16:creationId xmlns:a16="http://schemas.microsoft.com/office/drawing/2014/main" id="{D46B30BC-CA48-4921-B9FA-4BC83FE50F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1733542"/>
            <a:ext cx="1143008" cy="1143008"/>
          </a:xfrm>
          <a:prstGeom prst="rect">
            <a:avLst/>
          </a:prstGeom>
        </p:spPr>
      </p:pic>
      <p:pic>
        <p:nvPicPr>
          <p:cNvPr id="16" name="Picture 15" descr="28028-5-red-cross-clipart.png">
            <a:extLst>
              <a:ext uri="{FF2B5EF4-FFF2-40B4-BE49-F238E27FC236}">
                <a16:creationId xmlns:a16="http://schemas.microsoft.com/office/drawing/2014/main" id="{4B54E7B9-EF59-4AFF-B0F4-9C1EDCF4C7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1733542"/>
            <a:ext cx="1143008" cy="1143008"/>
          </a:xfrm>
          <a:prstGeom prst="rect">
            <a:avLst/>
          </a:prstGeom>
        </p:spPr>
      </p:pic>
      <p:pic>
        <p:nvPicPr>
          <p:cNvPr id="17" name="Picture 16" descr="28028-5-red-cross-clipart.png">
            <a:extLst>
              <a:ext uri="{FF2B5EF4-FFF2-40B4-BE49-F238E27FC236}">
                <a16:creationId xmlns:a16="http://schemas.microsoft.com/office/drawing/2014/main" id="{19863FD9-92B3-4F31-BBFE-55B316672AA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1657350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8" grpId="0" animBg="1"/>
      <p:bldP spid="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"break" with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C language, the "break" keyword can also be used with(all loops).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But there are 2 points we must remember before using "break" in the loop: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AutoNum type="arabicPeriod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We must enclose "break" inside an if statement.</a:t>
            </a:r>
          </a:p>
          <a:p>
            <a:pPr marL="1257300" lvl="2" indent="-342900">
              <a:buAutoNum type="arabicPeriod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When "break" will run, it will terminate the entire loop body.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Syntax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608" y="1563638"/>
            <a:ext cx="5254531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71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for(&lt;initialization&gt;;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&gt;; &lt;statement&gt;)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tes_condition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lphaUcPeriod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Using "break" with for:</a:t>
            </a:r>
          </a:p>
        </p:txBody>
      </p:sp>
    </p:spTree>
    <p:extLst>
      <p:ext uri="{BB962C8B-B14F-4D97-AF65-F5344CB8AC3E}">
        <p14:creationId xmlns:p14="http://schemas.microsoft.com/office/powerpoint/2010/main" val="245788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715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When will the loop terminate?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Either the loop will terminate when the parent condition false. 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This termination of the loop is also known as Mature Termination</a:t>
            </a: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or</a:t>
            </a:r>
          </a:p>
          <a:p>
            <a:pPr marL="800100" lvl="1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loop might also terminate because of "break". This termination of the loop is </a:t>
            </a:r>
          </a:p>
          <a:p>
            <a:pPr marL="800100" lvl="1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also known as Pre-Mature Termination.</a:t>
            </a:r>
          </a:p>
        </p:txBody>
      </p:sp>
    </p:spTree>
    <p:extLst>
      <p:ext uri="{BB962C8B-B14F-4D97-AF65-F5344CB8AC3E}">
        <p14:creationId xmlns:p14="http://schemas.microsoft.com/office/powerpoint/2010/main" val="24170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563638"/>
            <a:ext cx="5254531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809750"/>
            <a:ext cx="71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1; i &lt;= 10; i++)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if(i == 6)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Demo of for loop using break inside the loop</a:t>
            </a:r>
          </a:p>
        </p:txBody>
      </p:sp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10E6FA11-7A8E-4D71-84F1-647C9E04565E}"/>
              </a:ext>
            </a:extLst>
          </p:cNvPr>
          <p:cNvSpPr/>
          <p:nvPr/>
        </p:nvSpPr>
        <p:spPr>
          <a:xfrm>
            <a:off x="695311" y="3772341"/>
            <a:ext cx="2371719" cy="469232"/>
          </a:xfrm>
          <a:prstGeom prst="leftArrowCallout">
            <a:avLst>
              <a:gd name="adj1" fmla="val 10565"/>
              <a:gd name="adj2" fmla="val 12971"/>
              <a:gd name="adj3" fmla="val 39435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Pre-Mature Termination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8857F-BFEB-480D-BC93-D791B43BA710}"/>
              </a:ext>
            </a:extLst>
          </p:cNvPr>
          <p:cNvSpPr/>
          <p:nvPr/>
        </p:nvSpPr>
        <p:spPr>
          <a:xfrm>
            <a:off x="5652120" y="1563638"/>
            <a:ext cx="326265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61971EAB-AAC0-4A08-A8D3-093C8CB38113}"/>
              </a:ext>
            </a:extLst>
          </p:cNvPr>
          <p:cNvSpPr/>
          <p:nvPr/>
        </p:nvSpPr>
        <p:spPr>
          <a:xfrm rot="10800000">
            <a:off x="400023" y="3333749"/>
            <a:ext cx="590576" cy="877185"/>
          </a:xfrm>
          <a:prstGeom prst="bentUpArrow">
            <a:avLst>
              <a:gd name="adj1" fmla="val 12654"/>
              <a:gd name="adj2" fmla="val 2117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2" grpId="0" build="p" animBg="1"/>
      <p:bldP spid="1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"break" with for: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572" y="1661296"/>
            <a:ext cx="699378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714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for(&lt;initialization&gt;; ; &lt;statement&gt;)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</a:t>
            </a:r>
          </a:p>
        </p:txBody>
      </p:sp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D2075BFB-C364-4E50-B657-C87F773A53FD}"/>
              </a:ext>
            </a:extLst>
          </p:cNvPr>
          <p:cNvSpPr/>
          <p:nvPr/>
        </p:nvSpPr>
        <p:spPr>
          <a:xfrm rot="16200000">
            <a:off x="4560475" y="999100"/>
            <a:ext cx="1106424" cy="381967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Now the loop will only terminate when "break“ runs.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69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Point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572" y="1661296"/>
            <a:ext cx="699378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71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for(&lt;initialization&gt;; ; &lt;statement&gt;)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If the internal break is not present the loop will infinite which is a Runtime Error</a:t>
            </a:r>
          </a:p>
        </p:txBody>
      </p:sp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829D0CB-FAD6-4509-BA4A-E6BC7370660B}"/>
              </a:ext>
            </a:extLst>
          </p:cNvPr>
          <p:cNvSpPr/>
          <p:nvPr/>
        </p:nvSpPr>
        <p:spPr>
          <a:xfrm>
            <a:off x="1979712" y="2355726"/>
            <a:ext cx="1781907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Loop is Infinite</a:t>
            </a:r>
          </a:p>
        </p:txBody>
      </p:sp>
    </p:spTree>
    <p:extLst>
      <p:ext uri="{BB962C8B-B14F-4D97-AF65-F5344CB8AC3E}">
        <p14:creationId xmlns:p14="http://schemas.microsoft.com/office/powerpoint/2010/main" val="2437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“for”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349"/>
            <a:ext cx="9144032" cy="3785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sym typeface="Wingdings" pitchFamily="2" charset="2"/>
              </a:rPr>
              <a:t>Standard syntax of "for" loop:</a:t>
            </a:r>
          </a:p>
          <a:p>
            <a:pPr marL="1257300" lvl="2" indent="-342900"/>
            <a:r>
              <a:rPr lang="en-US" sz="2400" b="1" dirty="0">
                <a:solidFill>
                  <a:srgbClr val="002060"/>
                </a:solidFill>
                <a:sym typeface="Wingdings" pitchFamily="2" charset="2"/>
              </a:rPr>
              <a:t>    “for” loop is also known as Entry Controlled Loop</a:t>
            </a:r>
          </a:p>
          <a:p>
            <a:pPr marL="1257300" lvl="2" indent="-342900"/>
            <a:endParaRPr lang="en-US" sz="2400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for(&lt;initialization&gt;; &lt;</a:t>
            </a:r>
            <a:r>
              <a:rPr lang="en-US" sz="2400" b="1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&gt;; &lt;statement&gt;)</a:t>
            </a:r>
          </a:p>
          <a:p>
            <a:pPr marL="1257300" lvl="2" indent="-342900"/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sz="240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715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 of break in for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8492" y="173330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4112" y="1707654"/>
            <a:ext cx="3926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n;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for(; ; 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	if(n &lt;= 0)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	    break;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printf("%d\n", n);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	n--;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987574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 Improved version of the following example using break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855" y="173581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56592" y="1755717"/>
            <a:ext cx="4286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n;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for(; n &gt; 0; 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printf("%d\n", n);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	n--;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3674654" y="1419622"/>
            <a:ext cx="29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Improved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-695717" y="1350982"/>
            <a:ext cx="2913570" cy="3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"break" with while or do...while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563638"/>
            <a:ext cx="4342587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485" y="1779662"/>
            <a:ext cx="4032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while(&lt;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229" y="1131590"/>
            <a:ext cx="3877962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 of "break" with while: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A2EE4-1563-41ED-A67D-4E740B9569D1}"/>
              </a:ext>
            </a:extLst>
          </p:cNvPr>
          <p:cNvSpPr txBox="1"/>
          <p:nvPr/>
        </p:nvSpPr>
        <p:spPr>
          <a:xfrm>
            <a:off x="4770738" y="1133331"/>
            <a:ext cx="426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 startAt="2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 of "break" with do...while: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57D3A7-5614-4ED2-9DEA-EB65DDFD3BCC}"/>
              </a:ext>
            </a:extLst>
          </p:cNvPr>
          <p:cNvSpPr/>
          <p:nvPr/>
        </p:nvSpPr>
        <p:spPr>
          <a:xfrm>
            <a:off x="4644008" y="1563638"/>
            <a:ext cx="4342587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E7865-162D-4BB4-996C-C72C7187BBBC}"/>
              </a:ext>
            </a:extLst>
          </p:cNvPr>
          <p:cNvSpPr txBox="1"/>
          <p:nvPr/>
        </p:nvSpPr>
        <p:spPr>
          <a:xfrm>
            <a:off x="4787983" y="1707654"/>
            <a:ext cx="4032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do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    break;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}while(&lt;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34925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build="p"/>
      <p:bldP spid="14" grpId="0" animBg="1"/>
      <p:bldP spid="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keyword "continue"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13111"/>
            <a:ext cx="9144032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C language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, the 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“continue"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keyword can also be used with(all loops).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keyword </a:t>
            </a: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"continue"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can only be used within a loop and not without it.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Syntax: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for(&lt;initialization&gt;; &lt;</a:t>
            </a:r>
            <a:r>
              <a:rPr lang="en-US" sz="1650" b="1" dirty="0" err="1">
                <a:solidFill>
                  <a:srgbClr val="FF0000"/>
                </a:solidFill>
                <a:sym typeface="Wingdings" pitchFamily="2" charset="2"/>
              </a:rPr>
              <a:t>test_condition</a:t>
            </a:r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&gt;; &lt;statement&gt;)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if(&lt;</a:t>
            </a:r>
            <a:r>
              <a:rPr lang="en-US" sz="1650" b="1" dirty="0" err="1">
                <a:solidFill>
                  <a:srgbClr val="FF0000"/>
                </a:solidFill>
                <a:sym typeface="Wingdings" pitchFamily="2" charset="2"/>
              </a:rPr>
              <a:t>tes_condition</a:t>
            </a:r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    continue;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lvl="2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7B79C62-475B-406F-91FD-E97B21CD85FC}"/>
              </a:ext>
            </a:extLst>
          </p:cNvPr>
          <p:cNvSpPr/>
          <p:nvPr/>
        </p:nvSpPr>
        <p:spPr>
          <a:xfrm>
            <a:off x="2339752" y="3176413"/>
            <a:ext cx="6342130" cy="1224137"/>
          </a:xfrm>
          <a:custGeom>
            <a:avLst/>
            <a:gdLst>
              <a:gd name="connsiteX0" fmla="*/ 0 w 978408"/>
              <a:gd name="connsiteY0" fmla="*/ 0 h 484632"/>
              <a:gd name="connsiteX1" fmla="*/ 736092 w 978408"/>
              <a:gd name="connsiteY1" fmla="*/ 0 h 484632"/>
              <a:gd name="connsiteX2" fmla="*/ 978408 w 978408"/>
              <a:gd name="connsiteY2" fmla="*/ 242316 h 484632"/>
              <a:gd name="connsiteX3" fmla="*/ 736092 w 978408"/>
              <a:gd name="connsiteY3" fmla="*/ 484632 h 484632"/>
              <a:gd name="connsiteX4" fmla="*/ 0 w 978408"/>
              <a:gd name="connsiteY4" fmla="*/ 484632 h 484632"/>
              <a:gd name="connsiteX5" fmla="*/ 0 w 978408"/>
              <a:gd name="connsiteY5" fmla="*/ 0 h 484632"/>
              <a:gd name="connsiteX0" fmla="*/ 963281 w 1699373"/>
              <a:gd name="connsiteY0" fmla="*/ 0 h 484632"/>
              <a:gd name="connsiteX1" fmla="*/ 1699373 w 1699373"/>
              <a:gd name="connsiteY1" fmla="*/ 0 h 484632"/>
              <a:gd name="connsiteX2" fmla="*/ 0 w 1699373"/>
              <a:gd name="connsiteY2" fmla="*/ 310049 h 484632"/>
              <a:gd name="connsiteX3" fmla="*/ 1699373 w 1699373"/>
              <a:gd name="connsiteY3" fmla="*/ 484632 h 484632"/>
              <a:gd name="connsiteX4" fmla="*/ 963281 w 1699373"/>
              <a:gd name="connsiteY4" fmla="*/ 484632 h 484632"/>
              <a:gd name="connsiteX5" fmla="*/ 963281 w 1699373"/>
              <a:gd name="connsiteY5" fmla="*/ 0 h 484632"/>
              <a:gd name="connsiteX0" fmla="*/ 963281 w 3345237"/>
              <a:gd name="connsiteY0" fmla="*/ 0 h 484632"/>
              <a:gd name="connsiteX1" fmla="*/ 1699373 w 3345237"/>
              <a:gd name="connsiteY1" fmla="*/ 0 h 484632"/>
              <a:gd name="connsiteX2" fmla="*/ 0 w 3345237"/>
              <a:gd name="connsiteY2" fmla="*/ 310049 h 484632"/>
              <a:gd name="connsiteX3" fmla="*/ 1699373 w 3345237"/>
              <a:gd name="connsiteY3" fmla="*/ 484632 h 484632"/>
              <a:gd name="connsiteX4" fmla="*/ 3345237 w 3345237"/>
              <a:gd name="connsiteY4" fmla="*/ 258854 h 484632"/>
              <a:gd name="connsiteX5" fmla="*/ 963281 w 3345237"/>
              <a:gd name="connsiteY5" fmla="*/ 0 h 484632"/>
              <a:gd name="connsiteX0" fmla="*/ 3762926 w 3762926"/>
              <a:gd name="connsiteY0" fmla="*/ 0 h 552365"/>
              <a:gd name="connsiteX1" fmla="*/ 1699373 w 3762926"/>
              <a:gd name="connsiteY1" fmla="*/ 67733 h 552365"/>
              <a:gd name="connsiteX2" fmla="*/ 0 w 3762926"/>
              <a:gd name="connsiteY2" fmla="*/ 377782 h 552365"/>
              <a:gd name="connsiteX3" fmla="*/ 1699373 w 3762926"/>
              <a:gd name="connsiteY3" fmla="*/ 552365 h 552365"/>
              <a:gd name="connsiteX4" fmla="*/ 3345237 w 3762926"/>
              <a:gd name="connsiteY4" fmla="*/ 326587 h 552365"/>
              <a:gd name="connsiteX5" fmla="*/ 3762926 w 3762926"/>
              <a:gd name="connsiteY5" fmla="*/ 0 h 552365"/>
              <a:gd name="connsiteX0" fmla="*/ 3762926 w 3864526"/>
              <a:gd name="connsiteY0" fmla="*/ 0 h 552365"/>
              <a:gd name="connsiteX1" fmla="*/ 1699373 w 3864526"/>
              <a:gd name="connsiteY1" fmla="*/ 67733 h 552365"/>
              <a:gd name="connsiteX2" fmla="*/ 0 w 3864526"/>
              <a:gd name="connsiteY2" fmla="*/ 377782 h 552365"/>
              <a:gd name="connsiteX3" fmla="*/ 1699373 w 3864526"/>
              <a:gd name="connsiteY3" fmla="*/ 552365 h 552365"/>
              <a:gd name="connsiteX4" fmla="*/ 3864526 w 3864526"/>
              <a:gd name="connsiteY4" fmla="*/ 462053 h 552365"/>
              <a:gd name="connsiteX5" fmla="*/ 3762926 w 3864526"/>
              <a:gd name="connsiteY5" fmla="*/ 0 h 552365"/>
              <a:gd name="connsiteX0" fmla="*/ 3762926 w 3808082"/>
              <a:gd name="connsiteY0" fmla="*/ 0 h 552365"/>
              <a:gd name="connsiteX1" fmla="*/ 1699373 w 3808082"/>
              <a:gd name="connsiteY1" fmla="*/ 67733 h 552365"/>
              <a:gd name="connsiteX2" fmla="*/ 0 w 3808082"/>
              <a:gd name="connsiteY2" fmla="*/ 377782 h 552365"/>
              <a:gd name="connsiteX3" fmla="*/ 1699373 w 3808082"/>
              <a:gd name="connsiteY3" fmla="*/ 552365 h 552365"/>
              <a:gd name="connsiteX4" fmla="*/ 3808082 w 3808082"/>
              <a:gd name="connsiteY4" fmla="*/ 529787 h 552365"/>
              <a:gd name="connsiteX5" fmla="*/ 3762926 w 3808082"/>
              <a:gd name="connsiteY5" fmla="*/ 0 h 552365"/>
              <a:gd name="connsiteX0" fmla="*/ 2814659 w 2859815"/>
              <a:gd name="connsiteY0" fmla="*/ 0 h 552365"/>
              <a:gd name="connsiteX1" fmla="*/ 751106 w 2859815"/>
              <a:gd name="connsiteY1" fmla="*/ 67733 h 552365"/>
              <a:gd name="connsiteX2" fmla="*/ 0 w 2859815"/>
              <a:gd name="connsiteY2" fmla="*/ 287471 h 552365"/>
              <a:gd name="connsiteX3" fmla="*/ 751106 w 2859815"/>
              <a:gd name="connsiteY3" fmla="*/ 552365 h 552365"/>
              <a:gd name="connsiteX4" fmla="*/ 2859815 w 2859815"/>
              <a:gd name="connsiteY4" fmla="*/ 529787 h 552365"/>
              <a:gd name="connsiteX5" fmla="*/ 2814659 w 2859815"/>
              <a:gd name="connsiteY5" fmla="*/ 0 h 552365"/>
              <a:gd name="connsiteX0" fmla="*/ 2814659 w 2859815"/>
              <a:gd name="connsiteY0" fmla="*/ 0 h 552365"/>
              <a:gd name="connsiteX1" fmla="*/ 739817 w 2859815"/>
              <a:gd name="connsiteY1" fmla="*/ 22578 h 552365"/>
              <a:gd name="connsiteX2" fmla="*/ 0 w 2859815"/>
              <a:gd name="connsiteY2" fmla="*/ 287471 h 552365"/>
              <a:gd name="connsiteX3" fmla="*/ 751106 w 2859815"/>
              <a:gd name="connsiteY3" fmla="*/ 552365 h 552365"/>
              <a:gd name="connsiteX4" fmla="*/ 2859815 w 2859815"/>
              <a:gd name="connsiteY4" fmla="*/ 529787 h 552365"/>
              <a:gd name="connsiteX5" fmla="*/ 2814659 w 2859815"/>
              <a:gd name="connsiteY5" fmla="*/ 0 h 552365"/>
              <a:gd name="connsiteX0" fmla="*/ 2814659 w 2837237"/>
              <a:gd name="connsiteY0" fmla="*/ 0 h 552365"/>
              <a:gd name="connsiteX1" fmla="*/ 739817 w 2837237"/>
              <a:gd name="connsiteY1" fmla="*/ 22578 h 552365"/>
              <a:gd name="connsiteX2" fmla="*/ 0 w 2837237"/>
              <a:gd name="connsiteY2" fmla="*/ 287471 h 552365"/>
              <a:gd name="connsiteX3" fmla="*/ 751106 w 2837237"/>
              <a:gd name="connsiteY3" fmla="*/ 552365 h 552365"/>
              <a:gd name="connsiteX4" fmla="*/ 2837237 w 2837237"/>
              <a:gd name="connsiteY4" fmla="*/ 552364 h 552365"/>
              <a:gd name="connsiteX5" fmla="*/ 2814659 w 2837237"/>
              <a:gd name="connsiteY5" fmla="*/ 0 h 552365"/>
              <a:gd name="connsiteX0" fmla="*/ 2814659 w 2837237"/>
              <a:gd name="connsiteY0" fmla="*/ 0 h 529787"/>
              <a:gd name="connsiteX1" fmla="*/ 739817 w 2837237"/>
              <a:gd name="connsiteY1" fmla="*/ 0 h 529787"/>
              <a:gd name="connsiteX2" fmla="*/ 0 w 2837237"/>
              <a:gd name="connsiteY2" fmla="*/ 264893 h 529787"/>
              <a:gd name="connsiteX3" fmla="*/ 751106 w 2837237"/>
              <a:gd name="connsiteY3" fmla="*/ 529787 h 529787"/>
              <a:gd name="connsiteX4" fmla="*/ 2837237 w 2837237"/>
              <a:gd name="connsiteY4" fmla="*/ 529786 h 529787"/>
              <a:gd name="connsiteX5" fmla="*/ 2814659 w 2837237"/>
              <a:gd name="connsiteY5" fmla="*/ 0 h 52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7237" h="529787">
                <a:moveTo>
                  <a:pt x="2814659" y="0"/>
                </a:moveTo>
                <a:lnTo>
                  <a:pt x="739817" y="0"/>
                </a:lnTo>
                <a:lnTo>
                  <a:pt x="0" y="264893"/>
                </a:lnTo>
                <a:lnTo>
                  <a:pt x="751106" y="529787"/>
                </a:lnTo>
                <a:lnTo>
                  <a:pt x="2837237" y="529786"/>
                </a:lnTo>
                <a:lnTo>
                  <a:pt x="281465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continue"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never stops the loop but</a:t>
            </a: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"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continue“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can stop the current iteration of</a:t>
            </a: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loop and moves the control to the</a:t>
            </a:r>
          </a:p>
          <a:p>
            <a:pPr lvl="4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statement part.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F44D13-4F00-4F70-91FC-6636F14D13E3}"/>
              </a:ext>
            </a:extLst>
          </p:cNvPr>
          <p:cNvSpPr/>
          <p:nvPr/>
        </p:nvSpPr>
        <p:spPr>
          <a:xfrm>
            <a:off x="1621210" y="4155926"/>
            <a:ext cx="1338773" cy="68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This part will not execute if</a:t>
            </a:r>
          </a:p>
          <a:p>
            <a:r>
              <a:rPr lang="en-US" sz="1200" b="1" dirty="0">
                <a:solidFill>
                  <a:schemeClr val="bg1"/>
                </a:solidFill>
                <a:sym typeface="Wingdings" pitchFamily="2" charset="2"/>
              </a:rPr>
              <a:t>continue runs</a:t>
            </a:r>
          </a:p>
        </p:txBody>
      </p:sp>
    </p:spTree>
    <p:extLst>
      <p:ext uri="{BB962C8B-B14F-4D97-AF65-F5344CB8AC3E}">
        <p14:creationId xmlns:p14="http://schemas.microsoft.com/office/powerpoint/2010/main" val="35654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build="p" animBg="1"/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Examples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37" y="1785932"/>
            <a:ext cx="268362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650384" y="1901026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1; i &lt;= 10; i++)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if(i == 6)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22298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Following are the examples of continue in for loop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7824" y="1785932"/>
            <a:ext cx="2951984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1748" y="1912640"/>
            <a:ext cx="3542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1; i &lt;= 10; i++)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if(i == 6)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    continue;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7AFB1-B007-4BAA-A602-E0381DCDA524}"/>
              </a:ext>
            </a:extLst>
          </p:cNvPr>
          <p:cNvSpPr/>
          <p:nvPr/>
        </p:nvSpPr>
        <p:spPr>
          <a:xfrm>
            <a:off x="6146685" y="1779662"/>
            <a:ext cx="2951984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58E4B-1438-4F4D-87E9-8E5B537B5BB4}"/>
              </a:ext>
            </a:extLst>
          </p:cNvPr>
          <p:cNvSpPr txBox="1"/>
          <p:nvPr/>
        </p:nvSpPr>
        <p:spPr>
          <a:xfrm>
            <a:off x="5422108" y="1851670"/>
            <a:ext cx="3542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1; i &lt;= 10; i++)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if(i % 2 == 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    continue;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8" grpId="0" animBg="1"/>
      <p:bldP spid="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Write a program to ask the user to input numbers continuously, until 0 is entered.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As soon as the user enters 0, stop accepting numbers and display the sum of all the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Numbers entered before 0.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Sample Output: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Enter numbers and press 0 to stop: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10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5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7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0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Sum is 22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36" y="1000114"/>
            <a:ext cx="44291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n, sum =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numbers and press 0 to stop:");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 ; ; 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scanf("%d", &amp;n);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if(n == 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sum = sum + n;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printf("Sum is %d", sum);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68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193783"/>
            <a:ext cx="7929618" cy="3613191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Modify the previous code so that now your program ignores negative numbers and adds only positive numbers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Ex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Enter numbers and press 0 to stop: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10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5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-7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8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3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2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-6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0</a:t>
            </a:r>
          </a:p>
          <a:p>
            <a:pPr lvl="1"/>
            <a:r>
              <a:rPr lang="en-US" sz="1600" b="1" dirty="0">
                <a:solidFill>
                  <a:srgbClr val="FFFF00"/>
                </a:solidFill>
              </a:rPr>
              <a:t>Sum is 28</a:t>
            </a:r>
          </a:p>
        </p:txBody>
      </p:sp>
    </p:spTree>
    <p:extLst>
      <p:ext uri="{BB962C8B-B14F-4D97-AF65-F5344CB8AC3E}">
        <p14:creationId xmlns:p14="http://schemas.microsoft.com/office/powerpoint/2010/main" val="19824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987574"/>
            <a:ext cx="589520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int n, sum = 0;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printf("Enter numbers and press 0 to stop:");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for( ; ; 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scanf("%d", &amp;n);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if(n == 0)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if(n &lt; 0)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    continue;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    sum = sum + n;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printf("Sum is %d", sum);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5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Again modify the previous code so that along with sum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your program calculates and prints average of the numbers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Also.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Fourth Variety of “for”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96" y="1785932"/>
            <a:ext cx="4754199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16" y="1922107"/>
            <a:ext cx="4714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for(&lt;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multiple_initialization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&gt;;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multiple_condition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&gt;; 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multiple_statements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987574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 startAt="4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Multiple initialization, test condition and statements are also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3390" y="1785932"/>
            <a:ext cx="392909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38129" y="1991618"/>
            <a:ext cx="518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for(i = 1, j = 10; i &lt;= 10 &amp;&amp; j &gt;= 1; i++, j--)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 %d\n", i, j);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-684584" y="1410330"/>
            <a:ext cx="180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4472648" y="1419622"/>
            <a:ext cx="19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224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animBg="1"/>
      <p:bldP spid="14" grpId="0" build="p"/>
      <p:bldP spid="15" grpId="0" build="p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using for loop to print numbers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From 1 - 10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7499" y="1203598"/>
            <a:ext cx="4321999" cy="3536181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3536" y="1347614"/>
            <a:ext cx="4318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for(i = 1, j = 10; i &lt;= 10 || j &gt;= 5; i++, j--)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printf("%d %d\n", i, j);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7993" y="1203598"/>
            <a:ext cx="4321999" cy="3536181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18972" y="1419622"/>
            <a:ext cx="471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for(i = 1, j = 10; i &lt;= 10 &amp;&amp; j &gt;= 5; i++, j--)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 %d\n", i, j);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9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3" grpId="0" animBg="1"/>
      <p:bldP spid="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8492" y="173330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4112" y="1707654"/>
            <a:ext cx="392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    for(i = 1; i &lt;= 10; i++);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        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nn-NO" sz="14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170765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22392" y="1707654"/>
            <a:ext cx="4286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for(i = 1; i &lt;= 10; i++);</a:t>
            </a: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nn-NO" sz="160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1257300" lvl="2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11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3674654" y="1275606"/>
            <a:ext cx="29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Compiler’s 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-721159" y="1275606"/>
            <a:ext cx="32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Programmer's View</a:t>
            </a:r>
          </a:p>
        </p:txBody>
      </p:sp>
    </p:spTree>
    <p:extLst>
      <p:ext uri="{BB962C8B-B14F-4D97-AF65-F5344CB8AC3E}">
        <p14:creationId xmlns:p14="http://schemas.microsoft.com/office/powerpoint/2010/main" val="27085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3" grpId="0" animBg="1"/>
      <p:bldP spid="14" grpId="0" build="p"/>
      <p:bldP spid="15" grpId="0" build="p"/>
      <p:bldP spid="1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8492" y="173330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4112" y="1707654"/>
            <a:ext cx="392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int n = 5;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if(n % 2 == 0);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printf("Even No.");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512" y="170765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22392" y="1707654"/>
            <a:ext cx="4286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 = 5;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if(n % 2 == 0);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printf("Even No.");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3674654" y="1275606"/>
            <a:ext cx="29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Compiler’s 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-721159" y="1275606"/>
            <a:ext cx="32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Programmer's View</a:t>
            </a:r>
          </a:p>
        </p:txBody>
      </p:sp>
    </p:spTree>
    <p:extLst>
      <p:ext uri="{BB962C8B-B14F-4D97-AF65-F5344CB8AC3E}">
        <p14:creationId xmlns:p14="http://schemas.microsoft.com/office/powerpoint/2010/main" val="27829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3" grpId="0" animBg="1"/>
      <p:bldP spid="14" grpId="0" build="p"/>
      <p:bldP spid="15" grpId="0" build="p"/>
      <p:bldP spid="1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8492" y="173330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4112" y="1707654"/>
            <a:ext cx="3926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int n = 5;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if(n % 2 == 0);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printf("Even No.");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       printf("Odd No.");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 return 0;</a:t>
            </a:r>
          </a:p>
          <a:p>
            <a:pPr marL="1257300" lvl="2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512" y="1707654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22392" y="1707654"/>
            <a:ext cx="4286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n = 5;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if(n % 2 == 0);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printf("Even No.");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printf("Odd No.");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71CA-0827-4560-A040-52F0167D0656}"/>
              </a:ext>
            </a:extLst>
          </p:cNvPr>
          <p:cNvSpPr txBox="1"/>
          <p:nvPr/>
        </p:nvSpPr>
        <p:spPr>
          <a:xfrm>
            <a:off x="3674654" y="1275606"/>
            <a:ext cx="29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Compiler’s 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F7E0A-5373-45F0-B87C-0272950C2537}"/>
              </a:ext>
            </a:extLst>
          </p:cNvPr>
          <p:cNvSpPr txBox="1"/>
          <p:nvPr/>
        </p:nvSpPr>
        <p:spPr>
          <a:xfrm>
            <a:off x="-721159" y="1275606"/>
            <a:ext cx="320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Programmer's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40024-4BE3-4245-9015-B869EB8AD052}"/>
              </a:ext>
            </a:extLst>
          </p:cNvPr>
          <p:cNvSpPr txBox="1"/>
          <p:nvPr/>
        </p:nvSpPr>
        <p:spPr>
          <a:xfrm>
            <a:off x="-540568" y="4239317"/>
            <a:ext cx="3864581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Syntax Error! Misplaced else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CA278-5C45-49E9-A659-EF29F54AD2FC}"/>
              </a:ext>
            </a:extLst>
          </p:cNvPr>
          <p:cNvSpPr txBox="1"/>
          <p:nvPr/>
        </p:nvSpPr>
        <p:spPr>
          <a:xfrm>
            <a:off x="3587739" y="4391717"/>
            <a:ext cx="3864581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dirty="0">
                <a:solidFill>
                  <a:srgbClr val="FFFF00"/>
                </a:solidFill>
                <a:sym typeface="Wingdings" pitchFamily="2" charset="2"/>
              </a:rPr>
              <a:t>Syntax Error! Misplaced else</a:t>
            </a:r>
          </a:p>
        </p:txBody>
      </p:sp>
    </p:spTree>
    <p:extLst>
      <p:ext uri="{BB962C8B-B14F-4D97-AF65-F5344CB8AC3E}">
        <p14:creationId xmlns:p14="http://schemas.microsoft.com/office/powerpoint/2010/main" val="8541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3" grpId="0" animBg="1"/>
      <p:bldP spid="14" grpId="0" build="p"/>
      <p:bldP spid="15" grpId="0" build="p"/>
      <p:bldP spid="16" grpId="0" build="p"/>
      <p:bldP spid="12" grpId="0" build="p"/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accept an integer from the user and check whether it is a prime number or not. Assume that the user will not enter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numbers less than 2.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915566"/>
            <a:ext cx="589520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i, n;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2; i &lt;= n - 1; i++)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if(n % i == 0)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    break;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if(n == i)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printf("Number is Prime.");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printf("Number is Not Prime.");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06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Improved version of the above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915566"/>
            <a:ext cx="589520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i, n;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2; i &lt; n / 2; i++)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	if(n % i == 0)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	    break;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if(i == n / 2)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printf("Number is Prime.");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printf("Number is Not Prime.");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6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Nested Loop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Syntax: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for(&lt;initialization&gt;; 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&gt;; &lt;statement&gt;)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for(&lt;initialization&gt;; 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&gt;; &lt;statement&gt;)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  ....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....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1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757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"break" with while or do...while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428750"/>
            <a:ext cx="4342587" cy="334959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419622"/>
            <a:ext cx="4032491" cy="319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1; i &lt;= 3; i++)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for(j = 10; j &lt;= 15; </a:t>
            </a:r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j++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    printf("%d ", j);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printf("\n");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047750"/>
            <a:ext cx="3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A2EE4-1563-41ED-A67D-4E740B9569D1}"/>
              </a:ext>
            </a:extLst>
          </p:cNvPr>
          <p:cNvSpPr txBox="1"/>
          <p:nvPr/>
        </p:nvSpPr>
        <p:spPr>
          <a:xfrm>
            <a:off x="4724400" y="1047750"/>
            <a:ext cx="426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57D3A7-5614-4ED2-9DEA-EB65DDFD3BCC}"/>
              </a:ext>
            </a:extLst>
          </p:cNvPr>
          <p:cNvSpPr/>
          <p:nvPr/>
        </p:nvSpPr>
        <p:spPr>
          <a:xfrm>
            <a:off x="4644008" y="1428750"/>
            <a:ext cx="4342587" cy="334959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E7865-162D-4BB4-996C-C72C7187BBBC}"/>
              </a:ext>
            </a:extLst>
          </p:cNvPr>
          <p:cNvSpPr txBox="1"/>
          <p:nvPr/>
        </p:nvSpPr>
        <p:spPr>
          <a:xfrm>
            <a:off x="4787983" y="1707654"/>
            <a:ext cx="4032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10 11 12 13 14 15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10 11 12 13 14 15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10 11 12 13 14 15</a:t>
            </a:r>
          </a:p>
        </p:txBody>
      </p:sp>
    </p:spTree>
    <p:extLst>
      <p:ext uri="{BB962C8B-B14F-4D97-AF65-F5344CB8AC3E}">
        <p14:creationId xmlns:p14="http://schemas.microsoft.com/office/powerpoint/2010/main" val="4454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  <p:bldP spid="13" grpId="0" build="p"/>
      <p:bldP spid="14" grpId="0" animBg="1"/>
      <p:bldP spid="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* * *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* * *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* * *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* * *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1; i &lt;= 10; i++)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6760B-D218-4393-A172-F08ACC66747A}"/>
              </a:ext>
            </a:extLst>
          </p:cNvPr>
          <p:cNvSpPr txBox="1"/>
          <p:nvPr/>
        </p:nvSpPr>
        <p:spPr>
          <a:xfrm>
            <a:off x="4103284" y="1152514"/>
            <a:ext cx="4429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How many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types of loops are there in C?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Ans: 2</a:t>
            </a:r>
          </a:p>
          <a:p>
            <a:pPr marL="342900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Entry Controlled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while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For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Exit Controlled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do…while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1045041"/>
            <a:ext cx="5895207" cy="319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1; i &lt;= 4; i++)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for(j = 1; j &lt;= 3; </a:t>
            </a:r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j++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    printf("* 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printf("\n");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return 0;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17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* </a:t>
            </a: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* * </a:t>
            </a: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* * *</a:t>
            </a: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* * * *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7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915566"/>
            <a:ext cx="589520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1; i &lt;= 4; i++)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for(j = 1; j &lt;= i; </a:t>
            </a:r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j++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    printf("* 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printf("\n");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02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1 2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1 2 3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1 2 3 4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2 2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3 3 3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4 4 4 4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4 3 2 1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4 3 2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4 3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4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915566"/>
            <a:ext cx="589520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1; i &lt;= 4; i++)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for(j = 4; j &gt;= i; j--)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    printf("%d ", j);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printf("\n");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return 0;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57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4 3 2 1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3 2 1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2 1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915566"/>
            <a:ext cx="589520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int i, j;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4; i &gt;= 1; i--)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for(j = i; j &gt;= 1; j--)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    printf("%d ", j);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printf("\n");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85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A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A B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A B C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A B C D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1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print all the numbers from 10 to 1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1045041"/>
            <a:ext cx="589520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char i, j;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for(i = 65; i &lt;= 68; i++)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for(j = 65; j &lt;= i; </a:t>
            </a:r>
            <a:r>
              <a:rPr lang="en-US" sz="1550" dirty="0" err="1">
                <a:solidFill>
                  <a:schemeClr val="bg1"/>
                </a:solidFill>
                <a:sym typeface="Wingdings" pitchFamily="2" charset="2"/>
              </a:rPr>
              <a:t>j++</a:t>
            </a:r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    printf("%c ", j);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    printf("\n");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5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39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4</a:t>
            </a: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4 3</a:t>
            </a: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4 3 2</a:t>
            </a:r>
          </a:p>
          <a:p>
            <a:pPr lvl="8"/>
            <a:r>
              <a:rPr lang="en-US" sz="2000" b="1" dirty="0">
                <a:solidFill>
                  <a:srgbClr val="FFFF00"/>
                </a:solidFill>
              </a:rPr>
              <a:t>4 3 2 1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2 3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4 5 6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7 8 9 10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(Hint: Use 3 variables)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D C B A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D C B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D C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D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507324"/>
            <a:ext cx="7929618" cy="298610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         1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      1 2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   1 2 3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1 2 3 4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(Hint: use 3 Loops)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878625"/>
            <a:ext cx="7929618" cy="2243507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print the following pattern in console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         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      1 2 1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   1 2 3 2 1</a:t>
            </a:r>
          </a:p>
          <a:p>
            <a:pPr lvl="7"/>
            <a:r>
              <a:rPr lang="en-US" sz="2000" b="1" dirty="0">
                <a:solidFill>
                  <a:srgbClr val="FFFF00"/>
                </a:solidFill>
              </a:rPr>
              <a:t>1 2 3 4 3 2 1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0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729" y="1178259"/>
            <a:ext cx="8734837" cy="369509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Write a Program to accept an integer from the user and print all the</a:t>
            </a: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ARMSTRONG NUMBERS from 1 to that number.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Sample Output: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Enter a no.: 200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1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153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Enter a no.: 500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1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153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370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371</a:t>
            </a:r>
          </a:p>
          <a:p>
            <a:r>
              <a:rPr lang="en-US" sz="1500" b="1" dirty="0">
                <a:solidFill>
                  <a:srgbClr val="FFFF00"/>
                </a:solidFill>
              </a:rPr>
              <a:t>407</a:t>
            </a:r>
          </a:p>
        </p:txBody>
      </p:sp>
    </p:spTree>
    <p:extLst>
      <p:ext uri="{BB962C8B-B14F-4D97-AF65-F5344CB8AC3E}">
        <p14:creationId xmlns:p14="http://schemas.microsoft.com/office/powerpoint/2010/main" val="34689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963483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98757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5" y="915566"/>
            <a:ext cx="589520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25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int n, i, x, rem, sum;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for(i = 1; i &lt;= n; i++)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x = i;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sum = 0;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while(x &gt; 0)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    rem = x % 10;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    sum = sum + rem * rem * rem;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    x = x / 10;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if(sum == i)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        printf("%d\n", i);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2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2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98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27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10; i &gt;= 1; i--)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print the series from 1 to that number. Assume the user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will input positive number only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36" y="1000114"/>
            <a:ext cx="44291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i, n;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for(i = 1; i &lt;= n; i++)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23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37943</TotalTime>
  <Words>3876</Words>
  <Application>Microsoft Office PowerPoint</Application>
  <PresentationFormat>On-screen Show (16:9)</PresentationFormat>
  <Paragraphs>1043</Paragraphs>
  <Slides>68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Contents Slide Master</vt:lpstr>
      <vt:lpstr>Section Break Slide Master</vt:lpstr>
      <vt:lpstr>Office Theme</vt:lpstr>
      <vt:lpstr>PowerPoint Presentation</vt:lpstr>
      <vt:lpstr>Today’s Agenda</vt:lpstr>
      <vt:lpstr>The “for” loop</vt:lpstr>
      <vt:lpstr>Exercise </vt:lpstr>
      <vt:lpstr>Solution</vt:lpstr>
      <vt:lpstr>Exercise </vt:lpstr>
      <vt:lpstr>Solution</vt:lpstr>
      <vt:lpstr>Exercise </vt:lpstr>
      <vt:lpstr>Solution</vt:lpstr>
      <vt:lpstr>Exercise </vt:lpstr>
      <vt:lpstr>Solution</vt:lpstr>
      <vt:lpstr>Solution</vt:lpstr>
      <vt:lpstr>Exercise </vt:lpstr>
      <vt:lpstr>Solution</vt:lpstr>
      <vt:lpstr>Exercise </vt:lpstr>
      <vt:lpstr>Solution</vt:lpstr>
      <vt:lpstr>Exercise</vt:lpstr>
      <vt:lpstr>Solution</vt:lpstr>
      <vt:lpstr>Varieties of "for" loop</vt:lpstr>
      <vt:lpstr>First Variety of “for” loop</vt:lpstr>
      <vt:lpstr>Second Variety of “for” loop</vt:lpstr>
      <vt:lpstr>Third Variety of “for” loop</vt:lpstr>
      <vt:lpstr>Important Point</vt:lpstr>
      <vt:lpstr>Using "break" with loop</vt:lpstr>
      <vt:lpstr>Syntax</vt:lpstr>
      <vt:lpstr>When will the loop terminate?</vt:lpstr>
      <vt:lpstr>Example</vt:lpstr>
      <vt:lpstr>Using "break" with for:</vt:lpstr>
      <vt:lpstr>Important Point</vt:lpstr>
      <vt:lpstr>Example of break in for loop</vt:lpstr>
      <vt:lpstr>using "break" with while or do...while</vt:lpstr>
      <vt:lpstr>Using keyword "continue"</vt:lpstr>
      <vt:lpstr>Examples</vt:lpstr>
      <vt:lpstr>Exercise</vt:lpstr>
      <vt:lpstr>Solution</vt:lpstr>
      <vt:lpstr>Exercise</vt:lpstr>
      <vt:lpstr>Solution</vt:lpstr>
      <vt:lpstr>Exercise</vt:lpstr>
      <vt:lpstr>Fourth Variety of “for” loop</vt:lpstr>
      <vt:lpstr>Predict the output</vt:lpstr>
      <vt:lpstr>Predict the output</vt:lpstr>
      <vt:lpstr>Predict the output</vt:lpstr>
      <vt:lpstr>Predict the output</vt:lpstr>
      <vt:lpstr>Exercise</vt:lpstr>
      <vt:lpstr>Solution</vt:lpstr>
      <vt:lpstr>Improved version of the above code</vt:lpstr>
      <vt:lpstr>Nested Loop</vt:lpstr>
      <vt:lpstr>using "break" with while or do...while</vt:lpstr>
      <vt:lpstr>Exercise</vt:lpstr>
      <vt:lpstr>Solution</vt:lpstr>
      <vt:lpstr>Exercise</vt:lpstr>
      <vt:lpstr>Solution</vt:lpstr>
      <vt:lpstr>Exercise</vt:lpstr>
      <vt:lpstr>Exercise</vt:lpstr>
      <vt:lpstr>Exercise</vt:lpstr>
      <vt:lpstr>Solution</vt:lpstr>
      <vt:lpstr>Exercise</vt:lpstr>
      <vt:lpstr>Solution</vt:lpstr>
      <vt:lpstr>Exercise</vt:lpstr>
      <vt:lpstr>Solution</vt:lpstr>
      <vt:lpstr>Exercise</vt:lpstr>
      <vt:lpstr>Exercise</vt:lpstr>
      <vt:lpstr>Exercise</vt:lpstr>
      <vt:lpstr>Exercise</vt:lpstr>
      <vt:lpstr>Exercise</vt:lpstr>
      <vt:lpstr>Exercise</vt:lpstr>
      <vt:lpstr>Solution</vt:lpstr>
      <vt:lpstr>End of Lecture 27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1399</cp:revision>
  <dcterms:created xsi:type="dcterms:W3CDTF">2016-12-05T23:26:54Z</dcterms:created>
  <dcterms:modified xsi:type="dcterms:W3CDTF">2021-06-08T07:05:01Z</dcterms:modified>
</cp:coreProperties>
</file>