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74" r:id="rId3"/>
  </p:sldMasterIdLst>
  <p:notesMasterIdLst>
    <p:notesMasterId r:id="rId53"/>
  </p:notesMasterIdLst>
  <p:sldIdLst>
    <p:sldId id="354" r:id="rId4"/>
    <p:sldId id="324" r:id="rId5"/>
    <p:sldId id="445" r:id="rId6"/>
    <p:sldId id="499" r:id="rId7"/>
    <p:sldId id="522" r:id="rId8"/>
    <p:sldId id="523" r:id="rId9"/>
    <p:sldId id="529" r:id="rId10"/>
    <p:sldId id="525" r:id="rId11"/>
    <p:sldId id="526" r:id="rId12"/>
    <p:sldId id="527" r:id="rId13"/>
    <p:sldId id="528" r:id="rId14"/>
    <p:sldId id="515" r:id="rId15"/>
    <p:sldId id="531" r:id="rId16"/>
    <p:sldId id="530" r:id="rId17"/>
    <p:sldId id="532" r:id="rId18"/>
    <p:sldId id="533" r:id="rId19"/>
    <p:sldId id="507" r:id="rId20"/>
    <p:sldId id="506" r:id="rId21"/>
    <p:sldId id="508" r:id="rId22"/>
    <p:sldId id="509" r:id="rId23"/>
    <p:sldId id="534" r:id="rId24"/>
    <p:sldId id="535" r:id="rId25"/>
    <p:sldId id="536" r:id="rId26"/>
    <p:sldId id="537" r:id="rId27"/>
    <p:sldId id="538" r:id="rId28"/>
    <p:sldId id="539" r:id="rId29"/>
    <p:sldId id="540" r:id="rId30"/>
    <p:sldId id="541" r:id="rId31"/>
    <p:sldId id="542" r:id="rId32"/>
    <p:sldId id="543" r:id="rId33"/>
    <p:sldId id="544" r:id="rId34"/>
    <p:sldId id="545" r:id="rId35"/>
    <p:sldId id="546" r:id="rId36"/>
    <p:sldId id="547" r:id="rId37"/>
    <p:sldId id="548" r:id="rId38"/>
    <p:sldId id="519" r:id="rId39"/>
    <p:sldId id="549" r:id="rId40"/>
    <p:sldId id="550" r:id="rId41"/>
    <p:sldId id="551" r:id="rId42"/>
    <p:sldId id="552" r:id="rId43"/>
    <p:sldId id="516" r:id="rId44"/>
    <p:sldId id="514" r:id="rId45"/>
    <p:sldId id="553" r:id="rId46"/>
    <p:sldId id="554" r:id="rId47"/>
    <p:sldId id="555" r:id="rId48"/>
    <p:sldId id="556" r:id="rId49"/>
    <p:sldId id="557" r:id="rId50"/>
    <p:sldId id="558" r:id="rId51"/>
    <p:sldId id="353" r:id="rId5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E64D"/>
    <a:srgbClr val="0000CC"/>
    <a:srgbClr val="FFFFFF"/>
    <a:srgbClr val="F2A40D"/>
    <a:srgbClr val="058D2F"/>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3861" autoAdjust="0"/>
  </p:normalViewPr>
  <p:slideViewPr>
    <p:cSldViewPr>
      <p:cViewPr varScale="1">
        <p:scale>
          <a:sx n="90" d="100"/>
          <a:sy n="90" d="100"/>
        </p:scale>
        <p:origin x="846" y="78"/>
      </p:cViewPr>
      <p:guideLst>
        <p:guide orient="horz" pos="1393"/>
        <p:guide pos="2880"/>
      </p:guideLst>
    </p:cSldViewPr>
  </p:slideViewPr>
  <p:outlineViewPr>
    <p:cViewPr>
      <p:scale>
        <a:sx n="33" d="100"/>
        <a:sy n="33" d="100"/>
      </p:scale>
      <p:origin x="0" y="-5370"/>
    </p:cViewPr>
  </p:outlineViewPr>
  <p:notesTextViewPr>
    <p:cViewPr>
      <p:scale>
        <a:sx n="1" d="1"/>
        <a:sy n="1" d="1"/>
      </p:scale>
      <p:origin x="0" y="0"/>
    </p:cViewPr>
  </p:notesTextViewPr>
  <p:sorterViewPr>
    <p:cViewPr>
      <p:scale>
        <a:sx n="66" d="100"/>
        <a:sy n="66" d="100"/>
      </p:scale>
      <p:origin x="0" y="-36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BCABB-8825-420B-A12F-F95ADB589496}" type="datetimeFigureOut">
              <a:rPr lang="en-US" smtClean="0"/>
              <a:pPr/>
              <a:t>04-Jun-21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1D675-1885-464D-8341-3BDEAE48110B}" type="slidenum">
              <a:rPr lang="en-US" smtClean="0"/>
              <a:pPr/>
              <a:t>‹#›</a:t>
            </a:fld>
            <a:endParaRPr lang="en-US"/>
          </a:p>
        </p:txBody>
      </p:sp>
    </p:spTree>
    <p:extLst>
      <p:ext uri="{BB962C8B-B14F-4D97-AF65-F5344CB8AC3E}">
        <p14:creationId xmlns:p14="http://schemas.microsoft.com/office/powerpoint/2010/main" val="4071182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1D675-1885-464D-8341-3BDEAE48110B}" type="slidenum">
              <a:rPr lang="en-US" smtClean="0"/>
              <a:pPr/>
              <a:t>11</a:t>
            </a:fld>
            <a:endParaRPr lang="en-US"/>
          </a:p>
        </p:txBody>
      </p:sp>
    </p:spTree>
    <p:extLst>
      <p:ext uri="{BB962C8B-B14F-4D97-AF65-F5344CB8AC3E}">
        <p14:creationId xmlns:p14="http://schemas.microsoft.com/office/powerpoint/2010/main" val="1299243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1D675-1885-464D-8341-3BDEAE48110B}" type="slidenum">
              <a:rPr lang="en-US" smtClean="0"/>
              <a:pPr/>
              <a:t>17</a:t>
            </a:fld>
            <a:endParaRPr lang="en-US"/>
          </a:p>
        </p:txBody>
      </p:sp>
    </p:spTree>
    <p:extLst>
      <p:ext uri="{BB962C8B-B14F-4D97-AF65-F5344CB8AC3E}">
        <p14:creationId xmlns:p14="http://schemas.microsoft.com/office/powerpoint/2010/main" val="3764885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1D675-1885-464D-8341-3BDEAE48110B}" type="slidenum">
              <a:rPr lang="en-US" smtClean="0"/>
              <a:pPr/>
              <a:t>20</a:t>
            </a:fld>
            <a:endParaRPr lang="en-US"/>
          </a:p>
        </p:txBody>
      </p:sp>
    </p:spTree>
    <p:extLst>
      <p:ext uri="{BB962C8B-B14F-4D97-AF65-F5344CB8AC3E}">
        <p14:creationId xmlns:p14="http://schemas.microsoft.com/office/powerpoint/2010/main" val="2528133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1D675-1885-464D-8341-3BDEAE48110B}" type="slidenum">
              <a:rPr lang="en-US" smtClean="0"/>
              <a:pPr/>
              <a:t>39</a:t>
            </a:fld>
            <a:endParaRPr lang="en-US"/>
          </a:p>
        </p:txBody>
      </p:sp>
    </p:spTree>
    <p:extLst>
      <p:ext uri="{BB962C8B-B14F-4D97-AF65-F5344CB8AC3E}">
        <p14:creationId xmlns:p14="http://schemas.microsoft.com/office/powerpoint/2010/main" val="3528548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1D675-1885-464D-8341-3BDEAE48110B}" type="slidenum">
              <a:rPr lang="en-US" smtClean="0"/>
              <a:pPr/>
              <a:t>40</a:t>
            </a:fld>
            <a:endParaRPr lang="en-US"/>
          </a:p>
        </p:txBody>
      </p:sp>
    </p:spTree>
    <p:extLst>
      <p:ext uri="{BB962C8B-B14F-4D97-AF65-F5344CB8AC3E}">
        <p14:creationId xmlns:p14="http://schemas.microsoft.com/office/powerpoint/2010/main" val="11376161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1"/>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1"/>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5"/>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10"/>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90"/>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1"/>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4" y="1238202"/>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6"/>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270C03-0217-422B-9804-1030A8DBF8C0}" type="datetimeFigureOut">
              <a:rPr lang="en-US" smtClean="0"/>
              <a:pPr/>
              <a:t>04-Jun-21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04-Jun-21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1"/>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270C03-0217-422B-9804-1030A8DBF8C0}" type="datetimeFigureOut">
              <a:rPr lang="en-US" smtClean="0"/>
              <a:pPr/>
              <a:t>04-Jun-21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270C03-0217-422B-9804-1030A8DBF8C0}" type="datetimeFigureOut">
              <a:rPr lang="en-US" smtClean="0"/>
              <a:pPr/>
              <a:t>04-Jun-21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270C03-0217-422B-9804-1030A8DBF8C0}" type="datetimeFigureOut">
              <a:rPr lang="en-US" smtClean="0"/>
              <a:pPr/>
              <a:t>04-Jun-21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270C03-0217-422B-9804-1030A8DBF8C0}" type="datetimeFigureOut">
              <a:rPr lang="en-US" smtClean="0"/>
              <a:pPr/>
              <a:t>04-Jun-21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70C03-0217-422B-9804-1030A8DBF8C0}" type="datetimeFigureOut">
              <a:rPr lang="en-US" smtClean="0"/>
              <a:pPr/>
              <a:t>04-Jun-21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04-Jun-21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04-Jun-21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04-Jun-21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04-Jun-21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3"/>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3"/>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55776" y="1131591"/>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2" y="1626258"/>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9"/>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23208" y="1042231"/>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5"/>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C270C03-0217-422B-9804-1030A8DBF8C0}" type="datetimeFigureOut">
              <a:rPr lang="en-US" smtClean="0"/>
              <a:pPr/>
              <a:t>04-Jun-21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AF16C81-40D3-45BB-8D29-CB10E9D5CD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hyperlink" Target="mailto:scalive4u@gmail.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extBox 20"/>
          <p:cNvSpPr txBox="1"/>
          <p:nvPr/>
        </p:nvSpPr>
        <p:spPr>
          <a:xfrm>
            <a:off x="3428992" y="121442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p:cNvSpPr txBox="1"/>
          <p:nvPr/>
        </p:nvSpPr>
        <p:spPr>
          <a:xfrm>
            <a:off x="3417482" y="210582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9" name="TextBox 28"/>
          <p:cNvSpPr txBox="1"/>
          <p:nvPr/>
        </p:nvSpPr>
        <p:spPr>
          <a:xfrm>
            <a:off x="3387272" y="378619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pic>
        <p:nvPicPr>
          <p:cNvPr id="31" name="Picture 30" descr="cccccccccccccccccccccccc.png"/>
          <p:cNvPicPr>
            <a:picLocks noChangeAspect="1"/>
          </p:cNvPicPr>
          <p:nvPr/>
        </p:nvPicPr>
        <p:blipFill>
          <a:blip r:embed="rId2" cstate="print"/>
          <a:stretch>
            <a:fillRect/>
          </a:stretch>
        </p:blipFill>
        <p:spPr>
          <a:xfrm>
            <a:off x="3428992" y="0"/>
            <a:ext cx="2510595" cy="2786082"/>
          </a:xfrm>
          <a:prstGeom prst="rect">
            <a:avLst/>
          </a:prstGeom>
        </p:spPr>
      </p:pic>
      <p:sp>
        <p:nvSpPr>
          <p:cNvPr id="33" name="Rectangle 32"/>
          <p:cNvSpPr/>
          <p:nvPr/>
        </p:nvSpPr>
        <p:spPr>
          <a:xfrm>
            <a:off x="2143108" y="2857502"/>
            <a:ext cx="5072098" cy="1754326"/>
          </a:xfrm>
          <a:prstGeom prst="rect">
            <a:avLst/>
          </a:prstGeom>
          <a:noFill/>
        </p:spPr>
        <p:txBody>
          <a:bodyPr wrap="square" lIns="91440" tIns="45720" rIns="91440" bIns="45720">
            <a:spAutoFit/>
          </a:bodyPr>
          <a:lstStyle/>
          <a:p>
            <a:pPr algn="ct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 Language</a:t>
            </a:r>
          </a:p>
          <a:p>
            <a:pPr algn="ctr"/>
            <a:r>
              <a:rPr lang="en-US" sz="5400" b="1" cap="all"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Lecture 28</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3239406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Accepting Input from the user</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915566"/>
            <a:ext cx="9144032" cy="4247317"/>
          </a:xfrm>
          <a:prstGeom prst="rect">
            <a:avLst/>
          </a:prstGeom>
          <a:noFill/>
        </p:spPr>
        <p:txBody>
          <a:bodyPr wrap="square" rtlCol="0">
            <a:spAutoFit/>
          </a:bodyPr>
          <a:lstStyle/>
          <a:p>
            <a:r>
              <a:rPr lang="en-US" b="1" dirty="0">
                <a:solidFill>
                  <a:srgbClr val="08E64D"/>
                </a:solidFill>
                <a:sym typeface="Wingdings" pitchFamily="2" charset="2"/>
              </a:rPr>
              <a:t>Sample Output:</a:t>
            </a:r>
          </a:p>
          <a:p>
            <a:endParaRPr lang="en-US" b="1" dirty="0">
              <a:solidFill>
                <a:schemeClr val="bg1"/>
              </a:solidFill>
              <a:sym typeface="Wingdings" pitchFamily="2" charset="2"/>
            </a:endParaRPr>
          </a:p>
          <a:p>
            <a:r>
              <a:rPr lang="en-US" b="1" dirty="0">
                <a:solidFill>
                  <a:schemeClr val="bg1"/>
                </a:solidFill>
                <a:sym typeface="Wingdings" pitchFamily="2" charset="2"/>
              </a:rPr>
              <a:t>Enter a number: 40</a:t>
            </a:r>
          </a:p>
          <a:p>
            <a:r>
              <a:rPr lang="en-US" b="1" dirty="0">
                <a:solidFill>
                  <a:schemeClr val="bg1"/>
                </a:solidFill>
                <a:sym typeface="Wingdings" pitchFamily="2" charset="2"/>
              </a:rPr>
              <a:t>Enter a number: 25</a:t>
            </a:r>
          </a:p>
          <a:p>
            <a:r>
              <a:rPr lang="en-US" b="1" dirty="0">
                <a:solidFill>
                  <a:schemeClr val="bg1"/>
                </a:solidFill>
                <a:sym typeface="Wingdings" pitchFamily="2" charset="2"/>
              </a:rPr>
              <a:t>Enter a number: 30</a:t>
            </a:r>
          </a:p>
          <a:p>
            <a:r>
              <a:rPr lang="en-US" b="1" dirty="0">
                <a:solidFill>
                  <a:schemeClr val="bg1"/>
                </a:solidFill>
                <a:sym typeface="Wingdings" pitchFamily="2" charset="2"/>
              </a:rPr>
              <a:t>.</a:t>
            </a:r>
          </a:p>
          <a:p>
            <a:r>
              <a:rPr lang="en-US" b="1" dirty="0">
                <a:solidFill>
                  <a:schemeClr val="bg1"/>
                </a:solidFill>
                <a:sym typeface="Wingdings" pitchFamily="2" charset="2"/>
              </a:rPr>
              <a:t>.</a:t>
            </a:r>
          </a:p>
          <a:p>
            <a:endParaRPr lang="en-US" b="1" dirty="0">
              <a:solidFill>
                <a:schemeClr val="bg1"/>
              </a:solidFill>
              <a:sym typeface="Wingdings" pitchFamily="2" charset="2"/>
            </a:endParaRPr>
          </a:p>
          <a:p>
            <a:r>
              <a:rPr lang="en-US" b="1" dirty="0">
                <a:solidFill>
                  <a:schemeClr val="bg1"/>
                </a:solidFill>
                <a:sym typeface="Wingdings" pitchFamily="2" charset="2"/>
              </a:rPr>
              <a:t>You inputted:</a:t>
            </a:r>
          </a:p>
          <a:p>
            <a:r>
              <a:rPr lang="en-US" b="1" dirty="0">
                <a:solidFill>
                  <a:schemeClr val="bg1"/>
                </a:solidFill>
                <a:sym typeface="Wingdings" pitchFamily="2" charset="2"/>
              </a:rPr>
              <a:t>40</a:t>
            </a:r>
          </a:p>
          <a:p>
            <a:r>
              <a:rPr lang="en-US" b="1" dirty="0">
                <a:solidFill>
                  <a:schemeClr val="bg1"/>
                </a:solidFill>
                <a:sym typeface="Wingdings" pitchFamily="2" charset="2"/>
              </a:rPr>
              <a:t>25</a:t>
            </a:r>
          </a:p>
          <a:p>
            <a:r>
              <a:rPr lang="en-US" b="1" dirty="0">
                <a:solidFill>
                  <a:schemeClr val="bg1"/>
                </a:solidFill>
                <a:sym typeface="Wingdings" pitchFamily="2" charset="2"/>
              </a:rPr>
              <a:t>30</a:t>
            </a:r>
          </a:p>
          <a:p>
            <a:r>
              <a:rPr lang="en-US" b="1" dirty="0">
                <a:solidFill>
                  <a:schemeClr val="bg1"/>
                </a:solidFill>
                <a:sym typeface="Wingdings" pitchFamily="2" charset="2"/>
              </a:rPr>
              <a:t>.</a:t>
            </a:r>
          </a:p>
          <a:p>
            <a:r>
              <a:rPr lang="en-US" b="1" dirty="0">
                <a:solidFill>
                  <a:schemeClr val="bg1"/>
                </a:solidFill>
                <a:sym typeface="Wingdings" pitchFamily="2" charset="2"/>
              </a:rPr>
              <a:t>.</a:t>
            </a:r>
          </a:p>
          <a:p>
            <a:endParaRPr lang="en-US" b="1" dirty="0">
              <a:solidFill>
                <a:schemeClr val="bg1"/>
              </a:solidFill>
              <a:sym typeface="Wingdings" pitchFamily="2" charset="2"/>
            </a:endParaRPr>
          </a:p>
        </p:txBody>
      </p:sp>
      <p:sp>
        <p:nvSpPr>
          <p:cNvPr id="2" name="TextBox 1">
            <a:extLst>
              <a:ext uri="{FF2B5EF4-FFF2-40B4-BE49-F238E27FC236}">
                <a16:creationId xmlns:a16="http://schemas.microsoft.com/office/drawing/2014/main" id="{E50BFCAA-3E1D-48A6-B423-054B795B34D0}"/>
              </a:ext>
            </a:extLst>
          </p:cNvPr>
          <p:cNvSpPr txBox="1"/>
          <p:nvPr/>
        </p:nvSpPr>
        <p:spPr>
          <a:xfrm>
            <a:off x="4788024" y="1047750"/>
            <a:ext cx="3532185" cy="4016484"/>
          </a:xfrm>
          <a:prstGeom prst="rect">
            <a:avLst/>
          </a:prstGeom>
          <a:noFill/>
        </p:spPr>
        <p:txBody>
          <a:bodyPr wrap="none" rtlCol="0">
            <a:spAutoFit/>
          </a:bodyPr>
          <a:lstStyle/>
          <a:p>
            <a:pPr lvl="2"/>
            <a:r>
              <a:rPr lang="en-US" sz="1500" b="1" dirty="0" err="1">
                <a:solidFill>
                  <a:schemeClr val="bg1"/>
                </a:solidFill>
                <a:sym typeface="Wingdings" pitchFamily="2" charset="2"/>
              </a:rPr>
              <a:t>int</a:t>
            </a:r>
            <a:r>
              <a:rPr lang="en-US" sz="1500" b="1" dirty="0">
                <a:solidFill>
                  <a:schemeClr val="bg1"/>
                </a:solidFill>
                <a:sym typeface="Wingdings" pitchFamily="2" charset="2"/>
              </a:rPr>
              <a:t> main()</a:t>
            </a:r>
          </a:p>
          <a:p>
            <a:pPr lvl="2"/>
            <a:r>
              <a:rPr lang="en-US" sz="1500" b="1" dirty="0">
                <a:solidFill>
                  <a:schemeClr val="bg1"/>
                </a:solidFill>
                <a:sym typeface="Wingdings" pitchFamily="2" charset="2"/>
              </a:rPr>
              <a:t>{</a:t>
            </a:r>
          </a:p>
          <a:p>
            <a:pPr lvl="2"/>
            <a:r>
              <a:rPr lang="en-US" sz="1500" b="1" dirty="0">
                <a:solidFill>
                  <a:schemeClr val="bg1"/>
                </a:solidFill>
                <a:sym typeface="Wingdings" pitchFamily="2" charset="2"/>
              </a:rPr>
              <a:t>    int </a:t>
            </a:r>
            <a:r>
              <a:rPr lang="en-US" sz="1500" b="1" dirty="0" err="1">
                <a:solidFill>
                  <a:schemeClr val="bg1"/>
                </a:solidFill>
                <a:sym typeface="Wingdings" pitchFamily="2" charset="2"/>
              </a:rPr>
              <a:t>arr</a:t>
            </a:r>
            <a:r>
              <a:rPr lang="en-US" sz="1500" b="1" dirty="0">
                <a:solidFill>
                  <a:schemeClr val="bg1"/>
                </a:solidFill>
                <a:sym typeface="Wingdings" pitchFamily="2" charset="2"/>
              </a:rPr>
              <a:t>[10];</a:t>
            </a:r>
          </a:p>
          <a:p>
            <a:pPr lvl="2"/>
            <a:r>
              <a:rPr lang="en-US" sz="1500" b="1" dirty="0">
                <a:solidFill>
                  <a:schemeClr val="bg1"/>
                </a:solidFill>
                <a:sym typeface="Wingdings" pitchFamily="2" charset="2"/>
              </a:rPr>
              <a:t>    int i;</a:t>
            </a:r>
          </a:p>
          <a:p>
            <a:pPr lvl="2"/>
            <a:r>
              <a:rPr lang="en-US" sz="1500" b="1" dirty="0">
                <a:solidFill>
                  <a:schemeClr val="bg1"/>
                </a:solidFill>
                <a:sym typeface="Wingdings" pitchFamily="2" charset="2"/>
              </a:rPr>
              <a:t>   </a:t>
            </a:r>
          </a:p>
          <a:p>
            <a:pPr lvl="2"/>
            <a:r>
              <a:rPr lang="en-US" sz="1500" b="1" dirty="0">
                <a:solidFill>
                  <a:schemeClr val="bg1"/>
                </a:solidFill>
                <a:sym typeface="Wingdings" pitchFamily="2" charset="2"/>
              </a:rPr>
              <a:t>    for(i = 0; i &lt;= 9; i++)</a:t>
            </a:r>
          </a:p>
          <a:p>
            <a:pPr lvl="2"/>
            <a:r>
              <a:rPr lang="en-US" sz="1500" b="1" dirty="0">
                <a:solidFill>
                  <a:schemeClr val="bg1"/>
                </a:solidFill>
                <a:sym typeface="Wingdings" pitchFamily="2" charset="2"/>
              </a:rPr>
              <a:t>    {</a:t>
            </a:r>
          </a:p>
          <a:p>
            <a:pPr lvl="2"/>
            <a:r>
              <a:rPr lang="en-US" sz="1500" b="1" dirty="0">
                <a:solidFill>
                  <a:schemeClr val="bg1"/>
                </a:solidFill>
                <a:sym typeface="Wingdings" pitchFamily="2" charset="2"/>
              </a:rPr>
              <a:t>        printf("Enter a number:");</a:t>
            </a:r>
          </a:p>
          <a:p>
            <a:pPr lvl="2"/>
            <a:r>
              <a:rPr lang="en-US" sz="1500" b="1" dirty="0">
                <a:solidFill>
                  <a:schemeClr val="bg1"/>
                </a:solidFill>
                <a:sym typeface="Wingdings" pitchFamily="2" charset="2"/>
              </a:rPr>
              <a:t>        scanf("%d", &amp;</a:t>
            </a:r>
            <a:r>
              <a:rPr lang="en-US" sz="1500" b="1" dirty="0" err="1">
                <a:solidFill>
                  <a:schemeClr val="bg1"/>
                </a:solidFill>
                <a:sym typeface="Wingdings" pitchFamily="2" charset="2"/>
              </a:rPr>
              <a:t>arr</a:t>
            </a:r>
            <a:r>
              <a:rPr lang="en-US" sz="1500" b="1" dirty="0">
                <a:solidFill>
                  <a:schemeClr val="bg1"/>
                </a:solidFill>
                <a:sym typeface="Wingdings" pitchFamily="2" charset="2"/>
              </a:rPr>
              <a:t>[i]);</a:t>
            </a:r>
          </a:p>
          <a:p>
            <a:pPr lvl="2"/>
            <a:r>
              <a:rPr lang="en-US" sz="1500" b="1" dirty="0">
                <a:solidFill>
                  <a:schemeClr val="bg1"/>
                </a:solidFill>
                <a:sym typeface="Wingdings" pitchFamily="2" charset="2"/>
              </a:rPr>
              <a:t>    }</a:t>
            </a:r>
          </a:p>
          <a:p>
            <a:pPr lvl="2"/>
            <a:r>
              <a:rPr lang="en-US" sz="1500" b="1" dirty="0">
                <a:solidFill>
                  <a:schemeClr val="bg1"/>
                </a:solidFill>
                <a:sym typeface="Wingdings" pitchFamily="2" charset="2"/>
              </a:rPr>
              <a:t>    printf("\</a:t>
            </a:r>
            <a:r>
              <a:rPr lang="en-US" sz="1500" b="1" dirty="0" err="1">
                <a:solidFill>
                  <a:schemeClr val="bg1"/>
                </a:solidFill>
                <a:sym typeface="Wingdings" pitchFamily="2" charset="2"/>
              </a:rPr>
              <a:t>nYou</a:t>
            </a:r>
            <a:r>
              <a:rPr lang="en-US" sz="1500" b="1" dirty="0">
                <a:solidFill>
                  <a:schemeClr val="bg1"/>
                </a:solidFill>
                <a:sym typeface="Wingdings" pitchFamily="2" charset="2"/>
              </a:rPr>
              <a:t> inputted:");</a:t>
            </a:r>
          </a:p>
          <a:p>
            <a:pPr lvl="2"/>
            <a:r>
              <a:rPr lang="en-US" sz="1500" b="1" dirty="0">
                <a:solidFill>
                  <a:schemeClr val="bg1"/>
                </a:solidFill>
                <a:sym typeface="Wingdings" pitchFamily="2" charset="2"/>
              </a:rPr>
              <a:t>    for(i = 0; i &lt;= 9; i++)</a:t>
            </a:r>
          </a:p>
          <a:p>
            <a:pPr lvl="2"/>
            <a:r>
              <a:rPr lang="en-US" sz="1500" b="1" dirty="0">
                <a:solidFill>
                  <a:schemeClr val="bg1"/>
                </a:solidFill>
                <a:sym typeface="Wingdings" pitchFamily="2" charset="2"/>
              </a:rPr>
              <a:t>    {</a:t>
            </a:r>
          </a:p>
          <a:p>
            <a:pPr lvl="2"/>
            <a:r>
              <a:rPr lang="en-US" sz="1500" b="1" dirty="0">
                <a:solidFill>
                  <a:schemeClr val="bg1"/>
                </a:solidFill>
                <a:sym typeface="Wingdings" pitchFamily="2" charset="2"/>
              </a:rPr>
              <a:t>        printf("\</a:t>
            </a:r>
            <a:r>
              <a:rPr lang="en-US" sz="1500" b="1" dirty="0" err="1">
                <a:solidFill>
                  <a:schemeClr val="bg1"/>
                </a:solidFill>
                <a:sym typeface="Wingdings" pitchFamily="2" charset="2"/>
              </a:rPr>
              <a:t>n%d</a:t>
            </a:r>
            <a:r>
              <a:rPr lang="en-US" sz="1500" b="1" dirty="0">
                <a:solidFill>
                  <a:schemeClr val="bg1"/>
                </a:solidFill>
                <a:sym typeface="Wingdings" pitchFamily="2" charset="2"/>
              </a:rPr>
              <a:t>", </a:t>
            </a:r>
            <a:r>
              <a:rPr lang="en-US" sz="1500" b="1" dirty="0" err="1">
                <a:solidFill>
                  <a:schemeClr val="bg1"/>
                </a:solidFill>
                <a:sym typeface="Wingdings" pitchFamily="2" charset="2"/>
              </a:rPr>
              <a:t>arr</a:t>
            </a:r>
            <a:r>
              <a:rPr lang="en-US" sz="1500" b="1" dirty="0">
                <a:solidFill>
                  <a:schemeClr val="bg1"/>
                </a:solidFill>
                <a:sym typeface="Wingdings" pitchFamily="2" charset="2"/>
              </a:rPr>
              <a:t>[i]);</a:t>
            </a:r>
          </a:p>
          <a:p>
            <a:pPr lvl="2"/>
            <a:r>
              <a:rPr lang="en-US" sz="1500" b="1" dirty="0">
                <a:solidFill>
                  <a:schemeClr val="bg1"/>
                </a:solidFill>
                <a:sym typeface="Wingdings" pitchFamily="2" charset="2"/>
              </a:rPr>
              <a:t>    }</a:t>
            </a:r>
          </a:p>
          <a:p>
            <a:pPr lvl="2"/>
            <a:r>
              <a:rPr lang="en-US" sz="1500" b="1" dirty="0">
                <a:solidFill>
                  <a:schemeClr val="bg1"/>
                </a:solidFill>
                <a:sym typeface="Wingdings" pitchFamily="2" charset="2"/>
              </a:rPr>
              <a:t>    return 0;</a:t>
            </a:r>
          </a:p>
          <a:p>
            <a:pPr lvl="2"/>
            <a:r>
              <a:rPr lang="en-US" sz="1500" b="1" dirty="0">
                <a:solidFill>
                  <a:schemeClr val="bg1"/>
                </a:solidFill>
                <a:sym typeface="Wingdings" pitchFamily="2" charset="2"/>
              </a:rPr>
              <a:t>}</a:t>
            </a:r>
          </a:p>
        </p:txBody>
      </p:sp>
      <p:graphicFrame>
        <p:nvGraphicFramePr>
          <p:cNvPr id="6" name="Table 6">
            <a:extLst>
              <a:ext uri="{FF2B5EF4-FFF2-40B4-BE49-F238E27FC236}">
                <a16:creationId xmlns:a16="http://schemas.microsoft.com/office/drawing/2014/main" id="{E5087555-F510-4213-AFEB-8F053FFD094E}"/>
              </a:ext>
            </a:extLst>
          </p:cNvPr>
          <p:cNvGraphicFramePr>
            <a:graphicFrameLocks noGrp="1"/>
          </p:cNvGraphicFramePr>
          <p:nvPr>
            <p:extLst>
              <p:ext uri="{D42A27DB-BD31-4B8C-83A1-F6EECF244321}">
                <p14:modId xmlns:p14="http://schemas.microsoft.com/office/powerpoint/2010/main" val="1500202753"/>
              </p:ext>
            </p:extLst>
          </p:nvPr>
        </p:nvGraphicFramePr>
        <p:xfrm>
          <a:off x="3324200" y="1491630"/>
          <a:ext cx="1103784" cy="3352820"/>
        </p:xfrm>
        <a:graphic>
          <a:graphicData uri="http://schemas.openxmlformats.org/drawingml/2006/table">
            <a:tbl>
              <a:tblPr firstRow="1" bandRow="1">
                <a:tableStyleId>{5C22544A-7EE6-4342-B048-85BDC9FD1C3A}</a:tableStyleId>
              </a:tblPr>
              <a:tblGrid>
                <a:gridCol w="1103784">
                  <a:extLst>
                    <a:ext uri="{9D8B030D-6E8A-4147-A177-3AD203B41FA5}">
                      <a16:colId xmlns:a16="http://schemas.microsoft.com/office/drawing/2014/main" val="3928858204"/>
                    </a:ext>
                  </a:extLst>
                </a:gridCol>
              </a:tblGrid>
              <a:tr h="335282">
                <a:tc>
                  <a:txBody>
                    <a:bodyPr/>
                    <a:lstStyle/>
                    <a:p>
                      <a:pPr algn="ctr"/>
                      <a:r>
                        <a:rPr lang="en-US" sz="1500" b="0" dirty="0">
                          <a:solidFill>
                            <a:schemeClr val="accent6"/>
                          </a:solidFill>
                        </a:rPr>
                        <a:t>40</a:t>
                      </a:r>
                    </a:p>
                  </a:txBody>
                  <a:tcPr marT="37785" marB="37785" anchor="ctr">
                    <a:solidFill>
                      <a:schemeClr val="bg1">
                        <a:lumMod val="95000"/>
                      </a:schemeClr>
                    </a:solidFill>
                  </a:tcPr>
                </a:tc>
                <a:extLst>
                  <a:ext uri="{0D108BD9-81ED-4DB2-BD59-A6C34878D82A}">
                    <a16:rowId xmlns:a16="http://schemas.microsoft.com/office/drawing/2014/main" val="3667420262"/>
                  </a:ext>
                </a:extLst>
              </a:tr>
              <a:tr h="335282">
                <a:tc>
                  <a:txBody>
                    <a:bodyPr/>
                    <a:lstStyle/>
                    <a:p>
                      <a:pPr algn="ctr"/>
                      <a:r>
                        <a:rPr lang="en-US" sz="1500" b="0" dirty="0">
                          <a:solidFill>
                            <a:schemeClr val="accent6"/>
                          </a:solidFill>
                        </a:rPr>
                        <a:t>25</a:t>
                      </a:r>
                      <a:endParaRPr lang="en-US" sz="1500" dirty="0"/>
                    </a:p>
                  </a:txBody>
                  <a:tcPr marT="37785" marB="37785" anchor="ctr"/>
                </a:tc>
                <a:extLst>
                  <a:ext uri="{0D108BD9-81ED-4DB2-BD59-A6C34878D82A}">
                    <a16:rowId xmlns:a16="http://schemas.microsoft.com/office/drawing/2014/main" val="3851691300"/>
                  </a:ext>
                </a:extLst>
              </a:tr>
              <a:tr h="335282">
                <a:tc>
                  <a:txBody>
                    <a:bodyPr/>
                    <a:lstStyle/>
                    <a:p>
                      <a:pPr algn="ctr"/>
                      <a:r>
                        <a:rPr lang="en-US" sz="1500" b="0" dirty="0">
                          <a:solidFill>
                            <a:schemeClr val="accent6"/>
                          </a:solidFill>
                        </a:rPr>
                        <a:t>30</a:t>
                      </a:r>
                      <a:endParaRPr lang="en-US" sz="1500" dirty="0"/>
                    </a:p>
                  </a:txBody>
                  <a:tcPr marT="37785" marB="37785" anchor="ctr"/>
                </a:tc>
                <a:extLst>
                  <a:ext uri="{0D108BD9-81ED-4DB2-BD59-A6C34878D82A}">
                    <a16:rowId xmlns:a16="http://schemas.microsoft.com/office/drawing/2014/main" val="1250095804"/>
                  </a:ext>
                </a:extLst>
              </a:tr>
              <a:tr h="335282">
                <a:tc>
                  <a:txBody>
                    <a:bodyPr/>
                    <a:lstStyle/>
                    <a:p>
                      <a:pPr algn="ctr"/>
                      <a:r>
                        <a:rPr lang="en-US" sz="1500" b="0" dirty="0">
                          <a:solidFill>
                            <a:schemeClr val="accent6"/>
                          </a:solidFill>
                        </a:rPr>
                        <a:t>45</a:t>
                      </a:r>
                      <a:endParaRPr lang="en-US" sz="1500" dirty="0"/>
                    </a:p>
                  </a:txBody>
                  <a:tcPr marT="37785" marB="37785" anchor="ctr"/>
                </a:tc>
                <a:extLst>
                  <a:ext uri="{0D108BD9-81ED-4DB2-BD59-A6C34878D82A}">
                    <a16:rowId xmlns:a16="http://schemas.microsoft.com/office/drawing/2014/main" val="915083842"/>
                  </a:ext>
                </a:extLst>
              </a:tr>
              <a:tr h="335282">
                <a:tc>
                  <a:txBody>
                    <a:bodyPr/>
                    <a:lstStyle/>
                    <a:p>
                      <a:pPr algn="ctr"/>
                      <a:r>
                        <a:rPr lang="en-US" sz="1500" b="0" dirty="0">
                          <a:solidFill>
                            <a:schemeClr val="accent6"/>
                          </a:solidFill>
                        </a:rPr>
                        <a:t>10</a:t>
                      </a:r>
                      <a:endParaRPr lang="en-US" sz="1500" dirty="0"/>
                    </a:p>
                  </a:txBody>
                  <a:tcPr marT="37785" marB="37785" anchor="ctr"/>
                </a:tc>
                <a:extLst>
                  <a:ext uri="{0D108BD9-81ED-4DB2-BD59-A6C34878D82A}">
                    <a16:rowId xmlns:a16="http://schemas.microsoft.com/office/drawing/2014/main" val="1313831968"/>
                  </a:ext>
                </a:extLst>
              </a:tr>
              <a:tr h="335282">
                <a:tc>
                  <a:txBody>
                    <a:bodyPr/>
                    <a:lstStyle/>
                    <a:p>
                      <a:pPr algn="ctr"/>
                      <a:r>
                        <a:rPr lang="en-US" sz="1500" b="0" dirty="0">
                          <a:solidFill>
                            <a:schemeClr val="accent6"/>
                          </a:solidFill>
                        </a:rPr>
                        <a:t>18</a:t>
                      </a:r>
                      <a:endParaRPr lang="en-US" sz="1500" dirty="0"/>
                    </a:p>
                  </a:txBody>
                  <a:tcPr marT="37785" marB="37785" anchor="ctr"/>
                </a:tc>
                <a:extLst>
                  <a:ext uri="{0D108BD9-81ED-4DB2-BD59-A6C34878D82A}">
                    <a16:rowId xmlns:a16="http://schemas.microsoft.com/office/drawing/2014/main" val="2474245656"/>
                  </a:ext>
                </a:extLst>
              </a:tr>
              <a:tr h="335282">
                <a:tc>
                  <a:txBody>
                    <a:bodyPr/>
                    <a:lstStyle/>
                    <a:p>
                      <a:pPr algn="ctr"/>
                      <a:r>
                        <a:rPr lang="en-US" sz="1500" b="0" dirty="0">
                          <a:solidFill>
                            <a:schemeClr val="accent6"/>
                          </a:solidFill>
                        </a:rPr>
                        <a:t>27</a:t>
                      </a:r>
                      <a:endParaRPr lang="en-US" sz="1500" dirty="0"/>
                    </a:p>
                  </a:txBody>
                  <a:tcPr marT="37785" marB="37785" anchor="ctr"/>
                </a:tc>
                <a:extLst>
                  <a:ext uri="{0D108BD9-81ED-4DB2-BD59-A6C34878D82A}">
                    <a16:rowId xmlns:a16="http://schemas.microsoft.com/office/drawing/2014/main" val="3033874060"/>
                  </a:ext>
                </a:extLst>
              </a:tr>
              <a:tr h="335282">
                <a:tc>
                  <a:txBody>
                    <a:bodyPr/>
                    <a:lstStyle/>
                    <a:p>
                      <a:pPr algn="ctr"/>
                      <a:r>
                        <a:rPr lang="en-US" sz="1500" b="0" dirty="0">
                          <a:solidFill>
                            <a:schemeClr val="accent6"/>
                          </a:solidFill>
                        </a:rPr>
                        <a:t>49</a:t>
                      </a:r>
                      <a:endParaRPr lang="en-US" sz="1500" dirty="0"/>
                    </a:p>
                  </a:txBody>
                  <a:tcPr marT="37785" marB="37785" anchor="ctr"/>
                </a:tc>
                <a:extLst>
                  <a:ext uri="{0D108BD9-81ED-4DB2-BD59-A6C34878D82A}">
                    <a16:rowId xmlns:a16="http://schemas.microsoft.com/office/drawing/2014/main" val="2509969447"/>
                  </a:ext>
                </a:extLst>
              </a:tr>
              <a:tr h="335282">
                <a:tc>
                  <a:txBody>
                    <a:bodyPr/>
                    <a:lstStyle/>
                    <a:p>
                      <a:pPr algn="ctr"/>
                      <a:r>
                        <a:rPr lang="en-US" sz="1500" b="0" dirty="0">
                          <a:solidFill>
                            <a:schemeClr val="accent6"/>
                          </a:solidFill>
                        </a:rPr>
                        <a:t>51</a:t>
                      </a:r>
                      <a:endParaRPr lang="en-US" sz="1500" dirty="0"/>
                    </a:p>
                  </a:txBody>
                  <a:tcPr marT="37785" marB="37785" anchor="ctr"/>
                </a:tc>
                <a:extLst>
                  <a:ext uri="{0D108BD9-81ED-4DB2-BD59-A6C34878D82A}">
                    <a16:rowId xmlns:a16="http://schemas.microsoft.com/office/drawing/2014/main" val="4142424042"/>
                  </a:ext>
                </a:extLst>
              </a:tr>
              <a:tr h="335282">
                <a:tc>
                  <a:txBody>
                    <a:bodyPr/>
                    <a:lstStyle/>
                    <a:p>
                      <a:pPr algn="ctr"/>
                      <a:r>
                        <a:rPr lang="en-US" sz="1500" b="0" dirty="0">
                          <a:solidFill>
                            <a:schemeClr val="accent6"/>
                          </a:solidFill>
                        </a:rPr>
                        <a:t>23</a:t>
                      </a:r>
                      <a:endParaRPr lang="en-US" sz="1500" dirty="0"/>
                    </a:p>
                  </a:txBody>
                  <a:tcPr marT="37785" marB="37785" anchor="ctr"/>
                </a:tc>
                <a:extLst>
                  <a:ext uri="{0D108BD9-81ED-4DB2-BD59-A6C34878D82A}">
                    <a16:rowId xmlns:a16="http://schemas.microsoft.com/office/drawing/2014/main" val="1731818359"/>
                  </a:ext>
                </a:extLst>
              </a:tr>
            </a:tbl>
          </a:graphicData>
        </a:graphic>
      </p:graphicFrame>
      <p:sp>
        <p:nvSpPr>
          <p:cNvPr id="7" name="TextBox 6">
            <a:extLst>
              <a:ext uri="{FF2B5EF4-FFF2-40B4-BE49-F238E27FC236}">
                <a16:creationId xmlns:a16="http://schemas.microsoft.com/office/drawing/2014/main" id="{E8D5393D-B9A9-4778-8861-A181F45CDEEF}"/>
              </a:ext>
            </a:extLst>
          </p:cNvPr>
          <p:cNvSpPr txBox="1"/>
          <p:nvPr/>
        </p:nvSpPr>
        <p:spPr>
          <a:xfrm>
            <a:off x="2700057" y="1504950"/>
            <a:ext cx="652743" cy="369332"/>
          </a:xfrm>
          <a:prstGeom prst="rect">
            <a:avLst/>
          </a:prstGeom>
          <a:noFill/>
        </p:spPr>
        <p:txBody>
          <a:bodyPr wrap="none" rtlCol="0">
            <a:spAutoFit/>
          </a:bodyPr>
          <a:lstStyle/>
          <a:p>
            <a:r>
              <a:rPr lang="en-US" dirty="0"/>
              <a:t>2000</a:t>
            </a:r>
          </a:p>
        </p:txBody>
      </p:sp>
      <p:sp>
        <p:nvSpPr>
          <p:cNvPr id="15" name="TextBox 14">
            <a:extLst>
              <a:ext uri="{FF2B5EF4-FFF2-40B4-BE49-F238E27FC236}">
                <a16:creationId xmlns:a16="http://schemas.microsoft.com/office/drawing/2014/main" id="{4EE4F6CF-2F25-44F6-87AB-E35A702CEA68}"/>
              </a:ext>
            </a:extLst>
          </p:cNvPr>
          <p:cNvSpPr txBox="1"/>
          <p:nvPr/>
        </p:nvSpPr>
        <p:spPr>
          <a:xfrm>
            <a:off x="2700057" y="1842378"/>
            <a:ext cx="652743" cy="369332"/>
          </a:xfrm>
          <a:prstGeom prst="rect">
            <a:avLst/>
          </a:prstGeom>
          <a:noFill/>
        </p:spPr>
        <p:txBody>
          <a:bodyPr wrap="none" rtlCol="0">
            <a:spAutoFit/>
          </a:bodyPr>
          <a:lstStyle/>
          <a:p>
            <a:r>
              <a:rPr lang="en-US" dirty="0"/>
              <a:t>2004</a:t>
            </a:r>
          </a:p>
        </p:txBody>
      </p:sp>
      <p:sp>
        <p:nvSpPr>
          <p:cNvPr id="16" name="TextBox 15">
            <a:extLst>
              <a:ext uri="{FF2B5EF4-FFF2-40B4-BE49-F238E27FC236}">
                <a16:creationId xmlns:a16="http://schemas.microsoft.com/office/drawing/2014/main" id="{21141BB0-ED4F-492D-BE1C-22F02417E0A6}"/>
              </a:ext>
            </a:extLst>
          </p:cNvPr>
          <p:cNvSpPr txBox="1"/>
          <p:nvPr/>
        </p:nvSpPr>
        <p:spPr>
          <a:xfrm>
            <a:off x="2700057" y="2850490"/>
            <a:ext cx="652743" cy="369332"/>
          </a:xfrm>
          <a:prstGeom prst="rect">
            <a:avLst/>
          </a:prstGeom>
          <a:noFill/>
        </p:spPr>
        <p:txBody>
          <a:bodyPr wrap="none" rtlCol="0">
            <a:spAutoFit/>
          </a:bodyPr>
          <a:lstStyle/>
          <a:p>
            <a:r>
              <a:rPr lang="en-US" dirty="0"/>
              <a:t>2016</a:t>
            </a:r>
          </a:p>
        </p:txBody>
      </p:sp>
      <p:sp>
        <p:nvSpPr>
          <p:cNvPr id="17" name="TextBox 16">
            <a:extLst>
              <a:ext uri="{FF2B5EF4-FFF2-40B4-BE49-F238E27FC236}">
                <a16:creationId xmlns:a16="http://schemas.microsoft.com/office/drawing/2014/main" id="{B58EB4D3-A8CD-4647-BE57-DD6B1A74C78C}"/>
              </a:ext>
            </a:extLst>
          </p:cNvPr>
          <p:cNvSpPr txBox="1"/>
          <p:nvPr/>
        </p:nvSpPr>
        <p:spPr>
          <a:xfrm>
            <a:off x="2700057" y="2499742"/>
            <a:ext cx="652743" cy="369332"/>
          </a:xfrm>
          <a:prstGeom prst="rect">
            <a:avLst/>
          </a:prstGeom>
          <a:noFill/>
        </p:spPr>
        <p:txBody>
          <a:bodyPr wrap="none" rtlCol="0">
            <a:spAutoFit/>
          </a:bodyPr>
          <a:lstStyle/>
          <a:p>
            <a:r>
              <a:rPr lang="en-US" dirty="0"/>
              <a:t>2012</a:t>
            </a:r>
          </a:p>
        </p:txBody>
      </p:sp>
      <p:sp>
        <p:nvSpPr>
          <p:cNvPr id="18" name="TextBox 17">
            <a:extLst>
              <a:ext uri="{FF2B5EF4-FFF2-40B4-BE49-F238E27FC236}">
                <a16:creationId xmlns:a16="http://schemas.microsoft.com/office/drawing/2014/main" id="{4A7A5ED3-92F5-497B-BED4-0768D20DA340}"/>
              </a:ext>
            </a:extLst>
          </p:cNvPr>
          <p:cNvSpPr txBox="1"/>
          <p:nvPr/>
        </p:nvSpPr>
        <p:spPr>
          <a:xfrm>
            <a:off x="2700057" y="2202418"/>
            <a:ext cx="652743" cy="369332"/>
          </a:xfrm>
          <a:prstGeom prst="rect">
            <a:avLst/>
          </a:prstGeom>
          <a:noFill/>
        </p:spPr>
        <p:txBody>
          <a:bodyPr wrap="none" rtlCol="0">
            <a:spAutoFit/>
          </a:bodyPr>
          <a:lstStyle/>
          <a:p>
            <a:r>
              <a:rPr lang="en-US" dirty="0"/>
              <a:t>2008</a:t>
            </a:r>
          </a:p>
        </p:txBody>
      </p:sp>
      <p:sp>
        <p:nvSpPr>
          <p:cNvPr id="19" name="TextBox 18">
            <a:extLst>
              <a:ext uri="{FF2B5EF4-FFF2-40B4-BE49-F238E27FC236}">
                <a16:creationId xmlns:a16="http://schemas.microsoft.com/office/drawing/2014/main" id="{E686AB76-F79B-4F9A-8CA4-98E8B634AB98}"/>
              </a:ext>
            </a:extLst>
          </p:cNvPr>
          <p:cNvSpPr txBox="1"/>
          <p:nvPr/>
        </p:nvSpPr>
        <p:spPr>
          <a:xfrm>
            <a:off x="2700057" y="3147814"/>
            <a:ext cx="652743" cy="369332"/>
          </a:xfrm>
          <a:prstGeom prst="rect">
            <a:avLst/>
          </a:prstGeom>
          <a:noFill/>
        </p:spPr>
        <p:txBody>
          <a:bodyPr wrap="none" rtlCol="0">
            <a:spAutoFit/>
          </a:bodyPr>
          <a:lstStyle/>
          <a:p>
            <a:r>
              <a:rPr lang="en-US" dirty="0"/>
              <a:t>2020</a:t>
            </a:r>
          </a:p>
        </p:txBody>
      </p:sp>
      <p:sp>
        <p:nvSpPr>
          <p:cNvPr id="20" name="TextBox 19">
            <a:extLst>
              <a:ext uri="{FF2B5EF4-FFF2-40B4-BE49-F238E27FC236}">
                <a16:creationId xmlns:a16="http://schemas.microsoft.com/office/drawing/2014/main" id="{3C30F736-F219-4B0C-895B-44BB0F3BB193}"/>
              </a:ext>
            </a:extLst>
          </p:cNvPr>
          <p:cNvSpPr txBox="1"/>
          <p:nvPr/>
        </p:nvSpPr>
        <p:spPr>
          <a:xfrm>
            <a:off x="2700057" y="3498562"/>
            <a:ext cx="652743" cy="369332"/>
          </a:xfrm>
          <a:prstGeom prst="rect">
            <a:avLst/>
          </a:prstGeom>
          <a:noFill/>
        </p:spPr>
        <p:txBody>
          <a:bodyPr wrap="none" rtlCol="0">
            <a:spAutoFit/>
          </a:bodyPr>
          <a:lstStyle/>
          <a:p>
            <a:r>
              <a:rPr lang="en-US" dirty="0"/>
              <a:t>2024</a:t>
            </a:r>
          </a:p>
        </p:txBody>
      </p:sp>
      <p:sp>
        <p:nvSpPr>
          <p:cNvPr id="21" name="TextBox 20">
            <a:extLst>
              <a:ext uri="{FF2B5EF4-FFF2-40B4-BE49-F238E27FC236}">
                <a16:creationId xmlns:a16="http://schemas.microsoft.com/office/drawing/2014/main" id="{FE119DD8-606C-4928-B44E-123709C8DE2C}"/>
              </a:ext>
            </a:extLst>
          </p:cNvPr>
          <p:cNvSpPr txBox="1"/>
          <p:nvPr/>
        </p:nvSpPr>
        <p:spPr>
          <a:xfrm>
            <a:off x="2700057" y="3867894"/>
            <a:ext cx="652743" cy="369332"/>
          </a:xfrm>
          <a:prstGeom prst="rect">
            <a:avLst/>
          </a:prstGeom>
          <a:noFill/>
        </p:spPr>
        <p:txBody>
          <a:bodyPr wrap="none" rtlCol="0">
            <a:spAutoFit/>
          </a:bodyPr>
          <a:lstStyle/>
          <a:p>
            <a:r>
              <a:rPr lang="en-US" dirty="0"/>
              <a:t>2028</a:t>
            </a:r>
          </a:p>
        </p:txBody>
      </p:sp>
      <p:sp>
        <p:nvSpPr>
          <p:cNvPr id="22" name="TextBox 21">
            <a:extLst>
              <a:ext uri="{FF2B5EF4-FFF2-40B4-BE49-F238E27FC236}">
                <a16:creationId xmlns:a16="http://schemas.microsoft.com/office/drawing/2014/main" id="{0918098D-7E3F-41E3-A92A-41B2FA98021E}"/>
              </a:ext>
            </a:extLst>
          </p:cNvPr>
          <p:cNvSpPr txBox="1"/>
          <p:nvPr/>
        </p:nvSpPr>
        <p:spPr>
          <a:xfrm>
            <a:off x="2700057" y="4155926"/>
            <a:ext cx="652743" cy="369332"/>
          </a:xfrm>
          <a:prstGeom prst="rect">
            <a:avLst/>
          </a:prstGeom>
          <a:noFill/>
        </p:spPr>
        <p:txBody>
          <a:bodyPr wrap="none" rtlCol="0">
            <a:spAutoFit/>
          </a:bodyPr>
          <a:lstStyle/>
          <a:p>
            <a:r>
              <a:rPr lang="en-US" dirty="0"/>
              <a:t>2032</a:t>
            </a:r>
          </a:p>
        </p:txBody>
      </p:sp>
      <p:sp>
        <p:nvSpPr>
          <p:cNvPr id="23" name="TextBox 22">
            <a:extLst>
              <a:ext uri="{FF2B5EF4-FFF2-40B4-BE49-F238E27FC236}">
                <a16:creationId xmlns:a16="http://schemas.microsoft.com/office/drawing/2014/main" id="{3B7EF148-AE60-4E3C-900E-37609B3C0E06}"/>
              </a:ext>
            </a:extLst>
          </p:cNvPr>
          <p:cNvSpPr txBox="1"/>
          <p:nvPr/>
        </p:nvSpPr>
        <p:spPr>
          <a:xfrm>
            <a:off x="2700057" y="4506674"/>
            <a:ext cx="652743" cy="369332"/>
          </a:xfrm>
          <a:prstGeom prst="rect">
            <a:avLst/>
          </a:prstGeom>
          <a:noFill/>
        </p:spPr>
        <p:txBody>
          <a:bodyPr wrap="none" rtlCol="0">
            <a:spAutoFit/>
          </a:bodyPr>
          <a:lstStyle/>
          <a:p>
            <a:r>
              <a:rPr lang="en-US" dirty="0"/>
              <a:t>2036</a:t>
            </a:r>
          </a:p>
        </p:txBody>
      </p:sp>
      <p:sp>
        <p:nvSpPr>
          <p:cNvPr id="24" name="TextBox 23">
            <a:extLst>
              <a:ext uri="{FF2B5EF4-FFF2-40B4-BE49-F238E27FC236}">
                <a16:creationId xmlns:a16="http://schemas.microsoft.com/office/drawing/2014/main" id="{5A957577-5C2F-4E2D-955C-D1357250C62B}"/>
              </a:ext>
            </a:extLst>
          </p:cNvPr>
          <p:cNvSpPr txBox="1"/>
          <p:nvPr/>
        </p:nvSpPr>
        <p:spPr>
          <a:xfrm>
            <a:off x="4558346" y="148233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9EA2A7EE-633F-4B76-BA40-432F10DE49A5}"/>
              </a:ext>
            </a:extLst>
          </p:cNvPr>
          <p:cNvSpPr txBox="1"/>
          <p:nvPr/>
        </p:nvSpPr>
        <p:spPr>
          <a:xfrm>
            <a:off x="4558346" y="1779662"/>
            <a:ext cx="301686" cy="369332"/>
          </a:xfrm>
          <a:prstGeom prst="rect">
            <a:avLst/>
          </a:prstGeom>
          <a:noFill/>
        </p:spPr>
        <p:txBody>
          <a:bodyPr wrap="none" rtlCol="0">
            <a:spAutoFit/>
          </a:bodyPr>
          <a:lstStyle/>
          <a:p>
            <a:r>
              <a:rPr lang="en-US" dirty="0"/>
              <a:t>1</a:t>
            </a:r>
          </a:p>
        </p:txBody>
      </p:sp>
      <p:sp>
        <p:nvSpPr>
          <p:cNvPr id="27" name="TextBox 26">
            <a:extLst>
              <a:ext uri="{FF2B5EF4-FFF2-40B4-BE49-F238E27FC236}">
                <a16:creationId xmlns:a16="http://schemas.microsoft.com/office/drawing/2014/main" id="{03954C54-6203-4765-AEED-8718B3B7F55E}"/>
              </a:ext>
            </a:extLst>
          </p:cNvPr>
          <p:cNvSpPr txBox="1"/>
          <p:nvPr/>
        </p:nvSpPr>
        <p:spPr>
          <a:xfrm>
            <a:off x="4558346" y="2139702"/>
            <a:ext cx="301686" cy="369332"/>
          </a:xfrm>
          <a:prstGeom prst="rect">
            <a:avLst/>
          </a:prstGeom>
          <a:noFill/>
        </p:spPr>
        <p:txBody>
          <a:bodyPr wrap="none" rtlCol="0">
            <a:spAutoFit/>
          </a:bodyPr>
          <a:lstStyle/>
          <a:p>
            <a:r>
              <a:rPr lang="en-US" dirty="0"/>
              <a:t>2</a:t>
            </a:r>
          </a:p>
        </p:txBody>
      </p:sp>
      <p:sp>
        <p:nvSpPr>
          <p:cNvPr id="28" name="TextBox 27">
            <a:extLst>
              <a:ext uri="{FF2B5EF4-FFF2-40B4-BE49-F238E27FC236}">
                <a16:creationId xmlns:a16="http://schemas.microsoft.com/office/drawing/2014/main" id="{E868E7EF-5131-4D61-B9F6-3D3E592B5A6B}"/>
              </a:ext>
            </a:extLst>
          </p:cNvPr>
          <p:cNvSpPr txBox="1"/>
          <p:nvPr/>
        </p:nvSpPr>
        <p:spPr>
          <a:xfrm>
            <a:off x="4558346" y="2499742"/>
            <a:ext cx="301686" cy="369332"/>
          </a:xfrm>
          <a:prstGeom prst="rect">
            <a:avLst/>
          </a:prstGeom>
          <a:noFill/>
        </p:spPr>
        <p:txBody>
          <a:bodyPr wrap="none" rtlCol="0">
            <a:spAutoFit/>
          </a:bodyPr>
          <a:lstStyle/>
          <a:p>
            <a:r>
              <a:rPr lang="en-US" dirty="0"/>
              <a:t>3</a:t>
            </a:r>
          </a:p>
        </p:txBody>
      </p:sp>
      <p:sp>
        <p:nvSpPr>
          <p:cNvPr id="29" name="TextBox 28">
            <a:extLst>
              <a:ext uri="{FF2B5EF4-FFF2-40B4-BE49-F238E27FC236}">
                <a16:creationId xmlns:a16="http://schemas.microsoft.com/office/drawing/2014/main" id="{67189AF2-6101-4C64-9AE2-73FA8FC2FEC8}"/>
              </a:ext>
            </a:extLst>
          </p:cNvPr>
          <p:cNvSpPr txBox="1"/>
          <p:nvPr/>
        </p:nvSpPr>
        <p:spPr>
          <a:xfrm>
            <a:off x="4572000" y="2850490"/>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76231445-83A9-4C67-9CC5-A1C67DED6A3D}"/>
              </a:ext>
            </a:extLst>
          </p:cNvPr>
          <p:cNvSpPr txBox="1"/>
          <p:nvPr/>
        </p:nvSpPr>
        <p:spPr>
          <a:xfrm>
            <a:off x="4572000" y="3147814"/>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DE08978A-1814-42F5-BC56-3BE5C4D361CA}"/>
              </a:ext>
            </a:extLst>
          </p:cNvPr>
          <p:cNvSpPr txBox="1"/>
          <p:nvPr/>
        </p:nvSpPr>
        <p:spPr>
          <a:xfrm>
            <a:off x="4558346" y="3507854"/>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7816224B-C5C6-4573-818E-2D1F1F259C8F}"/>
              </a:ext>
            </a:extLst>
          </p:cNvPr>
          <p:cNvSpPr txBox="1"/>
          <p:nvPr/>
        </p:nvSpPr>
        <p:spPr>
          <a:xfrm>
            <a:off x="4558346" y="3858602"/>
            <a:ext cx="301686" cy="369332"/>
          </a:xfrm>
          <a:prstGeom prst="rect">
            <a:avLst/>
          </a:prstGeom>
          <a:noFill/>
        </p:spPr>
        <p:txBody>
          <a:bodyPr wrap="none" rtlCol="0">
            <a:spAutoFit/>
          </a:bodyPr>
          <a:lstStyle/>
          <a:p>
            <a:r>
              <a:rPr lang="en-US" dirty="0"/>
              <a:t>7</a:t>
            </a:r>
          </a:p>
        </p:txBody>
      </p:sp>
      <p:sp>
        <p:nvSpPr>
          <p:cNvPr id="33" name="TextBox 32">
            <a:extLst>
              <a:ext uri="{FF2B5EF4-FFF2-40B4-BE49-F238E27FC236}">
                <a16:creationId xmlns:a16="http://schemas.microsoft.com/office/drawing/2014/main" id="{7E61D003-3D39-41BD-8525-A95CD925B695}"/>
              </a:ext>
            </a:extLst>
          </p:cNvPr>
          <p:cNvSpPr txBox="1"/>
          <p:nvPr/>
        </p:nvSpPr>
        <p:spPr>
          <a:xfrm>
            <a:off x="4558346" y="4155926"/>
            <a:ext cx="301686" cy="369332"/>
          </a:xfrm>
          <a:prstGeom prst="rect">
            <a:avLst/>
          </a:prstGeom>
          <a:noFill/>
        </p:spPr>
        <p:txBody>
          <a:bodyPr wrap="none" rtlCol="0">
            <a:spAutoFit/>
          </a:bodyPr>
          <a:lstStyle/>
          <a:p>
            <a:r>
              <a:rPr lang="en-US" dirty="0"/>
              <a:t>8</a:t>
            </a:r>
          </a:p>
        </p:txBody>
      </p:sp>
      <p:sp>
        <p:nvSpPr>
          <p:cNvPr id="34" name="TextBox 33">
            <a:extLst>
              <a:ext uri="{FF2B5EF4-FFF2-40B4-BE49-F238E27FC236}">
                <a16:creationId xmlns:a16="http://schemas.microsoft.com/office/drawing/2014/main" id="{AC323D3C-FBD2-4525-B2C7-C7D197350B0A}"/>
              </a:ext>
            </a:extLst>
          </p:cNvPr>
          <p:cNvSpPr txBox="1"/>
          <p:nvPr/>
        </p:nvSpPr>
        <p:spPr>
          <a:xfrm>
            <a:off x="4558346" y="4506674"/>
            <a:ext cx="301686" cy="369332"/>
          </a:xfrm>
          <a:prstGeom prst="rect">
            <a:avLst/>
          </a:prstGeom>
          <a:noFill/>
        </p:spPr>
        <p:txBody>
          <a:bodyPr wrap="none" rtlCol="0">
            <a:spAutoFit/>
          </a:bodyPr>
          <a:lstStyle/>
          <a:p>
            <a:r>
              <a:rPr lang="en-US" dirty="0"/>
              <a:t>9</a:t>
            </a:r>
          </a:p>
        </p:txBody>
      </p:sp>
      <p:sp>
        <p:nvSpPr>
          <p:cNvPr id="35" name="TextBox 34">
            <a:extLst>
              <a:ext uri="{FF2B5EF4-FFF2-40B4-BE49-F238E27FC236}">
                <a16:creationId xmlns:a16="http://schemas.microsoft.com/office/drawing/2014/main" id="{44A52AA5-FF06-4275-A56F-2302DB043E99}"/>
              </a:ext>
            </a:extLst>
          </p:cNvPr>
          <p:cNvSpPr txBox="1"/>
          <p:nvPr/>
        </p:nvSpPr>
        <p:spPr>
          <a:xfrm>
            <a:off x="3612370" y="1059582"/>
            <a:ext cx="554960" cy="461665"/>
          </a:xfrm>
          <a:prstGeom prst="rect">
            <a:avLst/>
          </a:prstGeom>
          <a:noFill/>
        </p:spPr>
        <p:txBody>
          <a:bodyPr wrap="none" rtlCol="0">
            <a:spAutoFit/>
          </a:bodyPr>
          <a:lstStyle/>
          <a:p>
            <a:r>
              <a:rPr lang="en-US" sz="2400" b="1" dirty="0" err="1">
                <a:solidFill>
                  <a:srgbClr val="FFFF00"/>
                </a:solidFill>
              </a:rPr>
              <a:t>arr</a:t>
            </a:r>
            <a:endParaRPr lang="en-US" sz="2400" b="1" dirty="0">
              <a:solidFill>
                <a:srgbClr val="FFFF00"/>
              </a:solidFill>
            </a:endParaRPr>
          </a:p>
        </p:txBody>
      </p:sp>
      <p:sp>
        <p:nvSpPr>
          <p:cNvPr id="36" name="TextBox 35">
            <a:extLst>
              <a:ext uri="{FF2B5EF4-FFF2-40B4-BE49-F238E27FC236}">
                <a16:creationId xmlns:a16="http://schemas.microsoft.com/office/drawing/2014/main" id="{2B52D2DF-C35A-4222-807D-76F1EAED2864}"/>
              </a:ext>
            </a:extLst>
          </p:cNvPr>
          <p:cNvSpPr txBox="1"/>
          <p:nvPr/>
        </p:nvSpPr>
        <p:spPr>
          <a:xfrm>
            <a:off x="7308304" y="1211982"/>
            <a:ext cx="1700850" cy="461665"/>
          </a:xfrm>
          <a:prstGeom prst="rect">
            <a:avLst/>
          </a:prstGeom>
          <a:noFill/>
        </p:spPr>
        <p:txBody>
          <a:bodyPr wrap="none" rtlCol="0">
            <a:spAutoFit/>
          </a:bodyPr>
          <a:lstStyle/>
          <a:p>
            <a:r>
              <a:rPr lang="en-US" sz="2400" b="1" dirty="0">
                <a:solidFill>
                  <a:srgbClr val="FFFF00"/>
                </a:solidFill>
              </a:rPr>
              <a:t>Compulsory</a:t>
            </a:r>
          </a:p>
        </p:txBody>
      </p:sp>
      <p:cxnSp>
        <p:nvCxnSpPr>
          <p:cNvPr id="12" name="Straight Arrow Connector 11">
            <a:extLst>
              <a:ext uri="{FF2B5EF4-FFF2-40B4-BE49-F238E27FC236}">
                <a16:creationId xmlns:a16="http://schemas.microsoft.com/office/drawing/2014/main" id="{B72A69C3-2A71-45FB-9C8B-86DD7CE05486}"/>
              </a:ext>
            </a:extLst>
          </p:cNvPr>
          <p:cNvCxnSpPr>
            <a:cxnSpLocks/>
            <a:stCxn id="36" idx="2"/>
          </p:cNvCxnSpPr>
          <p:nvPr/>
        </p:nvCxnSpPr>
        <p:spPr>
          <a:xfrm rot="5400000">
            <a:off x="7059314" y="1853336"/>
            <a:ext cx="1279104" cy="91972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08291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ipe(down)">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wipe(down)">
                                      <p:cBhvr>
                                        <p:cTn id="17" dur="500"/>
                                        <p:tgtEl>
                                          <p:spTgt spid="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xEl>
                                              <p:pRg st="4" end="4"/>
                                            </p:txEl>
                                          </p:spTgt>
                                        </p:tgtEl>
                                        <p:attrNameLst>
                                          <p:attrName>style.visibility</p:attrName>
                                        </p:attrNameLst>
                                      </p:cBhvr>
                                      <p:to>
                                        <p:strVal val="visible"/>
                                      </p:to>
                                    </p:set>
                                    <p:animEffect transition="in" filter="wipe(down)">
                                      <p:cBhvr>
                                        <p:cTn id="22" dur="500"/>
                                        <p:tgtEl>
                                          <p:spTgt spid="1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Effect transition="in" filter="wipe(down)">
                                      <p:cBhvr>
                                        <p:cTn id="27" dur="500"/>
                                        <p:tgtEl>
                                          <p:spTgt spid="1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xEl>
                                              <p:pRg st="6" end="6"/>
                                            </p:txEl>
                                          </p:spTgt>
                                        </p:tgtEl>
                                        <p:attrNameLst>
                                          <p:attrName>style.visibility</p:attrName>
                                        </p:attrNameLst>
                                      </p:cBhvr>
                                      <p:to>
                                        <p:strVal val="visible"/>
                                      </p:to>
                                    </p:set>
                                    <p:animEffect transition="in" filter="wipe(down)">
                                      <p:cBhvr>
                                        <p:cTn id="32" dur="500"/>
                                        <p:tgtEl>
                                          <p:spTgt spid="1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
                                            <p:txEl>
                                              <p:pRg st="8" end="8"/>
                                            </p:txEl>
                                          </p:spTgt>
                                        </p:tgtEl>
                                        <p:attrNameLst>
                                          <p:attrName>style.visibility</p:attrName>
                                        </p:attrNameLst>
                                      </p:cBhvr>
                                      <p:to>
                                        <p:strVal val="visible"/>
                                      </p:to>
                                    </p:set>
                                    <p:animEffect transition="in" filter="wipe(down)">
                                      <p:cBhvr>
                                        <p:cTn id="37" dur="500"/>
                                        <p:tgtEl>
                                          <p:spTgt spid="1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
                                            <p:txEl>
                                              <p:pRg st="9" end="9"/>
                                            </p:txEl>
                                          </p:spTgt>
                                        </p:tgtEl>
                                        <p:attrNameLst>
                                          <p:attrName>style.visibility</p:attrName>
                                        </p:attrNameLst>
                                      </p:cBhvr>
                                      <p:to>
                                        <p:strVal val="visible"/>
                                      </p:to>
                                    </p:set>
                                    <p:animEffect transition="in" filter="wipe(down)">
                                      <p:cBhvr>
                                        <p:cTn id="42" dur="500"/>
                                        <p:tgtEl>
                                          <p:spTgt spid="1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xEl>
                                              <p:pRg st="10" end="10"/>
                                            </p:txEl>
                                          </p:spTgt>
                                        </p:tgtEl>
                                        <p:attrNameLst>
                                          <p:attrName>style.visibility</p:attrName>
                                        </p:attrNameLst>
                                      </p:cBhvr>
                                      <p:to>
                                        <p:strVal val="visible"/>
                                      </p:to>
                                    </p:set>
                                    <p:animEffect transition="in" filter="wipe(down)">
                                      <p:cBhvr>
                                        <p:cTn id="47" dur="500"/>
                                        <p:tgtEl>
                                          <p:spTgt spid="1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4">
                                            <p:txEl>
                                              <p:pRg st="11" end="11"/>
                                            </p:txEl>
                                          </p:spTgt>
                                        </p:tgtEl>
                                        <p:attrNameLst>
                                          <p:attrName>style.visibility</p:attrName>
                                        </p:attrNameLst>
                                      </p:cBhvr>
                                      <p:to>
                                        <p:strVal val="visible"/>
                                      </p:to>
                                    </p:set>
                                    <p:animEffect transition="in" filter="wipe(down)">
                                      <p:cBhvr>
                                        <p:cTn id="52" dur="500"/>
                                        <p:tgtEl>
                                          <p:spTgt spid="14">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xEl>
                                              <p:pRg st="12" end="12"/>
                                            </p:txEl>
                                          </p:spTgt>
                                        </p:tgtEl>
                                        <p:attrNameLst>
                                          <p:attrName>style.visibility</p:attrName>
                                        </p:attrNameLst>
                                      </p:cBhvr>
                                      <p:to>
                                        <p:strVal val="visible"/>
                                      </p:to>
                                    </p:set>
                                    <p:animEffect transition="in" filter="wipe(down)">
                                      <p:cBhvr>
                                        <p:cTn id="57" dur="500"/>
                                        <p:tgtEl>
                                          <p:spTgt spid="14">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4">
                                            <p:txEl>
                                              <p:pRg st="13" end="13"/>
                                            </p:txEl>
                                          </p:spTgt>
                                        </p:tgtEl>
                                        <p:attrNameLst>
                                          <p:attrName>style.visibility</p:attrName>
                                        </p:attrNameLst>
                                      </p:cBhvr>
                                      <p:to>
                                        <p:strVal val="visible"/>
                                      </p:to>
                                    </p:set>
                                    <p:animEffect transition="in" filter="wipe(down)">
                                      <p:cBhvr>
                                        <p:cTn id="62" dur="500"/>
                                        <p:tgtEl>
                                          <p:spTgt spid="14">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down)">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
                                            <p:txEl>
                                              <p:pRg st="0" end="0"/>
                                            </p:txEl>
                                          </p:spTgt>
                                        </p:tgtEl>
                                        <p:attrNameLst>
                                          <p:attrName>style.visibility</p:attrName>
                                        </p:attrNameLst>
                                      </p:cBhvr>
                                      <p:to>
                                        <p:strVal val="visible"/>
                                      </p:to>
                                    </p:set>
                                    <p:animEffect transition="in" filter="wipe(down)">
                                      <p:cBhvr>
                                        <p:cTn id="72" dur="500"/>
                                        <p:tgtEl>
                                          <p:spTgt spid="2">
                                            <p:txEl>
                                              <p:pRg st="0" end="0"/>
                                            </p:txEl>
                                          </p:spTgt>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
                                            <p:txEl>
                                              <p:pRg st="1" end="1"/>
                                            </p:txEl>
                                          </p:spTgt>
                                        </p:tgtEl>
                                        <p:attrNameLst>
                                          <p:attrName>style.visibility</p:attrName>
                                        </p:attrNameLst>
                                      </p:cBhvr>
                                      <p:to>
                                        <p:strVal val="visible"/>
                                      </p:to>
                                    </p:set>
                                    <p:animEffect transition="in" filter="wipe(down)">
                                      <p:cBhvr>
                                        <p:cTn id="75" dur="500"/>
                                        <p:tgtEl>
                                          <p:spTgt spid="2">
                                            <p:txEl>
                                              <p:pRg st="1" end="1"/>
                                            </p:txEl>
                                          </p:spTgt>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2">
                                            <p:txEl>
                                              <p:pRg st="2" end="2"/>
                                            </p:txEl>
                                          </p:spTgt>
                                        </p:tgtEl>
                                        <p:attrNameLst>
                                          <p:attrName>style.visibility</p:attrName>
                                        </p:attrNameLst>
                                      </p:cBhvr>
                                      <p:to>
                                        <p:strVal val="visible"/>
                                      </p:to>
                                    </p:set>
                                    <p:animEffect transition="in" filter="wipe(down)">
                                      <p:cBhvr>
                                        <p:cTn id="78" dur="500"/>
                                        <p:tgtEl>
                                          <p:spTgt spid="2">
                                            <p:txEl>
                                              <p:pRg st="2" end="2"/>
                                            </p:txEl>
                                          </p:spTgt>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2">
                                            <p:txEl>
                                              <p:pRg st="3" end="3"/>
                                            </p:txEl>
                                          </p:spTgt>
                                        </p:tgtEl>
                                        <p:attrNameLst>
                                          <p:attrName>style.visibility</p:attrName>
                                        </p:attrNameLst>
                                      </p:cBhvr>
                                      <p:to>
                                        <p:strVal val="visible"/>
                                      </p:to>
                                    </p:set>
                                    <p:animEffect transition="in" filter="wipe(down)">
                                      <p:cBhvr>
                                        <p:cTn id="81" dur="500"/>
                                        <p:tgtEl>
                                          <p:spTgt spid="2">
                                            <p:txEl>
                                              <p:pRg st="3" end="3"/>
                                            </p:txEl>
                                          </p:spTgt>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2">
                                            <p:txEl>
                                              <p:pRg st="4" end="4"/>
                                            </p:txEl>
                                          </p:spTgt>
                                        </p:tgtEl>
                                        <p:attrNameLst>
                                          <p:attrName>style.visibility</p:attrName>
                                        </p:attrNameLst>
                                      </p:cBhvr>
                                      <p:to>
                                        <p:strVal val="visible"/>
                                      </p:to>
                                    </p:set>
                                    <p:animEffect transition="in" filter="wipe(down)">
                                      <p:cBhvr>
                                        <p:cTn id="84" dur="500"/>
                                        <p:tgtEl>
                                          <p:spTgt spid="2">
                                            <p:txEl>
                                              <p:pRg st="4" end="4"/>
                                            </p:txEl>
                                          </p:spTgt>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2">
                                            <p:txEl>
                                              <p:pRg st="5" end="5"/>
                                            </p:txEl>
                                          </p:spTgt>
                                        </p:tgtEl>
                                        <p:attrNameLst>
                                          <p:attrName>style.visibility</p:attrName>
                                        </p:attrNameLst>
                                      </p:cBhvr>
                                      <p:to>
                                        <p:strVal val="visible"/>
                                      </p:to>
                                    </p:set>
                                    <p:animEffect transition="in" filter="wipe(down)">
                                      <p:cBhvr>
                                        <p:cTn id="87" dur="500"/>
                                        <p:tgtEl>
                                          <p:spTgt spid="2">
                                            <p:txEl>
                                              <p:pRg st="5" end="5"/>
                                            </p:txEl>
                                          </p:spTgt>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2">
                                            <p:txEl>
                                              <p:pRg st="6" end="6"/>
                                            </p:txEl>
                                          </p:spTgt>
                                        </p:tgtEl>
                                        <p:attrNameLst>
                                          <p:attrName>style.visibility</p:attrName>
                                        </p:attrNameLst>
                                      </p:cBhvr>
                                      <p:to>
                                        <p:strVal val="visible"/>
                                      </p:to>
                                    </p:set>
                                    <p:animEffect transition="in" filter="wipe(down)">
                                      <p:cBhvr>
                                        <p:cTn id="90" dur="500"/>
                                        <p:tgtEl>
                                          <p:spTgt spid="2">
                                            <p:txEl>
                                              <p:pRg st="6" end="6"/>
                                            </p:txEl>
                                          </p:spTgt>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2">
                                            <p:txEl>
                                              <p:pRg st="7" end="7"/>
                                            </p:txEl>
                                          </p:spTgt>
                                        </p:tgtEl>
                                        <p:attrNameLst>
                                          <p:attrName>style.visibility</p:attrName>
                                        </p:attrNameLst>
                                      </p:cBhvr>
                                      <p:to>
                                        <p:strVal val="visible"/>
                                      </p:to>
                                    </p:set>
                                    <p:animEffect transition="in" filter="wipe(down)">
                                      <p:cBhvr>
                                        <p:cTn id="93" dur="500"/>
                                        <p:tgtEl>
                                          <p:spTgt spid="2">
                                            <p:txEl>
                                              <p:pRg st="7" end="7"/>
                                            </p:txEl>
                                          </p:spTgt>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2">
                                            <p:txEl>
                                              <p:pRg st="8" end="8"/>
                                            </p:txEl>
                                          </p:spTgt>
                                        </p:tgtEl>
                                        <p:attrNameLst>
                                          <p:attrName>style.visibility</p:attrName>
                                        </p:attrNameLst>
                                      </p:cBhvr>
                                      <p:to>
                                        <p:strVal val="visible"/>
                                      </p:to>
                                    </p:set>
                                    <p:animEffect transition="in" filter="wipe(down)">
                                      <p:cBhvr>
                                        <p:cTn id="96" dur="500"/>
                                        <p:tgtEl>
                                          <p:spTgt spid="2">
                                            <p:txEl>
                                              <p:pRg st="8" end="8"/>
                                            </p:txEl>
                                          </p:spTgt>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2">
                                            <p:txEl>
                                              <p:pRg st="9" end="9"/>
                                            </p:txEl>
                                          </p:spTgt>
                                        </p:tgtEl>
                                        <p:attrNameLst>
                                          <p:attrName>style.visibility</p:attrName>
                                        </p:attrNameLst>
                                      </p:cBhvr>
                                      <p:to>
                                        <p:strVal val="visible"/>
                                      </p:to>
                                    </p:set>
                                    <p:animEffect transition="in" filter="wipe(down)">
                                      <p:cBhvr>
                                        <p:cTn id="99" dur="500"/>
                                        <p:tgtEl>
                                          <p:spTgt spid="2">
                                            <p:txEl>
                                              <p:pRg st="9" end="9"/>
                                            </p:txEl>
                                          </p:spTgt>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2">
                                            <p:txEl>
                                              <p:pRg st="10" end="10"/>
                                            </p:txEl>
                                          </p:spTgt>
                                        </p:tgtEl>
                                        <p:attrNameLst>
                                          <p:attrName>style.visibility</p:attrName>
                                        </p:attrNameLst>
                                      </p:cBhvr>
                                      <p:to>
                                        <p:strVal val="visible"/>
                                      </p:to>
                                    </p:set>
                                    <p:animEffect transition="in" filter="wipe(down)">
                                      <p:cBhvr>
                                        <p:cTn id="102" dur="500"/>
                                        <p:tgtEl>
                                          <p:spTgt spid="2">
                                            <p:txEl>
                                              <p:pRg st="10" end="10"/>
                                            </p:txEl>
                                          </p:spTgt>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2">
                                            <p:txEl>
                                              <p:pRg st="11" end="11"/>
                                            </p:txEl>
                                          </p:spTgt>
                                        </p:tgtEl>
                                        <p:attrNameLst>
                                          <p:attrName>style.visibility</p:attrName>
                                        </p:attrNameLst>
                                      </p:cBhvr>
                                      <p:to>
                                        <p:strVal val="visible"/>
                                      </p:to>
                                    </p:set>
                                    <p:animEffect transition="in" filter="wipe(down)">
                                      <p:cBhvr>
                                        <p:cTn id="105" dur="500"/>
                                        <p:tgtEl>
                                          <p:spTgt spid="2">
                                            <p:txEl>
                                              <p:pRg st="11" end="11"/>
                                            </p:txEl>
                                          </p:spTgt>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2">
                                            <p:txEl>
                                              <p:pRg st="12" end="12"/>
                                            </p:txEl>
                                          </p:spTgt>
                                        </p:tgtEl>
                                        <p:attrNameLst>
                                          <p:attrName>style.visibility</p:attrName>
                                        </p:attrNameLst>
                                      </p:cBhvr>
                                      <p:to>
                                        <p:strVal val="visible"/>
                                      </p:to>
                                    </p:set>
                                    <p:animEffect transition="in" filter="wipe(down)">
                                      <p:cBhvr>
                                        <p:cTn id="108" dur="500"/>
                                        <p:tgtEl>
                                          <p:spTgt spid="2">
                                            <p:txEl>
                                              <p:pRg st="12" end="12"/>
                                            </p:txEl>
                                          </p:spTgt>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2">
                                            <p:txEl>
                                              <p:pRg st="13" end="13"/>
                                            </p:txEl>
                                          </p:spTgt>
                                        </p:tgtEl>
                                        <p:attrNameLst>
                                          <p:attrName>style.visibility</p:attrName>
                                        </p:attrNameLst>
                                      </p:cBhvr>
                                      <p:to>
                                        <p:strVal val="visible"/>
                                      </p:to>
                                    </p:set>
                                    <p:animEffect transition="in" filter="wipe(down)">
                                      <p:cBhvr>
                                        <p:cTn id="111" dur="500"/>
                                        <p:tgtEl>
                                          <p:spTgt spid="2">
                                            <p:txEl>
                                              <p:pRg st="13" end="13"/>
                                            </p:txEl>
                                          </p:spTgt>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2">
                                            <p:txEl>
                                              <p:pRg st="14" end="14"/>
                                            </p:txEl>
                                          </p:spTgt>
                                        </p:tgtEl>
                                        <p:attrNameLst>
                                          <p:attrName>style.visibility</p:attrName>
                                        </p:attrNameLst>
                                      </p:cBhvr>
                                      <p:to>
                                        <p:strVal val="visible"/>
                                      </p:to>
                                    </p:set>
                                    <p:animEffect transition="in" filter="wipe(down)">
                                      <p:cBhvr>
                                        <p:cTn id="114" dur="500"/>
                                        <p:tgtEl>
                                          <p:spTgt spid="2">
                                            <p:txEl>
                                              <p:pRg st="14" end="14"/>
                                            </p:txEl>
                                          </p:spTgt>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2">
                                            <p:txEl>
                                              <p:pRg st="15" end="15"/>
                                            </p:txEl>
                                          </p:spTgt>
                                        </p:tgtEl>
                                        <p:attrNameLst>
                                          <p:attrName>style.visibility</p:attrName>
                                        </p:attrNameLst>
                                      </p:cBhvr>
                                      <p:to>
                                        <p:strVal val="visible"/>
                                      </p:to>
                                    </p:set>
                                    <p:animEffect transition="in" filter="wipe(down)">
                                      <p:cBhvr>
                                        <p:cTn id="117" dur="500"/>
                                        <p:tgtEl>
                                          <p:spTgt spid="2">
                                            <p:txEl>
                                              <p:pRg st="15" end="15"/>
                                            </p:txEl>
                                          </p:spTgt>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2">
                                            <p:txEl>
                                              <p:pRg st="16" end="16"/>
                                            </p:txEl>
                                          </p:spTgt>
                                        </p:tgtEl>
                                        <p:attrNameLst>
                                          <p:attrName>style.visibility</p:attrName>
                                        </p:attrNameLst>
                                      </p:cBhvr>
                                      <p:to>
                                        <p:strVal val="visible"/>
                                      </p:to>
                                    </p:set>
                                    <p:animEffect transition="in" filter="wipe(down)">
                                      <p:cBhvr>
                                        <p:cTn id="120" dur="500"/>
                                        <p:tgtEl>
                                          <p:spTgt spid="2">
                                            <p:txEl>
                                              <p:pRg st="16" end="16"/>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36">
                                            <p:txEl>
                                              <p:pRg st="0" end="0"/>
                                            </p:txEl>
                                          </p:spTgt>
                                        </p:tgtEl>
                                        <p:attrNameLst>
                                          <p:attrName>style.visibility</p:attrName>
                                        </p:attrNameLst>
                                      </p:cBhvr>
                                      <p:to>
                                        <p:strVal val="visible"/>
                                      </p:to>
                                    </p:set>
                                    <p:animEffect transition="in" filter="wipe(down)">
                                      <p:cBhvr>
                                        <p:cTn id="125"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 grpId="0" build="p"/>
      <p:bldP spid="3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You also know this</a:t>
            </a:r>
          </a:p>
        </p:txBody>
      </p:sp>
      <p:pic>
        <p:nvPicPr>
          <p:cNvPr id="41" name="Picture 40" descr="sca.png"/>
          <p:cNvPicPr>
            <a:picLocks noChangeAspect="1"/>
          </p:cNvPicPr>
          <p:nvPr/>
        </p:nvPicPr>
        <p:blipFill>
          <a:blip r:embed="rId3"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14" name="TextBox 13"/>
          <p:cNvSpPr txBox="1"/>
          <p:nvPr/>
        </p:nvSpPr>
        <p:spPr>
          <a:xfrm>
            <a:off x="-158771" y="1131590"/>
            <a:ext cx="9144032" cy="3139321"/>
          </a:xfrm>
          <a:prstGeom prst="rect">
            <a:avLst/>
          </a:prstGeom>
          <a:noFill/>
        </p:spPr>
        <p:txBody>
          <a:bodyPr wrap="square" rtlCol="0">
            <a:spAutoFit/>
          </a:bodyPr>
          <a:lstStyle/>
          <a:p>
            <a:pPr lvl="2"/>
            <a:r>
              <a:rPr lang="en-US" b="1" dirty="0">
                <a:solidFill>
                  <a:schemeClr val="bg1"/>
                </a:solidFill>
                <a:sym typeface="Wingdings" pitchFamily="2" charset="2"/>
              </a:rPr>
              <a:t>In </a:t>
            </a:r>
            <a:r>
              <a:rPr lang="en-US" b="1" dirty="0">
                <a:solidFill>
                  <a:schemeClr val="accent6">
                    <a:lumMod val="40000"/>
                    <a:lumOff val="60000"/>
                  </a:schemeClr>
                </a:solidFill>
                <a:sym typeface="Wingdings" pitchFamily="2" charset="2"/>
              </a:rPr>
              <a:t>actual indexes </a:t>
            </a:r>
            <a:r>
              <a:rPr lang="en-US" b="1" dirty="0">
                <a:solidFill>
                  <a:schemeClr val="bg1"/>
                </a:solidFill>
                <a:sym typeface="Wingdings" pitchFamily="2" charset="2"/>
              </a:rPr>
              <a:t>are not physically available they are </a:t>
            </a:r>
            <a:r>
              <a:rPr lang="en-US" b="1" dirty="0">
                <a:solidFill>
                  <a:srgbClr val="002060"/>
                </a:solidFill>
                <a:sym typeface="Wingdings" pitchFamily="2" charset="2"/>
              </a:rPr>
              <a:t>converted </a:t>
            </a:r>
            <a:r>
              <a:rPr lang="en-US" b="1" dirty="0">
                <a:solidFill>
                  <a:schemeClr val="bg1"/>
                </a:solidFill>
                <a:sym typeface="Wingdings" pitchFamily="2" charset="2"/>
              </a:rPr>
              <a:t>to address through</a:t>
            </a:r>
          </a:p>
          <a:p>
            <a:pPr lvl="2"/>
            <a:r>
              <a:rPr lang="en-US" b="1" dirty="0">
                <a:solidFill>
                  <a:schemeClr val="bg1"/>
                </a:solidFill>
                <a:sym typeface="Wingdings" pitchFamily="2" charset="2"/>
              </a:rPr>
              <a:t>using formula used only by </a:t>
            </a:r>
            <a:r>
              <a:rPr lang="en-US" b="1" dirty="0">
                <a:solidFill>
                  <a:srgbClr val="08E64D"/>
                </a:solidFill>
                <a:sym typeface="Wingdings" pitchFamily="2" charset="2"/>
              </a:rPr>
              <a:t>the compiler </a:t>
            </a:r>
            <a:r>
              <a:rPr lang="en-US" b="1" dirty="0">
                <a:solidFill>
                  <a:schemeClr val="bg1"/>
                </a:solidFill>
                <a:sym typeface="Wingdings" pitchFamily="2" charset="2"/>
              </a:rPr>
              <a:t>on the address of the array</a:t>
            </a:r>
          </a:p>
          <a:p>
            <a:pPr lvl="2"/>
            <a:endParaRPr lang="en-US" b="1" dirty="0">
              <a:solidFill>
                <a:schemeClr val="bg1"/>
              </a:solidFill>
              <a:sym typeface="Wingdings" pitchFamily="2" charset="2"/>
            </a:endParaRPr>
          </a:p>
          <a:p>
            <a:pPr lvl="2"/>
            <a:endParaRPr lang="en-US" b="1" dirty="0">
              <a:solidFill>
                <a:schemeClr val="bg1"/>
              </a:solidFill>
              <a:sym typeface="Wingdings" pitchFamily="2" charset="2"/>
            </a:endParaRPr>
          </a:p>
          <a:p>
            <a:pPr lvl="2"/>
            <a:endParaRPr lang="en-US" b="1" dirty="0">
              <a:solidFill>
                <a:schemeClr val="bg1"/>
              </a:solidFill>
              <a:sym typeface="Wingdings" pitchFamily="2" charset="2"/>
            </a:endParaRPr>
          </a:p>
          <a:p>
            <a:pPr lvl="2"/>
            <a:endParaRPr lang="en-US" b="1" dirty="0">
              <a:solidFill>
                <a:schemeClr val="bg1"/>
              </a:solidFill>
              <a:sym typeface="Wingdings" pitchFamily="2" charset="2"/>
            </a:endParaRPr>
          </a:p>
          <a:p>
            <a:pPr lvl="2">
              <a:buFont typeface="Arial" pitchFamily="34" charset="0"/>
              <a:buChar char="•"/>
            </a:pPr>
            <a:r>
              <a:rPr lang="en-US" b="1" dirty="0">
                <a:solidFill>
                  <a:schemeClr val="bg1"/>
                </a:solidFill>
                <a:sym typeface="Wingdings" pitchFamily="2" charset="2"/>
              </a:rPr>
              <a:t> What if </a:t>
            </a:r>
            <a:r>
              <a:rPr lang="en-US" b="1" dirty="0">
                <a:solidFill>
                  <a:srgbClr val="FFC000"/>
                </a:solidFill>
                <a:sym typeface="Wingdings" pitchFamily="2" charset="2"/>
              </a:rPr>
              <a:t>iterated loop </a:t>
            </a:r>
            <a:r>
              <a:rPr lang="en-US" b="1" dirty="0">
                <a:solidFill>
                  <a:schemeClr val="bg1"/>
                </a:solidFill>
                <a:sym typeface="Wingdings" pitchFamily="2" charset="2"/>
              </a:rPr>
              <a:t>on the array more than its size?</a:t>
            </a:r>
          </a:p>
          <a:p>
            <a:pPr lvl="2"/>
            <a:endParaRPr lang="en-US" b="1" dirty="0">
              <a:solidFill>
                <a:schemeClr val="bg1"/>
              </a:solidFill>
              <a:sym typeface="Wingdings" pitchFamily="2" charset="2"/>
            </a:endParaRPr>
          </a:p>
          <a:p>
            <a:pPr lvl="2">
              <a:buFont typeface="Arial" pitchFamily="34" charset="0"/>
              <a:buChar char="•"/>
            </a:pPr>
            <a:r>
              <a:rPr lang="en-US" b="1" dirty="0">
                <a:solidFill>
                  <a:srgbClr val="002060"/>
                </a:solidFill>
                <a:sym typeface="Wingdings" pitchFamily="2" charset="2"/>
              </a:rPr>
              <a:t> Unpredictable output, </a:t>
            </a:r>
            <a:r>
              <a:rPr lang="en-US" b="1" dirty="0">
                <a:solidFill>
                  <a:schemeClr val="bg1"/>
                </a:solidFill>
                <a:sym typeface="Wingdings" pitchFamily="2" charset="2"/>
              </a:rPr>
              <a:t>i.e. if the space on the successor </a:t>
            </a:r>
            <a:r>
              <a:rPr lang="en-US" b="1" dirty="0">
                <a:solidFill>
                  <a:srgbClr val="08E64D"/>
                </a:solidFill>
                <a:sym typeface="Wingdings" pitchFamily="2" charset="2"/>
              </a:rPr>
              <a:t>memory cell </a:t>
            </a:r>
            <a:r>
              <a:rPr lang="en-US" b="1" dirty="0">
                <a:solidFill>
                  <a:schemeClr val="bg1"/>
                </a:solidFill>
                <a:sym typeface="Wingdings" pitchFamily="2" charset="2"/>
              </a:rPr>
              <a:t>is free then the program displays the </a:t>
            </a:r>
            <a:r>
              <a:rPr lang="en-US" b="1" dirty="0">
                <a:solidFill>
                  <a:srgbClr val="FFFF00"/>
                </a:solidFill>
                <a:sym typeface="Wingdings" pitchFamily="2" charset="2"/>
              </a:rPr>
              <a:t>output correctly </a:t>
            </a:r>
            <a:r>
              <a:rPr lang="en-US" b="1" dirty="0">
                <a:solidFill>
                  <a:schemeClr val="bg1"/>
                </a:solidFill>
                <a:sym typeface="Wingdings" pitchFamily="2" charset="2"/>
              </a:rPr>
              <a:t>but if the successor cell occupied by another </a:t>
            </a:r>
          </a:p>
          <a:p>
            <a:pPr lvl="2"/>
            <a:r>
              <a:rPr lang="en-US" b="1" dirty="0">
                <a:solidFill>
                  <a:schemeClr val="accent6">
                    <a:lumMod val="20000"/>
                    <a:lumOff val="80000"/>
                  </a:schemeClr>
                </a:solidFill>
                <a:sym typeface="Wingdings" pitchFamily="2" charset="2"/>
              </a:rPr>
              <a:t>program</a:t>
            </a:r>
            <a:r>
              <a:rPr lang="en-US" b="1" dirty="0">
                <a:solidFill>
                  <a:schemeClr val="bg1"/>
                </a:solidFill>
                <a:sym typeface="Wingdings" pitchFamily="2" charset="2"/>
              </a:rPr>
              <a:t> the code might be </a:t>
            </a:r>
            <a:r>
              <a:rPr lang="en-US" b="1" dirty="0">
                <a:solidFill>
                  <a:srgbClr val="FF0000"/>
                </a:solidFill>
                <a:sym typeface="Wingdings" pitchFamily="2" charset="2"/>
              </a:rPr>
              <a:t>crash</a:t>
            </a:r>
            <a:r>
              <a:rPr lang="en-US" b="1" dirty="0">
                <a:solidFill>
                  <a:schemeClr val="bg1"/>
                </a:solidFill>
                <a:sym typeface="Wingdings" pitchFamily="2" charset="2"/>
              </a:rPr>
              <a:t> and can give absurd behavior or </a:t>
            </a:r>
            <a:r>
              <a:rPr lang="en-US" b="1" dirty="0">
                <a:solidFill>
                  <a:schemeClr val="accent6">
                    <a:lumMod val="75000"/>
                  </a:schemeClr>
                </a:solidFill>
                <a:sym typeface="Wingdings" pitchFamily="2" charset="2"/>
              </a:rPr>
              <a:t>runtime error</a:t>
            </a:r>
          </a:p>
        </p:txBody>
      </p:sp>
      <p:sp>
        <p:nvSpPr>
          <p:cNvPr id="2" name="Rectangle 1">
            <a:extLst>
              <a:ext uri="{FF2B5EF4-FFF2-40B4-BE49-F238E27FC236}">
                <a16:creationId xmlns:a16="http://schemas.microsoft.com/office/drawing/2014/main" id="{1E0F01BB-58A8-43A4-AA06-F27C7E4C6E6A}"/>
              </a:ext>
            </a:extLst>
          </p:cNvPr>
          <p:cNvSpPr/>
          <p:nvPr/>
        </p:nvSpPr>
        <p:spPr>
          <a:xfrm>
            <a:off x="1187624" y="1923678"/>
            <a:ext cx="914400"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arr</a:t>
            </a:r>
            <a:r>
              <a:rPr lang="en-US" dirty="0"/>
              <a:t>[</a:t>
            </a:r>
            <a:r>
              <a:rPr lang="en-US" dirty="0" err="1"/>
              <a:t>i</a:t>
            </a:r>
            <a:r>
              <a:rPr lang="en-US" dirty="0"/>
              <a:t>]</a:t>
            </a:r>
          </a:p>
        </p:txBody>
      </p:sp>
      <p:sp>
        <p:nvSpPr>
          <p:cNvPr id="3" name="Arrow: Right 2">
            <a:extLst>
              <a:ext uri="{FF2B5EF4-FFF2-40B4-BE49-F238E27FC236}">
                <a16:creationId xmlns:a16="http://schemas.microsoft.com/office/drawing/2014/main" id="{BF315C3F-ED3F-4A38-9A1E-A3111DC9EE39}"/>
              </a:ext>
            </a:extLst>
          </p:cNvPr>
          <p:cNvSpPr/>
          <p:nvPr/>
        </p:nvSpPr>
        <p:spPr>
          <a:xfrm>
            <a:off x="2267744" y="2067694"/>
            <a:ext cx="86409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3F38B05-801F-41B2-A6A1-CD256C9A51BA}"/>
              </a:ext>
            </a:extLst>
          </p:cNvPr>
          <p:cNvSpPr/>
          <p:nvPr/>
        </p:nvSpPr>
        <p:spPr>
          <a:xfrm>
            <a:off x="3230136" y="1923678"/>
            <a:ext cx="1005840"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Formula</a:t>
            </a:r>
          </a:p>
        </p:txBody>
      </p:sp>
      <p:sp>
        <p:nvSpPr>
          <p:cNvPr id="16" name="Arrow: Right 15">
            <a:extLst>
              <a:ext uri="{FF2B5EF4-FFF2-40B4-BE49-F238E27FC236}">
                <a16:creationId xmlns:a16="http://schemas.microsoft.com/office/drawing/2014/main" id="{E7A3638D-E5A6-484E-8C41-4B1D6E7FD20E}"/>
              </a:ext>
            </a:extLst>
          </p:cNvPr>
          <p:cNvSpPr/>
          <p:nvPr/>
        </p:nvSpPr>
        <p:spPr>
          <a:xfrm>
            <a:off x="4355976" y="2067694"/>
            <a:ext cx="86409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5C6F92-0AEE-469B-9E54-D6C27BE4B02E}"/>
              </a:ext>
            </a:extLst>
          </p:cNvPr>
          <p:cNvSpPr/>
          <p:nvPr/>
        </p:nvSpPr>
        <p:spPr>
          <a:xfrm>
            <a:off x="5366360" y="1923678"/>
            <a:ext cx="1005840"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Address</a:t>
            </a:r>
          </a:p>
        </p:txBody>
      </p:sp>
    </p:spTree>
    <p:extLst>
      <p:ext uri="{BB962C8B-B14F-4D97-AF65-F5344CB8AC3E}">
        <p14:creationId xmlns:p14="http://schemas.microsoft.com/office/powerpoint/2010/main" val="216193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wipe(down)">
                                      <p:cBhvr>
                                        <p:cTn id="10" dur="500"/>
                                        <p:tgtEl>
                                          <p:spTgt spid="1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xEl>
                                              <p:pRg st="6" end="6"/>
                                            </p:txEl>
                                          </p:spTgt>
                                        </p:tgtEl>
                                        <p:attrNameLst>
                                          <p:attrName>style.visibility</p:attrName>
                                        </p:attrNameLst>
                                      </p:cBhvr>
                                      <p:to>
                                        <p:strVal val="visible"/>
                                      </p:to>
                                    </p:set>
                                    <p:animEffect transition="in" filter="wipe(down)">
                                      <p:cBhvr>
                                        <p:cTn id="13" dur="500"/>
                                        <p:tgtEl>
                                          <p:spTgt spid="14">
                                            <p:txEl>
                                              <p:pRg st="6" end="6"/>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xEl>
                                              <p:pRg st="8" end="8"/>
                                            </p:txEl>
                                          </p:spTgt>
                                        </p:tgtEl>
                                        <p:attrNameLst>
                                          <p:attrName>style.visibility</p:attrName>
                                        </p:attrNameLst>
                                      </p:cBhvr>
                                      <p:to>
                                        <p:strVal val="visible"/>
                                      </p:to>
                                    </p:set>
                                    <p:animEffect transition="in" filter="wipe(down)">
                                      <p:cBhvr>
                                        <p:cTn id="16" dur="500"/>
                                        <p:tgtEl>
                                          <p:spTgt spid="14">
                                            <p:txEl>
                                              <p:pRg st="8" end="8"/>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xEl>
                                              <p:pRg st="9" end="9"/>
                                            </p:txEl>
                                          </p:spTgt>
                                        </p:tgtEl>
                                        <p:attrNameLst>
                                          <p:attrName>style.visibility</p:attrName>
                                        </p:attrNameLst>
                                      </p:cBhvr>
                                      <p:to>
                                        <p:strVal val="visible"/>
                                      </p:to>
                                    </p:set>
                                    <p:animEffect transition="in" filter="wipe(down)">
                                      <p:cBhvr>
                                        <p:cTn id="19" dur="500"/>
                                        <p:tgtEl>
                                          <p:spTgt spid="14">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
                                            <p:bg/>
                                          </p:spTgt>
                                        </p:tgtEl>
                                        <p:attrNameLst>
                                          <p:attrName>style.visibility</p:attrName>
                                        </p:attrNameLst>
                                      </p:cBhvr>
                                      <p:to>
                                        <p:strVal val="visible"/>
                                      </p:to>
                                    </p:set>
                                    <p:animEffect transition="in" filter="wipe(down)">
                                      <p:cBhvr>
                                        <p:cTn id="24" dur="500"/>
                                        <p:tgtEl>
                                          <p:spTgt spid="2">
                                            <p:bg/>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animEffect transition="in" filter="wipe(down)">
                                      <p:cBhvr>
                                        <p:cTn id="29" dur="500"/>
                                        <p:tgtEl>
                                          <p:spTgt spid="2">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5">
                                            <p:bg/>
                                          </p:spTgt>
                                        </p:tgtEl>
                                        <p:attrNameLst>
                                          <p:attrName>style.visibility</p:attrName>
                                        </p:attrNameLst>
                                      </p:cBhvr>
                                      <p:to>
                                        <p:strVal val="visible"/>
                                      </p:to>
                                    </p:set>
                                    <p:animEffect transition="in" filter="wipe(down)">
                                      <p:cBhvr>
                                        <p:cTn id="34" dur="500"/>
                                        <p:tgtEl>
                                          <p:spTgt spid="15">
                                            <p:bg/>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animEffect transition="in" filter="wipe(down)">
                                      <p:cBhvr>
                                        <p:cTn id="39" dur="500"/>
                                        <p:tgtEl>
                                          <p:spTgt spid="15">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7">
                                            <p:bg/>
                                          </p:spTgt>
                                        </p:tgtEl>
                                        <p:attrNameLst>
                                          <p:attrName>style.visibility</p:attrName>
                                        </p:attrNameLst>
                                      </p:cBhvr>
                                      <p:to>
                                        <p:strVal val="visible"/>
                                      </p:to>
                                    </p:set>
                                    <p:animEffect transition="in" filter="wipe(down)">
                                      <p:cBhvr>
                                        <p:cTn id="44" dur="500"/>
                                        <p:tgtEl>
                                          <p:spTgt spid="17">
                                            <p:bg/>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7">
                                            <p:txEl>
                                              <p:pRg st="0" end="0"/>
                                            </p:txEl>
                                          </p:spTgt>
                                        </p:tgtEl>
                                        <p:attrNameLst>
                                          <p:attrName>style.visibility</p:attrName>
                                        </p:attrNameLst>
                                      </p:cBhvr>
                                      <p:to>
                                        <p:strVal val="visible"/>
                                      </p:to>
                                    </p:set>
                                    <p:animEffect transition="in" filter="wipe(down)">
                                      <p:cBhvr>
                                        <p:cTn id="49"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 grpId="0" build="p" animBg="1"/>
      <p:bldP spid="15" grpId="0" build="p" animBg="1"/>
      <p:bldP spid="17"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Syntax Errors in Array Declaration</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987574"/>
            <a:ext cx="9144032" cy="3970318"/>
          </a:xfrm>
          <a:prstGeom prst="rect">
            <a:avLst/>
          </a:prstGeom>
          <a:noFill/>
        </p:spPr>
        <p:txBody>
          <a:bodyPr wrap="square" rtlCol="0">
            <a:spAutoFit/>
          </a:bodyPr>
          <a:lstStyle/>
          <a:p>
            <a:pPr marL="342900" indent="-342900">
              <a:buFont typeface="+mj-lt"/>
              <a:buAutoNum type="arabicPeriod"/>
            </a:pPr>
            <a:r>
              <a:rPr lang="en-US" b="1" dirty="0">
                <a:solidFill>
                  <a:schemeClr val="bg1"/>
                </a:solidFill>
                <a:sym typeface="Wingdings" pitchFamily="2" charset="2"/>
              </a:rPr>
              <a:t>The </a:t>
            </a:r>
            <a:r>
              <a:rPr lang="en-US" b="1" dirty="0">
                <a:solidFill>
                  <a:schemeClr val="accent6"/>
                </a:solidFill>
                <a:sym typeface="Wingdings" pitchFamily="2" charset="2"/>
              </a:rPr>
              <a:t>size</a:t>
            </a:r>
            <a:r>
              <a:rPr lang="en-US" b="1" dirty="0">
                <a:solidFill>
                  <a:schemeClr val="bg1"/>
                </a:solidFill>
                <a:sym typeface="Wingdings" pitchFamily="2" charset="2"/>
              </a:rPr>
              <a:t> is given to an array while declaring it </a:t>
            </a:r>
            <a:r>
              <a:rPr lang="en-US" b="1" dirty="0">
                <a:solidFill>
                  <a:srgbClr val="FFFF00"/>
                </a:solidFill>
                <a:sym typeface="Wingdings" pitchFamily="2" charset="2"/>
              </a:rPr>
              <a:t>MUST COMPULSORILY </a:t>
            </a:r>
            <a:r>
              <a:rPr lang="en-US" b="1" dirty="0">
                <a:solidFill>
                  <a:schemeClr val="bg1"/>
                </a:solidFill>
                <a:sym typeface="Wingdings" pitchFamily="2" charset="2"/>
              </a:rPr>
              <a:t>BE AN INTEGER</a:t>
            </a:r>
          </a:p>
          <a:p>
            <a:pPr lvl="1"/>
            <a:r>
              <a:rPr lang="en-US" b="1" dirty="0">
                <a:solidFill>
                  <a:schemeClr val="bg1"/>
                </a:solidFill>
                <a:sym typeface="Wingdings" pitchFamily="2" charset="2"/>
              </a:rPr>
              <a:t>CONSTANT and </a:t>
            </a:r>
            <a:r>
              <a:rPr lang="en-US" b="1" dirty="0">
                <a:solidFill>
                  <a:srgbClr val="002060"/>
                </a:solidFill>
                <a:sym typeface="Wingdings" pitchFamily="2" charset="2"/>
              </a:rPr>
              <a:t>CANNOT</a:t>
            </a:r>
            <a:r>
              <a:rPr lang="en-US" b="1" dirty="0">
                <a:solidFill>
                  <a:schemeClr val="bg1"/>
                </a:solidFill>
                <a:sym typeface="Wingdings" pitchFamily="2" charset="2"/>
              </a:rPr>
              <a:t> BE A VARIABLE.</a:t>
            </a:r>
          </a:p>
          <a:p>
            <a:pPr marL="800100" lvl="1" indent="-342900"/>
            <a:endParaRPr lang="en-US" b="1" dirty="0">
              <a:solidFill>
                <a:srgbClr val="002060"/>
              </a:solidFill>
              <a:sym typeface="Wingdings" pitchFamily="2" charset="2"/>
            </a:endParaRPr>
          </a:p>
          <a:p>
            <a:pPr marL="800100" lvl="1" indent="-342900"/>
            <a:r>
              <a:rPr lang="en-US" b="1" dirty="0">
                <a:solidFill>
                  <a:srgbClr val="002060"/>
                </a:solidFill>
                <a:sym typeface="Wingdings" pitchFamily="2" charset="2"/>
              </a:rPr>
              <a:t>int n = 10;</a:t>
            </a:r>
          </a:p>
          <a:p>
            <a:pPr marL="800100" lvl="1" indent="-342900"/>
            <a:r>
              <a:rPr lang="en-US" b="1" dirty="0">
                <a:solidFill>
                  <a:srgbClr val="002060"/>
                </a:solidFill>
                <a:sym typeface="Wingdings" pitchFamily="2" charset="2"/>
              </a:rPr>
              <a:t>int </a:t>
            </a:r>
            <a:r>
              <a:rPr lang="en-US" b="1" dirty="0" err="1">
                <a:solidFill>
                  <a:srgbClr val="002060"/>
                </a:solidFill>
                <a:sym typeface="Wingdings" pitchFamily="2" charset="2"/>
              </a:rPr>
              <a:t>arr</a:t>
            </a:r>
            <a:r>
              <a:rPr lang="en-US" b="1" dirty="0">
                <a:solidFill>
                  <a:srgbClr val="002060"/>
                </a:solidFill>
                <a:sym typeface="Wingdings" pitchFamily="2" charset="2"/>
              </a:rPr>
              <a:t>[n]:   </a:t>
            </a:r>
            <a:r>
              <a:rPr lang="en-US" b="1" dirty="0">
                <a:solidFill>
                  <a:schemeClr val="bg1">
                    <a:lumMod val="65000"/>
                  </a:schemeClr>
                </a:solidFill>
                <a:sym typeface="Wingdings" pitchFamily="2" charset="2"/>
              </a:rPr>
              <a:t>//ERROR</a:t>
            </a:r>
          </a:p>
          <a:p>
            <a:pPr marL="800100" lvl="1" indent="-342900"/>
            <a:endParaRPr lang="en-US" b="1" dirty="0">
              <a:solidFill>
                <a:srgbClr val="002060"/>
              </a:solidFill>
              <a:sym typeface="Wingdings" pitchFamily="2" charset="2"/>
            </a:endParaRPr>
          </a:p>
          <a:p>
            <a:pPr marL="342900" indent="-342900"/>
            <a:r>
              <a:rPr lang="en-US" b="1" dirty="0">
                <a:solidFill>
                  <a:srgbClr val="002060"/>
                </a:solidFill>
                <a:sym typeface="Wingdings" pitchFamily="2" charset="2"/>
              </a:rPr>
              <a:t>2. </a:t>
            </a:r>
            <a:r>
              <a:rPr lang="en-US" b="1" dirty="0">
                <a:solidFill>
                  <a:schemeClr val="bg1"/>
                </a:solidFill>
                <a:sym typeface="Wingdings" pitchFamily="2" charset="2"/>
              </a:rPr>
              <a:t>The size of an array is </a:t>
            </a:r>
            <a:r>
              <a:rPr lang="en-US" b="1" dirty="0">
                <a:solidFill>
                  <a:srgbClr val="FFFF00"/>
                </a:solidFill>
                <a:sym typeface="Wingdings" pitchFamily="2" charset="2"/>
              </a:rPr>
              <a:t>compulsory</a:t>
            </a:r>
            <a:r>
              <a:rPr lang="en-US" b="1" dirty="0">
                <a:solidFill>
                  <a:schemeClr val="bg1"/>
                </a:solidFill>
                <a:sym typeface="Wingdings" pitchFamily="2" charset="2"/>
              </a:rPr>
              <a:t>, i.e., we cannot leave the array size blank.</a:t>
            </a:r>
          </a:p>
          <a:p>
            <a:pPr marL="800100" lvl="1" indent="-342900"/>
            <a:endParaRPr lang="en-US" b="1" dirty="0">
              <a:solidFill>
                <a:srgbClr val="002060"/>
              </a:solidFill>
              <a:sym typeface="Wingdings" pitchFamily="2" charset="2"/>
            </a:endParaRPr>
          </a:p>
          <a:p>
            <a:pPr marL="800100" lvl="1" indent="-342900"/>
            <a:r>
              <a:rPr lang="en-US" b="1" dirty="0">
                <a:solidFill>
                  <a:srgbClr val="002060"/>
                </a:solidFill>
                <a:sym typeface="Wingdings" pitchFamily="2" charset="2"/>
              </a:rPr>
              <a:t>int </a:t>
            </a:r>
            <a:r>
              <a:rPr lang="en-US" b="1" dirty="0" err="1">
                <a:solidFill>
                  <a:srgbClr val="002060"/>
                </a:solidFill>
                <a:sym typeface="Wingdings" pitchFamily="2" charset="2"/>
              </a:rPr>
              <a:t>arr</a:t>
            </a:r>
            <a:r>
              <a:rPr lang="en-US" b="1" dirty="0">
                <a:solidFill>
                  <a:srgbClr val="002060"/>
                </a:solidFill>
                <a:sym typeface="Wingdings" pitchFamily="2" charset="2"/>
              </a:rPr>
              <a:t>[ ];    </a:t>
            </a:r>
            <a:r>
              <a:rPr lang="en-US" b="1" dirty="0">
                <a:solidFill>
                  <a:schemeClr val="bg1">
                    <a:lumMod val="65000"/>
                  </a:schemeClr>
                </a:solidFill>
                <a:sym typeface="Wingdings" pitchFamily="2" charset="2"/>
              </a:rPr>
              <a:t>//ERROR</a:t>
            </a:r>
          </a:p>
          <a:p>
            <a:pPr marL="800100" lvl="1" indent="-342900"/>
            <a:endParaRPr lang="en-US" b="1" dirty="0">
              <a:solidFill>
                <a:srgbClr val="002060"/>
              </a:solidFill>
              <a:sym typeface="Wingdings" pitchFamily="2" charset="2"/>
            </a:endParaRPr>
          </a:p>
          <a:p>
            <a:pPr marL="342900" indent="-342900"/>
            <a:endParaRPr lang="en-US" b="1" dirty="0">
              <a:solidFill>
                <a:schemeClr val="bg1"/>
              </a:solidFill>
              <a:sym typeface="Wingdings" pitchFamily="2" charset="2"/>
            </a:endParaRPr>
          </a:p>
          <a:p>
            <a:pPr marL="342900" indent="-342900"/>
            <a:r>
              <a:rPr lang="en-US" b="1" dirty="0">
                <a:solidFill>
                  <a:schemeClr val="bg1"/>
                </a:solidFill>
                <a:sym typeface="Wingdings" pitchFamily="2" charset="2"/>
              </a:rPr>
              <a:t>3</a:t>
            </a:r>
            <a:r>
              <a:rPr lang="en-US" b="1" dirty="0">
                <a:solidFill>
                  <a:schemeClr val="accent2">
                    <a:lumMod val="60000"/>
                    <a:lumOff val="40000"/>
                  </a:schemeClr>
                </a:solidFill>
                <a:sym typeface="Wingdings" pitchFamily="2" charset="2"/>
              </a:rPr>
              <a:t>. The minimum </a:t>
            </a:r>
            <a:r>
              <a:rPr lang="en-US" b="1" dirty="0">
                <a:solidFill>
                  <a:schemeClr val="bg1"/>
                </a:solidFill>
                <a:sym typeface="Wingdings" pitchFamily="2" charset="2"/>
              </a:rPr>
              <a:t>size we can give to an array is 1.</a:t>
            </a:r>
          </a:p>
          <a:p>
            <a:pPr marL="800100" lvl="1" indent="-342900"/>
            <a:endParaRPr lang="en-US" b="1" dirty="0">
              <a:solidFill>
                <a:srgbClr val="002060"/>
              </a:solidFill>
              <a:sym typeface="Wingdings" pitchFamily="2" charset="2"/>
            </a:endParaRPr>
          </a:p>
          <a:p>
            <a:pPr marL="800100" lvl="1" indent="-342900"/>
            <a:r>
              <a:rPr lang="en-US" b="1" dirty="0">
                <a:solidFill>
                  <a:srgbClr val="002060"/>
                </a:solidFill>
                <a:sym typeface="Wingdings" pitchFamily="2" charset="2"/>
              </a:rPr>
              <a:t>int </a:t>
            </a:r>
            <a:r>
              <a:rPr lang="en-US" b="1" dirty="0" err="1">
                <a:solidFill>
                  <a:srgbClr val="002060"/>
                </a:solidFill>
                <a:sym typeface="Wingdings" pitchFamily="2" charset="2"/>
              </a:rPr>
              <a:t>arr</a:t>
            </a:r>
            <a:r>
              <a:rPr lang="en-US" b="1" dirty="0">
                <a:solidFill>
                  <a:srgbClr val="002060"/>
                </a:solidFill>
                <a:sym typeface="Wingdings" pitchFamily="2" charset="2"/>
              </a:rPr>
              <a:t>[0];  </a:t>
            </a:r>
            <a:r>
              <a:rPr lang="en-US" b="1" dirty="0">
                <a:solidFill>
                  <a:schemeClr val="bg1">
                    <a:lumMod val="65000"/>
                  </a:schemeClr>
                </a:solidFill>
                <a:sym typeface="Wingdings" pitchFamily="2" charset="2"/>
              </a:rPr>
              <a:t>//ERROR</a:t>
            </a:r>
          </a:p>
        </p:txBody>
      </p:sp>
      <p:sp>
        <p:nvSpPr>
          <p:cNvPr id="2" name="TextBox 1">
            <a:extLst>
              <a:ext uri="{FF2B5EF4-FFF2-40B4-BE49-F238E27FC236}">
                <a16:creationId xmlns:a16="http://schemas.microsoft.com/office/drawing/2014/main" id="{45FC5699-FAE9-47E6-8F49-90BB238940C5}"/>
              </a:ext>
            </a:extLst>
          </p:cNvPr>
          <p:cNvSpPr txBox="1"/>
          <p:nvPr/>
        </p:nvSpPr>
        <p:spPr>
          <a:xfrm>
            <a:off x="2699792" y="1628095"/>
            <a:ext cx="6337365"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FF00"/>
                </a:solidFill>
              </a:rPr>
              <a:t>**Special Note: </a:t>
            </a:r>
          </a:p>
          <a:p>
            <a:r>
              <a:rPr lang="en-US" dirty="0"/>
              <a:t>This restriction is only in Turbo Compiler not in GCC or Clang or</a:t>
            </a:r>
          </a:p>
          <a:p>
            <a:r>
              <a:rPr lang="en-US" dirty="0"/>
              <a:t>LLVM or MSVC (Microsoft Visual Compiler) Compilers</a:t>
            </a:r>
          </a:p>
        </p:txBody>
      </p:sp>
      <p:sp>
        <p:nvSpPr>
          <p:cNvPr id="8" name="TextBox 7">
            <a:extLst>
              <a:ext uri="{FF2B5EF4-FFF2-40B4-BE49-F238E27FC236}">
                <a16:creationId xmlns:a16="http://schemas.microsoft.com/office/drawing/2014/main" id="{73DF3253-42B9-479B-8FF5-1BFAD826F4E2}"/>
              </a:ext>
            </a:extLst>
          </p:cNvPr>
          <p:cNvSpPr txBox="1"/>
          <p:nvPr/>
        </p:nvSpPr>
        <p:spPr>
          <a:xfrm>
            <a:off x="3533591" y="3147814"/>
            <a:ext cx="3577277"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FF00"/>
                </a:solidFill>
              </a:rPr>
              <a:t>**Special Note: </a:t>
            </a:r>
          </a:p>
          <a:p>
            <a:r>
              <a:rPr lang="en-US" dirty="0"/>
              <a:t>In one special case this is allowed.</a:t>
            </a: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wipe(down)">
                                      <p:cBhvr>
                                        <p:cTn id="10" dur="500"/>
                                        <p:tgtEl>
                                          <p:spTgt spid="1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animEffect transition="in" filter="wipe(down)">
                                      <p:cBhvr>
                                        <p:cTn id="13" dur="500"/>
                                        <p:tgtEl>
                                          <p:spTgt spid="14">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xEl>
                                              <p:pRg st="4" end="4"/>
                                            </p:txEl>
                                          </p:spTgt>
                                        </p:tgtEl>
                                        <p:attrNameLst>
                                          <p:attrName>style.visibility</p:attrName>
                                        </p:attrNameLst>
                                      </p:cBhvr>
                                      <p:to>
                                        <p:strVal val="visible"/>
                                      </p:to>
                                    </p:set>
                                    <p:animEffect transition="in" filter="wipe(down)">
                                      <p:cBhvr>
                                        <p:cTn id="16" dur="500"/>
                                        <p:tgtEl>
                                          <p:spTgt spid="1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animEffect transition="in" filter="wipe(down)">
                                      <p:cBhvr>
                                        <p:cTn id="21" dur="500"/>
                                        <p:tgtEl>
                                          <p:spTgt spid="14">
                                            <p:txEl>
                                              <p:pRg st="6" end="6"/>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xEl>
                                              <p:pRg st="8" end="8"/>
                                            </p:txEl>
                                          </p:spTgt>
                                        </p:tgtEl>
                                        <p:attrNameLst>
                                          <p:attrName>style.visibility</p:attrName>
                                        </p:attrNameLst>
                                      </p:cBhvr>
                                      <p:to>
                                        <p:strVal val="visible"/>
                                      </p:to>
                                    </p:set>
                                    <p:animEffect transition="in" filter="wipe(down)">
                                      <p:cBhvr>
                                        <p:cTn id="24" dur="500"/>
                                        <p:tgtEl>
                                          <p:spTgt spid="1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animEffect transition="in" filter="wipe(down)">
                                      <p:cBhvr>
                                        <p:cTn id="29" dur="500"/>
                                        <p:tgtEl>
                                          <p:spTgt spid="14">
                                            <p:txEl>
                                              <p:pRg st="11" end="11"/>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4">
                                            <p:txEl>
                                              <p:pRg st="13" end="13"/>
                                            </p:txEl>
                                          </p:spTgt>
                                        </p:tgtEl>
                                        <p:attrNameLst>
                                          <p:attrName>style.visibility</p:attrName>
                                        </p:attrNameLst>
                                      </p:cBhvr>
                                      <p:to>
                                        <p:strVal val="visible"/>
                                      </p:to>
                                    </p:set>
                                    <p:animEffect transition="in" filter="wipe(down)">
                                      <p:cBhvr>
                                        <p:cTn id="32" dur="500"/>
                                        <p:tgtEl>
                                          <p:spTgt spid="1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bg/>
                                          </p:spTgt>
                                        </p:tgtEl>
                                        <p:attrNameLst>
                                          <p:attrName>style.visibility</p:attrName>
                                        </p:attrNameLst>
                                      </p:cBhvr>
                                      <p:to>
                                        <p:strVal val="visible"/>
                                      </p:to>
                                    </p:set>
                                    <p:animEffect transition="in" filter="wipe(down)">
                                      <p:cBhvr>
                                        <p:cTn id="37" dur="500"/>
                                        <p:tgtEl>
                                          <p:spTgt spid="2">
                                            <p:bg/>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wipe(down)">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wipe(down)">
                                      <p:cBhvr>
                                        <p:cTn id="47" dur="500"/>
                                        <p:tgtEl>
                                          <p:spTgt spid="2">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
                                            <p:txEl>
                                              <p:pRg st="2" end="2"/>
                                            </p:txEl>
                                          </p:spTgt>
                                        </p:tgtEl>
                                        <p:attrNameLst>
                                          <p:attrName>style.visibility</p:attrName>
                                        </p:attrNameLst>
                                      </p:cBhvr>
                                      <p:to>
                                        <p:strVal val="visible"/>
                                      </p:to>
                                    </p:set>
                                    <p:animEffect transition="in" filter="wipe(down)">
                                      <p:cBhvr>
                                        <p:cTn id="52" dur="500"/>
                                        <p:tgtEl>
                                          <p:spTgt spid="2">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8">
                                            <p:bg/>
                                          </p:spTgt>
                                        </p:tgtEl>
                                        <p:attrNameLst>
                                          <p:attrName>style.visibility</p:attrName>
                                        </p:attrNameLst>
                                      </p:cBhvr>
                                      <p:to>
                                        <p:strVal val="visible"/>
                                      </p:to>
                                    </p:set>
                                    <p:animEffect transition="in" filter="wipe(down)">
                                      <p:cBhvr>
                                        <p:cTn id="57" dur="500"/>
                                        <p:tgtEl>
                                          <p:spTgt spid="8">
                                            <p:bg/>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8">
                                            <p:txEl>
                                              <p:pRg st="0" end="0"/>
                                            </p:txEl>
                                          </p:spTgt>
                                        </p:tgtEl>
                                        <p:attrNameLst>
                                          <p:attrName>style.visibility</p:attrName>
                                        </p:attrNameLst>
                                      </p:cBhvr>
                                      <p:to>
                                        <p:strVal val="visible"/>
                                      </p:to>
                                    </p:set>
                                    <p:animEffect transition="in" filter="wipe(down)">
                                      <p:cBhvr>
                                        <p:cTn id="62" dur="500"/>
                                        <p:tgtEl>
                                          <p:spTgt spid="8">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8">
                                            <p:txEl>
                                              <p:pRg st="1" end="1"/>
                                            </p:txEl>
                                          </p:spTgt>
                                        </p:tgtEl>
                                        <p:attrNameLst>
                                          <p:attrName>style.visibility</p:attrName>
                                        </p:attrNameLst>
                                      </p:cBhvr>
                                      <p:to>
                                        <p:strVal val="visible"/>
                                      </p:to>
                                    </p:set>
                                    <p:animEffect transition="in" filter="wipe(down)">
                                      <p:cBhvr>
                                        <p:cTn id="6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 grpId="0" build="p" animBg="1"/>
      <p:bldP spid="8"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Initializing An Array</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5496" y="1110679"/>
            <a:ext cx="3456384" cy="3693319"/>
          </a:xfrm>
          <a:prstGeom prst="rect">
            <a:avLst/>
          </a:prstGeom>
          <a:noFill/>
        </p:spPr>
        <p:txBody>
          <a:bodyPr wrap="square" rtlCol="0">
            <a:spAutoFit/>
          </a:bodyPr>
          <a:lstStyle/>
          <a:p>
            <a:pPr lvl="1"/>
            <a:r>
              <a:rPr lang="en-US" b="1" dirty="0">
                <a:solidFill>
                  <a:srgbClr val="002060"/>
                </a:solidFill>
                <a:sym typeface="Wingdings" pitchFamily="2" charset="2"/>
              </a:rPr>
              <a:t>1.     </a:t>
            </a:r>
            <a:r>
              <a:rPr lang="en-US" b="1" dirty="0">
                <a:solidFill>
                  <a:schemeClr val="bg1"/>
                </a:solidFill>
                <a:sym typeface="Wingdings" pitchFamily="2" charset="2"/>
              </a:rPr>
              <a:t>int months[12];</a:t>
            </a:r>
          </a:p>
          <a:p>
            <a:pPr lvl="2"/>
            <a:r>
              <a:rPr lang="en-US" b="1" dirty="0">
                <a:solidFill>
                  <a:schemeClr val="bg1"/>
                </a:solidFill>
                <a:sym typeface="Wingdings" pitchFamily="2" charset="2"/>
              </a:rPr>
              <a:t>months[0] = 31;</a:t>
            </a:r>
          </a:p>
          <a:p>
            <a:pPr lvl="2"/>
            <a:r>
              <a:rPr lang="en-US" b="1" dirty="0">
                <a:solidFill>
                  <a:schemeClr val="bg1"/>
                </a:solidFill>
                <a:sym typeface="Wingdings" pitchFamily="2" charset="2"/>
              </a:rPr>
              <a:t>months[1] = 28;</a:t>
            </a:r>
          </a:p>
          <a:p>
            <a:pPr lvl="2"/>
            <a:r>
              <a:rPr lang="en-US" b="1" dirty="0">
                <a:solidFill>
                  <a:schemeClr val="bg1"/>
                </a:solidFill>
                <a:sym typeface="Wingdings" pitchFamily="2" charset="2"/>
              </a:rPr>
              <a:t>months[2] = 31;</a:t>
            </a:r>
          </a:p>
          <a:p>
            <a:pPr lvl="2"/>
            <a:r>
              <a:rPr lang="en-US" b="1" dirty="0">
                <a:solidFill>
                  <a:schemeClr val="bg1"/>
                </a:solidFill>
                <a:sym typeface="Wingdings" pitchFamily="2" charset="2"/>
              </a:rPr>
              <a:t>months[3] = 30;</a:t>
            </a:r>
          </a:p>
          <a:p>
            <a:pPr lvl="2"/>
            <a:r>
              <a:rPr lang="en-US" b="1" dirty="0">
                <a:solidFill>
                  <a:schemeClr val="bg1"/>
                </a:solidFill>
                <a:sym typeface="Wingdings" pitchFamily="2" charset="2"/>
              </a:rPr>
              <a:t>months[4] = 31;</a:t>
            </a:r>
          </a:p>
          <a:p>
            <a:pPr lvl="2"/>
            <a:r>
              <a:rPr lang="en-US" b="1" dirty="0">
                <a:solidFill>
                  <a:schemeClr val="bg1"/>
                </a:solidFill>
                <a:sym typeface="Wingdings" pitchFamily="2" charset="2"/>
              </a:rPr>
              <a:t>months[5] = 30;</a:t>
            </a:r>
          </a:p>
          <a:p>
            <a:pPr lvl="2"/>
            <a:r>
              <a:rPr lang="en-US" b="1" dirty="0">
                <a:solidFill>
                  <a:schemeClr val="bg1"/>
                </a:solidFill>
                <a:sym typeface="Wingdings" pitchFamily="2" charset="2"/>
              </a:rPr>
              <a:t>months[6] = 31;</a:t>
            </a:r>
          </a:p>
          <a:p>
            <a:pPr lvl="2"/>
            <a:r>
              <a:rPr lang="en-US" b="1" dirty="0">
                <a:solidFill>
                  <a:schemeClr val="bg1"/>
                </a:solidFill>
                <a:sym typeface="Wingdings" pitchFamily="2" charset="2"/>
              </a:rPr>
              <a:t>months[7] = 31;</a:t>
            </a:r>
          </a:p>
          <a:p>
            <a:pPr lvl="2"/>
            <a:r>
              <a:rPr lang="en-US" b="1" dirty="0">
                <a:solidFill>
                  <a:schemeClr val="bg1"/>
                </a:solidFill>
                <a:sym typeface="Wingdings" pitchFamily="2" charset="2"/>
              </a:rPr>
              <a:t>months[8] = 30;</a:t>
            </a:r>
          </a:p>
          <a:p>
            <a:pPr lvl="2"/>
            <a:r>
              <a:rPr lang="en-US" b="1" dirty="0">
                <a:solidFill>
                  <a:schemeClr val="bg1"/>
                </a:solidFill>
                <a:sym typeface="Wingdings" pitchFamily="2" charset="2"/>
              </a:rPr>
              <a:t>months[9] = 31;</a:t>
            </a:r>
          </a:p>
          <a:p>
            <a:pPr lvl="2"/>
            <a:r>
              <a:rPr lang="en-US" b="1" dirty="0">
                <a:solidFill>
                  <a:schemeClr val="bg1"/>
                </a:solidFill>
                <a:sym typeface="Wingdings" pitchFamily="2" charset="2"/>
              </a:rPr>
              <a:t>months[10] = 30;</a:t>
            </a:r>
          </a:p>
          <a:p>
            <a:pPr lvl="2"/>
            <a:r>
              <a:rPr lang="en-US" b="1" dirty="0">
                <a:solidFill>
                  <a:schemeClr val="bg1"/>
                </a:solidFill>
                <a:sym typeface="Wingdings" pitchFamily="2" charset="2"/>
              </a:rPr>
              <a:t>months[11] = 31;</a:t>
            </a:r>
          </a:p>
        </p:txBody>
      </p:sp>
      <p:sp>
        <p:nvSpPr>
          <p:cNvPr id="2" name="Callout: Left Arrow 1">
            <a:extLst>
              <a:ext uri="{FF2B5EF4-FFF2-40B4-BE49-F238E27FC236}">
                <a16:creationId xmlns:a16="http://schemas.microsoft.com/office/drawing/2014/main" id="{38BD8DB5-CDD8-4E67-B293-A194ABE53AAC}"/>
              </a:ext>
            </a:extLst>
          </p:cNvPr>
          <p:cNvSpPr/>
          <p:nvPr/>
        </p:nvSpPr>
        <p:spPr>
          <a:xfrm>
            <a:off x="3491880" y="2283718"/>
            <a:ext cx="3456384" cy="1584176"/>
          </a:xfrm>
          <a:prstGeom prst="lef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If any of the index is missed than it will by default contain</a:t>
            </a:r>
          </a:p>
          <a:p>
            <a:pPr algn="ctr"/>
            <a:r>
              <a:rPr lang="en-US" dirty="0"/>
              <a:t>GARBAGE VALUE</a:t>
            </a:r>
          </a:p>
        </p:txBody>
      </p:sp>
    </p:spTree>
    <p:extLst>
      <p:ext uri="{BB962C8B-B14F-4D97-AF65-F5344CB8AC3E}">
        <p14:creationId xmlns:p14="http://schemas.microsoft.com/office/powerpoint/2010/main" val="43728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wipe(down)">
                                      <p:cBhvr>
                                        <p:cTn id="10" dur="500"/>
                                        <p:tgtEl>
                                          <p:spTgt spid="1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wipe(down)">
                                      <p:cBhvr>
                                        <p:cTn id="13" dur="500"/>
                                        <p:tgtEl>
                                          <p:spTgt spid="1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wipe(down)">
                                      <p:cBhvr>
                                        <p:cTn id="16" dur="500"/>
                                        <p:tgtEl>
                                          <p:spTgt spid="1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wipe(down)">
                                      <p:cBhvr>
                                        <p:cTn id="19" dur="500"/>
                                        <p:tgtEl>
                                          <p:spTgt spid="14">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wipe(down)">
                                      <p:cBhvr>
                                        <p:cTn id="22" dur="500"/>
                                        <p:tgtEl>
                                          <p:spTgt spid="1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animEffect transition="in" filter="wipe(down)">
                                      <p:cBhvr>
                                        <p:cTn id="25" dur="500"/>
                                        <p:tgtEl>
                                          <p:spTgt spid="14">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
                                            <p:txEl>
                                              <p:pRg st="7" end="7"/>
                                            </p:txEl>
                                          </p:spTgt>
                                        </p:tgtEl>
                                        <p:attrNameLst>
                                          <p:attrName>style.visibility</p:attrName>
                                        </p:attrNameLst>
                                      </p:cBhvr>
                                      <p:to>
                                        <p:strVal val="visible"/>
                                      </p:to>
                                    </p:set>
                                    <p:animEffect transition="in" filter="wipe(down)">
                                      <p:cBhvr>
                                        <p:cTn id="28" dur="500"/>
                                        <p:tgtEl>
                                          <p:spTgt spid="14">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animEffect transition="in" filter="wipe(down)">
                                      <p:cBhvr>
                                        <p:cTn id="31" dur="500"/>
                                        <p:tgtEl>
                                          <p:spTgt spid="14">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
                                            <p:txEl>
                                              <p:pRg st="9" end="9"/>
                                            </p:txEl>
                                          </p:spTgt>
                                        </p:tgtEl>
                                        <p:attrNameLst>
                                          <p:attrName>style.visibility</p:attrName>
                                        </p:attrNameLst>
                                      </p:cBhvr>
                                      <p:to>
                                        <p:strVal val="visible"/>
                                      </p:to>
                                    </p:set>
                                    <p:animEffect transition="in" filter="wipe(down)">
                                      <p:cBhvr>
                                        <p:cTn id="34" dur="500"/>
                                        <p:tgtEl>
                                          <p:spTgt spid="14">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xEl>
                                              <p:pRg st="10" end="10"/>
                                            </p:txEl>
                                          </p:spTgt>
                                        </p:tgtEl>
                                        <p:attrNameLst>
                                          <p:attrName>style.visibility</p:attrName>
                                        </p:attrNameLst>
                                      </p:cBhvr>
                                      <p:to>
                                        <p:strVal val="visible"/>
                                      </p:to>
                                    </p:set>
                                    <p:animEffect transition="in" filter="wipe(down)">
                                      <p:cBhvr>
                                        <p:cTn id="37" dur="500"/>
                                        <p:tgtEl>
                                          <p:spTgt spid="14">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
                                            <p:txEl>
                                              <p:pRg st="11" end="11"/>
                                            </p:txEl>
                                          </p:spTgt>
                                        </p:tgtEl>
                                        <p:attrNameLst>
                                          <p:attrName>style.visibility</p:attrName>
                                        </p:attrNameLst>
                                      </p:cBhvr>
                                      <p:to>
                                        <p:strVal val="visible"/>
                                      </p:to>
                                    </p:set>
                                    <p:animEffect transition="in" filter="wipe(down)">
                                      <p:cBhvr>
                                        <p:cTn id="40" dur="500"/>
                                        <p:tgtEl>
                                          <p:spTgt spid="14">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4">
                                            <p:txEl>
                                              <p:pRg st="12" end="12"/>
                                            </p:txEl>
                                          </p:spTgt>
                                        </p:tgtEl>
                                        <p:attrNameLst>
                                          <p:attrName>style.visibility</p:attrName>
                                        </p:attrNameLst>
                                      </p:cBhvr>
                                      <p:to>
                                        <p:strVal val="visible"/>
                                      </p:to>
                                    </p:set>
                                    <p:animEffect transition="in" filter="wipe(down)">
                                      <p:cBhvr>
                                        <p:cTn id="43" dur="500"/>
                                        <p:tgtEl>
                                          <p:spTgt spid="14">
                                            <p:txEl>
                                              <p:pRg st="12" end="1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
                                            <p:bg/>
                                          </p:spTgt>
                                        </p:tgtEl>
                                        <p:attrNameLst>
                                          <p:attrName>style.visibility</p:attrName>
                                        </p:attrNameLst>
                                      </p:cBhvr>
                                      <p:to>
                                        <p:strVal val="visible"/>
                                      </p:to>
                                    </p:set>
                                    <p:animEffect transition="in" filter="wipe(down)">
                                      <p:cBhvr>
                                        <p:cTn id="48" dur="500"/>
                                        <p:tgtEl>
                                          <p:spTgt spid="2">
                                            <p:bg/>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
                                            <p:txEl>
                                              <p:pRg st="0" end="0"/>
                                            </p:txEl>
                                          </p:spTgt>
                                        </p:tgtEl>
                                        <p:attrNameLst>
                                          <p:attrName>style.visibility</p:attrName>
                                        </p:attrNameLst>
                                      </p:cBhvr>
                                      <p:to>
                                        <p:strVal val="visible"/>
                                      </p:to>
                                    </p:set>
                                    <p:animEffect transition="in" filter="wipe(down)">
                                      <p:cBhvr>
                                        <p:cTn id="53" dur="500"/>
                                        <p:tgtEl>
                                          <p:spTgt spid="2">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
                                            <p:txEl>
                                              <p:pRg st="1" end="1"/>
                                            </p:txEl>
                                          </p:spTgt>
                                        </p:tgtEl>
                                        <p:attrNameLst>
                                          <p:attrName>style.visibility</p:attrName>
                                        </p:attrNameLst>
                                      </p:cBhvr>
                                      <p:to>
                                        <p:strVal val="visible"/>
                                      </p:to>
                                    </p:set>
                                    <p:animEffect transition="in" filter="wipe(down)">
                                      <p:cBhvr>
                                        <p:cTn id="58"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Initializing An Array</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6" name="TextBox 15">
            <a:extLst>
              <a:ext uri="{FF2B5EF4-FFF2-40B4-BE49-F238E27FC236}">
                <a16:creationId xmlns:a16="http://schemas.microsoft.com/office/drawing/2014/main" id="{33C3B7D4-4B01-4D6F-A288-5CF0898B6460}"/>
              </a:ext>
            </a:extLst>
          </p:cNvPr>
          <p:cNvSpPr txBox="1"/>
          <p:nvPr/>
        </p:nvSpPr>
        <p:spPr>
          <a:xfrm>
            <a:off x="142844" y="1180973"/>
            <a:ext cx="8528263" cy="3139321"/>
          </a:xfrm>
          <a:prstGeom prst="rect">
            <a:avLst/>
          </a:prstGeom>
          <a:noFill/>
        </p:spPr>
        <p:txBody>
          <a:bodyPr wrap="square" rtlCol="0">
            <a:spAutoFit/>
          </a:bodyPr>
          <a:lstStyle/>
          <a:p>
            <a:r>
              <a:rPr lang="en-US" b="1" dirty="0">
                <a:solidFill>
                  <a:srgbClr val="002060"/>
                </a:solidFill>
                <a:sym typeface="Wingdings" pitchFamily="2" charset="2"/>
              </a:rPr>
              <a:t>2. </a:t>
            </a:r>
          </a:p>
          <a:p>
            <a:r>
              <a:rPr lang="en-US" b="1" dirty="0">
                <a:solidFill>
                  <a:schemeClr val="bg1"/>
                </a:solidFill>
                <a:sym typeface="Wingdings" pitchFamily="2" charset="2"/>
              </a:rPr>
              <a:t>int months[12] </a:t>
            </a:r>
            <a:r>
              <a:rPr lang="en-US" b="1" dirty="0">
                <a:solidFill>
                  <a:srgbClr val="002060"/>
                </a:solidFill>
                <a:sym typeface="Wingdings" pitchFamily="2" charset="2"/>
              </a:rPr>
              <a:t>= {31, 28, 31, 30, 31, 30, 31, 31, 30, 31, 30, 31};</a:t>
            </a:r>
          </a:p>
          <a:p>
            <a:endParaRPr lang="en-US" b="1" dirty="0">
              <a:solidFill>
                <a:srgbClr val="002060"/>
              </a:solidFill>
              <a:sym typeface="Wingdings" pitchFamily="2" charset="2"/>
            </a:endParaRPr>
          </a:p>
          <a:p>
            <a:endParaRPr lang="en-US" b="1" dirty="0">
              <a:solidFill>
                <a:srgbClr val="002060"/>
              </a:solidFill>
              <a:sym typeface="Wingdings" pitchFamily="2" charset="2"/>
            </a:endParaRPr>
          </a:p>
          <a:p>
            <a:endParaRPr lang="en-US" b="1" dirty="0">
              <a:solidFill>
                <a:srgbClr val="002060"/>
              </a:solidFill>
              <a:sym typeface="Wingdings" pitchFamily="2" charset="2"/>
            </a:endParaRPr>
          </a:p>
          <a:p>
            <a:endParaRPr lang="en-US" b="1" dirty="0">
              <a:solidFill>
                <a:srgbClr val="002060"/>
              </a:solidFill>
              <a:sym typeface="Wingdings" pitchFamily="2" charset="2"/>
            </a:endParaRPr>
          </a:p>
          <a:p>
            <a:endParaRPr lang="en-US" b="1" dirty="0">
              <a:solidFill>
                <a:srgbClr val="002060"/>
              </a:solidFill>
              <a:sym typeface="Wingdings" pitchFamily="2" charset="2"/>
            </a:endParaRPr>
          </a:p>
          <a:p>
            <a:endParaRPr lang="en-US" b="1" dirty="0">
              <a:solidFill>
                <a:srgbClr val="002060"/>
              </a:solidFill>
              <a:sym typeface="Wingdings" pitchFamily="2" charset="2"/>
            </a:endParaRPr>
          </a:p>
          <a:p>
            <a:endParaRPr lang="en-US" b="1" dirty="0">
              <a:solidFill>
                <a:srgbClr val="002060"/>
              </a:solidFill>
              <a:sym typeface="Wingdings" pitchFamily="2" charset="2"/>
            </a:endParaRPr>
          </a:p>
          <a:p>
            <a:r>
              <a:rPr lang="en-US" b="1" dirty="0">
                <a:solidFill>
                  <a:srgbClr val="002060"/>
                </a:solidFill>
                <a:sym typeface="Wingdings" pitchFamily="2" charset="2"/>
              </a:rPr>
              <a:t>3. </a:t>
            </a:r>
            <a:r>
              <a:rPr lang="en-US" b="1" dirty="0">
                <a:solidFill>
                  <a:schemeClr val="bg1"/>
                </a:solidFill>
                <a:sym typeface="Wingdings" pitchFamily="2" charset="2"/>
              </a:rPr>
              <a:t>int months[12];</a:t>
            </a:r>
          </a:p>
          <a:p>
            <a:r>
              <a:rPr lang="en-US" b="1" dirty="0">
                <a:solidFill>
                  <a:srgbClr val="002060"/>
                </a:solidFill>
                <a:sym typeface="Wingdings" pitchFamily="2" charset="2"/>
              </a:rPr>
              <a:t>   months = {31, 28, 31, 30, 31, 30, 31, 31, 30, 31, 30, 31};</a:t>
            </a:r>
          </a:p>
        </p:txBody>
      </p:sp>
      <p:sp>
        <p:nvSpPr>
          <p:cNvPr id="3" name="Callout: Up Arrow 2">
            <a:extLst>
              <a:ext uri="{FF2B5EF4-FFF2-40B4-BE49-F238E27FC236}">
                <a16:creationId xmlns:a16="http://schemas.microsoft.com/office/drawing/2014/main" id="{E8501090-FFC6-45C4-8A63-E53C29E6795A}"/>
              </a:ext>
            </a:extLst>
          </p:cNvPr>
          <p:cNvSpPr/>
          <p:nvPr/>
        </p:nvSpPr>
        <p:spPr>
          <a:xfrm>
            <a:off x="4572000" y="1718453"/>
            <a:ext cx="2160240" cy="1500217"/>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Initializers</a:t>
            </a:r>
          </a:p>
          <a:p>
            <a:pPr algn="ctr"/>
            <a:r>
              <a:rPr lang="en-US" dirty="0"/>
              <a:t>Or</a:t>
            </a:r>
          </a:p>
          <a:p>
            <a:pPr algn="ctr"/>
            <a:r>
              <a:rPr lang="en-US" dirty="0"/>
              <a:t>Initializer List</a:t>
            </a:r>
          </a:p>
        </p:txBody>
      </p:sp>
      <p:sp>
        <p:nvSpPr>
          <p:cNvPr id="17" name="TextBox 16">
            <a:extLst>
              <a:ext uri="{FF2B5EF4-FFF2-40B4-BE49-F238E27FC236}">
                <a16:creationId xmlns:a16="http://schemas.microsoft.com/office/drawing/2014/main" id="{2F8D72CD-E5BD-4D3D-BD4A-2ACEA7F00A3A}"/>
              </a:ext>
            </a:extLst>
          </p:cNvPr>
          <p:cNvSpPr txBox="1"/>
          <p:nvPr/>
        </p:nvSpPr>
        <p:spPr>
          <a:xfrm>
            <a:off x="6948264" y="3930610"/>
            <a:ext cx="822020" cy="369332"/>
          </a:xfrm>
          <a:prstGeom prst="rect">
            <a:avLst/>
          </a:prstGeom>
          <a:noFill/>
        </p:spPr>
        <p:txBody>
          <a:bodyPr wrap="none" rtlCol="0">
            <a:spAutoFit/>
          </a:bodyPr>
          <a:lstStyle/>
          <a:p>
            <a:r>
              <a:rPr lang="en-US" dirty="0"/>
              <a:t>ERROR</a:t>
            </a:r>
          </a:p>
        </p:txBody>
      </p:sp>
      <p:sp>
        <p:nvSpPr>
          <p:cNvPr id="4" name="Arrow: Right 3">
            <a:extLst>
              <a:ext uri="{FF2B5EF4-FFF2-40B4-BE49-F238E27FC236}">
                <a16:creationId xmlns:a16="http://schemas.microsoft.com/office/drawing/2014/main" id="{90C12105-2E40-4A93-B7F2-6915D09F5737}"/>
              </a:ext>
            </a:extLst>
          </p:cNvPr>
          <p:cNvSpPr/>
          <p:nvPr/>
        </p:nvSpPr>
        <p:spPr>
          <a:xfrm>
            <a:off x="5688124" y="4011910"/>
            <a:ext cx="1188132" cy="2063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6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down)">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xEl>
                                              <p:pRg st="9" end="9"/>
                                            </p:txEl>
                                          </p:spTgt>
                                        </p:tgtEl>
                                        <p:attrNameLst>
                                          <p:attrName>style.visibility</p:attrName>
                                        </p:attrNameLst>
                                      </p:cBhvr>
                                      <p:to>
                                        <p:strVal val="visible"/>
                                      </p:to>
                                    </p:set>
                                    <p:animEffect transition="in" filter="wipe(down)">
                                      <p:cBhvr>
                                        <p:cTn id="17" dur="500"/>
                                        <p:tgtEl>
                                          <p:spTgt spid="1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xEl>
                                              <p:pRg st="10" end="10"/>
                                            </p:txEl>
                                          </p:spTgt>
                                        </p:tgtEl>
                                        <p:attrNameLst>
                                          <p:attrName>style.visibility</p:attrName>
                                        </p:attrNameLst>
                                      </p:cBhvr>
                                      <p:to>
                                        <p:strVal val="visible"/>
                                      </p:to>
                                    </p:set>
                                    <p:animEffect transition="in" filter="wipe(down)">
                                      <p:cBhvr>
                                        <p:cTn id="22" dur="500"/>
                                        <p:tgtEl>
                                          <p:spTgt spid="16">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bg/>
                                          </p:spTgt>
                                        </p:tgtEl>
                                        <p:attrNameLst>
                                          <p:attrName>style.visibility</p:attrName>
                                        </p:attrNameLst>
                                      </p:cBhvr>
                                      <p:to>
                                        <p:strVal val="visible"/>
                                      </p:to>
                                    </p:set>
                                    <p:animEffect transition="in" filter="wipe(down)">
                                      <p:cBhvr>
                                        <p:cTn id="27" dur="500"/>
                                        <p:tgtEl>
                                          <p:spTgt spid="3">
                                            <p:bg/>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wipe(down)">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wipe(down)">
                                      <p:cBhvr>
                                        <p:cTn id="37" dur="50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wipe(down)">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7">
                                            <p:txEl>
                                              <p:pRg st="0" end="0"/>
                                            </p:txEl>
                                          </p:spTgt>
                                        </p:tgtEl>
                                        <p:attrNameLst>
                                          <p:attrName>style.visibility</p:attrName>
                                        </p:attrNameLst>
                                      </p:cBhvr>
                                      <p:to>
                                        <p:strVal val="visible"/>
                                      </p:to>
                                    </p:set>
                                    <p:animEffect transition="in" filter="wipe(down)">
                                      <p:cBhvr>
                                        <p:cTn id="4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3" grpId="0" build="p" animBg="1"/>
      <p:bldP spid="1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35496"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Initializing An Array</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6" name="TextBox 15">
            <a:extLst>
              <a:ext uri="{FF2B5EF4-FFF2-40B4-BE49-F238E27FC236}">
                <a16:creationId xmlns:a16="http://schemas.microsoft.com/office/drawing/2014/main" id="{33C3B7D4-4B01-4D6F-A288-5CF0898B6460}"/>
              </a:ext>
            </a:extLst>
          </p:cNvPr>
          <p:cNvSpPr txBox="1"/>
          <p:nvPr/>
        </p:nvSpPr>
        <p:spPr>
          <a:xfrm>
            <a:off x="142844" y="1180973"/>
            <a:ext cx="8528263" cy="2862322"/>
          </a:xfrm>
          <a:prstGeom prst="rect">
            <a:avLst/>
          </a:prstGeom>
          <a:noFill/>
        </p:spPr>
        <p:txBody>
          <a:bodyPr wrap="square" rtlCol="0">
            <a:spAutoFit/>
          </a:bodyPr>
          <a:lstStyle/>
          <a:p>
            <a:r>
              <a:rPr lang="en-US" b="1" dirty="0">
                <a:solidFill>
                  <a:srgbClr val="002060"/>
                </a:solidFill>
                <a:sym typeface="Wingdings" pitchFamily="2" charset="2"/>
              </a:rPr>
              <a:t>4. </a:t>
            </a:r>
            <a:r>
              <a:rPr lang="en-US" b="1" dirty="0">
                <a:solidFill>
                  <a:schemeClr val="bg1"/>
                </a:solidFill>
                <a:sym typeface="Wingdings" pitchFamily="2" charset="2"/>
              </a:rPr>
              <a:t>int months[12] </a:t>
            </a:r>
            <a:r>
              <a:rPr lang="en-US" b="1" dirty="0">
                <a:solidFill>
                  <a:srgbClr val="002060"/>
                </a:solidFill>
                <a:sym typeface="Wingdings" pitchFamily="2" charset="2"/>
              </a:rPr>
              <a:t>= {31,   , 31, 30, 31, 30, 31, 31, 30, 31, 30, 31};</a:t>
            </a:r>
          </a:p>
          <a:p>
            <a:endParaRPr lang="en-US" b="1" dirty="0">
              <a:solidFill>
                <a:srgbClr val="002060"/>
              </a:solidFill>
              <a:sym typeface="Wingdings" pitchFamily="2" charset="2"/>
            </a:endParaRPr>
          </a:p>
          <a:p>
            <a:endParaRPr lang="en-US" b="1" dirty="0">
              <a:solidFill>
                <a:srgbClr val="002060"/>
              </a:solidFill>
              <a:sym typeface="Wingdings" pitchFamily="2" charset="2"/>
            </a:endParaRPr>
          </a:p>
          <a:p>
            <a:endParaRPr lang="en-US" b="1" dirty="0">
              <a:solidFill>
                <a:srgbClr val="002060"/>
              </a:solidFill>
              <a:sym typeface="Wingdings" pitchFamily="2" charset="2"/>
            </a:endParaRPr>
          </a:p>
          <a:p>
            <a:endParaRPr lang="en-US" b="1" dirty="0">
              <a:solidFill>
                <a:srgbClr val="002060"/>
              </a:solidFill>
              <a:sym typeface="Wingdings" pitchFamily="2" charset="2"/>
            </a:endParaRPr>
          </a:p>
          <a:p>
            <a:endParaRPr lang="en-US" b="1" dirty="0">
              <a:solidFill>
                <a:srgbClr val="002060"/>
              </a:solidFill>
              <a:sym typeface="Wingdings" pitchFamily="2" charset="2"/>
            </a:endParaRPr>
          </a:p>
          <a:p>
            <a:r>
              <a:rPr lang="en-US" b="1" dirty="0">
                <a:solidFill>
                  <a:srgbClr val="002060"/>
                </a:solidFill>
                <a:sym typeface="Wingdings" pitchFamily="2" charset="2"/>
              </a:rPr>
              <a:t>5. </a:t>
            </a:r>
            <a:r>
              <a:rPr lang="en-US" b="1" dirty="0">
                <a:solidFill>
                  <a:schemeClr val="bg1"/>
                </a:solidFill>
                <a:sym typeface="Wingdings" pitchFamily="2" charset="2"/>
              </a:rPr>
              <a:t>int </a:t>
            </a:r>
            <a:r>
              <a:rPr lang="en-US" b="1" dirty="0" err="1">
                <a:solidFill>
                  <a:schemeClr val="bg1"/>
                </a:solidFill>
                <a:sym typeface="Wingdings" pitchFamily="2" charset="2"/>
              </a:rPr>
              <a:t>arr</a:t>
            </a:r>
            <a:r>
              <a:rPr lang="en-US" b="1" dirty="0">
                <a:solidFill>
                  <a:schemeClr val="bg1"/>
                </a:solidFill>
                <a:sym typeface="Wingdings" pitchFamily="2" charset="2"/>
              </a:rPr>
              <a:t>[5] </a:t>
            </a:r>
            <a:r>
              <a:rPr lang="en-US" b="1" dirty="0">
                <a:solidFill>
                  <a:srgbClr val="002060"/>
                </a:solidFill>
                <a:sym typeface="Wingdings" pitchFamily="2" charset="2"/>
              </a:rPr>
              <a:t>= {10, 20, 30, 40, 50};</a:t>
            </a:r>
          </a:p>
          <a:p>
            <a:endParaRPr lang="en-US" b="1" dirty="0">
              <a:solidFill>
                <a:srgbClr val="002060"/>
              </a:solidFill>
              <a:sym typeface="Wingdings" pitchFamily="2" charset="2"/>
            </a:endParaRPr>
          </a:p>
          <a:p>
            <a:endParaRPr lang="en-US" b="1" dirty="0">
              <a:solidFill>
                <a:srgbClr val="002060"/>
              </a:solidFill>
              <a:sym typeface="Wingdings" pitchFamily="2" charset="2"/>
            </a:endParaRPr>
          </a:p>
          <a:p>
            <a:r>
              <a:rPr lang="en-US" b="1" dirty="0">
                <a:solidFill>
                  <a:srgbClr val="002060"/>
                </a:solidFill>
                <a:sym typeface="Wingdings" pitchFamily="2" charset="2"/>
              </a:rPr>
              <a:t>6. </a:t>
            </a:r>
            <a:r>
              <a:rPr lang="en-US" b="1" dirty="0">
                <a:solidFill>
                  <a:schemeClr val="bg1"/>
                </a:solidFill>
                <a:sym typeface="Wingdings" pitchFamily="2" charset="2"/>
              </a:rPr>
              <a:t>int </a:t>
            </a:r>
            <a:r>
              <a:rPr lang="en-US" b="1" dirty="0" err="1">
                <a:solidFill>
                  <a:schemeClr val="bg1"/>
                </a:solidFill>
                <a:sym typeface="Wingdings" pitchFamily="2" charset="2"/>
              </a:rPr>
              <a:t>arr</a:t>
            </a:r>
            <a:r>
              <a:rPr lang="en-US" b="1" dirty="0">
                <a:solidFill>
                  <a:schemeClr val="bg1"/>
                </a:solidFill>
                <a:sym typeface="Wingdings" pitchFamily="2" charset="2"/>
              </a:rPr>
              <a:t>[5] </a:t>
            </a:r>
            <a:r>
              <a:rPr lang="en-US" b="1" dirty="0">
                <a:solidFill>
                  <a:srgbClr val="002060"/>
                </a:solidFill>
                <a:sym typeface="Wingdings" pitchFamily="2" charset="2"/>
              </a:rPr>
              <a:t>= {10, 20, 30};</a:t>
            </a:r>
          </a:p>
        </p:txBody>
      </p:sp>
      <p:sp>
        <p:nvSpPr>
          <p:cNvPr id="4" name="TextBox 3">
            <a:extLst>
              <a:ext uri="{FF2B5EF4-FFF2-40B4-BE49-F238E27FC236}">
                <a16:creationId xmlns:a16="http://schemas.microsoft.com/office/drawing/2014/main" id="{A687D8FB-0C04-438D-97FE-93DEF48CA51E}"/>
              </a:ext>
            </a:extLst>
          </p:cNvPr>
          <p:cNvSpPr txBox="1"/>
          <p:nvPr/>
        </p:nvSpPr>
        <p:spPr>
          <a:xfrm>
            <a:off x="2296736" y="1842378"/>
            <a:ext cx="619080" cy="369332"/>
          </a:xfrm>
          <a:prstGeom prst="rect">
            <a:avLst/>
          </a:prstGeom>
          <a:noFill/>
        </p:spPr>
        <p:txBody>
          <a:bodyPr wrap="none" rtlCol="0">
            <a:spAutoFit/>
          </a:bodyPr>
          <a:lstStyle/>
          <a:p>
            <a:r>
              <a:rPr lang="en-US" dirty="0"/>
              <a:t>Hole</a:t>
            </a:r>
          </a:p>
        </p:txBody>
      </p:sp>
      <p:sp>
        <p:nvSpPr>
          <p:cNvPr id="5" name="Arrow: Up 4">
            <a:extLst>
              <a:ext uri="{FF2B5EF4-FFF2-40B4-BE49-F238E27FC236}">
                <a16:creationId xmlns:a16="http://schemas.microsoft.com/office/drawing/2014/main" id="{BCAA5180-0DEB-4415-886D-C3F1493AA6E0}"/>
              </a:ext>
            </a:extLst>
          </p:cNvPr>
          <p:cNvSpPr/>
          <p:nvPr/>
        </p:nvSpPr>
        <p:spPr>
          <a:xfrm>
            <a:off x="2483768" y="1501970"/>
            <a:ext cx="144016" cy="4217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D9CDD4E-D3AE-425D-8E2E-8961CF2A6EBC}"/>
              </a:ext>
            </a:extLst>
          </p:cNvPr>
          <p:cNvSpPr/>
          <p:nvPr/>
        </p:nvSpPr>
        <p:spPr>
          <a:xfrm>
            <a:off x="4139952" y="1587162"/>
            <a:ext cx="1472650" cy="6073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holes are not allowed</a:t>
            </a:r>
          </a:p>
        </p:txBody>
      </p:sp>
      <p:sp>
        <p:nvSpPr>
          <p:cNvPr id="12" name="TextBox 11">
            <a:extLst>
              <a:ext uri="{FF2B5EF4-FFF2-40B4-BE49-F238E27FC236}">
                <a16:creationId xmlns:a16="http://schemas.microsoft.com/office/drawing/2014/main" id="{00B1F76A-CEB0-4FF5-B3EF-570AFEAAFA1D}"/>
              </a:ext>
            </a:extLst>
          </p:cNvPr>
          <p:cNvSpPr txBox="1"/>
          <p:nvPr/>
        </p:nvSpPr>
        <p:spPr>
          <a:xfrm>
            <a:off x="4103948" y="3651870"/>
            <a:ext cx="457176" cy="369332"/>
          </a:xfrm>
          <a:prstGeom prst="rect">
            <a:avLst/>
          </a:prstGeom>
          <a:noFill/>
        </p:spPr>
        <p:txBody>
          <a:bodyPr wrap="none" rtlCol="0">
            <a:spAutoFit/>
          </a:bodyPr>
          <a:lstStyle/>
          <a:p>
            <a:r>
              <a:rPr lang="en-US" dirty="0"/>
              <a:t>OK</a:t>
            </a:r>
          </a:p>
        </p:txBody>
      </p:sp>
      <p:sp>
        <p:nvSpPr>
          <p:cNvPr id="13" name="Arrow: Right 12">
            <a:extLst>
              <a:ext uri="{FF2B5EF4-FFF2-40B4-BE49-F238E27FC236}">
                <a16:creationId xmlns:a16="http://schemas.microsoft.com/office/drawing/2014/main" id="{CF4AC34A-B793-4794-A1A5-8232BED5160C}"/>
              </a:ext>
            </a:extLst>
          </p:cNvPr>
          <p:cNvSpPr/>
          <p:nvPr/>
        </p:nvSpPr>
        <p:spPr>
          <a:xfrm>
            <a:off x="2843808" y="3733170"/>
            <a:ext cx="1188132" cy="2063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A4CAB07-E5F4-416B-832A-D7A7CA545A9F}"/>
              </a:ext>
            </a:extLst>
          </p:cNvPr>
          <p:cNvSpPr txBox="1"/>
          <p:nvPr/>
        </p:nvSpPr>
        <p:spPr>
          <a:xfrm>
            <a:off x="4752020" y="2850490"/>
            <a:ext cx="457176" cy="369332"/>
          </a:xfrm>
          <a:prstGeom prst="rect">
            <a:avLst/>
          </a:prstGeom>
          <a:noFill/>
        </p:spPr>
        <p:txBody>
          <a:bodyPr wrap="none" rtlCol="0">
            <a:spAutoFit/>
          </a:bodyPr>
          <a:lstStyle/>
          <a:p>
            <a:r>
              <a:rPr lang="en-US" dirty="0"/>
              <a:t>OK</a:t>
            </a:r>
          </a:p>
        </p:txBody>
      </p:sp>
      <p:sp>
        <p:nvSpPr>
          <p:cNvPr id="15" name="Arrow: Right 14">
            <a:extLst>
              <a:ext uri="{FF2B5EF4-FFF2-40B4-BE49-F238E27FC236}">
                <a16:creationId xmlns:a16="http://schemas.microsoft.com/office/drawing/2014/main" id="{C5AC59E6-BA7E-4ABD-8173-C0F527F0301F}"/>
              </a:ext>
            </a:extLst>
          </p:cNvPr>
          <p:cNvSpPr/>
          <p:nvPr/>
        </p:nvSpPr>
        <p:spPr>
          <a:xfrm>
            <a:off x="3491880" y="2931790"/>
            <a:ext cx="1188132" cy="2063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D1E62A-4C54-4F15-B0A2-67A839EC212F}"/>
              </a:ext>
            </a:extLst>
          </p:cNvPr>
          <p:cNvSpPr/>
          <p:nvPr/>
        </p:nvSpPr>
        <p:spPr>
          <a:xfrm>
            <a:off x="799884" y="4083918"/>
            <a:ext cx="1960098" cy="8084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OUTUPUT will be</a:t>
            </a:r>
          </a:p>
          <a:p>
            <a:r>
              <a:rPr lang="en-US" dirty="0"/>
              <a:t>10 20 30 0 0</a:t>
            </a:r>
          </a:p>
        </p:txBody>
      </p:sp>
    </p:spTree>
    <p:extLst>
      <p:ext uri="{BB962C8B-B14F-4D97-AF65-F5344CB8AC3E}">
        <p14:creationId xmlns:p14="http://schemas.microsoft.com/office/powerpoint/2010/main" val="231118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xEl>
                                              <p:pRg st="6" end="6"/>
                                            </p:txEl>
                                          </p:spTgt>
                                        </p:tgtEl>
                                        <p:attrNameLst>
                                          <p:attrName>style.visibility</p:attrName>
                                        </p:attrNameLst>
                                      </p:cBhvr>
                                      <p:to>
                                        <p:strVal val="visible"/>
                                      </p:to>
                                    </p:set>
                                    <p:animEffect transition="in" filter="wipe(down)">
                                      <p:cBhvr>
                                        <p:cTn id="12" dur="500"/>
                                        <p:tgtEl>
                                          <p:spTgt spid="16">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xEl>
                                              <p:pRg st="9" end="9"/>
                                            </p:txEl>
                                          </p:spTgt>
                                        </p:tgtEl>
                                        <p:attrNameLst>
                                          <p:attrName>style.visibility</p:attrName>
                                        </p:attrNameLst>
                                      </p:cBhvr>
                                      <p:to>
                                        <p:strVal val="visible"/>
                                      </p:to>
                                    </p:set>
                                    <p:animEffect transition="in" filter="wipe(down)">
                                      <p:cBhvr>
                                        <p:cTn id="17" dur="500"/>
                                        <p:tgtEl>
                                          <p:spTgt spid="1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bg/>
                                          </p:spTgt>
                                        </p:tgtEl>
                                        <p:attrNameLst>
                                          <p:attrName>style.visibility</p:attrName>
                                        </p:attrNameLst>
                                      </p:cBhvr>
                                      <p:to>
                                        <p:strVal val="visible"/>
                                      </p:to>
                                    </p:set>
                                    <p:animEffect transition="in" filter="wipe(down)">
                                      <p:cBhvr>
                                        <p:cTn id="22" dur="500"/>
                                        <p:tgtEl>
                                          <p:spTgt spid="6">
                                            <p:bg/>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down)">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bg/>
                                          </p:spTgt>
                                        </p:tgtEl>
                                        <p:attrNameLst>
                                          <p:attrName>style.visibility</p:attrName>
                                        </p:attrNameLst>
                                      </p:cBhvr>
                                      <p:to>
                                        <p:strVal val="visible"/>
                                      </p:to>
                                    </p:set>
                                    <p:animEffect transition="in" filter="wipe(down)">
                                      <p:cBhvr>
                                        <p:cTn id="32" dur="500"/>
                                        <p:tgtEl>
                                          <p:spTgt spid="19">
                                            <p:bg/>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wipe(down)">
                                      <p:cBhvr>
                                        <p:cTn id="37" dur="500"/>
                                        <p:tgtEl>
                                          <p:spTgt spid="1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9">
                                            <p:txEl>
                                              <p:pRg st="1" end="1"/>
                                            </p:txEl>
                                          </p:spTgt>
                                        </p:tgtEl>
                                        <p:attrNameLst>
                                          <p:attrName>style.visibility</p:attrName>
                                        </p:attrNameLst>
                                      </p:cBhvr>
                                      <p:to>
                                        <p:strVal val="visible"/>
                                      </p:to>
                                    </p:set>
                                    <p:animEffect transition="in" filter="wipe(down)">
                                      <p:cBhvr>
                                        <p:cTn id="42" dur="500"/>
                                        <p:tgtEl>
                                          <p:spTgt spid="19">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wipe(down)">
                                      <p:cBhvr>
                                        <p:cTn id="47" dur="500"/>
                                        <p:tgtEl>
                                          <p:spTgt spid="1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2">
                                            <p:txEl>
                                              <p:pRg st="0" end="0"/>
                                            </p:txEl>
                                          </p:spTgt>
                                        </p:tgtEl>
                                        <p:attrNameLst>
                                          <p:attrName>style.visibility</p:attrName>
                                        </p:attrNameLst>
                                      </p:cBhvr>
                                      <p:to>
                                        <p:strVal val="visible"/>
                                      </p:to>
                                    </p:set>
                                    <p:animEffect transition="in" filter="wipe(down)">
                                      <p:cBhvr>
                                        <p:cTn id="5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6" grpId="0" build="p" animBg="1"/>
      <p:bldP spid="12" grpId="0" build="p"/>
      <p:bldP spid="14" grpId="0" build="p"/>
      <p:bldP spid="19"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Initializing An Array</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6" name="TextBox 15">
            <a:extLst>
              <a:ext uri="{FF2B5EF4-FFF2-40B4-BE49-F238E27FC236}">
                <a16:creationId xmlns:a16="http://schemas.microsoft.com/office/drawing/2014/main" id="{33C3B7D4-4B01-4D6F-A288-5CF0898B6460}"/>
              </a:ext>
            </a:extLst>
          </p:cNvPr>
          <p:cNvSpPr txBox="1"/>
          <p:nvPr/>
        </p:nvSpPr>
        <p:spPr>
          <a:xfrm>
            <a:off x="142844" y="1180973"/>
            <a:ext cx="8528263" cy="1200329"/>
          </a:xfrm>
          <a:prstGeom prst="rect">
            <a:avLst/>
          </a:prstGeom>
          <a:noFill/>
        </p:spPr>
        <p:txBody>
          <a:bodyPr wrap="square" rtlCol="0">
            <a:spAutoFit/>
          </a:bodyPr>
          <a:lstStyle/>
          <a:p>
            <a:r>
              <a:rPr lang="en-US" b="1" dirty="0">
                <a:solidFill>
                  <a:srgbClr val="002060"/>
                </a:solidFill>
                <a:sym typeface="Wingdings" pitchFamily="2" charset="2"/>
              </a:rPr>
              <a:t>7. </a:t>
            </a:r>
            <a:r>
              <a:rPr lang="en-US" b="1" dirty="0">
                <a:solidFill>
                  <a:schemeClr val="bg1"/>
                </a:solidFill>
                <a:sym typeface="Wingdings" pitchFamily="2" charset="2"/>
              </a:rPr>
              <a:t>int </a:t>
            </a:r>
            <a:r>
              <a:rPr lang="en-US" b="1" dirty="0" err="1">
                <a:solidFill>
                  <a:schemeClr val="bg1"/>
                </a:solidFill>
                <a:sym typeface="Wingdings" pitchFamily="2" charset="2"/>
              </a:rPr>
              <a:t>arr</a:t>
            </a:r>
            <a:r>
              <a:rPr lang="en-US" b="1" dirty="0">
                <a:solidFill>
                  <a:schemeClr val="bg1"/>
                </a:solidFill>
                <a:sym typeface="Wingdings" pitchFamily="2" charset="2"/>
              </a:rPr>
              <a:t>[5] </a:t>
            </a:r>
            <a:r>
              <a:rPr lang="en-US" b="1" dirty="0">
                <a:solidFill>
                  <a:srgbClr val="002060"/>
                </a:solidFill>
                <a:sym typeface="Wingdings" pitchFamily="2" charset="2"/>
              </a:rPr>
              <a:t>= {10, 20, 30, 40, 50, 60};</a:t>
            </a:r>
          </a:p>
          <a:p>
            <a:endParaRPr lang="en-US" b="1" dirty="0">
              <a:solidFill>
                <a:srgbClr val="002060"/>
              </a:solidFill>
              <a:sym typeface="Wingdings" pitchFamily="2" charset="2"/>
            </a:endParaRPr>
          </a:p>
          <a:p>
            <a:endParaRPr lang="en-US" b="1" dirty="0">
              <a:solidFill>
                <a:srgbClr val="002060"/>
              </a:solidFill>
              <a:sym typeface="Wingdings" pitchFamily="2" charset="2"/>
            </a:endParaRPr>
          </a:p>
          <a:p>
            <a:r>
              <a:rPr lang="en-US" b="1" dirty="0">
                <a:solidFill>
                  <a:srgbClr val="002060"/>
                </a:solidFill>
                <a:sym typeface="Wingdings" pitchFamily="2" charset="2"/>
              </a:rPr>
              <a:t>8. </a:t>
            </a:r>
            <a:r>
              <a:rPr lang="en-US" b="1" dirty="0">
                <a:solidFill>
                  <a:schemeClr val="bg1"/>
                </a:solidFill>
                <a:sym typeface="Wingdings" pitchFamily="2" charset="2"/>
              </a:rPr>
              <a:t>int </a:t>
            </a:r>
            <a:r>
              <a:rPr lang="en-US" b="1" dirty="0" err="1">
                <a:solidFill>
                  <a:schemeClr val="bg1"/>
                </a:solidFill>
                <a:sym typeface="Wingdings" pitchFamily="2" charset="2"/>
              </a:rPr>
              <a:t>arr</a:t>
            </a:r>
            <a:r>
              <a:rPr lang="en-US" b="1" dirty="0">
                <a:solidFill>
                  <a:schemeClr val="bg1"/>
                </a:solidFill>
                <a:sym typeface="Wingdings" pitchFamily="2" charset="2"/>
              </a:rPr>
              <a:t>[  ] </a:t>
            </a:r>
            <a:r>
              <a:rPr lang="en-US" b="1" dirty="0">
                <a:solidFill>
                  <a:srgbClr val="002060"/>
                </a:solidFill>
                <a:sym typeface="Wingdings" pitchFamily="2" charset="2"/>
              </a:rPr>
              <a:t>= {10, 20, 30, 40, 50, 60, 70, 80};</a:t>
            </a:r>
          </a:p>
        </p:txBody>
      </p:sp>
      <p:sp>
        <p:nvSpPr>
          <p:cNvPr id="7" name="TextBox 6">
            <a:extLst>
              <a:ext uri="{FF2B5EF4-FFF2-40B4-BE49-F238E27FC236}">
                <a16:creationId xmlns:a16="http://schemas.microsoft.com/office/drawing/2014/main" id="{F9CCC855-D274-495C-BDE8-6EBADB41AAD0}"/>
              </a:ext>
            </a:extLst>
          </p:cNvPr>
          <p:cNvSpPr txBox="1"/>
          <p:nvPr/>
        </p:nvSpPr>
        <p:spPr>
          <a:xfrm>
            <a:off x="5050928" y="1203598"/>
            <a:ext cx="1317220" cy="369332"/>
          </a:xfrm>
          <a:prstGeom prst="rect">
            <a:avLst/>
          </a:prstGeom>
          <a:noFill/>
        </p:spPr>
        <p:txBody>
          <a:bodyPr wrap="none" rtlCol="0">
            <a:spAutoFit/>
          </a:bodyPr>
          <a:lstStyle/>
          <a:p>
            <a:r>
              <a:rPr lang="en-US" dirty="0">
                <a:solidFill>
                  <a:srgbClr val="FF0000"/>
                </a:solidFill>
              </a:rPr>
              <a:t>Syntax Error</a:t>
            </a:r>
          </a:p>
        </p:txBody>
      </p:sp>
      <p:sp>
        <p:nvSpPr>
          <p:cNvPr id="8" name="Arrow: Right 7">
            <a:extLst>
              <a:ext uri="{FF2B5EF4-FFF2-40B4-BE49-F238E27FC236}">
                <a16:creationId xmlns:a16="http://schemas.microsoft.com/office/drawing/2014/main" id="{D13FAE62-7C4D-4D06-A0C5-D18FFAFD1E34}"/>
              </a:ext>
            </a:extLst>
          </p:cNvPr>
          <p:cNvSpPr/>
          <p:nvPr/>
        </p:nvSpPr>
        <p:spPr>
          <a:xfrm>
            <a:off x="3790788" y="1284898"/>
            <a:ext cx="1188132" cy="2063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8652388-874D-4CB4-B5A1-F1D3972D9DAF}"/>
              </a:ext>
            </a:extLst>
          </p:cNvPr>
          <p:cNvSpPr/>
          <p:nvPr/>
        </p:nvSpPr>
        <p:spPr>
          <a:xfrm>
            <a:off x="899592" y="2997930"/>
            <a:ext cx="4201645" cy="13020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OK, compiler will automatically count the</a:t>
            </a:r>
          </a:p>
          <a:p>
            <a:r>
              <a:rPr lang="en-US" dirty="0"/>
              <a:t>number of initializers and make it the size of the array</a:t>
            </a:r>
          </a:p>
        </p:txBody>
      </p:sp>
      <p:sp>
        <p:nvSpPr>
          <p:cNvPr id="2" name="Arrow: Up 1">
            <a:extLst>
              <a:ext uri="{FF2B5EF4-FFF2-40B4-BE49-F238E27FC236}">
                <a16:creationId xmlns:a16="http://schemas.microsoft.com/office/drawing/2014/main" id="{1FBB81D6-70A4-492E-8433-2FC2919B1C7C}"/>
              </a:ext>
            </a:extLst>
          </p:cNvPr>
          <p:cNvSpPr/>
          <p:nvPr/>
        </p:nvSpPr>
        <p:spPr>
          <a:xfrm>
            <a:off x="1043608" y="2297230"/>
            <a:ext cx="288032"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900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xEl>
                                              <p:pRg st="3" end="3"/>
                                            </p:txEl>
                                          </p:spTgt>
                                        </p:tgtEl>
                                        <p:attrNameLst>
                                          <p:attrName>style.visibility</p:attrName>
                                        </p:attrNameLst>
                                      </p:cBhvr>
                                      <p:to>
                                        <p:strVal val="visible"/>
                                      </p:to>
                                    </p:set>
                                    <p:animEffect transition="in" filter="wipe(down)">
                                      <p:cBhvr>
                                        <p:cTn id="12" dur="500"/>
                                        <p:tgtEl>
                                          <p:spTgt spid="1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down)">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bg/>
                                          </p:spTgt>
                                        </p:tgtEl>
                                        <p:attrNameLst>
                                          <p:attrName>style.visibility</p:attrName>
                                        </p:attrNameLst>
                                      </p:cBhvr>
                                      <p:to>
                                        <p:strVal val="visible"/>
                                      </p:to>
                                    </p:set>
                                    <p:animEffect transition="in" filter="wipe(down)">
                                      <p:cBhvr>
                                        <p:cTn id="22" dur="500"/>
                                        <p:tgtEl>
                                          <p:spTgt spid="11">
                                            <p:bg/>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wipe(down)">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wipe(down)">
                                      <p:cBhvr>
                                        <p:cTn id="3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7" grpId="0" build="p"/>
      <p:bldP spid="11"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Solution</a:t>
            </a:r>
          </a:p>
        </p:txBody>
      </p:sp>
      <p:pic>
        <p:nvPicPr>
          <p:cNvPr id="41" name="Picture 40" descr="sca.png"/>
          <p:cNvPicPr>
            <a:picLocks noChangeAspect="1"/>
          </p:cNvPicPr>
          <p:nvPr/>
        </p:nvPicPr>
        <p:blipFill>
          <a:blip r:embed="rId3"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7" name="Rectangle 6"/>
          <p:cNvSpPr/>
          <p:nvPr/>
        </p:nvSpPr>
        <p:spPr>
          <a:xfrm>
            <a:off x="721418" y="1000114"/>
            <a:ext cx="7429552" cy="400052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4809" y="1000114"/>
            <a:ext cx="5359279" cy="3293209"/>
          </a:xfrm>
          <a:prstGeom prst="rect">
            <a:avLst/>
          </a:prstGeom>
          <a:noFill/>
        </p:spPr>
        <p:txBody>
          <a:bodyPr wrap="square" rtlCol="0">
            <a:spAutoFit/>
          </a:bodyPr>
          <a:lstStyle/>
          <a:p>
            <a:pPr marL="1257300" lvl="2" indent="-342900"/>
            <a:r>
              <a:rPr lang="en-US" sz="1600" dirty="0" err="1">
                <a:solidFill>
                  <a:schemeClr val="bg1"/>
                </a:solidFill>
                <a:sym typeface="Wingdings" pitchFamily="2" charset="2"/>
              </a:rPr>
              <a:t>int</a:t>
            </a:r>
            <a:r>
              <a:rPr lang="en-US" sz="1600" dirty="0">
                <a:solidFill>
                  <a:schemeClr val="bg1"/>
                </a:solidFill>
                <a:sym typeface="Wingdings" pitchFamily="2" charset="2"/>
              </a:rPr>
              <a:t> main()</a:t>
            </a:r>
          </a:p>
          <a:p>
            <a:pPr marL="1257300" lvl="2" indent="-342900"/>
            <a:r>
              <a:rPr lang="en-US" sz="1600" dirty="0">
                <a:solidFill>
                  <a:schemeClr val="bg1"/>
                </a:solidFill>
                <a:sym typeface="Wingdings" pitchFamily="2" charset="2"/>
              </a:rPr>
              <a:t>{</a:t>
            </a:r>
          </a:p>
          <a:p>
            <a:pPr marL="1257300" lvl="2" indent="-342900"/>
            <a:r>
              <a:rPr lang="en-US" sz="1600" dirty="0">
                <a:solidFill>
                  <a:schemeClr val="bg1"/>
                </a:solidFill>
                <a:sym typeface="Wingdings" pitchFamily="2" charset="2"/>
              </a:rPr>
              <a:t>    int </a:t>
            </a:r>
            <a:r>
              <a:rPr lang="en-US" sz="1600" dirty="0" err="1">
                <a:solidFill>
                  <a:schemeClr val="bg1"/>
                </a:solidFill>
                <a:sym typeface="Wingdings" pitchFamily="2" charset="2"/>
              </a:rPr>
              <a:t>arr</a:t>
            </a:r>
            <a:r>
              <a:rPr lang="en-US" sz="1600" dirty="0">
                <a:solidFill>
                  <a:schemeClr val="bg1"/>
                </a:solidFill>
                <a:sym typeface="Wingdings" pitchFamily="2" charset="2"/>
              </a:rPr>
              <a:t>[10], i, sum = 0;</a:t>
            </a:r>
          </a:p>
          <a:p>
            <a:pPr marL="1257300" lvl="2" indent="-342900"/>
            <a:r>
              <a:rPr lang="en-US" sz="1600" dirty="0">
                <a:solidFill>
                  <a:schemeClr val="bg1"/>
                </a:solidFill>
                <a:sym typeface="Wingdings" pitchFamily="2" charset="2"/>
              </a:rPr>
              <a:t>    for(i = 0; i &lt;= 9; i++)</a:t>
            </a:r>
          </a:p>
          <a:p>
            <a:pPr marL="1257300" lvl="2" indent="-342900"/>
            <a:r>
              <a:rPr lang="en-US" sz="1600" dirty="0">
                <a:solidFill>
                  <a:schemeClr val="bg1"/>
                </a:solidFill>
                <a:sym typeface="Wingdings" pitchFamily="2" charset="2"/>
              </a:rPr>
              <a:t>    {</a:t>
            </a:r>
          </a:p>
          <a:p>
            <a:pPr marL="1257300" lvl="2" indent="-342900"/>
            <a:r>
              <a:rPr lang="en-US" sz="1600" dirty="0">
                <a:solidFill>
                  <a:schemeClr val="bg1"/>
                </a:solidFill>
                <a:sym typeface="Wingdings" pitchFamily="2" charset="2"/>
              </a:rPr>
              <a:t>        printf("Enter Element:");</a:t>
            </a:r>
          </a:p>
          <a:p>
            <a:pPr marL="1257300" lvl="2" indent="-342900"/>
            <a:r>
              <a:rPr lang="en-US" sz="1600" dirty="0">
                <a:solidFill>
                  <a:schemeClr val="bg1"/>
                </a:solidFill>
                <a:sym typeface="Wingdings" pitchFamily="2" charset="2"/>
              </a:rPr>
              <a:t>        scanf("%d", &amp;</a:t>
            </a:r>
            <a:r>
              <a:rPr lang="en-US" sz="1600" dirty="0" err="1">
                <a:solidFill>
                  <a:schemeClr val="bg1"/>
                </a:solidFill>
                <a:sym typeface="Wingdings" pitchFamily="2" charset="2"/>
              </a:rPr>
              <a:t>arr</a:t>
            </a:r>
            <a:r>
              <a:rPr lang="en-US" sz="1600" dirty="0">
                <a:solidFill>
                  <a:schemeClr val="bg1"/>
                </a:solidFill>
                <a:sym typeface="Wingdings" pitchFamily="2" charset="2"/>
              </a:rPr>
              <a:t>[i]);</a:t>
            </a:r>
          </a:p>
          <a:p>
            <a:pPr marL="1257300" lvl="2" indent="-342900"/>
            <a:r>
              <a:rPr lang="en-US" sz="1600" dirty="0">
                <a:solidFill>
                  <a:schemeClr val="bg1"/>
                </a:solidFill>
                <a:sym typeface="Wingdings" pitchFamily="2" charset="2"/>
              </a:rPr>
              <a:t>        sum = sum + </a:t>
            </a:r>
            <a:r>
              <a:rPr lang="en-US" sz="1600" dirty="0" err="1">
                <a:solidFill>
                  <a:schemeClr val="bg1"/>
                </a:solidFill>
                <a:sym typeface="Wingdings" pitchFamily="2" charset="2"/>
              </a:rPr>
              <a:t>arr</a:t>
            </a:r>
            <a:r>
              <a:rPr lang="en-US" sz="1600" dirty="0">
                <a:solidFill>
                  <a:schemeClr val="bg1"/>
                </a:solidFill>
                <a:sym typeface="Wingdings" pitchFamily="2" charset="2"/>
              </a:rPr>
              <a:t>[i];</a:t>
            </a:r>
          </a:p>
          <a:p>
            <a:pPr marL="1257300" lvl="2" indent="-342900"/>
            <a:r>
              <a:rPr lang="en-US" sz="1600" dirty="0">
                <a:solidFill>
                  <a:schemeClr val="bg1"/>
                </a:solidFill>
                <a:sym typeface="Wingdings" pitchFamily="2" charset="2"/>
              </a:rPr>
              <a:t>    }</a:t>
            </a:r>
          </a:p>
          <a:p>
            <a:pPr marL="1257300" lvl="2" indent="-342900"/>
            <a:r>
              <a:rPr lang="en-US" sz="1600" dirty="0">
                <a:solidFill>
                  <a:schemeClr val="bg1"/>
                </a:solidFill>
                <a:sym typeface="Wingdings" pitchFamily="2" charset="2"/>
              </a:rPr>
              <a:t>    printf("Sum is %d", sum);</a:t>
            </a:r>
          </a:p>
          <a:p>
            <a:pPr marL="1257300" lvl="2" indent="-342900"/>
            <a:r>
              <a:rPr lang="en-US" sz="1600" dirty="0">
                <a:solidFill>
                  <a:schemeClr val="bg1"/>
                </a:solidFill>
                <a:sym typeface="Wingdings" pitchFamily="2" charset="2"/>
              </a:rPr>
              <a:t>    printf("\</a:t>
            </a:r>
            <a:r>
              <a:rPr lang="en-US" sz="1600" dirty="0" err="1">
                <a:solidFill>
                  <a:schemeClr val="bg1"/>
                </a:solidFill>
                <a:sym typeface="Wingdings" pitchFamily="2" charset="2"/>
              </a:rPr>
              <a:t>nAverage</a:t>
            </a:r>
            <a:r>
              <a:rPr lang="en-US" sz="1600" dirty="0">
                <a:solidFill>
                  <a:schemeClr val="bg1"/>
                </a:solidFill>
                <a:sym typeface="Wingdings" pitchFamily="2" charset="2"/>
              </a:rPr>
              <a:t> is %f", (float)sum / 10);</a:t>
            </a:r>
          </a:p>
          <a:p>
            <a:pPr marL="1257300" lvl="2" indent="-342900"/>
            <a:r>
              <a:rPr lang="en-US" sz="1600" dirty="0">
                <a:solidFill>
                  <a:schemeClr val="bg1"/>
                </a:solidFill>
                <a:sym typeface="Wingdings" pitchFamily="2" charset="2"/>
              </a:rPr>
              <a:t>    return 0;</a:t>
            </a:r>
          </a:p>
          <a:p>
            <a:pPr marL="1257300" lvl="2" indent="-342900"/>
            <a:r>
              <a:rPr lang="en-US" sz="1600" dirty="0">
                <a:solidFill>
                  <a:schemeClr val="bg1"/>
                </a:solidFill>
                <a:sym typeface="Wingdings" pitchFamily="2" charset="2"/>
              </a:rPr>
              <a:t>}</a:t>
            </a:r>
            <a:endParaRPr lang="en-US" b="1" dirty="0">
              <a:solidFill>
                <a:srgbClr val="0000CC"/>
              </a:solidFill>
              <a:sym typeface="Wingdings" pitchFamily="2" charset="2"/>
            </a:endParaRPr>
          </a:p>
        </p:txBody>
      </p:sp>
      <p:graphicFrame>
        <p:nvGraphicFramePr>
          <p:cNvPr id="12" name="Table 6">
            <a:extLst>
              <a:ext uri="{FF2B5EF4-FFF2-40B4-BE49-F238E27FC236}">
                <a16:creationId xmlns:a16="http://schemas.microsoft.com/office/drawing/2014/main" id="{8B0B77A7-2D08-4A59-8BC5-DDA96C718AE3}"/>
              </a:ext>
            </a:extLst>
          </p:cNvPr>
          <p:cNvGraphicFramePr>
            <a:graphicFrameLocks noGrp="1"/>
          </p:cNvGraphicFramePr>
          <p:nvPr>
            <p:extLst>
              <p:ext uri="{D42A27DB-BD31-4B8C-83A1-F6EECF244321}">
                <p14:modId xmlns:p14="http://schemas.microsoft.com/office/powerpoint/2010/main" val="3378699128"/>
              </p:ext>
            </p:extLst>
          </p:nvPr>
        </p:nvGraphicFramePr>
        <p:xfrm>
          <a:off x="5849151" y="1419622"/>
          <a:ext cx="1103784" cy="3352820"/>
        </p:xfrm>
        <a:graphic>
          <a:graphicData uri="http://schemas.openxmlformats.org/drawingml/2006/table">
            <a:tbl>
              <a:tblPr firstRow="1" bandRow="1">
                <a:tableStyleId>{5C22544A-7EE6-4342-B048-85BDC9FD1C3A}</a:tableStyleId>
              </a:tblPr>
              <a:tblGrid>
                <a:gridCol w="1103784">
                  <a:extLst>
                    <a:ext uri="{9D8B030D-6E8A-4147-A177-3AD203B41FA5}">
                      <a16:colId xmlns:a16="http://schemas.microsoft.com/office/drawing/2014/main" val="3928858204"/>
                    </a:ext>
                  </a:extLst>
                </a:gridCol>
              </a:tblGrid>
              <a:tr h="335282">
                <a:tc>
                  <a:txBody>
                    <a:bodyPr/>
                    <a:lstStyle/>
                    <a:p>
                      <a:pPr algn="ctr"/>
                      <a:r>
                        <a:rPr lang="en-US" sz="1500" b="0" dirty="0">
                          <a:solidFill>
                            <a:schemeClr val="tx1"/>
                          </a:solidFill>
                        </a:rPr>
                        <a:t>25</a:t>
                      </a:r>
                    </a:p>
                  </a:txBody>
                  <a:tcPr marT="37785" marB="37785" anchor="ctr">
                    <a:solidFill>
                      <a:schemeClr val="bg1">
                        <a:lumMod val="95000"/>
                      </a:schemeClr>
                    </a:solidFill>
                  </a:tcPr>
                </a:tc>
                <a:extLst>
                  <a:ext uri="{0D108BD9-81ED-4DB2-BD59-A6C34878D82A}">
                    <a16:rowId xmlns:a16="http://schemas.microsoft.com/office/drawing/2014/main" val="3667420262"/>
                  </a:ext>
                </a:extLst>
              </a:tr>
              <a:tr h="335282">
                <a:tc>
                  <a:txBody>
                    <a:bodyPr/>
                    <a:lstStyle/>
                    <a:p>
                      <a:pPr algn="ctr"/>
                      <a:r>
                        <a:rPr lang="en-US" sz="1500" b="0" dirty="0">
                          <a:solidFill>
                            <a:schemeClr val="tx1"/>
                          </a:solidFill>
                        </a:rPr>
                        <a:t>15</a:t>
                      </a:r>
                      <a:endParaRPr lang="en-US" sz="1500" dirty="0">
                        <a:solidFill>
                          <a:schemeClr val="tx1"/>
                        </a:solidFill>
                      </a:endParaRPr>
                    </a:p>
                  </a:txBody>
                  <a:tcPr marT="37785" marB="37785" anchor="ctr"/>
                </a:tc>
                <a:extLst>
                  <a:ext uri="{0D108BD9-81ED-4DB2-BD59-A6C34878D82A}">
                    <a16:rowId xmlns:a16="http://schemas.microsoft.com/office/drawing/2014/main" val="3851691300"/>
                  </a:ext>
                </a:extLst>
              </a:tr>
              <a:tr h="335282">
                <a:tc>
                  <a:txBody>
                    <a:bodyPr/>
                    <a:lstStyle/>
                    <a:p>
                      <a:pPr algn="ctr"/>
                      <a:r>
                        <a:rPr lang="en-US" sz="1500" b="0" dirty="0">
                          <a:solidFill>
                            <a:schemeClr val="tx1"/>
                          </a:solidFill>
                        </a:rPr>
                        <a:t>40</a:t>
                      </a:r>
                      <a:endParaRPr lang="en-US" sz="1500" dirty="0">
                        <a:solidFill>
                          <a:schemeClr val="tx1"/>
                        </a:solidFill>
                      </a:endParaRPr>
                    </a:p>
                  </a:txBody>
                  <a:tcPr marT="37785" marB="37785" anchor="ctr"/>
                </a:tc>
                <a:extLst>
                  <a:ext uri="{0D108BD9-81ED-4DB2-BD59-A6C34878D82A}">
                    <a16:rowId xmlns:a16="http://schemas.microsoft.com/office/drawing/2014/main" val="1250095804"/>
                  </a:ext>
                </a:extLst>
              </a:tr>
              <a:tr h="335282">
                <a:tc>
                  <a:txBody>
                    <a:bodyPr/>
                    <a:lstStyle/>
                    <a:p>
                      <a:pPr algn="ctr"/>
                      <a:r>
                        <a:rPr lang="en-US" sz="1500" b="0" dirty="0">
                          <a:solidFill>
                            <a:schemeClr val="tx1"/>
                          </a:solidFill>
                        </a:rPr>
                        <a:t>12</a:t>
                      </a:r>
                      <a:endParaRPr lang="en-US" sz="1500" dirty="0">
                        <a:solidFill>
                          <a:schemeClr val="tx1"/>
                        </a:solidFill>
                      </a:endParaRPr>
                    </a:p>
                  </a:txBody>
                  <a:tcPr marT="37785" marB="37785" anchor="ctr"/>
                </a:tc>
                <a:extLst>
                  <a:ext uri="{0D108BD9-81ED-4DB2-BD59-A6C34878D82A}">
                    <a16:rowId xmlns:a16="http://schemas.microsoft.com/office/drawing/2014/main" val="915083842"/>
                  </a:ext>
                </a:extLst>
              </a:tr>
              <a:tr h="335282">
                <a:tc>
                  <a:txBody>
                    <a:bodyPr/>
                    <a:lstStyle/>
                    <a:p>
                      <a:pPr algn="ctr"/>
                      <a:r>
                        <a:rPr lang="en-US" sz="1500" b="0" dirty="0">
                          <a:solidFill>
                            <a:schemeClr val="tx1"/>
                          </a:solidFill>
                        </a:rPr>
                        <a:t>19</a:t>
                      </a:r>
                      <a:endParaRPr lang="en-US" sz="1500" dirty="0">
                        <a:solidFill>
                          <a:schemeClr val="tx1"/>
                        </a:solidFill>
                      </a:endParaRPr>
                    </a:p>
                  </a:txBody>
                  <a:tcPr marT="37785" marB="37785" anchor="ctr"/>
                </a:tc>
                <a:extLst>
                  <a:ext uri="{0D108BD9-81ED-4DB2-BD59-A6C34878D82A}">
                    <a16:rowId xmlns:a16="http://schemas.microsoft.com/office/drawing/2014/main" val="1313831968"/>
                  </a:ext>
                </a:extLst>
              </a:tr>
              <a:tr h="335282">
                <a:tc>
                  <a:txBody>
                    <a:bodyPr/>
                    <a:lstStyle/>
                    <a:p>
                      <a:pPr algn="ctr"/>
                      <a:r>
                        <a:rPr lang="en-US" sz="1500" b="0" dirty="0">
                          <a:solidFill>
                            <a:schemeClr val="tx1"/>
                          </a:solidFill>
                        </a:rPr>
                        <a:t>6</a:t>
                      </a:r>
                      <a:endParaRPr lang="en-US" sz="1500" dirty="0">
                        <a:solidFill>
                          <a:schemeClr val="tx1"/>
                        </a:solidFill>
                      </a:endParaRPr>
                    </a:p>
                  </a:txBody>
                  <a:tcPr marT="37785" marB="37785" anchor="ctr"/>
                </a:tc>
                <a:extLst>
                  <a:ext uri="{0D108BD9-81ED-4DB2-BD59-A6C34878D82A}">
                    <a16:rowId xmlns:a16="http://schemas.microsoft.com/office/drawing/2014/main" val="2474245656"/>
                  </a:ext>
                </a:extLst>
              </a:tr>
              <a:tr h="335282">
                <a:tc>
                  <a:txBody>
                    <a:bodyPr/>
                    <a:lstStyle/>
                    <a:p>
                      <a:pPr algn="ctr"/>
                      <a:r>
                        <a:rPr lang="en-US" sz="1500" b="0" dirty="0">
                          <a:solidFill>
                            <a:schemeClr val="tx1"/>
                          </a:solidFill>
                        </a:rPr>
                        <a:t>18</a:t>
                      </a:r>
                      <a:endParaRPr lang="en-US" sz="1500" dirty="0">
                        <a:solidFill>
                          <a:schemeClr val="tx1"/>
                        </a:solidFill>
                      </a:endParaRPr>
                    </a:p>
                  </a:txBody>
                  <a:tcPr marT="37785" marB="37785" anchor="ctr"/>
                </a:tc>
                <a:extLst>
                  <a:ext uri="{0D108BD9-81ED-4DB2-BD59-A6C34878D82A}">
                    <a16:rowId xmlns:a16="http://schemas.microsoft.com/office/drawing/2014/main" val="3033874060"/>
                  </a:ext>
                </a:extLst>
              </a:tr>
              <a:tr h="335282">
                <a:tc>
                  <a:txBody>
                    <a:bodyPr/>
                    <a:lstStyle/>
                    <a:p>
                      <a:pPr algn="ctr"/>
                      <a:r>
                        <a:rPr lang="en-US" sz="1500" b="0" dirty="0">
                          <a:solidFill>
                            <a:schemeClr val="tx1"/>
                          </a:solidFill>
                        </a:rPr>
                        <a:t>21</a:t>
                      </a:r>
                      <a:endParaRPr lang="en-US" sz="1500" dirty="0">
                        <a:solidFill>
                          <a:schemeClr val="tx1"/>
                        </a:solidFill>
                      </a:endParaRPr>
                    </a:p>
                  </a:txBody>
                  <a:tcPr marT="37785" marB="37785" anchor="ctr"/>
                </a:tc>
                <a:extLst>
                  <a:ext uri="{0D108BD9-81ED-4DB2-BD59-A6C34878D82A}">
                    <a16:rowId xmlns:a16="http://schemas.microsoft.com/office/drawing/2014/main" val="2509969447"/>
                  </a:ext>
                </a:extLst>
              </a:tr>
              <a:tr h="335282">
                <a:tc>
                  <a:txBody>
                    <a:bodyPr/>
                    <a:lstStyle/>
                    <a:p>
                      <a:pPr algn="ctr"/>
                      <a:r>
                        <a:rPr lang="en-US" sz="1500" b="0" dirty="0">
                          <a:solidFill>
                            <a:schemeClr val="tx1"/>
                          </a:solidFill>
                        </a:rPr>
                        <a:t>23</a:t>
                      </a:r>
                      <a:endParaRPr lang="en-US" sz="1500" dirty="0">
                        <a:solidFill>
                          <a:schemeClr val="tx1"/>
                        </a:solidFill>
                      </a:endParaRPr>
                    </a:p>
                  </a:txBody>
                  <a:tcPr marT="37785" marB="37785" anchor="ctr"/>
                </a:tc>
                <a:extLst>
                  <a:ext uri="{0D108BD9-81ED-4DB2-BD59-A6C34878D82A}">
                    <a16:rowId xmlns:a16="http://schemas.microsoft.com/office/drawing/2014/main" val="4142424042"/>
                  </a:ext>
                </a:extLst>
              </a:tr>
              <a:tr h="335282">
                <a:tc>
                  <a:txBody>
                    <a:bodyPr/>
                    <a:lstStyle/>
                    <a:p>
                      <a:pPr algn="ctr"/>
                      <a:r>
                        <a:rPr lang="en-US" sz="1500" b="0" dirty="0">
                          <a:solidFill>
                            <a:schemeClr val="tx1"/>
                          </a:solidFill>
                        </a:rPr>
                        <a:t>16</a:t>
                      </a:r>
                      <a:endParaRPr lang="en-US" sz="1500" dirty="0">
                        <a:solidFill>
                          <a:schemeClr val="tx1"/>
                        </a:solidFill>
                      </a:endParaRPr>
                    </a:p>
                  </a:txBody>
                  <a:tcPr marT="37785" marB="37785" anchor="ctr"/>
                </a:tc>
                <a:extLst>
                  <a:ext uri="{0D108BD9-81ED-4DB2-BD59-A6C34878D82A}">
                    <a16:rowId xmlns:a16="http://schemas.microsoft.com/office/drawing/2014/main" val="1731818359"/>
                  </a:ext>
                </a:extLst>
              </a:tr>
            </a:tbl>
          </a:graphicData>
        </a:graphic>
      </p:graphicFrame>
      <p:sp>
        <p:nvSpPr>
          <p:cNvPr id="13" name="TextBox 12">
            <a:extLst>
              <a:ext uri="{FF2B5EF4-FFF2-40B4-BE49-F238E27FC236}">
                <a16:creationId xmlns:a16="http://schemas.microsoft.com/office/drawing/2014/main" id="{90A60895-0875-423A-83BD-BEE72D2F3B25}"/>
              </a:ext>
            </a:extLst>
          </p:cNvPr>
          <p:cNvSpPr txBox="1"/>
          <p:nvPr/>
        </p:nvSpPr>
        <p:spPr>
          <a:xfrm>
            <a:off x="5080727" y="1482338"/>
            <a:ext cx="652743" cy="369332"/>
          </a:xfrm>
          <a:prstGeom prst="rect">
            <a:avLst/>
          </a:prstGeom>
          <a:noFill/>
        </p:spPr>
        <p:txBody>
          <a:bodyPr wrap="none" rtlCol="0">
            <a:spAutoFit/>
          </a:bodyPr>
          <a:lstStyle/>
          <a:p>
            <a:r>
              <a:rPr lang="en-US" dirty="0">
                <a:solidFill>
                  <a:srgbClr val="FFFF00"/>
                </a:solidFill>
              </a:rPr>
              <a:t>2000</a:t>
            </a:r>
          </a:p>
        </p:txBody>
      </p:sp>
      <p:sp>
        <p:nvSpPr>
          <p:cNvPr id="14" name="TextBox 13">
            <a:extLst>
              <a:ext uri="{FF2B5EF4-FFF2-40B4-BE49-F238E27FC236}">
                <a16:creationId xmlns:a16="http://schemas.microsoft.com/office/drawing/2014/main" id="{42F0AA01-1E43-4E10-A79F-0574383969DF}"/>
              </a:ext>
            </a:extLst>
          </p:cNvPr>
          <p:cNvSpPr txBox="1"/>
          <p:nvPr/>
        </p:nvSpPr>
        <p:spPr>
          <a:xfrm>
            <a:off x="5076056" y="1770370"/>
            <a:ext cx="652743" cy="369332"/>
          </a:xfrm>
          <a:prstGeom prst="rect">
            <a:avLst/>
          </a:prstGeom>
          <a:noFill/>
        </p:spPr>
        <p:txBody>
          <a:bodyPr wrap="none" rtlCol="0">
            <a:spAutoFit/>
          </a:bodyPr>
          <a:lstStyle/>
          <a:p>
            <a:r>
              <a:rPr lang="en-US" dirty="0">
                <a:solidFill>
                  <a:srgbClr val="FFFF00"/>
                </a:solidFill>
              </a:rPr>
              <a:t>2004</a:t>
            </a:r>
          </a:p>
        </p:txBody>
      </p:sp>
      <p:sp>
        <p:nvSpPr>
          <p:cNvPr id="15" name="TextBox 14">
            <a:extLst>
              <a:ext uri="{FF2B5EF4-FFF2-40B4-BE49-F238E27FC236}">
                <a16:creationId xmlns:a16="http://schemas.microsoft.com/office/drawing/2014/main" id="{D9BB90B1-D770-44AB-9755-C26A03906D08}"/>
              </a:ext>
            </a:extLst>
          </p:cNvPr>
          <p:cNvSpPr txBox="1"/>
          <p:nvPr/>
        </p:nvSpPr>
        <p:spPr>
          <a:xfrm>
            <a:off x="5076056" y="2778482"/>
            <a:ext cx="652743" cy="369332"/>
          </a:xfrm>
          <a:prstGeom prst="rect">
            <a:avLst/>
          </a:prstGeom>
          <a:noFill/>
        </p:spPr>
        <p:txBody>
          <a:bodyPr wrap="none" rtlCol="0">
            <a:spAutoFit/>
          </a:bodyPr>
          <a:lstStyle/>
          <a:p>
            <a:r>
              <a:rPr lang="en-US" dirty="0">
                <a:solidFill>
                  <a:srgbClr val="FFFF00"/>
                </a:solidFill>
              </a:rPr>
              <a:t>2016</a:t>
            </a:r>
          </a:p>
        </p:txBody>
      </p:sp>
      <p:sp>
        <p:nvSpPr>
          <p:cNvPr id="16" name="TextBox 15">
            <a:extLst>
              <a:ext uri="{FF2B5EF4-FFF2-40B4-BE49-F238E27FC236}">
                <a16:creationId xmlns:a16="http://schemas.microsoft.com/office/drawing/2014/main" id="{F1585990-D434-4F20-B959-6CEAC7275085}"/>
              </a:ext>
            </a:extLst>
          </p:cNvPr>
          <p:cNvSpPr txBox="1"/>
          <p:nvPr/>
        </p:nvSpPr>
        <p:spPr>
          <a:xfrm>
            <a:off x="5080727" y="2427734"/>
            <a:ext cx="652743" cy="369332"/>
          </a:xfrm>
          <a:prstGeom prst="rect">
            <a:avLst/>
          </a:prstGeom>
          <a:noFill/>
        </p:spPr>
        <p:txBody>
          <a:bodyPr wrap="none" rtlCol="0">
            <a:spAutoFit/>
          </a:bodyPr>
          <a:lstStyle/>
          <a:p>
            <a:r>
              <a:rPr lang="en-US" dirty="0">
                <a:solidFill>
                  <a:srgbClr val="FFFF00"/>
                </a:solidFill>
              </a:rPr>
              <a:t>2012</a:t>
            </a:r>
          </a:p>
        </p:txBody>
      </p:sp>
      <p:sp>
        <p:nvSpPr>
          <p:cNvPr id="17" name="TextBox 16">
            <a:extLst>
              <a:ext uri="{FF2B5EF4-FFF2-40B4-BE49-F238E27FC236}">
                <a16:creationId xmlns:a16="http://schemas.microsoft.com/office/drawing/2014/main" id="{29D31DFA-3E06-4D6F-AE27-95E90832CB2D}"/>
              </a:ext>
            </a:extLst>
          </p:cNvPr>
          <p:cNvSpPr txBox="1"/>
          <p:nvPr/>
        </p:nvSpPr>
        <p:spPr>
          <a:xfrm>
            <a:off x="5080727" y="2067694"/>
            <a:ext cx="652743" cy="369332"/>
          </a:xfrm>
          <a:prstGeom prst="rect">
            <a:avLst/>
          </a:prstGeom>
          <a:noFill/>
        </p:spPr>
        <p:txBody>
          <a:bodyPr wrap="none" rtlCol="0">
            <a:spAutoFit/>
          </a:bodyPr>
          <a:lstStyle/>
          <a:p>
            <a:r>
              <a:rPr lang="en-US" dirty="0">
                <a:solidFill>
                  <a:srgbClr val="FFFF00"/>
                </a:solidFill>
              </a:rPr>
              <a:t>2008</a:t>
            </a:r>
          </a:p>
        </p:txBody>
      </p:sp>
      <p:sp>
        <p:nvSpPr>
          <p:cNvPr id="18" name="TextBox 17">
            <a:extLst>
              <a:ext uri="{FF2B5EF4-FFF2-40B4-BE49-F238E27FC236}">
                <a16:creationId xmlns:a16="http://schemas.microsoft.com/office/drawing/2014/main" id="{D873F966-2370-49A0-B773-0F672B202C4C}"/>
              </a:ext>
            </a:extLst>
          </p:cNvPr>
          <p:cNvSpPr txBox="1"/>
          <p:nvPr/>
        </p:nvSpPr>
        <p:spPr>
          <a:xfrm>
            <a:off x="5080727" y="3075806"/>
            <a:ext cx="652743" cy="369332"/>
          </a:xfrm>
          <a:prstGeom prst="rect">
            <a:avLst/>
          </a:prstGeom>
          <a:noFill/>
        </p:spPr>
        <p:txBody>
          <a:bodyPr wrap="none" rtlCol="0">
            <a:spAutoFit/>
          </a:bodyPr>
          <a:lstStyle/>
          <a:p>
            <a:r>
              <a:rPr lang="en-US" dirty="0">
                <a:solidFill>
                  <a:srgbClr val="FFFF00"/>
                </a:solidFill>
              </a:rPr>
              <a:t>2020</a:t>
            </a:r>
          </a:p>
        </p:txBody>
      </p:sp>
      <p:sp>
        <p:nvSpPr>
          <p:cNvPr id="19" name="TextBox 18">
            <a:extLst>
              <a:ext uri="{FF2B5EF4-FFF2-40B4-BE49-F238E27FC236}">
                <a16:creationId xmlns:a16="http://schemas.microsoft.com/office/drawing/2014/main" id="{8069BB26-5B60-4530-B130-2DC090183380}"/>
              </a:ext>
            </a:extLst>
          </p:cNvPr>
          <p:cNvSpPr txBox="1"/>
          <p:nvPr/>
        </p:nvSpPr>
        <p:spPr>
          <a:xfrm>
            <a:off x="5080727" y="3426554"/>
            <a:ext cx="652743" cy="369332"/>
          </a:xfrm>
          <a:prstGeom prst="rect">
            <a:avLst/>
          </a:prstGeom>
          <a:noFill/>
        </p:spPr>
        <p:txBody>
          <a:bodyPr wrap="none" rtlCol="0">
            <a:spAutoFit/>
          </a:bodyPr>
          <a:lstStyle/>
          <a:p>
            <a:r>
              <a:rPr lang="en-US" dirty="0">
                <a:solidFill>
                  <a:srgbClr val="FFFF00"/>
                </a:solidFill>
              </a:rPr>
              <a:t>2024</a:t>
            </a:r>
          </a:p>
        </p:txBody>
      </p:sp>
      <p:sp>
        <p:nvSpPr>
          <p:cNvPr id="20" name="TextBox 19">
            <a:extLst>
              <a:ext uri="{FF2B5EF4-FFF2-40B4-BE49-F238E27FC236}">
                <a16:creationId xmlns:a16="http://schemas.microsoft.com/office/drawing/2014/main" id="{943A001A-F9F6-4197-88F1-494E9F323914}"/>
              </a:ext>
            </a:extLst>
          </p:cNvPr>
          <p:cNvSpPr txBox="1"/>
          <p:nvPr/>
        </p:nvSpPr>
        <p:spPr>
          <a:xfrm>
            <a:off x="5076056" y="3790950"/>
            <a:ext cx="652743" cy="369332"/>
          </a:xfrm>
          <a:prstGeom prst="rect">
            <a:avLst/>
          </a:prstGeom>
          <a:noFill/>
        </p:spPr>
        <p:txBody>
          <a:bodyPr wrap="none" rtlCol="0">
            <a:spAutoFit/>
          </a:bodyPr>
          <a:lstStyle/>
          <a:p>
            <a:r>
              <a:rPr lang="en-US" dirty="0">
                <a:solidFill>
                  <a:srgbClr val="FFFF00"/>
                </a:solidFill>
              </a:rPr>
              <a:t>2028</a:t>
            </a:r>
          </a:p>
        </p:txBody>
      </p:sp>
      <p:sp>
        <p:nvSpPr>
          <p:cNvPr id="21" name="TextBox 20">
            <a:extLst>
              <a:ext uri="{FF2B5EF4-FFF2-40B4-BE49-F238E27FC236}">
                <a16:creationId xmlns:a16="http://schemas.microsoft.com/office/drawing/2014/main" id="{6E72792F-102C-440A-89B7-F95D8552C4D4}"/>
              </a:ext>
            </a:extLst>
          </p:cNvPr>
          <p:cNvSpPr txBox="1"/>
          <p:nvPr/>
        </p:nvSpPr>
        <p:spPr>
          <a:xfrm>
            <a:off x="5080727" y="4083918"/>
            <a:ext cx="652743" cy="369332"/>
          </a:xfrm>
          <a:prstGeom prst="rect">
            <a:avLst/>
          </a:prstGeom>
          <a:noFill/>
        </p:spPr>
        <p:txBody>
          <a:bodyPr wrap="none" rtlCol="0">
            <a:spAutoFit/>
          </a:bodyPr>
          <a:lstStyle/>
          <a:p>
            <a:r>
              <a:rPr lang="en-US" dirty="0">
                <a:solidFill>
                  <a:srgbClr val="FFFF00"/>
                </a:solidFill>
              </a:rPr>
              <a:t>2032</a:t>
            </a:r>
          </a:p>
        </p:txBody>
      </p:sp>
      <p:sp>
        <p:nvSpPr>
          <p:cNvPr id="22" name="TextBox 21">
            <a:extLst>
              <a:ext uri="{FF2B5EF4-FFF2-40B4-BE49-F238E27FC236}">
                <a16:creationId xmlns:a16="http://schemas.microsoft.com/office/drawing/2014/main" id="{E22F7F2D-2E4C-4D15-95AA-CED4B383A14D}"/>
              </a:ext>
            </a:extLst>
          </p:cNvPr>
          <p:cNvSpPr txBox="1"/>
          <p:nvPr/>
        </p:nvSpPr>
        <p:spPr>
          <a:xfrm>
            <a:off x="5076056" y="4434666"/>
            <a:ext cx="652743" cy="369332"/>
          </a:xfrm>
          <a:prstGeom prst="rect">
            <a:avLst/>
          </a:prstGeom>
          <a:noFill/>
        </p:spPr>
        <p:txBody>
          <a:bodyPr wrap="none" rtlCol="0">
            <a:spAutoFit/>
          </a:bodyPr>
          <a:lstStyle/>
          <a:p>
            <a:r>
              <a:rPr lang="en-US" dirty="0">
                <a:solidFill>
                  <a:srgbClr val="FFFF00"/>
                </a:solidFill>
              </a:rPr>
              <a:t>2036</a:t>
            </a:r>
          </a:p>
        </p:txBody>
      </p:sp>
      <p:sp>
        <p:nvSpPr>
          <p:cNvPr id="23" name="TextBox 22">
            <a:extLst>
              <a:ext uri="{FF2B5EF4-FFF2-40B4-BE49-F238E27FC236}">
                <a16:creationId xmlns:a16="http://schemas.microsoft.com/office/drawing/2014/main" id="{B1EB69FB-E8B8-47F4-B9DC-57E77B0E197E}"/>
              </a:ext>
            </a:extLst>
          </p:cNvPr>
          <p:cNvSpPr txBox="1"/>
          <p:nvPr/>
        </p:nvSpPr>
        <p:spPr>
          <a:xfrm>
            <a:off x="7083297" y="3435846"/>
            <a:ext cx="301686" cy="369332"/>
          </a:xfrm>
          <a:prstGeom prst="rect">
            <a:avLst/>
          </a:prstGeom>
          <a:noFill/>
        </p:spPr>
        <p:txBody>
          <a:bodyPr wrap="none" rtlCol="0">
            <a:spAutoFit/>
          </a:bodyPr>
          <a:lstStyle/>
          <a:p>
            <a:r>
              <a:rPr lang="en-US" dirty="0">
                <a:solidFill>
                  <a:srgbClr val="FFFF00"/>
                </a:solidFill>
              </a:rPr>
              <a:t>6</a:t>
            </a:r>
          </a:p>
        </p:txBody>
      </p:sp>
      <p:sp>
        <p:nvSpPr>
          <p:cNvPr id="24" name="TextBox 23">
            <a:extLst>
              <a:ext uri="{FF2B5EF4-FFF2-40B4-BE49-F238E27FC236}">
                <a16:creationId xmlns:a16="http://schemas.microsoft.com/office/drawing/2014/main" id="{34817606-C73A-4638-9A03-D2D570D7E2A0}"/>
              </a:ext>
            </a:extLst>
          </p:cNvPr>
          <p:cNvSpPr txBox="1"/>
          <p:nvPr/>
        </p:nvSpPr>
        <p:spPr>
          <a:xfrm>
            <a:off x="7083297" y="3786594"/>
            <a:ext cx="301686" cy="369332"/>
          </a:xfrm>
          <a:prstGeom prst="rect">
            <a:avLst/>
          </a:prstGeom>
          <a:noFill/>
        </p:spPr>
        <p:txBody>
          <a:bodyPr wrap="none" rtlCol="0">
            <a:spAutoFit/>
          </a:bodyPr>
          <a:lstStyle/>
          <a:p>
            <a:r>
              <a:rPr lang="en-US" dirty="0">
                <a:solidFill>
                  <a:srgbClr val="FFFF00"/>
                </a:solidFill>
              </a:rPr>
              <a:t>7</a:t>
            </a:r>
          </a:p>
        </p:txBody>
      </p:sp>
      <p:sp>
        <p:nvSpPr>
          <p:cNvPr id="25" name="TextBox 24">
            <a:extLst>
              <a:ext uri="{FF2B5EF4-FFF2-40B4-BE49-F238E27FC236}">
                <a16:creationId xmlns:a16="http://schemas.microsoft.com/office/drawing/2014/main" id="{7B587FF5-4FD0-4B86-8291-A831D75FD54E}"/>
              </a:ext>
            </a:extLst>
          </p:cNvPr>
          <p:cNvSpPr txBox="1"/>
          <p:nvPr/>
        </p:nvSpPr>
        <p:spPr>
          <a:xfrm>
            <a:off x="7083297" y="4083918"/>
            <a:ext cx="301686" cy="369332"/>
          </a:xfrm>
          <a:prstGeom prst="rect">
            <a:avLst/>
          </a:prstGeom>
          <a:noFill/>
        </p:spPr>
        <p:txBody>
          <a:bodyPr wrap="none" rtlCol="0">
            <a:spAutoFit/>
          </a:bodyPr>
          <a:lstStyle/>
          <a:p>
            <a:r>
              <a:rPr lang="en-US" dirty="0">
                <a:solidFill>
                  <a:srgbClr val="FFFF00"/>
                </a:solidFill>
              </a:rPr>
              <a:t>8</a:t>
            </a:r>
          </a:p>
        </p:txBody>
      </p:sp>
      <p:sp>
        <p:nvSpPr>
          <p:cNvPr id="27" name="TextBox 26">
            <a:extLst>
              <a:ext uri="{FF2B5EF4-FFF2-40B4-BE49-F238E27FC236}">
                <a16:creationId xmlns:a16="http://schemas.microsoft.com/office/drawing/2014/main" id="{ABCABB39-8549-497D-9D98-0A379C1CEEEE}"/>
              </a:ext>
            </a:extLst>
          </p:cNvPr>
          <p:cNvSpPr txBox="1"/>
          <p:nvPr/>
        </p:nvSpPr>
        <p:spPr>
          <a:xfrm>
            <a:off x="7083297" y="4434666"/>
            <a:ext cx="301686" cy="369332"/>
          </a:xfrm>
          <a:prstGeom prst="rect">
            <a:avLst/>
          </a:prstGeom>
          <a:noFill/>
        </p:spPr>
        <p:txBody>
          <a:bodyPr wrap="none" rtlCol="0">
            <a:spAutoFit/>
          </a:bodyPr>
          <a:lstStyle/>
          <a:p>
            <a:r>
              <a:rPr lang="en-US" dirty="0">
                <a:solidFill>
                  <a:srgbClr val="FFFF00"/>
                </a:solidFill>
              </a:rPr>
              <a:t>9</a:t>
            </a:r>
          </a:p>
        </p:txBody>
      </p:sp>
      <p:sp>
        <p:nvSpPr>
          <p:cNvPr id="28" name="TextBox 27">
            <a:extLst>
              <a:ext uri="{FF2B5EF4-FFF2-40B4-BE49-F238E27FC236}">
                <a16:creationId xmlns:a16="http://schemas.microsoft.com/office/drawing/2014/main" id="{31FA5705-4278-4A37-8EFD-924C3A8B6128}"/>
              </a:ext>
            </a:extLst>
          </p:cNvPr>
          <p:cNvSpPr txBox="1"/>
          <p:nvPr/>
        </p:nvSpPr>
        <p:spPr>
          <a:xfrm>
            <a:off x="6137321" y="987574"/>
            <a:ext cx="554960" cy="461665"/>
          </a:xfrm>
          <a:prstGeom prst="rect">
            <a:avLst/>
          </a:prstGeom>
          <a:noFill/>
        </p:spPr>
        <p:txBody>
          <a:bodyPr wrap="none" rtlCol="0">
            <a:spAutoFit/>
          </a:bodyPr>
          <a:lstStyle/>
          <a:p>
            <a:r>
              <a:rPr lang="en-US" sz="2400" b="1" dirty="0" err="1">
                <a:solidFill>
                  <a:srgbClr val="FFFF00"/>
                </a:solidFill>
              </a:rPr>
              <a:t>arr</a:t>
            </a:r>
            <a:endParaRPr lang="en-US" sz="2400" b="1" dirty="0">
              <a:solidFill>
                <a:srgbClr val="FFFF00"/>
              </a:solidFill>
            </a:endParaRPr>
          </a:p>
        </p:txBody>
      </p:sp>
      <p:sp>
        <p:nvSpPr>
          <p:cNvPr id="46" name="TextBox 45">
            <a:extLst>
              <a:ext uri="{FF2B5EF4-FFF2-40B4-BE49-F238E27FC236}">
                <a16:creationId xmlns:a16="http://schemas.microsoft.com/office/drawing/2014/main" id="{5889332D-46CB-4165-816C-E5E63BCF037F}"/>
              </a:ext>
            </a:extLst>
          </p:cNvPr>
          <p:cNvSpPr txBox="1"/>
          <p:nvPr/>
        </p:nvSpPr>
        <p:spPr>
          <a:xfrm>
            <a:off x="7092280" y="2787774"/>
            <a:ext cx="301686" cy="369332"/>
          </a:xfrm>
          <a:prstGeom prst="rect">
            <a:avLst/>
          </a:prstGeom>
          <a:noFill/>
        </p:spPr>
        <p:txBody>
          <a:bodyPr wrap="none" rtlCol="0">
            <a:spAutoFit/>
          </a:bodyPr>
          <a:lstStyle/>
          <a:p>
            <a:r>
              <a:rPr lang="en-US" dirty="0">
                <a:solidFill>
                  <a:srgbClr val="FFFF00"/>
                </a:solidFill>
              </a:rPr>
              <a:t>4</a:t>
            </a:r>
          </a:p>
        </p:txBody>
      </p:sp>
      <p:sp>
        <p:nvSpPr>
          <p:cNvPr id="47" name="TextBox 46">
            <a:extLst>
              <a:ext uri="{FF2B5EF4-FFF2-40B4-BE49-F238E27FC236}">
                <a16:creationId xmlns:a16="http://schemas.microsoft.com/office/drawing/2014/main" id="{8A9F62A5-5178-4F75-81A2-1E3152AFD1A8}"/>
              </a:ext>
            </a:extLst>
          </p:cNvPr>
          <p:cNvSpPr txBox="1"/>
          <p:nvPr/>
        </p:nvSpPr>
        <p:spPr>
          <a:xfrm>
            <a:off x="7092280" y="2427734"/>
            <a:ext cx="301686" cy="369332"/>
          </a:xfrm>
          <a:prstGeom prst="rect">
            <a:avLst/>
          </a:prstGeom>
          <a:noFill/>
        </p:spPr>
        <p:txBody>
          <a:bodyPr wrap="none" rtlCol="0">
            <a:spAutoFit/>
          </a:bodyPr>
          <a:lstStyle/>
          <a:p>
            <a:r>
              <a:rPr lang="en-US" dirty="0">
                <a:solidFill>
                  <a:srgbClr val="FFFF00"/>
                </a:solidFill>
              </a:rPr>
              <a:t>3</a:t>
            </a:r>
          </a:p>
        </p:txBody>
      </p:sp>
      <p:sp>
        <p:nvSpPr>
          <p:cNvPr id="48" name="TextBox 47">
            <a:extLst>
              <a:ext uri="{FF2B5EF4-FFF2-40B4-BE49-F238E27FC236}">
                <a16:creationId xmlns:a16="http://schemas.microsoft.com/office/drawing/2014/main" id="{6FD2897B-C968-4BAA-800D-8A296FF90923}"/>
              </a:ext>
            </a:extLst>
          </p:cNvPr>
          <p:cNvSpPr txBox="1"/>
          <p:nvPr/>
        </p:nvSpPr>
        <p:spPr>
          <a:xfrm>
            <a:off x="7092280" y="2058402"/>
            <a:ext cx="301686" cy="369332"/>
          </a:xfrm>
          <a:prstGeom prst="rect">
            <a:avLst/>
          </a:prstGeom>
          <a:noFill/>
        </p:spPr>
        <p:txBody>
          <a:bodyPr wrap="none" rtlCol="0">
            <a:spAutoFit/>
          </a:bodyPr>
          <a:lstStyle/>
          <a:p>
            <a:r>
              <a:rPr lang="en-US" dirty="0">
                <a:solidFill>
                  <a:srgbClr val="FFFF00"/>
                </a:solidFill>
              </a:rPr>
              <a:t>2</a:t>
            </a:r>
          </a:p>
        </p:txBody>
      </p:sp>
      <p:sp>
        <p:nvSpPr>
          <p:cNvPr id="49" name="TextBox 48">
            <a:extLst>
              <a:ext uri="{FF2B5EF4-FFF2-40B4-BE49-F238E27FC236}">
                <a16:creationId xmlns:a16="http://schemas.microsoft.com/office/drawing/2014/main" id="{4DACC4C8-8366-4B36-99E4-F73AC6A82FEE}"/>
              </a:ext>
            </a:extLst>
          </p:cNvPr>
          <p:cNvSpPr txBox="1"/>
          <p:nvPr/>
        </p:nvSpPr>
        <p:spPr>
          <a:xfrm>
            <a:off x="7078626" y="1707654"/>
            <a:ext cx="301686" cy="369332"/>
          </a:xfrm>
          <a:prstGeom prst="rect">
            <a:avLst/>
          </a:prstGeom>
          <a:noFill/>
        </p:spPr>
        <p:txBody>
          <a:bodyPr wrap="none" rtlCol="0">
            <a:spAutoFit/>
          </a:bodyPr>
          <a:lstStyle/>
          <a:p>
            <a:r>
              <a:rPr lang="en-US" dirty="0">
                <a:solidFill>
                  <a:srgbClr val="FFFF00"/>
                </a:solidFill>
              </a:rPr>
              <a:t>1</a:t>
            </a:r>
          </a:p>
        </p:txBody>
      </p:sp>
      <p:sp>
        <p:nvSpPr>
          <p:cNvPr id="50" name="TextBox 49">
            <a:extLst>
              <a:ext uri="{FF2B5EF4-FFF2-40B4-BE49-F238E27FC236}">
                <a16:creationId xmlns:a16="http://schemas.microsoft.com/office/drawing/2014/main" id="{6BF4E41D-294D-4E6F-89A4-D50712AD00CE}"/>
              </a:ext>
            </a:extLst>
          </p:cNvPr>
          <p:cNvSpPr txBox="1"/>
          <p:nvPr/>
        </p:nvSpPr>
        <p:spPr>
          <a:xfrm>
            <a:off x="7078626" y="1410330"/>
            <a:ext cx="301686" cy="369332"/>
          </a:xfrm>
          <a:prstGeom prst="rect">
            <a:avLst/>
          </a:prstGeom>
          <a:noFill/>
        </p:spPr>
        <p:txBody>
          <a:bodyPr wrap="none" rtlCol="0">
            <a:spAutoFit/>
          </a:bodyPr>
          <a:lstStyle/>
          <a:p>
            <a:r>
              <a:rPr lang="en-US" dirty="0">
                <a:solidFill>
                  <a:srgbClr val="FFFF00"/>
                </a:solidFill>
              </a:rPr>
              <a:t>0</a:t>
            </a:r>
          </a:p>
        </p:txBody>
      </p:sp>
      <p:sp>
        <p:nvSpPr>
          <p:cNvPr id="51" name="TextBox 50">
            <a:extLst>
              <a:ext uri="{FF2B5EF4-FFF2-40B4-BE49-F238E27FC236}">
                <a16:creationId xmlns:a16="http://schemas.microsoft.com/office/drawing/2014/main" id="{91C77159-4405-4AA1-9D50-1F56EFC82A32}"/>
              </a:ext>
            </a:extLst>
          </p:cNvPr>
          <p:cNvSpPr txBox="1"/>
          <p:nvPr/>
        </p:nvSpPr>
        <p:spPr>
          <a:xfrm>
            <a:off x="7092280" y="3147814"/>
            <a:ext cx="301686" cy="369332"/>
          </a:xfrm>
          <a:prstGeom prst="rect">
            <a:avLst/>
          </a:prstGeom>
          <a:noFill/>
        </p:spPr>
        <p:txBody>
          <a:bodyPr wrap="none" rtlCol="0">
            <a:spAutoFit/>
          </a:bodyPr>
          <a:lstStyle/>
          <a:p>
            <a:r>
              <a:rPr lang="en-US" dirty="0">
                <a:solidFill>
                  <a:srgbClr val="FFFF00"/>
                </a:solidFill>
              </a:rPr>
              <a:t>5</a:t>
            </a: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down)">
                                      <p:cBhvr>
                                        <p:cTn id="11" dur="500"/>
                                        <p:tgtEl>
                                          <p:spTgt spid="11">
                                            <p:txEl>
                                              <p:pRg st="0" end="0"/>
                                            </p:tx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wipe(down)">
                                      <p:cBhvr>
                                        <p:cTn id="14" dur="500"/>
                                        <p:tgtEl>
                                          <p:spTgt spid="11">
                                            <p:txEl>
                                              <p:pRg st="1" end="1"/>
                                            </p:tx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down)">
                                      <p:cBhvr>
                                        <p:cTn id="17" dur="500"/>
                                        <p:tgtEl>
                                          <p:spTgt spid="11">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wipe(down)">
                                      <p:cBhvr>
                                        <p:cTn id="20" dur="500"/>
                                        <p:tgtEl>
                                          <p:spTgt spid="11">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wipe(down)">
                                      <p:cBhvr>
                                        <p:cTn id="23" dur="500"/>
                                        <p:tgtEl>
                                          <p:spTgt spid="11">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wipe(down)">
                                      <p:cBhvr>
                                        <p:cTn id="26" dur="500"/>
                                        <p:tgtEl>
                                          <p:spTgt spid="11">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wipe(down)">
                                      <p:cBhvr>
                                        <p:cTn id="29" dur="500"/>
                                        <p:tgtEl>
                                          <p:spTgt spid="11">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1">
                                            <p:txEl>
                                              <p:pRg st="7" end="7"/>
                                            </p:txEl>
                                          </p:spTgt>
                                        </p:tgtEl>
                                        <p:attrNameLst>
                                          <p:attrName>style.visibility</p:attrName>
                                        </p:attrNameLst>
                                      </p:cBhvr>
                                      <p:to>
                                        <p:strVal val="visible"/>
                                      </p:to>
                                    </p:set>
                                    <p:animEffect transition="in" filter="wipe(down)">
                                      <p:cBhvr>
                                        <p:cTn id="32" dur="500"/>
                                        <p:tgtEl>
                                          <p:spTgt spid="11">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1">
                                            <p:txEl>
                                              <p:pRg st="8" end="8"/>
                                            </p:txEl>
                                          </p:spTgt>
                                        </p:tgtEl>
                                        <p:attrNameLst>
                                          <p:attrName>style.visibility</p:attrName>
                                        </p:attrNameLst>
                                      </p:cBhvr>
                                      <p:to>
                                        <p:strVal val="visible"/>
                                      </p:to>
                                    </p:set>
                                    <p:animEffect transition="in" filter="wipe(down)">
                                      <p:cBhvr>
                                        <p:cTn id="35" dur="500"/>
                                        <p:tgtEl>
                                          <p:spTgt spid="11">
                                            <p:txEl>
                                              <p:pRg st="8" end="8"/>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1">
                                            <p:txEl>
                                              <p:pRg st="9" end="9"/>
                                            </p:txEl>
                                          </p:spTgt>
                                        </p:tgtEl>
                                        <p:attrNameLst>
                                          <p:attrName>style.visibility</p:attrName>
                                        </p:attrNameLst>
                                      </p:cBhvr>
                                      <p:to>
                                        <p:strVal val="visible"/>
                                      </p:to>
                                    </p:set>
                                    <p:animEffect transition="in" filter="wipe(down)">
                                      <p:cBhvr>
                                        <p:cTn id="38" dur="500"/>
                                        <p:tgtEl>
                                          <p:spTgt spid="11">
                                            <p:txEl>
                                              <p:pRg st="9" end="9"/>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1">
                                            <p:txEl>
                                              <p:pRg st="10" end="10"/>
                                            </p:txEl>
                                          </p:spTgt>
                                        </p:tgtEl>
                                        <p:attrNameLst>
                                          <p:attrName>style.visibility</p:attrName>
                                        </p:attrNameLst>
                                      </p:cBhvr>
                                      <p:to>
                                        <p:strVal val="visible"/>
                                      </p:to>
                                    </p:set>
                                    <p:animEffect transition="in" filter="wipe(down)">
                                      <p:cBhvr>
                                        <p:cTn id="41" dur="500"/>
                                        <p:tgtEl>
                                          <p:spTgt spid="11">
                                            <p:txEl>
                                              <p:pRg st="10" end="10"/>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1">
                                            <p:txEl>
                                              <p:pRg st="11" end="11"/>
                                            </p:txEl>
                                          </p:spTgt>
                                        </p:tgtEl>
                                        <p:attrNameLst>
                                          <p:attrName>style.visibility</p:attrName>
                                        </p:attrNameLst>
                                      </p:cBhvr>
                                      <p:to>
                                        <p:strVal val="visible"/>
                                      </p:to>
                                    </p:set>
                                    <p:animEffect transition="in" filter="wipe(down)">
                                      <p:cBhvr>
                                        <p:cTn id="44" dur="500"/>
                                        <p:tgtEl>
                                          <p:spTgt spid="11">
                                            <p:txEl>
                                              <p:pRg st="11" end="11"/>
                                            </p:tx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1">
                                            <p:txEl>
                                              <p:pRg st="12" end="12"/>
                                            </p:txEl>
                                          </p:spTgt>
                                        </p:tgtEl>
                                        <p:attrNameLst>
                                          <p:attrName>style.visibility</p:attrName>
                                        </p:attrNameLst>
                                      </p:cBhvr>
                                      <p:to>
                                        <p:strVal val="visible"/>
                                      </p:to>
                                    </p:set>
                                    <p:animEffect transition="in" filter="wipe(down)">
                                      <p:cBhvr>
                                        <p:cTn id="47" dur="500"/>
                                        <p:tgtEl>
                                          <p:spTgt spid="11">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 </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642910" y="1643056"/>
            <a:ext cx="7929618" cy="2714644"/>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Write a program to create an integer array of 10 elements, accept values from the user in this array and finally display the sum and average of the values of the array.</a:t>
            </a: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 </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642910" y="1643056"/>
            <a:ext cx="7929618" cy="2714644"/>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Write a program to create an array of 10 integers, accept </a:t>
            </a:r>
          </a:p>
          <a:p>
            <a:pPr algn="ctr"/>
            <a:r>
              <a:rPr lang="en-US" sz="2400" b="1" dirty="0">
                <a:solidFill>
                  <a:srgbClr val="FFFF00"/>
                </a:solidFill>
              </a:rPr>
              <a:t>values from the user in that array and calculate the sum of even numbers as well as the sum odd numbers of the array separately.</a:t>
            </a: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Today’s Agenda</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grpSp>
        <p:nvGrpSpPr>
          <p:cNvPr id="12" name="Group 11"/>
          <p:cNvGrpSpPr/>
          <p:nvPr/>
        </p:nvGrpSpPr>
        <p:grpSpPr>
          <a:xfrm>
            <a:off x="3357554" y="2214560"/>
            <a:ext cx="5256584" cy="720000"/>
            <a:chOff x="3131840" y="1491630"/>
            <a:chExt cx="5256584" cy="576064"/>
          </a:xfrm>
        </p:grpSpPr>
        <p:sp>
          <p:nvSpPr>
            <p:cNvPr id="13" name="Rectangle 12"/>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ight Triangle 13"/>
            <p:cNvSpPr/>
            <p:nvPr/>
          </p:nvSpPr>
          <p:spPr>
            <a:xfrm rot="5400000">
              <a:off x="3203840" y="1419630"/>
              <a:ext cx="576000" cy="720000"/>
            </a:xfrm>
            <a:prstGeom prst="rtTriangle">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5" name="Group 14"/>
          <p:cNvGrpSpPr/>
          <p:nvPr/>
        </p:nvGrpSpPr>
        <p:grpSpPr>
          <a:xfrm>
            <a:off x="3351799" y="3071816"/>
            <a:ext cx="5256584" cy="720002"/>
            <a:chOff x="3131840" y="1491629"/>
            <a:chExt cx="5256584" cy="576065"/>
          </a:xfrm>
        </p:grpSpPr>
        <p:sp>
          <p:nvSpPr>
            <p:cNvPr id="16" name="Rectangle 15"/>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ight Triangle 16"/>
            <p:cNvSpPr/>
            <p:nvPr/>
          </p:nvSpPr>
          <p:spPr>
            <a:xfrm rot="5400000">
              <a:off x="3203840" y="1419629"/>
              <a:ext cx="576000" cy="720000"/>
            </a:xfrm>
            <a:prstGeom prst="rtTriangle">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1" name="TextBox 20"/>
          <p:cNvSpPr txBox="1"/>
          <p:nvPr/>
        </p:nvSpPr>
        <p:spPr>
          <a:xfrm>
            <a:off x="3357554" y="2214560"/>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p:cNvSpPr txBox="1"/>
          <p:nvPr/>
        </p:nvSpPr>
        <p:spPr>
          <a:xfrm>
            <a:off x="3346044" y="310595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4" name="TextBox 23"/>
          <p:cNvSpPr txBox="1"/>
          <p:nvPr/>
        </p:nvSpPr>
        <p:spPr>
          <a:xfrm>
            <a:off x="3726144" y="2357436"/>
            <a:ext cx="4857784" cy="387798"/>
          </a:xfrm>
          <a:prstGeom prst="rect">
            <a:avLst/>
          </a:prstGeom>
          <a:noFill/>
        </p:spPr>
        <p:txBody>
          <a:bodyPr wrap="square" rtlCol="0">
            <a:spAutoFit/>
          </a:bodyPr>
          <a:lstStyle/>
          <a:p>
            <a:pPr marL="190500">
              <a:lnSpc>
                <a:spcPct val="95825"/>
              </a:lnSpc>
              <a:spcBef>
                <a:spcPts val="4183"/>
              </a:spcBef>
            </a:pPr>
            <a:r>
              <a:rPr lang="en-US" sz="2000" b="1" dirty="0">
                <a:solidFill>
                  <a:srgbClr val="0070C0"/>
                </a:solidFill>
                <a:cs typeface="Georgia"/>
              </a:rPr>
              <a:t>Arrays</a:t>
            </a:r>
          </a:p>
        </p:txBody>
      </p:sp>
      <p:pic>
        <p:nvPicPr>
          <p:cNvPr id="31" name="Picture 30" descr="cccccccccccccccccccccccc.png"/>
          <p:cNvPicPr>
            <a:picLocks noChangeAspect="1"/>
          </p:cNvPicPr>
          <p:nvPr/>
        </p:nvPicPr>
        <p:blipFill>
          <a:blip r:embed="rId4" cstate="print"/>
          <a:stretch>
            <a:fillRect/>
          </a:stretch>
        </p:blipFill>
        <p:spPr>
          <a:xfrm>
            <a:off x="571472" y="1500180"/>
            <a:ext cx="2510595" cy="2786082"/>
          </a:xfrm>
          <a:prstGeom prst="rect">
            <a:avLst/>
          </a:prstGeom>
        </p:spPr>
      </p:pic>
      <p:sp>
        <p:nvSpPr>
          <p:cNvPr id="26" name="TextBox 25"/>
          <p:cNvSpPr txBox="1"/>
          <p:nvPr/>
        </p:nvSpPr>
        <p:spPr>
          <a:xfrm>
            <a:off x="3726144" y="3286130"/>
            <a:ext cx="5000660" cy="387798"/>
          </a:xfrm>
          <a:prstGeom prst="rect">
            <a:avLst/>
          </a:prstGeom>
          <a:noFill/>
        </p:spPr>
        <p:txBody>
          <a:bodyPr wrap="square" rtlCol="0">
            <a:spAutoFit/>
          </a:bodyPr>
          <a:lstStyle/>
          <a:p>
            <a:pPr marL="190500">
              <a:lnSpc>
                <a:spcPct val="95825"/>
              </a:lnSpc>
              <a:spcBef>
                <a:spcPts val="4183"/>
              </a:spcBef>
            </a:pPr>
            <a:r>
              <a:rPr lang="en-US" sz="2000" b="1" dirty="0">
                <a:solidFill>
                  <a:srgbClr val="92D050"/>
                </a:solidFill>
                <a:latin typeface="+mj-lt"/>
                <a:cs typeface="Georgia"/>
              </a:rPr>
              <a:t>Some Example </a:t>
            </a: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4">
                                            <p:txEl>
                                              <p:pRg st="0" end="0"/>
                                            </p:txEl>
                                          </p:spTgt>
                                        </p:tgtEl>
                                        <p:attrNameLst>
                                          <p:attrName>style.visibility</p:attrName>
                                        </p:attrNameLst>
                                      </p:cBhvr>
                                      <p:to>
                                        <p:strVal val="visible"/>
                                      </p:to>
                                    </p:set>
                                    <p:animEffect transition="in" filter="wipe(down)">
                                      <p:cBhvr>
                                        <p:cTn id="19" dur="500"/>
                                        <p:tgtEl>
                                          <p:spTgt spid="2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6">
                                            <p:txEl>
                                              <p:pRg st="0" end="0"/>
                                            </p:txEl>
                                          </p:spTgt>
                                        </p:tgtEl>
                                        <p:attrNameLst>
                                          <p:attrName>style.visibility</p:attrName>
                                        </p:attrNameLst>
                                      </p:cBhvr>
                                      <p:to>
                                        <p:strVal val="visible"/>
                                      </p:to>
                                    </p:set>
                                    <p:animEffect transition="in" filter="wipe(down)">
                                      <p:cBhvr>
                                        <p:cTn id="24"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4" grpId="0" build="p"/>
      <p:bldP spid="2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Solution</a:t>
            </a:r>
          </a:p>
        </p:txBody>
      </p:sp>
      <p:pic>
        <p:nvPicPr>
          <p:cNvPr id="41" name="Picture 40" descr="sca.png"/>
          <p:cNvPicPr>
            <a:picLocks noChangeAspect="1"/>
          </p:cNvPicPr>
          <p:nvPr/>
        </p:nvPicPr>
        <p:blipFill>
          <a:blip r:embed="rId3"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7" name="Rectangle 6"/>
          <p:cNvSpPr/>
          <p:nvPr/>
        </p:nvSpPr>
        <p:spPr>
          <a:xfrm>
            <a:off x="857224" y="1000114"/>
            <a:ext cx="7429552" cy="400052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71470" y="963632"/>
            <a:ext cx="4429156" cy="3970318"/>
          </a:xfrm>
          <a:prstGeom prst="rect">
            <a:avLst/>
          </a:prstGeom>
          <a:noFill/>
        </p:spPr>
        <p:txBody>
          <a:bodyPr wrap="square" rtlCol="0">
            <a:spAutoFit/>
          </a:bodyPr>
          <a:lstStyle/>
          <a:p>
            <a:pPr marL="1257300" lvl="2" indent="-342900"/>
            <a:r>
              <a:rPr lang="en-US" sz="1400" dirty="0" err="1">
                <a:solidFill>
                  <a:schemeClr val="bg1"/>
                </a:solidFill>
                <a:sym typeface="Wingdings" pitchFamily="2" charset="2"/>
              </a:rPr>
              <a:t>int</a:t>
            </a:r>
            <a:r>
              <a:rPr lang="en-US" sz="1400" dirty="0">
                <a:solidFill>
                  <a:schemeClr val="bg1"/>
                </a:solidFill>
                <a:sym typeface="Wingdings" pitchFamily="2" charset="2"/>
              </a:rPr>
              <a:t> main()</a:t>
            </a:r>
          </a:p>
          <a:p>
            <a:pPr marL="1257300" lvl="2" indent="-342900"/>
            <a:r>
              <a:rPr lang="en-US" sz="1400" dirty="0">
                <a:solidFill>
                  <a:schemeClr val="bg1"/>
                </a:solidFill>
                <a:sym typeface="Wingdings" pitchFamily="2" charset="2"/>
              </a:rPr>
              <a:t>{</a:t>
            </a:r>
          </a:p>
          <a:p>
            <a:pPr marL="1257300" lvl="2" indent="-342900"/>
            <a:r>
              <a:rPr lang="en-US" sz="1400" dirty="0">
                <a:solidFill>
                  <a:schemeClr val="bg1"/>
                </a:solidFill>
                <a:sym typeface="Wingdings" pitchFamily="2" charset="2"/>
              </a:rPr>
              <a:t>    int </a:t>
            </a:r>
            <a:r>
              <a:rPr lang="en-US" sz="1400" dirty="0" err="1">
                <a:solidFill>
                  <a:schemeClr val="bg1"/>
                </a:solidFill>
                <a:sym typeface="Wingdings" pitchFamily="2" charset="2"/>
              </a:rPr>
              <a:t>arr</a:t>
            </a:r>
            <a:r>
              <a:rPr lang="en-US" sz="1400" dirty="0">
                <a:solidFill>
                  <a:schemeClr val="bg1"/>
                </a:solidFill>
                <a:sym typeface="Wingdings" pitchFamily="2" charset="2"/>
              </a:rPr>
              <a:t>[10], i, </a:t>
            </a:r>
            <a:r>
              <a:rPr lang="en-US" sz="1400" dirty="0" err="1">
                <a:solidFill>
                  <a:schemeClr val="bg1"/>
                </a:solidFill>
                <a:sym typeface="Wingdings" pitchFamily="2" charset="2"/>
              </a:rPr>
              <a:t>soe</a:t>
            </a:r>
            <a:r>
              <a:rPr lang="en-US" sz="1400" dirty="0">
                <a:solidFill>
                  <a:schemeClr val="bg1"/>
                </a:solidFill>
                <a:sym typeface="Wingdings" pitchFamily="2" charset="2"/>
              </a:rPr>
              <a:t> , sod;</a:t>
            </a:r>
          </a:p>
          <a:p>
            <a:pPr marL="1257300" lvl="2" indent="-342900"/>
            <a:r>
              <a:rPr lang="en-US" sz="1400" dirty="0">
                <a:solidFill>
                  <a:schemeClr val="bg1"/>
                </a:solidFill>
                <a:sym typeface="Wingdings" pitchFamily="2" charset="2"/>
              </a:rPr>
              <a:t>    </a:t>
            </a:r>
            <a:r>
              <a:rPr lang="en-US" sz="1400" dirty="0" err="1">
                <a:solidFill>
                  <a:schemeClr val="bg1"/>
                </a:solidFill>
                <a:sym typeface="Wingdings" pitchFamily="2" charset="2"/>
              </a:rPr>
              <a:t>soe</a:t>
            </a:r>
            <a:r>
              <a:rPr lang="en-US" sz="1400" dirty="0">
                <a:solidFill>
                  <a:schemeClr val="bg1"/>
                </a:solidFill>
                <a:sym typeface="Wingdings" pitchFamily="2" charset="2"/>
              </a:rPr>
              <a:t> = sod = 0;</a:t>
            </a:r>
          </a:p>
          <a:p>
            <a:pPr marL="1257300" lvl="2" indent="-342900"/>
            <a:r>
              <a:rPr lang="en-US" sz="1400" dirty="0">
                <a:solidFill>
                  <a:schemeClr val="bg1"/>
                </a:solidFill>
                <a:sym typeface="Wingdings" pitchFamily="2" charset="2"/>
              </a:rPr>
              <a:t>    </a:t>
            </a:r>
          </a:p>
          <a:p>
            <a:pPr marL="1257300" lvl="2" indent="-342900"/>
            <a:r>
              <a:rPr lang="en-US" sz="1400" dirty="0">
                <a:solidFill>
                  <a:schemeClr val="bg1"/>
                </a:solidFill>
                <a:sym typeface="Wingdings" pitchFamily="2" charset="2"/>
              </a:rPr>
              <a:t>    for(i = 0; i &lt;= 9; i++)</a:t>
            </a:r>
          </a:p>
          <a:p>
            <a:pPr marL="1257300" lvl="2" indent="-342900"/>
            <a:r>
              <a:rPr lang="en-US" sz="1400" dirty="0">
                <a:solidFill>
                  <a:schemeClr val="bg1"/>
                </a:solidFill>
                <a:sym typeface="Wingdings" pitchFamily="2" charset="2"/>
              </a:rPr>
              <a:t>    {</a:t>
            </a:r>
          </a:p>
          <a:p>
            <a:pPr marL="1257300" lvl="2" indent="-342900"/>
            <a:r>
              <a:rPr lang="en-US" sz="1400" dirty="0">
                <a:solidFill>
                  <a:schemeClr val="bg1"/>
                </a:solidFill>
                <a:sym typeface="Wingdings" pitchFamily="2" charset="2"/>
              </a:rPr>
              <a:t>        printf("Enter Element:");</a:t>
            </a:r>
          </a:p>
          <a:p>
            <a:pPr marL="1257300" lvl="2" indent="-342900"/>
            <a:r>
              <a:rPr lang="en-US" sz="1400" dirty="0">
                <a:solidFill>
                  <a:schemeClr val="bg1"/>
                </a:solidFill>
                <a:sym typeface="Wingdings" pitchFamily="2" charset="2"/>
              </a:rPr>
              <a:t>        scanf("%d", &amp;</a:t>
            </a:r>
            <a:r>
              <a:rPr lang="en-US" sz="1400" dirty="0" err="1">
                <a:solidFill>
                  <a:schemeClr val="bg1"/>
                </a:solidFill>
                <a:sym typeface="Wingdings" pitchFamily="2" charset="2"/>
              </a:rPr>
              <a:t>arr</a:t>
            </a:r>
            <a:r>
              <a:rPr lang="en-US" sz="1400" dirty="0">
                <a:solidFill>
                  <a:schemeClr val="bg1"/>
                </a:solidFill>
                <a:sym typeface="Wingdings" pitchFamily="2" charset="2"/>
              </a:rPr>
              <a:t>[i]);</a:t>
            </a:r>
          </a:p>
          <a:p>
            <a:pPr marL="1257300" lvl="2" indent="-342900"/>
            <a:r>
              <a:rPr lang="en-US" sz="1400" dirty="0">
                <a:solidFill>
                  <a:schemeClr val="bg1"/>
                </a:solidFill>
                <a:sym typeface="Wingdings" pitchFamily="2" charset="2"/>
              </a:rPr>
              <a:t>        if(</a:t>
            </a:r>
            <a:r>
              <a:rPr lang="en-US" sz="1400" dirty="0" err="1">
                <a:solidFill>
                  <a:schemeClr val="bg1"/>
                </a:solidFill>
                <a:sym typeface="Wingdings" pitchFamily="2" charset="2"/>
              </a:rPr>
              <a:t>arr</a:t>
            </a:r>
            <a:r>
              <a:rPr lang="en-US" sz="1400" dirty="0">
                <a:solidFill>
                  <a:schemeClr val="bg1"/>
                </a:solidFill>
                <a:sym typeface="Wingdings" pitchFamily="2" charset="2"/>
              </a:rPr>
              <a:t>[i] % 2 == 0)</a:t>
            </a:r>
          </a:p>
          <a:p>
            <a:pPr marL="1257300" lvl="2" indent="-342900"/>
            <a:r>
              <a:rPr lang="en-US" sz="1400" dirty="0">
                <a:solidFill>
                  <a:schemeClr val="bg1"/>
                </a:solidFill>
                <a:sym typeface="Wingdings" pitchFamily="2" charset="2"/>
              </a:rPr>
              <a:t>            </a:t>
            </a:r>
            <a:r>
              <a:rPr lang="en-US" sz="1400" dirty="0" err="1">
                <a:solidFill>
                  <a:schemeClr val="bg1"/>
                </a:solidFill>
                <a:sym typeface="Wingdings" pitchFamily="2" charset="2"/>
              </a:rPr>
              <a:t>soe</a:t>
            </a:r>
            <a:r>
              <a:rPr lang="en-US" sz="1400" dirty="0">
                <a:solidFill>
                  <a:schemeClr val="bg1"/>
                </a:solidFill>
                <a:sym typeface="Wingdings" pitchFamily="2" charset="2"/>
              </a:rPr>
              <a:t> = </a:t>
            </a:r>
            <a:r>
              <a:rPr lang="en-US" sz="1400" dirty="0" err="1">
                <a:solidFill>
                  <a:schemeClr val="bg1"/>
                </a:solidFill>
                <a:sym typeface="Wingdings" pitchFamily="2" charset="2"/>
              </a:rPr>
              <a:t>soe</a:t>
            </a:r>
            <a:r>
              <a:rPr lang="en-US" sz="1400" dirty="0">
                <a:solidFill>
                  <a:schemeClr val="bg1"/>
                </a:solidFill>
                <a:sym typeface="Wingdings" pitchFamily="2" charset="2"/>
              </a:rPr>
              <a:t> + </a:t>
            </a:r>
            <a:r>
              <a:rPr lang="en-US" sz="1400" dirty="0" err="1">
                <a:solidFill>
                  <a:schemeClr val="bg1"/>
                </a:solidFill>
                <a:sym typeface="Wingdings" pitchFamily="2" charset="2"/>
              </a:rPr>
              <a:t>arr</a:t>
            </a:r>
            <a:r>
              <a:rPr lang="en-US" sz="1400" dirty="0">
                <a:solidFill>
                  <a:schemeClr val="bg1"/>
                </a:solidFill>
                <a:sym typeface="Wingdings" pitchFamily="2" charset="2"/>
              </a:rPr>
              <a:t>[i];</a:t>
            </a:r>
          </a:p>
          <a:p>
            <a:pPr marL="1257300" lvl="2" indent="-342900"/>
            <a:r>
              <a:rPr lang="en-US" sz="1400" dirty="0">
                <a:solidFill>
                  <a:schemeClr val="bg1"/>
                </a:solidFill>
                <a:sym typeface="Wingdings" pitchFamily="2" charset="2"/>
              </a:rPr>
              <a:t>        else</a:t>
            </a:r>
          </a:p>
          <a:p>
            <a:pPr marL="1257300" lvl="2" indent="-342900"/>
            <a:r>
              <a:rPr lang="en-US" sz="1400" dirty="0">
                <a:solidFill>
                  <a:schemeClr val="bg1"/>
                </a:solidFill>
                <a:sym typeface="Wingdings" pitchFamily="2" charset="2"/>
              </a:rPr>
              <a:t>            sod = sod + </a:t>
            </a:r>
            <a:r>
              <a:rPr lang="en-US" sz="1400" dirty="0" err="1">
                <a:solidFill>
                  <a:schemeClr val="bg1"/>
                </a:solidFill>
                <a:sym typeface="Wingdings" pitchFamily="2" charset="2"/>
              </a:rPr>
              <a:t>arr</a:t>
            </a:r>
            <a:r>
              <a:rPr lang="en-US" sz="1400" dirty="0">
                <a:solidFill>
                  <a:schemeClr val="bg1"/>
                </a:solidFill>
                <a:sym typeface="Wingdings" pitchFamily="2" charset="2"/>
              </a:rPr>
              <a:t>[i];</a:t>
            </a:r>
          </a:p>
          <a:p>
            <a:pPr marL="1257300" lvl="2" indent="-342900"/>
            <a:r>
              <a:rPr lang="en-US" sz="1400" dirty="0">
                <a:solidFill>
                  <a:schemeClr val="bg1"/>
                </a:solidFill>
                <a:sym typeface="Wingdings" pitchFamily="2" charset="2"/>
              </a:rPr>
              <a:t>    }</a:t>
            </a:r>
          </a:p>
          <a:p>
            <a:pPr marL="1257300" lvl="2" indent="-342900"/>
            <a:r>
              <a:rPr lang="en-US" sz="1400" dirty="0">
                <a:solidFill>
                  <a:schemeClr val="bg1"/>
                </a:solidFill>
                <a:sym typeface="Wingdings" pitchFamily="2" charset="2"/>
              </a:rPr>
              <a:t>    printf("Sum of even is %d", </a:t>
            </a:r>
            <a:r>
              <a:rPr lang="en-US" sz="1400" dirty="0" err="1">
                <a:solidFill>
                  <a:schemeClr val="bg1"/>
                </a:solidFill>
                <a:sym typeface="Wingdings" pitchFamily="2" charset="2"/>
              </a:rPr>
              <a:t>soe</a:t>
            </a:r>
            <a:r>
              <a:rPr lang="en-US" sz="1400" dirty="0">
                <a:solidFill>
                  <a:schemeClr val="bg1"/>
                </a:solidFill>
                <a:sym typeface="Wingdings" pitchFamily="2" charset="2"/>
              </a:rPr>
              <a:t>);</a:t>
            </a:r>
          </a:p>
          <a:p>
            <a:pPr marL="1257300" lvl="2" indent="-342900"/>
            <a:r>
              <a:rPr lang="en-US" sz="1400" dirty="0">
                <a:solidFill>
                  <a:schemeClr val="bg1"/>
                </a:solidFill>
                <a:sym typeface="Wingdings" pitchFamily="2" charset="2"/>
              </a:rPr>
              <a:t>    printf("\</a:t>
            </a:r>
            <a:r>
              <a:rPr lang="en-US" sz="1400" dirty="0" err="1">
                <a:solidFill>
                  <a:schemeClr val="bg1"/>
                </a:solidFill>
                <a:sym typeface="Wingdings" pitchFamily="2" charset="2"/>
              </a:rPr>
              <a:t>nSum</a:t>
            </a:r>
            <a:r>
              <a:rPr lang="en-US" sz="1400" dirty="0">
                <a:solidFill>
                  <a:schemeClr val="bg1"/>
                </a:solidFill>
                <a:sym typeface="Wingdings" pitchFamily="2" charset="2"/>
              </a:rPr>
              <a:t> of odd is %d", sod);</a:t>
            </a:r>
          </a:p>
          <a:p>
            <a:pPr marL="1257300" lvl="2" indent="-342900"/>
            <a:r>
              <a:rPr lang="en-US" sz="1400" dirty="0">
                <a:solidFill>
                  <a:schemeClr val="bg1"/>
                </a:solidFill>
                <a:sym typeface="Wingdings" pitchFamily="2" charset="2"/>
              </a:rPr>
              <a:t>    return 0;</a:t>
            </a:r>
          </a:p>
          <a:p>
            <a:pPr marL="1257300" lvl="2" indent="-342900"/>
            <a:r>
              <a:rPr lang="en-US" sz="1400" dirty="0">
                <a:solidFill>
                  <a:schemeClr val="bg1"/>
                </a:solidFill>
                <a:sym typeface="Wingdings" pitchFamily="2" charset="2"/>
              </a:rPr>
              <a:t>}</a:t>
            </a:r>
            <a:endParaRPr lang="en-US" sz="1400" b="1" dirty="0">
              <a:solidFill>
                <a:srgbClr val="0000CC"/>
              </a:solidFill>
              <a:sym typeface="Wingdings" pitchFamily="2" charset="2"/>
            </a:endParaRPr>
          </a:p>
        </p:txBody>
      </p:sp>
      <p:graphicFrame>
        <p:nvGraphicFramePr>
          <p:cNvPr id="12" name="Table 6">
            <a:extLst>
              <a:ext uri="{FF2B5EF4-FFF2-40B4-BE49-F238E27FC236}">
                <a16:creationId xmlns:a16="http://schemas.microsoft.com/office/drawing/2014/main" id="{22049570-5E0B-4516-878E-2B1451B33F3F}"/>
              </a:ext>
            </a:extLst>
          </p:cNvPr>
          <p:cNvGraphicFramePr>
            <a:graphicFrameLocks noGrp="1"/>
          </p:cNvGraphicFramePr>
          <p:nvPr>
            <p:extLst>
              <p:ext uri="{D42A27DB-BD31-4B8C-83A1-F6EECF244321}">
                <p14:modId xmlns:p14="http://schemas.microsoft.com/office/powerpoint/2010/main" val="1989848654"/>
              </p:ext>
            </p:extLst>
          </p:nvPr>
        </p:nvGraphicFramePr>
        <p:xfrm>
          <a:off x="5849151" y="1419622"/>
          <a:ext cx="1103784" cy="3352820"/>
        </p:xfrm>
        <a:graphic>
          <a:graphicData uri="http://schemas.openxmlformats.org/drawingml/2006/table">
            <a:tbl>
              <a:tblPr firstRow="1" bandRow="1">
                <a:tableStyleId>{5C22544A-7EE6-4342-B048-85BDC9FD1C3A}</a:tableStyleId>
              </a:tblPr>
              <a:tblGrid>
                <a:gridCol w="1103784">
                  <a:extLst>
                    <a:ext uri="{9D8B030D-6E8A-4147-A177-3AD203B41FA5}">
                      <a16:colId xmlns:a16="http://schemas.microsoft.com/office/drawing/2014/main" val="3928858204"/>
                    </a:ext>
                  </a:extLst>
                </a:gridCol>
              </a:tblGrid>
              <a:tr h="335282">
                <a:tc>
                  <a:txBody>
                    <a:bodyPr/>
                    <a:lstStyle/>
                    <a:p>
                      <a:pPr algn="ctr"/>
                      <a:r>
                        <a:rPr lang="en-US" sz="1500" b="0" dirty="0">
                          <a:solidFill>
                            <a:schemeClr val="tx1"/>
                          </a:solidFill>
                        </a:rPr>
                        <a:t>12</a:t>
                      </a:r>
                    </a:p>
                  </a:txBody>
                  <a:tcPr marT="37785" marB="37785" anchor="ctr">
                    <a:solidFill>
                      <a:schemeClr val="bg1">
                        <a:lumMod val="95000"/>
                      </a:schemeClr>
                    </a:solidFill>
                  </a:tcPr>
                </a:tc>
                <a:extLst>
                  <a:ext uri="{0D108BD9-81ED-4DB2-BD59-A6C34878D82A}">
                    <a16:rowId xmlns:a16="http://schemas.microsoft.com/office/drawing/2014/main" val="3667420262"/>
                  </a:ext>
                </a:extLst>
              </a:tr>
              <a:tr h="335282">
                <a:tc>
                  <a:txBody>
                    <a:bodyPr/>
                    <a:lstStyle/>
                    <a:p>
                      <a:pPr algn="ctr"/>
                      <a:r>
                        <a:rPr lang="en-US" sz="1500" b="0" dirty="0">
                          <a:solidFill>
                            <a:schemeClr val="tx1"/>
                          </a:solidFill>
                        </a:rPr>
                        <a:t>3</a:t>
                      </a:r>
                      <a:endParaRPr lang="en-US" sz="1500" dirty="0">
                        <a:solidFill>
                          <a:schemeClr val="tx1"/>
                        </a:solidFill>
                      </a:endParaRPr>
                    </a:p>
                  </a:txBody>
                  <a:tcPr marT="37785" marB="37785" anchor="ctr"/>
                </a:tc>
                <a:extLst>
                  <a:ext uri="{0D108BD9-81ED-4DB2-BD59-A6C34878D82A}">
                    <a16:rowId xmlns:a16="http://schemas.microsoft.com/office/drawing/2014/main" val="3851691300"/>
                  </a:ext>
                </a:extLst>
              </a:tr>
              <a:tr h="335282">
                <a:tc>
                  <a:txBody>
                    <a:bodyPr/>
                    <a:lstStyle/>
                    <a:p>
                      <a:pPr algn="ctr"/>
                      <a:r>
                        <a:rPr lang="en-US" sz="1500" b="0" dirty="0">
                          <a:solidFill>
                            <a:schemeClr val="tx1"/>
                          </a:solidFill>
                        </a:rPr>
                        <a:t>15</a:t>
                      </a:r>
                      <a:endParaRPr lang="en-US" sz="1500" dirty="0">
                        <a:solidFill>
                          <a:schemeClr val="tx1"/>
                        </a:solidFill>
                      </a:endParaRPr>
                    </a:p>
                  </a:txBody>
                  <a:tcPr marT="37785" marB="37785" anchor="ctr"/>
                </a:tc>
                <a:extLst>
                  <a:ext uri="{0D108BD9-81ED-4DB2-BD59-A6C34878D82A}">
                    <a16:rowId xmlns:a16="http://schemas.microsoft.com/office/drawing/2014/main" val="1250095804"/>
                  </a:ext>
                </a:extLst>
              </a:tr>
              <a:tr h="335282">
                <a:tc>
                  <a:txBody>
                    <a:bodyPr/>
                    <a:lstStyle/>
                    <a:p>
                      <a:pPr algn="ctr"/>
                      <a:r>
                        <a:rPr lang="en-US" sz="1500" b="0" dirty="0">
                          <a:solidFill>
                            <a:schemeClr val="tx1"/>
                          </a:solidFill>
                        </a:rPr>
                        <a:t>21</a:t>
                      </a:r>
                      <a:endParaRPr lang="en-US" sz="1500" dirty="0">
                        <a:solidFill>
                          <a:schemeClr val="tx1"/>
                        </a:solidFill>
                      </a:endParaRPr>
                    </a:p>
                  </a:txBody>
                  <a:tcPr marT="37785" marB="37785" anchor="ctr"/>
                </a:tc>
                <a:extLst>
                  <a:ext uri="{0D108BD9-81ED-4DB2-BD59-A6C34878D82A}">
                    <a16:rowId xmlns:a16="http://schemas.microsoft.com/office/drawing/2014/main" val="915083842"/>
                  </a:ext>
                </a:extLst>
              </a:tr>
              <a:tr h="335282">
                <a:tc>
                  <a:txBody>
                    <a:bodyPr/>
                    <a:lstStyle/>
                    <a:p>
                      <a:pPr algn="ctr"/>
                      <a:r>
                        <a:rPr lang="en-US" sz="1500" b="0" dirty="0">
                          <a:solidFill>
                            <a:schemeClr val="tx1"/>
                          </a:solidFill>
                        </a:rPr>
                        <a:t>18</a:t>
                      </a:r>
                      <a:endParaRPr lang="en-US" sz="1500" dirty="0">
                        <a:solidFill>
                          <a:schemeClr val="tx1"/>
                        </a:solidFill>
                      </a:endParaRPr>
                    </a:p>
                  </a:txBody>
                  <a:tcPr marT="37785" marB="37785" anchor="ctr"/>
                </a:tc>
                <a:extLst>
                  <a:ext uri="{0D108BD9-81ED-4DB2-BD59-A6C34878D82A}">
                    <a16:rowId xmlns:a16="http://schemas.microsoft.com/office/drawing/2014/main" val="1313831968"/>
                  </a:ext>
                </a:extLst>
              </a:tr>
              <a:tr h="335282">
                <a:tc>
                  <a:txBody>
                    <a:bodyPr/>
                    <a:lstStyle/>
                    <a:p>
                      <a:pPr algn="ctr"/>
                      <a:r>
                        <a:rPr lang="en-US" sz="1500" b="0" dirty="0">
                          <a:solidFill>
                            <a:schemeClr val="tx1"/>
                          </a:solidFill>
                        </a:rPr>
                        <a:t>5</a:t>
                      </a:r>
                      <a:endParaRPr lang="en-US" sz="1500" dirty="0">
                        <a:solidFill>
                          <a:schemeClr val="tx1"/>
                        </a:solidFill>
                      </a:endParaRPr>
                    </a:p>
                  </a:txBody>
                  <a:tcPr marT="37785" marB="37785" anchor="ctr"/>
                </a:tc>
                <a:extLst>
                  <a:ext uri="{0D108BD9-81ED-4DB2-BD59-A6C34878D82A}">
                    <a16:rowId xmlns:a16="http://schemas.microsoft.com/office/drawing/2014/main" val="2474245656"/>
                  </a:ext>
                </a:extLst>
              </a:tr>
              <a:tr h="335282">
                <a:tc>
                  <a:txBody>
                    <a:bodyPr/>
                    <a:lstStyle/>
                    <a:p>
                      <a:pPr algn="ctr"/>
                      <a:r>
                        <a:rPr lang="en-US" sz="1500" b="0" dirty="0">
                          <a:solidFill>
                            <a:schemeClr val="tx1"/>
                          </a:solidFill>
                        </a:rPr>
                        <a:t>22</a:t>
                      </a:r>
                      <a:endParaRPr lang="en-US" sz="1500" dirty="0">
                        <a:solidFill>
                          <a:schemeClr val="tx1"/>
                        </a:solidFill>
                      </a:endParaRPr>
                    </a:p>
                  </a:txBody>
                  <a:tcPr marT="37785" marB="37785" anchor="ctr"/>
                </a:tc>
                <a:extLst>
                  <a:ext uri="{0D108BD9-81ED-4DB2-BD59-A6C34878D82A}">
                    <a16:rowId xmlns:a16="http://schemas.microsoft.com/office/drawing/2014/main" val="3033874060"/>
                  </a:ext>
                </a:extLst>
              </a:tr>
              <a:tr h="335282">
                <a:tc>
                  <a:txBody>
                    <a:bodyPr/>
                    <a:lstStyle/>
                    <a:p>
                      <a:pPr algn="ctr"/>
                      <a:r>
                        <a:rPr lang="en-US" sz="1500" b="0" dirty="0">
                          <a:solidFill>
                            <a:schemeClr val="tx1"/>
                          </a:solidFill>
                        </a:rPr>
                        <a:t>24</a:t>
                      </a:r>
                      <a:endParaRPr lang="en-US" sz="1500" dirty="0">
                        <a:solidFill>
                          <a:schemeClr val="tx1"/>
                        </a:solidFill>
                      </a:endParaRPr>
                    </a:p>
                  </a:txBody>
                  <a:tcPr marT="37785" marB="37785" anchor="ctr"/>
                </a:tc>
                <a:extLst>
                  <a:ext uri="{0D108BD9-81ED-4DB2-BD59-A6C34878D82A}">
                    <a16:rowId xmlns:a16="http://schemas.microsoft.com/office/drawing/2014/main" val="2509969447"/>
                  </a:ext>
                </a:extLst>
              </a:tr>
              <a:tr h="335282">
                <a:tc>
                  <a:txBody>
                    <a:bodyPr/>
                    <a:lstStyle/>
                    <a:p>
                      <a:pPr algn="ctr"/>
                      <a:r>
                        <a:rPr lang="en-US" sz="1500" b="0" dirty="0">
                          <a:solidFill>
                            <a:schemeClr val="tx1"/>
                          </a:solidFill>
                        </a:rPr>
                        <a:t>11</a:t>
                      </a:r>
                      <a:endParaRPr lang="en-US" sz="1500" dirty="0">
                        <a:solidFill>
                          <a:schemeClr val="tx1"/>
                        </a:solidFill>
                      </a:endParaRPr>
                    </a:p>
                  </a:txBody>
                  <a:tcPr marT="37785" marB="37785" anchor="ctr"/>
                </a:tc>
                <a:extLst>
                  <a:ext uri="{0D108BD9-81ED-4DB2-BD59-A6C34878D82A}">
                    <a16:rowId xmlns:a16="http://schemas.microsoft.com/office/drawing/2014/main" val="4142424042"/>
                  </a:ext>
                </a:extLst>
              </a:tr>
              <a:tr h="335282">
                <a:tc>
                  <a:txBody>
                    <a:bodyPr/>
                    <a:lstStyle/>
                    <a:p>
                      <a:pPr algn="ctr"/>
                      <a:r>
                        <a:rPr lang="en-US" sz="1500" b="0" dirty="0">
                          <a:solidFill>
                            <a:schemeClr val="tx1"/>
                          </a:solidFill>
                        </a:rPr>
                        <a:t>19</a:t>
                      </a:r>
                      <a:endParaRPr lang="en-US" sz="1500" dirty="0">
                        <a:solidFill>
                          <a:schemeClr val="tx1"/>
                        </a:solidFill>
                      </a:endParaRPr>
                    </a:p>
                  </a:txBody>
                  <a:tcPr marT="37785" marB="37785" anchor="ctr"/>
                </a:tc>
                <a:extLst>
                  <a:ext uri="{0D108BD9-81ED-4DB2-BD59-A6C34878D82A}">
                    <a16:rowId xmlns:a16="http://schemas.microsoft.com/office/drawing/2014/main" val="1731818359"/>
                  </a:ext>
                </a:extLst>
              </a:tr>
            </a:tbl>
          </a:graphicData>
        </a:graphic>
      </p:graphicFrame>
      <p:sp>
        <p:nvSpPr>
          <p:cNvPr id="13" name="TextBox 12">
            <a:extLst>
              <a:ext uri="{FF2B5EF4-FFF2-40B4-BE49-F238E27FC236}">
                <a16:creationId xmlns:a16="http://schemas.microsoft.com/office/drawing/2014/main" id="{DAE7DF34-E1C1-4BF2-BC9D-E035DCB884A7}"/>
              </a:ext>
            </a:extLst>
          </p:cNvPr>
          <p:cNvSpPr txBox="1"/>
          <p:nvPr/>
        </p:nvSpPr>
        <p:spPr>
          <a:xfrm>
            <a:off x="5143393" y="1419622"/>
            <a:ext cx="652743" cy="369332"/>
          </a:xfrm>
          <a:prstGeom prst="rect">
            <a:avLst/>
          </a:prstGeom>
          <a:noFill/>
        </p:spPr>
        <p:txBody>
          <a:bodyPr wrap="none" rtlCol="0">
            <a:spAutoFit/>
          </a:bodyPr>
          <a:lstStyle/>
          <a:p>
            <a:r>
              <a:rPr lang="en-US" dirty="0">
                <a:solidFill>
                  <a:srgbClr val="FFFF00"/>
                </a:solidFill>
              </a:rPr>
              <a:t>2000</a:t>
            </a:r>
          </a:p>
        </p:txBody>
      </p:sp>
      <p:sp>
        <p:nvSpPr>
          <p:cNvPr id="14" name="TextBox 13">
            <a:extLst>
              <a:ext uri="{FF2B5EF4-FFF2-40B4-BE49-F238E27FC236}">
                <a16:creationId xmlns:a16="http://schemas.microsoft.com/office/drawing/2014/main" id="{FDD5A4A4-84D7-425D-84F2-5826B778FF36}"/>
              </a:ext>
            </a:extLst>
          </p:cNvPr>
          <p:cNvSpPr txBox="1"/>
          <p:nvPr/>
        </p:nvSpPr>
        <p:spPr>
          <a:xfrm>
            <a:off x="6137321" y="987574"/>
            <a:ext cx="554960" cy="461665"/>
          </a:xfrm>
          <a:prstGeom prst="rect">
            <a:avLst/>
          </a:prstGeom>
          <a:noFill/>
        </p:spPr>
        <p:txBody>
          <a:bodyPr wrap="none" rtlCol="0">
            <a:spAutoFit/>
          </a:bodyPr>
          <a:lstStyle/>
          <a:p>
            <a:r>
              <a:rPr lang="en-US" sz="2400" b="1" dirty="0" err="1">
                <a:solidFill>
                  <a:srgbClr val="FFFF00"/>
                </a:solidFill>
              </a:rPr>
              <a:t>arr</a:t>
            </a:r>
            <a:endParaRPr lang="en-US" sz="2400" b="1" dirty="0">
              <a:solidFill>
                <a:srgbClr val="FFFF00"/>
              </a:solidFill>
            </a:endParaRPr>
          </a:p>
        </p:txBody>
      </p:sp>
      <p:sp>
        <p:nvSpPr>
          <p:cNvPr id="15" name="TextBox 14">
            <a:extLst>
              <a:ext uri="{FF2B5EF4-FFF2-40B4-BE49-F238E27FC236}">
                <a16:creationId xmlns:a16="http://schemas.microsoft.com/office/drawing/2014/main" id="{0C221328-00DE-4A3A-8401-85E35273D4F1}"/>
              </a:ext>
            </a:extLst>
          </p:cNvPr>
          <p:cNvSpPr txBox="1"/>
          <p:nvPr/>
        </p:nvSpPr>
        <p:spPr>
          <a:xfrm>
            <a:off x="7078626" y="1410330"/>
            <a:ext cx="301686" cy="369332"/>
          </a:xfrm>
          <a:prstGeom prst="rect">
            <a:avLst/>
          </a:prstGeom>
          <a:noFill/>
        </p:spPr>
        <p:txBody>
          <a:bodyPr wrap="none" rtlCol="0">
            <a:spAutoFit/>
          </a:bodyPr>
          <a:lstStyle/>
          <a:p>
            <a:r>
              <a:rPr lang="en-US" dirty="0">
                <a:solidFill>
                  <a:srgbClr val="FFFF00"/>
                </a:solidFill>
              </a:rPr>
              <a:t>0</a:t>
            </a:r>
          </a:p>
        </p:txBody>
      </p:sp>
      <p:sp>
        <p:nvSpPr>
          <p:cNvPr id="16" name="TextBox 15">
            <a:extLst>
              <a:ext uri="{FF2B5EF4-FFF2-40B4-BE49-F238E27FC236}">
                <a16:creationId xmlns:a16="http://schemas.microsoft.com/office/drawing/2014/main" id="{0A06A1F0-9084-458F-9DFD-3D15361EFC07}"/>
              </a:ext>
            </a:extLst>
          </p:cNvPr>
          <p:cNvSpPr txBox="1"/>
          <p:nvPr/>
        </p:nvSpPr>
        <p:spPr>
          <a:xfrm>
            <a:off x="5143393" y="1770370"/>
            <a:ext cx="652743" cy="369332"/>
          </a:xfrm>
          <a:prstGeom prst="rect">
            <a:avLst/>
          </a:prstGeom>
          <a:noFill/>
        </p:spPr>
        <p:txBody>
          <a:bodyPr wrap="none" rtlCol="0">
            <a:spAutoFit/>
          </a:bodyPr>
          <a:lstStyle/>
          <a:p>
            <a:r>
              <a:rPr lang="en-US" dirty="0">
                <a:solidFill>
                  <a:srgbClr val="FFFF00"/>
                </a:solidFill>
              </a:rPr>
              <a:t>2004</a:t>
            </a:r>
          </a:p>
        </p:txBody>
      </p:sp>
      <p:sp>
        <p:nvSpPr>
          <p:cNvPr id="17" name="TextBox 16">
            <a:extLst>
              <a:ext uri="{FF2B5EF4-FFF2-40B4-BE49-F238E27FC236}">
                <a16:creationId xmlns:a16="http://schemas.microsoft.com/office/drawing/2014/main" id="{B80CF744-B477-4E7A-8519-32323FE5BC61}"/>
              </a:ext>
            </a:extLst>
          </p:cNvPr>
          <p:cNvSpPr txBox="1"/>
          <p:nvPr/>
        </p:nvSpPr>
        <p:spPr>
          <a:xfrm>
            <a:off x="5148064" y="2067694"/>
            <a:ext cx="652743" cy="369332"/>
          </a:xfrm>
          <a:prstGeom prst="rect">
            <a:avLst/>
          </a:prstGeom>
          <a:noFill/>
        </p:spPr>
        <p:txBody>
          <a:bodyPr wrap="none" rtlCol="0">
            <a:spAutoFit/>
          </a:bodyPr>
          <a:lstStyle/>
          <a:p>
            <a:r>
              <a:rPr lang="en-US" dirty="0">
                <a:solidFill>
                  <a:srgbClr val="FFFF00"/>
                </a:solidFill>
              </a:rPr>
              <a:t>2008</a:t>
            </a:r>
          </a:p>
        </p:txBody>
      </p:sp>
      <p:sp>
        <p:nvSpPr>
          <p:cNvPr id="18" name="TextBox 17">
            <a:extLst>
              <a:ext uri="{FF2B5EF4-FFF2-40B4-BE49-F238E27FC236}">
                <a16:creationId xmlns:a16="http://schemas.microsoft.com/office/drawing/2014/main" id="{2D1F20FB-4000-43F4-A4A4-B67CBF3BD021}"/>
              </a:ext>
            </a:extLst>
          </p:cNvPr>
          <p:cNvSpPr txBox="1"/>
          <p:nvPr/>
        </p:nvSpPr>
        <p:spPr>
          <a:xfrm>
            <a:off x="5143393" y="2427734"/>
            <a:ext cx="652743" cy="369332"/>
          </a:xfrm>
          <a:prstGeom prst="rect">
            <a:avLst/>
          </a:prstGeom>
          <a:noFill/>
        </p:spPr>
        <p:txBody>
          <a:bodyPr wrap="none" rtlCol="0">
            <a:spAutoFit/>
          </a:bodyPr>
          <a:lstStyle/>
          <a:p>
            <a:r>
              <a:rPr lang="en-US" dirty="0">
                <a:solidFill>
                  <a:srgbClr val="FFFF00"/>
                </a:solidFill>
              </a:rPr>
              <a:t>2012</a:t>
            </a:r>
          </a:p>
        </p:txBody>
      </p:sp>
      <p:sp>
        <p:nvSpPr>
          <p:cNvPr id="19" name="TextBox 18">
            <a:extLst>
              <a:ext uri="{FF2B5EF4-FFF2-40B4-BE49-F238E27FC236}">
                <a16:creationId xmlns:a16="http://schemas.microsoft.com/office/drawing/2014/main" id="{9FBF3F2D-030F-4CFB-953C-4AF29E1169A3}"/>
              </a:ext>
            </a:extLst>
          </p:cNvPr>
          <p:cNvSpPr txBox="1"/>
          <p:nvPr/>
        </p:nvSpPr>
        <p:spPr>
          <a:xfrm>
            <a:off x="5148064" y="2787774"/>
            <a:ext cx="652743" cy="369332"/>
          </a:xfrm>
          <a:prstGeom prst="rect">
            <a:avLst/>
          </a:prstGeom>
          <a:noFill/>
        </p:spPr>
        <p:txBody>
          <a:bodyPr wrap="none" rtlCol="0">
            <a:spAutoFit/>
          </a:bodyPr>
          <a:lstStyle/>
          <a:p>
            <a:r>
              <a:rPr lang="en-US" dirty="0">
                <a:solidFill>
                  <a:srgbClr val="FFFF00"/>
                </a:solidFill>
              </a:rPr>
              <a:t>2016</a:t>
            </a:r>
          </a:p>
        </p:txBody>
      </p:sp>
      <p:sp>
        <p:nvSpPr>
          <p:cNvPr id="20" name="TextBox 19">
            <a:extLst>
              <a:ext uri="{FF2B5EF4-FFF2-40B4-BE49-F238E27FC236}">
                <a16:creationId xmlns:a16="http://schemas.microsoft.com/office/drawing/2014/main" id="{F10621A4-C073-4788-9417-DA808ECB5D89}"/>
              </a:ext>
            </a:extLst>
          </p:cNvPr>
          <p:cNvSpPr txBox="1"/>
          <p:nvPr/>
        </p:nvSpPr>
        <p:spPr>
          <a:xfrm>
            <a:off x="5148064" y="3138522"/>
            <a:ext cx="652743" cy="369332"/>
          </a:xfrm>
          <a:prstGeom prst="rect">
            <a:avLst/>
          </a:prstGeom>
          <a:noFill/>
        </p:spPr>
        <p:txBody>
          <a:bodyPr wrap="none" rtlCol="0">
            <a:spAutoFit/>
          </a:bodyPr>
          <a:lstStyle/>
          <a:p>
            <a:r>
              <a:rPr lang="en-US" dirty="0">
                <a:solidFill>
                  <a:srgbClr val="FFFF00"/>
                </a:solidFill>
              </a:rPr>
              <a:t>2020</a:t>
            </a:r>
          </a:p>
        </p:txBody>
      </p:sp>
      <p:sp>
        <p:nvSpPr>
          <p:cNvPr id="21" name="TextBox 20">
            <a:extLst>
              <a:ext uri="{FF2B5EF4-FFF2-40B4-BE49-F238E27FC236}">
                <a16:creationId xmlns:a16="http://schemas.microsoft.com/office/drawing/2014/main" id="{1F7D2B5C-3E73-43B3-A5AC-3EC4A0CAC971}"/>
              </a:ext>
            </a:extLst>
          </p:cNvPr>
          <p:cNvSpPr txBox="1"/>
          <p:nvPr/>
        </p:nvSpPr>
        <p:spPr>
          <a:xfrm>
            <a:off x="5148064" y="3498562"/>
            <a:ext cx="652743" cy="369332"/>
          </a:xfrm>
          <a:prstGeom prst="rect">
            <a:avLst/>
          </a:prstGeom>
          <a:noFill/>
        </p:spPr>
        <p:txBody>
          <a:bodyPr wrap="none" rtlCol="0">
            <a:spAutoFit/>
          </a:bodyPr>
          <a:lstStyle/>
          <a:p>
            <a:r>
              <a:rPr lang="en-US" dirty="0">
                <a:solidFill>
                  <a:srgbClr val="FFFF00"/>
                </a:solidFill>
              </a:rPr>
              <a:t>2024</a:t>
            </a:r>
          </a:p>
        </p:txBody>
      </p:sp>
      <p:sp>
        <p:nvSpPr>
          <p:cNvPr id="22" name="TextBox 21">
            <a:extLst>
              <a:ext uri="{FF2B5EF4-FFF2-40B4-BE49-F238E27FC236}">
                <a16:creationId xmlns:a16="http://schemas.microsoft.com/office/drawing/2014/main" id="{C7152598-5E00-42BF-9DDC-763055FF68A3}"/>
              </a:ext>
            </a:extLst>
          </p:cNvPr>
          <p:cNvSpPr txBox="1"/>
          <p:nvPr/>
        </p:nvSpPr>
        <p:spPr>
          <a:xfrm>
            <a:off x="5148064" y="3786594"/>
            <a:ext cx="652743" cy="369332"/>
          </a:xfrm>
          <a:prstGeom prst="rect">
            <a:avLst/>
          </a:prstGeom>
          <a:noFill/>
        </p:spPr>
        <p:txBody>
          <a:bodyPr wrap="none" rtlCol="0">
            <a:spAutoFit/>
          </a:bodyPr>
          <a:lstStyle/>
          <a:p>
            <a:r>
              <a:rPr lang="en-US" dirty="0">
                <a:solidFill>
                  <a:srgbClr val="FFFF00"/>
                </a:solidFill>
              </a:rPr>
              <a:t>2028</a:t>
            </a:r>
          </a:p>
        </p:txBody>
      </p:sp>
      <p:sp>
        <p:nvSpPr>
          <p:cNvPr id="23" name="TextBox 22">
            <a:extLst>
              <a:ext uri="{FF2B5EF4-FFF2-40B4-BE49-F238E27FC236}">
                <a16:creationId xmlns:a16="http://schemas.microsoft.com/office/drawing/2014/main" id="{52CF45A7-5B68-405C-A714-192CCA4D593F}"/>
              </a:ext>
            </a:extLst>
          </p:cNvPr>
          <p:cNvSpPr txBox="1"/>
          <p:nvPr/>
        </p:nvSpPr>
        <p:spPr>
          <a:xfrm>
            <a:off x="5148064" y="4083918"/>
            <a:ext cx="652743" cy="369332"/>
          </a:xfrm>
          <a:prstGeom prst="rect">
            <a:avLst/>
          </a:prstGeom>
          <a:noFill/>
        </p:spPr>
        <p:txBody>
          <a:bodyPr wrap="none" rtlCol="0">
            <a:spAutoFit/>
          </a:bodyPr>
          <a:lstStyle/>
          <a:p>
            <a:r>
              <a:rPr lang="en-US" dirty="0">
                <a:solidFill>
                  <a:srgbClr val="FFFF00"/>
                </a:solidFill>
              </a:rPr>
              <a:t>2032</a:t>
            </a:r>
          </a:p>
        </p:txBody>
      </p:sp>
      <p:sp>
        <p:nvSpPr>
          <p:cNvPr id="24" name="TextBox 23">
            <a:extLst>
              <a:ext uri="{FF2B5EF4-FFF2-40B4-BE49-F238E27FC236}">
                <a16:creationId xmlns:a16="http://schemas.microsoft.com/office/drawing/2014/main" id="{6813CFA0-BAA1-4EF6-B3FB-E7D8735E1EED}"/>
              </a:ext>
            </a:extLst>
          </p:cNvPr>
          <p:cNvSpPr txBox="1"/>
          <p:nvPr/>
        </p:nvSpPr>
        <p:spPr>
          <a:xfrm>
            <a:off x="5148064" y="4434666"/>
            <a:ext cx="652743" cy="369332"/>
          </a:xfrm>
          <a:prstGeom prst="rect">
            <a:avLst/>
          </a:prstGeom>
          <a:noFill/>
        </p:spPr>
        <p:txBody>
          <a:bodyPr wrap="none" rtlCol="0">
            <a:spAutoFit/>
          </a:bodyPr>
          <a:lstStyle/>
          <a:p>
            <a:r>
              <a:rPr lang="en-US" dirty="0">
                <a:solidFill>
                  <a:srgbClr val="FFFF00"/>
                </a:solidFill>
              </a:rPr>
              <a:t>2036</a:t>
            </a:r>
          </a:p>
        </p:txBody>
      </p:sp>
      <p:sp>
        <p:nvSpPr>
          <p:cNvPr id="25" name="TextBox 24">
            <a:extLst>
              <a:ext uri="{FF2B5EF4-FFF2-40B4-BE49-F238E27FC236}">
                <a16:creationId xmlns:a16="http://schemas.microsoft.com/office/drawing/2014/main" id="{AB3F14C2-0A3E-42EF-91D4-7098F5FF0582}"/>
              </a:ext>
            </a:extLst>
          </p:cNvPr>
          <p:cNvSpPr txBox="1"/>
          <p:nvPr/>
        </p:nvSpPr>
        <p:spPr>
          <a:xfrm>
            <a:off x="7078626" y="1698362"/>
            <a:ext cx="301686" cy="369332"/>
          </a:xfrm>
          <a:prstGeom prst="rect">
            <a:avLst/>
          </a:prstGeom>
          <a:noFill/>
        </p:spPr>
        <p:txBody>
          <a:bodyPr wrap="none" rtlCol="0">
            <a:spAutoFit/>
          </a:bodyPr>
          <a:lstStyle/>
          <a:p>
            <a:r>
              <a:rPr lang="en-US" dirty="0">
                <a:solidFill>
                  <a:srgbClr val="FFFF00"/>
                </a:solidFill>
              </a:rPr>
              <a:t>1</a:t>
            </a:r>
          </a:p>
        </p:txBody>
      </p:sp>
      <p:sp>
        <p:nvSpPr>
          <p:cNvPr id="27" name="TextBox 26">
            <a:extLst>
              <a:ext uri="{FF2B5EF4-FFF2-40B4-BE49-F238E27FC236}">
                <a16:creationId xmlns:a16="http://schemas.microsoft.com/office/drawing/2014/main" id="{6EE64E7C-0A4E-4210-88E8-130F7FA9CEE8}"/>
              </a:ext>
            </a:extLst>
          </p:cNvPr>
          <p:cNvSpPr txBox="1"/>
          <p:nvPr/>
        </p:nvSpPr>
        <p:spPr>
          <a:xfrm>
            <a:off x="7078626" y="2058402"/>
            <a:ext cx="301686" cy="369332"/>
          </a:xfrm>
          <a:prstGeom prst="rect">
            <a:avLst/>
          </a:prstGeom>
          <a:noFill/>
        </p:spPr>
        <p:txBody>
          <a:bodyPr wrap="none" rtlCol="0">
            <a:spAutoFit/>
          </a:bodyPr>
          <a:lstStyle/>
          <a:p>
            <a:r>
              <a:rPr lang="en-US" dirty="0">
                <a:solidFill>
                  <a:srgbClr val="FFFF00"/>
                </a:solidFill>
              </a:rPr>
              <a:t>2</a:t>
            </a:r>
          </a:p>
        </p:txBody>
      </p:sp>
      <p:sp>
        <p:nvSpPr>
          <p:cNvPr id="28" name="TextBox 27">
            <a:extLst>
              <a:ext uri="{FF2B5EF4-FFF2-40B4-BE49-F238E27FC236}">
                <a16:creationId xmlns:a16="http://schemas.microsoft.com/office/drawing/2014/main" id="{5C744A05-4B80-4AB6-B01C-8135F517A103}"/>
              </a:ext>
            </a:extLst>
          </p:cNvPr>
          <p:cNvSpPr txBox="1"/>
          <p:nvPr/>
        </p:nvSpPr>
        <p:spPr>
          <a:xfrm>
            <a:off x="7078626" y="2418442"/>
            <a:ext cx="301686" cy="369332"/>
          </a:xfrm>
          <a:prstGeom prst="rect">
            <a:avLst/>
          </a:prstGeom>
          <a:noFill/>
        </p:spPr>
        <p:txBody>
          <a:bodyPr wrap="none" rtlCol="0">
            <a:spAutoFit/>
          </a:bodyPr>
          <a:lstStyle/>
          <a:p>
            <a:r>
              <a:rPr lang="en-US" dirty="0">
                <a:solidFill>
                  <a:srgbClr val="FFFF00"/>
                </a:solidFill>
              </a:rPr>
              <a:t>3</a:t>
            </a:r>
          </a:p>
        </p:txBody>
      </p:sp>
      <p:sp>
        <p:nvSpPr>
          <p:cNvPr id="29" name="TextBox 28">
            <a:extLst>
              <a:ext uri="{FF2B5EF4-FFF2-40B4-BE49-F238E27FC236}">
                <a16:creationId xmlns:a16="http://schemas.microsoft.com/office/drawing/2014/main" id="{62F7B61D-7852-445E-AD15-AF5DF9FDE53E}"/>
              </a:ext>
            </a:extLst>
          </p:cNvPr>
          <p:cNvSpPr txBox="1"/>
          <p:nvPr/>
        </p:nvSpPr>
        <p:spPr>
          <a:xfrm>
            <a:off x="7078626" y="2706474"/>
            <a:ext cx="301686" cy="369332"/>
          </a:xfrm>
          <a:prstGeom prst="rect">
            <a:avLst/>
          </a:prstGeom>
          <a:noFill/>
        </p:spPr>
        <p:txBody>
          <a:bodyPr wrap="none" rtlCol="0">
            <a:spAutoFit/>
          </a:bodyPr>
          <a:lstStyle/>
          <a:p>
            <a:r>
              <a:rPr lang="en-US" dirty="0">
                <a:solidFill>
                  <a:srgbClr val="FFFF00"/>
                </a:solidFill>
              </a:rPr>
              <a:t>4</a:t>
            </a:r>
          </a:p>
        </p:txBody>
      </p:sp>
      <p:sp>
        <p:nvSpPr>
          <p:cNvPr id="30" name="TextBox 29">
            <a:extLst>
              <a:ext uri="{FF2B5EF4-FFF2-40B4-BE49-F238E27FC236}">
                <a16:creationId xmlns:a16="http://schemas.microsoft.com/office/drawing/2014/main" id="{C52DB60A-C837-4586-8E8B-2D07768B22FD}"/>
              </a:ext>
            </a:extLst>
          </p:cNvPr>
          <p:cNvSpPr txBox="1"/>
          <p:nvPr/>
        </p:nvSpPr>
        <p:spPr>
          <a:xfrm>
            <a:off x="7092280" y="3066514"/>
            <a:ext cx="301686" cy="369332"/>
          </a:xfrm>
          <a:prstGeom prst="rect">
            <a:avLst/>
          </a:prstGeom>
          <a:noFill/>
        </p:spPr>
        <p:txBody>
          <a:bodyPr wrap="none" rtlCol="0">
            <a:spAutoFit/>
          </a:bodyPr>
          <a:lstStyle/>
          <a:p>
            <a:r>
              <a:rPr lang="en-US" dirty="0">
                <a:solidFill>
                  <a:srgbClr val="FFFF00"/>
                </a:solidFill>
              </a:rPr>
              <a:t>5</a:t>
            </a:r>
          </a:p>
        </p:txBody>
      </p:sp>
      <p:sp>
        <p:nvSpPr>
          <p:cNvPr id="31" name="TextBox 30">
            <a:extLst>
              <a:ext uri="{FF2B5EF4-FFF2-40B4-BE49-F238E27FC236}">
                <a16:creationId xmlns:a16="http://schemas.microsoft.com/office/drawing/2014/main" id="{9EEE6932-C08E-4940-97A1-B12FD2D97381}"/>
              </a:ext>
            </a:extLst>
          </p:cNvPr>
          <p:cNvSpPr txBox="1"/>
          <p:nvPr/>
        </p:nvSpPr>
        <p:spPr>
          <a:xfrm>
            <a:off x="7092280" y="3426554"/>
            <a:ext cx="301686" cy="369332"/>
          </a:xfrm>
          <a:prstGeom prst="rect">
            <a:avLst/>
          </a:prstGeom>
          <a:noFill/>
        </p:spPr>
        <p:txBody>
          <a:bodyPr wrap="none" rtlCol="0">
            <a:spAutoFit/>
          </a:bodyPr>
          <a:lstStyle/>
          <a:p>
            <a:r>
              <a:rPr lang="en-US" dirty="0">
                <a:solidFill>
                  <a:srgbClr val="FFFF00"/>
                </a:solidFill>
              </a:rPr>
              <a:t>6</a:t>
            </a:r>
          </a:p>
        </p:txBody>
      </p:sp>
      <p:sp>
        <p:nvSpPr>
          <p:cNvPr id="32" name="TextBox 31">
            <a:extLst>
              <a:ext uri="{FF2B5EF4-FFF2-40B4-BE49-F238E27FC236}">
                <a16:creationId xmlns:a16="http://schemas.microsoft.com/office/drawing/2014/main" id="{85DC968A-1118-40D7-A91F-D128C8A32280}"/>
              </a:ext>
            </a:extLst>
          </p:cNvPr>
          <p:cNvSpPr txBox="1"/>
          <p:nvPr/>
        </p:nvSpPr>
        <p:spPr>
          <a:xfrm>
            <a:off x="7078626" y="3786594"/>
            <a:ext cx="301686" cy="369332"/>
          </a:xfrm>
          <a:prstGeom prst="rect">
            <a:avLst/>
          </a:prstGeom>
          <a:noFill/>
        </p:spPr>
        <p:txBody>
          <a:bodyPr wrap="none" rtlCol="0">
            <a:spAutoFit/>
          </a:bodyPr>
          <a:lstStyle/>
          <a:p>
            <a:r>
              <a:rPr lang="en-US" dirty="0">
                <a:solidFill>
                  <a:srgbClr val="FFFF00"/>
                </a:solidFill>
              </a:rPr>
              <a:t>7</a:t>
            </a:r>
          </a:p>
        </p:txBody>
      </p:sp>
      <p:sp>
        <p:nvSpPr>
          <p:cNvPr id="33" name="TextBox 32">
            <a:extLst>
              <a:ext uri="{FF2B5EF4-FFF2-40B4-BE49-F238E27FC236}">
                <a16:creationId xmlns:a16="http://schemas.microsoft.com/office/drawing/2014/main" id="{A091F086-364C-43C5-B82F-BCE0FEB75486}"/>
              </a:ext>
            </a:extLst>
          </p:cNvPr>
          <p:cNvSpPr txBox="1"/>
          <p:nvPr/>
        </p:nvSpPr>
        <p:spPr>
          <a:xfrm>
            <a:off x="7092280" y="4074626"/>
            <a:ext cx="301686" cy="369332"/>
          </a:xfrm>
          <a:prstGeom prst="rect">
            <a:avLst/>
          </a:prstGeom>
          <a:noFill/>
        </p:spPr>
        <p:txBody>
          <a:bodyPr wrap="none" rtlCol="0">
            <a:spAutoFit/>
          </a:bodyPr>
          <a:lstStyle/>
          <a:p>
            <a:r>
              <a:rPr lang="en-US" dirty="0">
                <a:solidFill>
                  <a:srgbClr val="FFFF00"/>
                </a:solidFill>
              </a:rPr>
              <a:t>8</a:t>
            </a:r>
          </a:p>
        </p:txBody>
      </p:sp>
      <p:sp>
        <p:nvSpPr>
          <p:cNvPr id="34" name="TextBox 33">
            <a:extLst>
              <a:ext uri="{FF2B5EF4-FFF2-40B4-BE49-F238E27FC236}">
                <a16:creationId xmlns:a16="http://schemas.microsoft.com/office/drawing/2014/main" id="{57FBE58F-8F57-48A4-8AB0-E8E2183B68CF}"/>
              </a:ext>
            </a:extLst>
          </p:cNvPr>
          <p:cNvSpPr txBox="1"/>
          <p:nvPr/>
        </p:nvSpPr>
        <p:spPr>
          <a:xfrm>
            <a:off x="7092280" y="4443958"/>
            <a:ext cx="301686" cy="369332"/>
          </a:xfrm>
          <a:prstGeom prst="rect">
            <a:avLst/>
          </a:prstGeom>
          <a:noFill/>
        </p:spPr>
        <p:txBody>
          <a:bodyPr wrap="none" rtlCol="0">
            <a:spAutoFit/>
          </a:bodyPr>
          <a:lstStyle/>
          <a:p>
            <a:r>
              <a:rPr lang="en-US" dirty="0">
                <a:solidFill>
                  <a:srgbClr val="FFFF00"/>
                </a:solidFill>
              </a:rPr>
              <a:t>9</a:t>
            </a: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down)">
                                      <p:cBhvr>
                                        <p:cTn id="11" dur="500"/>
                                        <p:tgtEl>
                                          <p:spTgt spid="11">
                                            <p:txEl>
                                              <p:pRg st="0" end="0"/>
                                            </p:tx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wipe(down)">
                                      <p:cBhvr>
                                        <p:cTn id="14" dur="500"/>
                                        <p:tgtEl>
                                          <p:spTgt spid="11">
                                            <p:txEl>
                                              <p:pRg st="1" end="1"/>
                                            </p:tx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down)">
                                      <p:cBhvr>
                                        <p:cTn id="17" dur="500"/>
                                        <p:tgtEl>
                                          <p:spTgt spid="11">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wipe(down)">
                                      <p:cBhvr>
                                        <p:cTn id="20" dur="500"/>
                                        <p:tgtEl>
                                          <p:spTgt spid="11">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wipe(down)">
                                      <p:cBhvr>
                                        <p:cTn id="23" dur="500"/>
                                        <p:tgtEl>
                                          <p:spTgt spid="11">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wipe(down)">
                                      <p:cBhvr>
                                        <p:cTn id="26" dur="500"/>
                                        <p:tgtEl>
                                          <p:spTgt spid="11">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wipe(down)">
                                      <p:cBhvr>
                                        <p:cTn id="29" dur="500"/>
                                        <p:tgtEl>
                                          <p:spTgt spid="11">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1">
                                            <p:txEl>
                                              <p:pRg st="7" end="7"/>
                                            </p:txEl>
                                          </p:spTgt>
                                        </p:tgtEl>
                                        <p:attrNameLst>
                                          <p:attrName>style.visibility</p:attrName>
                                        </p:attrNameLst>
                                      </p:cBhvr>
                                      <p:to>
                                        <p:strVal val="visible"/>
                                      </p:to>
                                    </p:set>
                                    <p:animEffect transition="in" filter="wipe(down)">
                                      <p:cBhvr>
                                        <p:cTn id="32" dur="500"/>
                                        <p:tgtEl>
                                          <p:spTgt spid="11">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1">
                                            <p:txEl>
                                              <p:pRg st="8" end="8"/>
                                            </p:txEl>
                                          </p:spTgt>
                                        </p:tgtEl>
                                        <p:attrNameLst>
                                          <p:attrName>style.visibility</p:attrName>
                                        </p:attrNameLst>
                                      </p:cBhvr>
                                      <p:to>
                                        <p:strVal val="visible"/>
                                      </p:to>
                                    </p:set>
                                    <p:animEffect transition="in" filter="wipe(down)">
                                      <p:cBhvr>
                                        <p:cTn id="35" dur="500"/>
                                        <p:tgtEl>
                                          <p:spTgt spid="11">
                                            <p:txEl>
                                              <p:pRg st="8" end="8"/>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1">
                                            <p:txEl>
                                              <p:pRg st="9" end="9"/>
                                            </p:txEl>
                                          </p:spTgt>
                                        </p:tgtEl>
                                        <p:attrNameLst>
                                          <p:attrName>style.visibility</p:attrName>
                                        </p:attrNameLst>
                                      </p:cBhvr>
                                      <p:to>
                                        <p:strVal val="visible"/>
                                      </p:to>
                                    </p:set>
                                    <p:animEffect transition="in" filter="wipe(down)">
                                      <p:cBhvr>
                                        <p:cTn id="38" dur="500"/>
                                        <p:tgtEl>
                                          <p:spTgt spid="11">
                                            <p:txEl>
                                              <p:pRg st="9" end="9"/>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1">
                                            <p:txEl>
                                              <p:pRg st="10" end="10"/>
                                            </p:txEl>
                                          </p:spTgt>
                                        </p:tgtEl>
                                        <p:attrNameLst>
                                          <p:attrName>style.visibility</p:attrName>
                                        </p:attrNameLst>
                                      </p:cBhvr>
                                      <p:to>
                                        <p:strVal val="visible"/>
                                      </p:to>
                                    </p:set>
                                    <p:animEffect transition="in" filter="wipe(down)">
                                      <p:cBhvr>
                                        <p:cTn id="41" dur="500"/>
                                        <p:tgtEl>
                                          <p:spTgt spid="11">
                                            <p:txEl>
                                              <p:pRg st="10" end="10"/>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1">
                                            <p:txEl>
                                              <p:pRg st="11" end="11"/>
                                            </p:txEl>
                                          </p:spTgt>
                                        </p:tgtEl>
                                        <p:attrNameLst>
                                          <p:attrName>style.visibility</p:attrName>
                                        </p:attrNameLst>
                                      </p:cBhvr>
                                      <p:to>
                                        <p:strVal val="visible"/>
                                      </p:to>
                                    </p:set>
                                    <p:animEffect transition="in" filter="wipe(down)">
                                      <p:cBhvr>
                                        <p:cTn id="44" dur="500"/>
                                        <p:tgtEl>
                                          <p:spTgt spid="11">
                                            <p:txEl>
                                              <p:pRg st="11" end="11"/>
                                            </p:tx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1">
                                            <p:txEl>
                                              <p:pRg st="12" end="12"/>
                                            </p:txEl>
                                          </p:spTgt>
                                        </p:tgtEl>
                                        <p:attrNameLst>
                                          <p:attrName>style.visibility</p:attrName>
                                        </p:attrNameLst>
                                      </p:cBhvr>
                                      <p:to>
                                        <p:strVal val="visible"/>
                                      </p:to>
                                    </p:set>
                                    <p:animEffect transition="in" filter="wipe(down)">
                                      <p:cBhvr>
                                        <p:cTn id="47" dur="500"/>
                                        <p:tgtEl>
                                          <p:spTgt spid="11">
                                            <p:txEl>
                                              <p:pRg st="12" end="12"/>
                                            </p:txEl>
                                          </p:spTgt>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1">
                                            <p:txEl>
                                              <p:pRg st="13" end="13"/>
                                            </p:txEl>
                                          </p:spTgt>
                                        </p:tgtEl>
                                        <p:attrNameLst>
                                          <p:attrName>style.visibility</p:attrName>
                                        </p:attrNameLst>
                                      </p:cBhvr>
                                      <p:to>
                                        <p:strVal val="visible"/>
                                      </p:to>
                                    </p:set>
                                    <p:animEffect transition="in" filter="wipe(down)">
                                      <p:cBhvr>
                                        <p:cTn id="50" dur="500"/>
                                        <p:tgtEl>
                                          <p:spTgt spid="11">
                                            <p:txEl>
                                              <p:pRg st="13" end="13"/>
                                            </p:txEl>
                                          </p:spTgt>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1">
                                            <p:txEl>
                                              <p:pRg st="14" end="14"/>
                                            </p:txEl>
                                          </p:spTgt>
                                        </p:tgtEl>
                                        <p:attrNameLst>
                                          <p:attrName>style.visibility</p:attrName>
                                        </p:attrNameLst>
                                      </p:cBhvr>
                                      <p:to>
                                        <p:strVal val="visible"/>
                                      </p:to>
                                    </p:set>
                                    <p:animEffect transition="in" filter="wipe(down)">
                                      <p:cBhvr>
                                        <p:cTn id="53" dur="500"/>
                                        <p:tgtEl>
                                          <p:spTgt spid="11">
                                            <p:txEl>
                                              <p:pRg st="14" end="14"/>
                                            </p:txEl>
                                          </p:spTgt>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1">
                                            <p:txEl>
                                              <p:pRg st="15" end="15"/>
                                            </p:txEl>
                                          </p:spTgt>
                                        </p:tgtEl>
                                        <p:attrNameLst>
                                          <p:attrName>style.visibility</p:attrName>
                                        </p:attrNameLst>
                                      </p:cBhvr>
                                      <p:to>
                                        <p:strVal val="visible"/>
                                      </p:to>
                                    </p:set>
                                    <p:animEffect transition="in" filter="wipe(down)">
                                      <p:cBhvr>
                                        <p:cTn id="56" dur="500"/>
                                        <p:tgtEl>
                                          <p:spTgt spid="11">
                                            <p:txEl>
                                              <p:pRg st="15" end="15"/>
                                            </p:txEl>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1">
                                            <p:txEl>
                                              <p:pRg st="16" end="16"/>
                                            </p:txEl>
                                          </p:spTgt>
                                        </p:tgtEl>
                                        <p:attrNameLst>
                                          <p:attrName>style.visibility</p:attrName>
                                        </p:attrNameLst>
                                      </p:cBhvr>
                                      <p:to>
                                        <p:strVal val="visible"/>
                                      </p:to>
                                    </p:set>
                                    <p:animEffect transition="in" filter="wipe(down)">
                                      <p:cBhvr>
                                        <p:cTn id="59" dur="500"/>
                                        <p:tgtEl>
                                          <p:spTgt spid="11">
                                            <p:txEl>
                                              <p:pRg st="16" end="16"/>
                                            </p:txEl>
                                          </p:spTgt>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1">
                                            <p:txEl>
                                              <p:pRg st="17" end="17"/>
                                            </p:txEl>
                                          </p:spTgt>
                                        </p:tgtEl>
                                        <p:attrNameLst>
                                          <p:attrName>style.visibility</p:attrName>
                                        </p:attrNameLst>
                                      </p:cBhvr>
                                      <p:to>
                                        <p:strVal val="visible"/>
                                      </p:to>
                                    </p:set>
                                    <p:animEffect transition="in" filter="wipe(down)">
                                      <p:cBhvr>
                                        <p:cTn id="62" dur="500"/>
                                        <p:tgtEl>
                                          <p:spTgt spid="11">
                                            <p:txEl>
                                              <p:pRg st="17" end="1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 </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642910" y="1643056"/>
            <a:ext cx="7929618" cy="2714644"/>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Modify the previous code so that now your program</a:t>
            </a:r>
          </a:p>
          <a:p>
            <a:pPr algn="ctr"/>
            <a:r>
              <a:rPr lang="en-US" sz="2400" b="1" dirty="0">
                <a:solidFill>
                  <a:srgbClr val="FFFF00"/>
                </a:solidFill>
              </a:rPr>
              <a:t>calculates the average of even and odd numbers also</a:t>
            </a:r>
          </a:p>
          <a:p>
            <a:pPr algn="ctr"/>
            <a:r>
              <a:rPr lang="en-US" sz="2400" b="1" dirty="0">
                <a:solidFill>
                  <a:srgbClr val="FFFF00"/>
                </a:solidFill>
              </a:rPr>
              <a:t>separately.</a:t>
            </a:r>
          </a:p>
        </p:txBody>
      </p:sp>
    </p:spTree>
    <p:extLst>
      <p:ext uri="{BB962C8B-B14F-4D97-AF65-F5344CB8AC3E}">
        <p14:creationId xmlns:p14="http://schemas.microsoft.com/office/powerpoint/2010/main" val="292968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down)">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Solution</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36" name="Rectangle 35"/>
          <p:cNvSpPr/>
          <p:nvPr/>
        </p:nvSpPr>
        <p:spPr>
          <a:xfrm>
            <a:off x="990600" y="1047750"/>
            <a:ext cx="7239000" cy="39624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7544" y="1000114"/>
            <a:ext cx="7846521" cy="3985706"/>
          </a:xfrm>
          <a:prstGeom prst="rect">
            <a:avLst/>
          </a:prstGeom>
          <a:noFill/>
        </p:spPr>
        <p:txBody>
          <a:bodyPr wrap="square" rtlCol="0">
            <a:spAutoFit/>
          </a:bodyPr>
          <a:lstStyle/>
          <a:p>
            <a:pPr marL="1257300" lvl="2" indent="-342900"/>
            <a:r>
              <a:rPr lang="en-US" sz="1100" dirty="0" err="1">
                <a:solidFill>
                  <a:schemeClr val="bg1"/>
                </a:solidFill>
                <a:sym typeface="Wingdings" pitchFamily="2" charset="2"/>
              </a:rPr>
              <a:t>int</a:t>
            </a:r>
            <a:r>
              <a:rPr lang="en-US" sz="1100" dirty="0">
                <a:solidFill>
                  <a:schemeClr val="bg1"/>
                </a:solidFill>
                <a:sym typeface="Wingdings" pitchFamily="2" charset="2"/>
              </a:rPr>
              <a:t> main()</a:t>
            </a:r>
          </a:p>
          <a:p>
            <a:pPr marL="1257300" lvl="2" indent="-342900"/>
            <a:r>
              <a:rPr lang="en-US" sz="1100" dirty="0">
                <a:solidFill>
                  <a:schemeClr val="bg1"/>
                </a:solidFill>
                <a:sym typeface="Wingdings" pitchFamily="2" charset="2"/>
              </a:rPr>
              <a:t>{</a:t>
            </a:r>
          </a:p>
          <a:p>
            <a:pPr marL="1257300" lvl="2" indent="-342900"/>
            <a:r>
              <a:rPr lang="en-US" sz="1100" dirty="0">
                <a:solidFill>
                  <a:schemeClr val="bg1"/>
                </a:solidFill>
                <a:sym typeface="Wingdings" pitchFamily="2" charset="2"/>
              </a:rPr>
              <a:t>    int </a:t>
            </a:r>
            <a:r>
              <a:rPr lang="en-US" sz="1100" dirty="0" err="1">
                <a:solidFill>
                  <a:schemeClr val="bg1"/>
                </a:solidFill>
                <a:sym typeface="Wingdings" pitchFamily="2" charset="2"/>
              </a:rPr>
              <a:t>arr</a:t>
            </a:r>
            <a:r>
              <a:rPr lang="en-US" sz="1100" dirty="0">
                <a:solidFill>
                  <a:schemeClr val="bg1"/>
                </a:solidFill>
                <a:sym typeface="Wingdings" pitchFamily="2" charset="2"/>
              </a:rPr>
              <a:t>[10], i, </a:t>
            </a:r>
            <a:r>
              <a:rPr lang="en-US" sz="1100" dirty="0" err="1">
                <a:solidFill>
                  <a:schemeClr val="bg1"/>
                </a:solidFill>
                <a:sym typeface="Wingdings" pitchFamily="2" charset="2"/>
              </a:rPr>
              <a:t>soe</a:t>
            </a:r>
            <a:r>
              <a:rPr lang="en-US" sz="1100" dirty="0">
                <a:solidFill>
                  <a:schemeClr val="bg1"/>
                </a:solidFill>
                <a:sym typeface="Wingdings" pitchFamily="2" charset="2"/>
              </a:rPr>
              <a:t> , sod, count = 0;</a:t>
            </a:r>
          </a:p>
          <a:p>
            <a:pPr marL="1257300" lvl="2" indent="-342900"/>
            <a:r>
              <a:rPr lang="en-US" sz="1100" dirty="0">
                <a:solidFill>
                  <a:schemeClr val="bg1"/>
                </a:solidFill>
                <a:sym typeface="Wingdings" pitchFamily="2" charset="2"/>
              </a:rPr>
              <a:t>    </a:t>
            </a:r>
            <a:r>
              <a:rPr lang="en-US" sz="1100" dirty="0" err="1">
                <a:solidFill>
                  <a:schemeClr val="bg1"/>
                </a:solidFill>
                <a:sym typeface="Wingdings" pitchFamily="2" charset="2"/>
              </a:rPr>
              <a:t>soe</a:t>
            </a:r>
            <a:r>
              <a:rPr lang="en-US" sz="1100" dirty="0">
                <a:solidFill>
                  <a:schemeClr val="bg1"/>
                </a:solidFill>
                <a:sym typeface="Wingdings" pitchFamily="2" charset="2"/>
              </a:rPr>
              <a:t> = sod = 0;</a:t>
            </a:r>
          </a:p>
          <a:p>
            <a:pPr marL="1257300" lvl="2" indent="-342900"/>
            <a:r>
              <a:rPr lang="en-US" sz="1100" dirty="0">
                <a:solidFill>
                  <a:schemeClr val="bg1"/>
                </a:solidFill>
                <a:sym typeface="Wingdings" pitchFamily="2" charset="2"/>
              </a:rPr>
              <a:t>  </a:t>
            </a:r>
          </a:p>
          <a:p>
            <a:pPr marL="1257300" lvl="2" indent="-342900"/>
            <a:r>
              <a:rPr lang="en-US" sz="1100" dirty="0">
                <a:solidFill>
                  <a:schemeClr val="bg1"/>
                </a:solidFill>
                <a:sym typeface="Wingdings" pitchFamily="2" charset="2"/>
              </a:rPr>
              <a:t>    for(i = 0; i &lt;= 9; i++)</a:t>
            </a:r>
          </a:p>
          <a:p>
            <a:pPr marL="1257300" lvl="2" indent="-342900"/>
            <a:r>
              <a:rPr lang="en-US" sz="1100" dirty="0">
                <a:solidFill>
                  <a:schemeClr val="bg1"/>
                </a:solidFill>
                <a:sym typeface="Wingdings" pitchFamily="2" charset="2"/>
              </a:rPr>
              <a:t>    {</a:t>
            </a:r>
          </a:p>
          <a:p>
            <a:pPr marL="1257300" lvl="2" indent="-342900"/>
            <a:r>
              <a:rPr lang="en-US" sz="1100" dirty="0">
                <a:solidFill>
                  <a:schemeClr val="bg1"/>
                </a:solidFill>
                <a:sym typeface="Wingdings" pitchFamily="2" charset="2"/>
              </a:rPr>
              <a:t>        printf("Enter Element:");</a:t>
            </a:r>
          </a:p>
          <a:p>
            <a:pPr marL="1257300" lvl="2" indent="-342900"/>
            <a:r>
              <a:rPr lang="en-US" sz="1100" dirty="0">
                <a:solidFill>
                  <a:schemeClr val="bg1"/>
                </a:solidFill>
                <a:sym typeface="Wingdings" pitchFamily="2" charset="2"/>
              </a:rPr>
              <a:t>        scanf("%d", &amp;</a:t>
            </a:r>
            <a:r>
              <a:rPr lang="en-US" sz="1100" dirty="0" err="1">
                <a:solidFill>
                  <a:schemeClr val="bg1"/>
                </a:solidFill>
                <a:sym typeface="Wingdings" pitchFamily="2" charset="2"/>
              </a:rPr>
              <a:t>arr</a:t>
            </a:r>
            <a:r>
              <a:rPr lang="en-US" sz="1100" dirty="0">
                <a:solidFill>
                  <a:schemeClr val="bg1"/>
                </a:solidFill>
                <a:sym typeface="Wingdings" pitchFamily="2" charset="2"/>
              </a:rPr>
              <a:t>[i]);</a:t>
            </a:r>
          </a:p>
          <a:p>
            <a:pPr marL="1257300" lvl="2" indent="-342900"/>
            <a:r>
              <a:rPr lang="en-US" sz="1100" dirty="0">
                <a:solidFill>
                  <a:schemeClr val="bg1"/>
                </a:solidFill>
                <a:sym typeface="Wingdings" pitchFamily="2" charset="2"/>
              </a:rPr>
              <a:t>        if(</a:t>
            </a:r>
            <a:r>
              <a:rPr lang="en-US" sz="1100" dirty="0" err="1">
                <a:solidFill>
                  <a:schemeClr val="bg1"/>
                </a:solidFill>
                <a:sym typeface="Wingdings" pitchFamily="2" charset="2"/>
              </a:rPr>
              <a:t>arr</a:t>
            </a:r>
            <a:r>
              <a:rPr lang="en-US" sz="1100" dirty="0">
                <a:solidFill>
                  <a:schemeClr val="bg1"/>
                </a:solidFill>
                <a:sym typeface="Wingdings" pitchFamily="2" charset="2"/>
              </a:rPr>
              <a:t>[i] % 2 == 0)</a:t>
            </a:r>
          </a:p>
          <a:p>
            <a:pPr marL="1257300" lvl="2" indent="-342900"/>
            <a:r>
              <a:rPr lang="en-US" sz="1100" dirty="0">
                <a:solidFill>
                  <a:schemeClr val="bg1"/>
                </a:solidFill>
                <a:sym typeface="Wingdings" pitchFamily="2" charset="2"/>
              </a:rPr>
              <a:t>        {</a:t>
            </a:r>
          </a:p>
          <a:p>
            <a:pPr marL="1257300" lvl="2" indent="-342900"/>
            <a:r>
              <a:rPr lang="en-US" sz="1100" dirty="0">
                <a:solidFill>
                  <a:schemeClr val="bg1"/>
                </a:solidFill>
                <a:sym typeface="Wingdings" pitchFamily="2" charset="2"/>
              </a:rPr>
              <a:t>            </a:t>
            </a:r>
            <a:r>
              <a:rPr lang="en-US" sz="1100" dirty="0" err="1">
                <a:solidFill>
                  <a:schemeClr val="bg1"/>
                </a:solidFill>
                <a:sym typeface="Wingdings" pitchFamily="2" charset="2"/>
              </a:rPr>
              <a:t>soe</a:t>
            </a:r>
            <a:r>
              <a:rPr lang="en-US" sz="1100" dirty="0">
                <a:solidFill>
                  <a:schemeClr val="bg1"/>
                </a:solidFill>
                <a:sym typeface="Wingdings" pitchFamily="2" charset="2"/>
              </a:rPr>
              <a:t> = </a:t>
            </a:r>
            <a:r>
              <a:rPr lang="en-US" sz="1100" dirty="0" err="1">
                <a:solidFill>
                  <a:schemeClr val="bg1"/>
                </a:solidFill>
                <a:sym typeface="Wingdings" pitchFamily="2" charset="2"/>
              </a:rPr>
              <a:t>soe</a:t>
            </a:r>
            <a:r>
              <a:rPr lang="en-US" sz="1100" dirty="0">
                <a:solidFill>
                  <a:schemeClr val="bg1"/>
                </a:solidFill>
                <a:sym typeface="Wingdings" pitchFamily="2" charset="2"/>
              </a:rPr>
              <a:t> + </a:t>
            </a:r>
            <a:r>
              <a:rPr lang="en-US" sz="1100" dirty="0" err="1">
                <a:solidFill>
                  <a:schemeClr val="bg1"/>
                </a:solidFill>
                <a:sym typeface="Wingdings" pitchFamily="2" charset="2"/>
              </a:rPr>
              <a:t>arr</a:t>
            </a:r>
            <a:r>
              <a:rPr lang="en-US" sz="1100" dirty="0">
                <a:solidFill>
                  <a:schemeClr val="bg1"/>
                </a:solidFill>
                <a:sym typeface="Wingdings" pitchFamily="2" charset="2"/>
              </a:rPr>
              <a:t>[i];</a:t>
            </a:r>
          </a:p>
          <a:p>
            <a:pPr marL="1257300" lvl="2" indent="-342900"/>
            <a:r>
              <a:rPr lang="en-US" sz="1100" dirty="0">
                <a:solidFill>
                  <a:schemeClr val="bg1"/>
                </a:solidFill>
                <a:sym typeface="Wingdings" pitchFamily="2" charset="2"/>
              </a:rPr>
              <a:t>            count = count + 1;</a:t>
            </a:r>
          </a:p>
          <a:p>
            <a:pPr marL="1257300" lvl="2" indent="-342900"/>
            <a:r>
              <a:rPr lang="en-US" sz="1100" dirty="0">
                <a:solidFill>
                  <a:schemeClr val="bg1"/>
                </a:solidFill>
                <a:sym typeface="Wingdings" pitchFamily="2" charset="2"/>
              </a:rPr>
              <a:t>        }</a:t>
            </a:r>
          </a:p>
          <a:p>
            <a:pPr marL="1257300" lvl="2" indent="-342900"/>
            <a:r>
              <a:rPr lang="en-US" sz="1100" dirty="0">
                <a:solidFill>
                  <a:schemeClr val="bg1"/>
                </a:solidFill>
                <a:sym typeface="Wingdings" pitchFamily="2" charset="2"/>
              </a:rPr>
              <a:t>        else</a:t>
            </a:r>
          </a:p>
          <a:p>
            <a:pPr marL="1257300" lvl="2" indent="-342900"/>
            <a:r>
              <a:rPr lang="en-US" sz="1100" dirty="0">
                <a:solidFill>
                  <a:schemeClr val="bg1"/>
                </a:solidFill>
                <a:sym typeface="Wingdings" pitchFamily="2" charset="2"/>
              </a:rPr>
              <a:t>            sod = sod + </a:t>
            </a:r>
            <a:r>
              <a:rPr lang="en-US" sz="1100" dirty="0" err="1">
                <a:solidFill>
                  <a:schemeClr val="bg1"/>
                </a:solidFill>
                <a:sym typeface="Wingdings" pitchFamily="2" charset="2"/>
              </a:rPr>
              <a:t>arr</a:t>
            </a:r>
            <a:r>
              <a:rPr lang="en-US" sz="1100" dirty="0">
                <a:solidFill>
                  <a:schemeClr val="bg1"/>
                </a:solidFill>
                <a:sym typeface="Wingdings" pitchFamily="2" charset="2"/>
              </a:rPr>
              <a:t>[i];</a:t>
            </a:r>
          </a:p>
          <a:p>
            <a:pPr marL="1257300" lvl="2" indent="-342900"/>
            <a:r>
              <a:rPr lang="en-US" sz="1100" dirty="0">
                <a:solidFill>
                  <a:schemeClr val="bg1"/>
                </a:solidFill>
                <a:sym typeface="Wingdings" pitchFamily="2" charset="2"/>
              </a:rPr>
              <a:t>    }</a:t>
            </a:r>
          </a:p>
          <a:p>
            <a:pPr marL="1257300" lvl="2" indent="-342900"/>
            <a:r>
              <a:rPr lang="en-US" sz="1100" dirty="0">
                <a:solidFill>
                  <a:schemeClr val="bg1"/>
                </a:solidFill>
                <a:sym typeface="Wingdings" pitchFamily="2" charset="2"/>
              </a:rPr>
              <a:t>    printf("Sum of even is %d", </a:t>
            </a:r>
            <a:r>
              <a:rPr lang="en-US" sz="1100" dirty="0" err="1">
                <a:solidFill>
                  <a:schemeClr val="bg1"/>
                </a:solidFill>
                <a:sym typeface="Wingdings" pitchFamily="2" charset="2"/>
              </a:rPr>
              <a:t>soe</a:t>
            </a:r>
            <a:r>
              <a:rPr lang="en-US" sz="1100" dirty="0">
                <a:solidFill>
                  <a:schemeClr val="bg1"/>
                </a:solidFill>
                <a:sym typeface="Wingdings" pitchFamily="2" charset="2"/>
              </a:rPr>
              <a:t>);</a:t>
            </a:r>
          </a:p>
          <a:p>
            <a:pPr marL="1257300" lvl="2" indent="-342900"/>
            <a:r>
              <a:rPr lang="en-US" sz="1100" dirty="0">
                <a:solidFill>
                  <a:schemeClr val="bg1"/>
                </a:solidFill>
                <a:sym typeface="Wingdings" pitchFamily="2" charset="2"/>
              </a:rPr>
              <a:t>    printf("\</a:t>
            </a:r>
            <a:r>
              <a:rPr lang="en-US" sz="1100" dirty="0" err="1">
                <a:solidFill>
                  <a:schemeClr val="bg1"/>
                </a:solidFill>
                <a:sym typeface="Wingdings" pitchFamily="2" charset="2"/>
              </a:rPr>
              <a:t>nSum</a:t>
            </a:r>
            <a:r>
              <a:rPr lang="en-US" sz="1100" dirty="0">
                <a:solidFill>
                  <a:schemeClr val="bg1"/>
                </a:solidFill>
                <a:sym typeface="Wingdings" pitchFamily="2" charset="2"/>
              </a:rPr>
              <a:t> of odd is %d", sod);</a:t>
            </a:r>
          </a:p>
          <a:p>
            <a:pPr marL="1257300" lvl="2" indent="-342900"/>
            <a:r>
              <a:rPr lang="en-US" sz="1100" dirty="0">
                <a:solidFill>
                  <a:schemeClr val="bg1"/>
                </a:solidFill>
                <a:sym typeface="Wingdings" pitchFamily="2" charset="2"/>
              </a:rPr>
              <a:t>    printf("\</a:t>
            </a:r>
            <a:r>
              <a:rPr lang="en-US" sz="1100" dirty="0" err="1">
                <a:solidFill>
                  <a:schemeClr val="bg1"/>
                </a:solidFill>
                <a:sym typeface="Wingdings" pitchFamily="2" charset="2"/>
              </a:rPr>
              <a:t>nAverage</a:t>
            </a:r>
            <a:r>
              <a:rPr lang="en-US" sz="1100" dirty="0">
                <a:solidFill>
                  <a:schemeClr val="bg1"/>
                </a:solidFill>
                <a:sym typeface="Wingdings" pitchFamily="2" charset="2"/>
              </a:rPr>
              <a:t> of even is %f", (float)</a:t>
            </a:r>
            <a:r>
              <a:rPr lang="en-US" sz="1100" dirty="0" err="1">
                <a:solidFill>
                  <a:schemeClr val="bg1"/>
                </a:solidFill>
                <a:sym typeface="Wingdings" pitchFamily="2" charset="2"/>
              </a:rPr>
              <a:t>soe</a:t>
            </a:r>
            <a:r>
              <a:rPr lang="en-US" sz="1100" dirty="0">
                <a:solidFill>
                  <a:schemeClr val="bg1"/>
                </a:solidFill>
                <a:sym typeface="Wingdings" pitchFamily="2" charset="2"/>
              </a:rPr>
              <a:t> / count);</a:t>
            </a:r>
          </a:p>
          <a:p>
            <a:pPr marL="1257300" lvl="2" indent="-342900"/>
            <a:r>
              <a:rPr lang="en-US" sz="1100" dirty="0">
                <a:solidFill>
                  <a:schemeClr val="bg1"/>
                </a:solidFill>
                <a:sym typeface="Wingdings" pitchFamily="2" charset="2"/>
              </a:rPr>
              <a:t>    printf("\</a:t>
            </a:r>
            <a:r>
              <a:rPr lang="en-US" sz="1100" dirty="0" err="1">
                <a:solidFill>
                  <a:schemeClr val="bg1"/>
                </a:solidFill>
                <a:sym typeface="Wingdings" pitchFamily="2" charset="2"/>
              </a:rPr>
              <a:t>nAverage</a:t>
            </a:r>
            <a:r>
              <a:rPr lang="en-US" sz="1100" dirty="0">
                <a:solidFill>
                  <a:schemeClr val="bg1"/>
                </a:solidFill>
                <a:sym typeface="Wingdings" pitchFamily="2" charset="2"/>
              </a:rPr>
              <a:t> of odd is %f", (float)sod / (10 - count));</a:t>
            </a:r>
          </a:p>
          <a:p>
            <a:pPr marL="1257300" lvl="2" indent="-342900"/>
            <a:r>
              <a:rPr lang="en-US" sz="1100" dirty="0">
                <a:solidFill>
                  <a:schemeClr val="bg1"/>
                </a:solidFill>
                <a:sym typeface="Wingdings" pitchFamily="2" charset="2"/>
              </a:rPr>
              <a:t>    return 0;</a:t>
            </a:r>
          </a:p>
          <a:p>
            <a:pPr marL="1257300" lvl="2" indent="-342900"/>
            <a:r>
              <a:rPr lang="en-US" sz="1100" dirty="0">
                <a:solidFill>
                  <a:schemeClr val="bg1"/>
                </a:solidFill>
                <a:sym typeface="Wingdings" pitchFamily="2" charset="2"/>
              </a:rPr>
              <a:t>}</a:t>
            </a:r>
            <a:endParaRPr lang="en-US" sz="1100" b="1" dirty="0">
              <a:solidFill>
                <a:srgbClr val="0000CC"/>
              </a:solidFill>
              <a:sym typeface="Wingdings" pitchFamily="2" charset="2"/>
            </a:endParaRPr>
          </a:p>
        </p:txBody>
      </p:sp>
      <p:graphicFrame>
        <p:nvGraphicFramePr>
          <p:cNvPr id="12" name="Table 6">
            <a:extLst>
              <a:ext uri="{FF2B5EF4-FFF2-40B4-BE49-F238E27FC236}">
                <a16:creationId xmlns:a16="http://schemas.microsoft.com/office/drawing/2014/main" id="{7EB2374C-69F3-4C8B-B94F-65262849FFD0}"/>
              </a:ext>
            </a:extLst>
          </p:cNvPr>
          <p:cNvGraphicFramePr>
            <a:graphicFrameLocks noGrp="1"/>
          </p:cNvGraphicFramePr>
          <p:nvPr>
            <p:extLst>
              <p:ext uri="{D42A27DB-BD31-4B8C-83A1-F6EECF244321}">
                <p14:modId xmlns:p14="http://schemas.microsoft.com/office/powerpoint/2010/main" val="575157374"/>
              </p:ext>
            </p:extLst>
          </p:nvPr>
        </p:nvGraphicFramePr>
        <p:xfrm>
          <a:off x="5849151" y="1419622"/>
          <a:ext cx="1103784" cy="3352820"/>
        </p:xfrm>
        <a:graphic>
          <a:graphicData uri="http://schemas.openxmlformats.org/drawingml/2006/table">
            <a:tbl>
              <a:tblPr firstRow="1" bandRow="1">
                <a:tableStyleId>{5C22544A-7EE6-4342-B048-85BDC9FD1C3A}</a:tableStyleId>
              </a:tblPr>
              <a:tblGrid>
                <a:gridCol w="1103784">
                  <a:extLst>
                    <a:ext uri="{9D8B030D-6E8A-4147-A177-3AD203B41FA5}">
                      <a16:colId xmlns:a16="http://schemas.microsoft.com/office/drawing/2014/main" val="3928858204"/>
                    </a:ext>
                  </a:extLst>
                </a:gridCol>
              </a:tblGrid>
              <a:tr h="335282">
                <a:tc>
                  <a:txBody>
                    <a:bodyPr/>
                    <a:lstStyle/>
                    <a:p>
                      <a:pPr algn="ctr"/>
                      <a:r>
                        <a:rPr lang="en-US" sz="1500" b="0" dirty="0">
                          <a:solidFill>
                            <a:schemeClr val="tx1"/>
                          </a:solidFill>
                        </a:rPr>
                        <a:t>15</a:t>
                      </a:r>
                    </a:p>
                  </a:txBody>
                  <a:tcPr marT="37785" marB="37785" anchor="ctr">
                    <a:solidFill>
                      <a:schemeClr val="bg1">
                        <a:lumMod val="95000"/>
                      </a:schemeClr>
                    </a:solidFill>
                  </a:tcPr>
                </a:tc>
                <a:extLst>
                  <a:ext uri="{0D108BD9-81ED-4DB2-BD59-A6C34878D82A}">
                    <a16:rowId xmlns:a16="http://schemas.microsoft.com/office/drawing/2014/main" val="3667420262"/>
                  </a:ext>
                </a:extLst>
              </a:tr>
              <a:tr h="335282">
                <a:tc>
                  <a:txBody>
                    <a:bodyPr/>
                    <a:lstStyle/>
                    <a:p>
                      <a:pPr algn="ctr"/>
                      <a:r>
                        <a:rPr lang="en-US" sz="1500" b="0" dirty="0">
                          <a:solidFill>
                            <a:schemeClr val="tx1"/>
                          </a:solidFill>
                        </a:rPr>
                        <a:t>20</a:t>
                      </a:r>
                      <a:endParaRPr lang="en-US" sz="1500" dirty="0">
                        <a:solidFill>
                          <a:schemeClr val="tx1"/>
                        </a:solidFill>
                      </a:endParaRPr>
                    </a:p>
                  </a:txBody>
                  <a:tcPr marT="37785" marB="37785" anchor="ctr"/>
                </a:tc>
                <a:extLst>
                  <a:ext uri="{0D108BD9-81ED-4DB2-BD59-A6C34878D82A}">
                    <a16:rowId xmlns:a16="http://schemas.microsoft.com/office/drawing/2014/main" val="3851691300"/>
                  </a:ext>
                </a:extLst>
              </a:tr>
              <a:tr h="335282">
                <a:tc>
                  <a:txBody>
                    <a:bodyPr/>
                    <a:lstStyle/>
                    <a:p>
                      <a:pPr algn="ctr"/>
                      <a:r>
                        <a:rPr lang="en-US" sz="1500" b="0" dirty="0">
                          <a:solidFill>
                            <a:schemeClr val="tx1"/>
                          </a:solidFill>
                        </a:rPr>
                        <a:t>11</a:t>
                      </a:r>
                      <a:endParaRPr lang="en-US" sz="1500" dirty="0">
                        <a:solidFill>
                          <a:schemeClr val="tx1"/>
                        </a:solidFill>
                      </a:endParaRPr>
                    </a:p>
                  </a:txBody>
                  <a:tcPr marT="37785" marB="37785" anchor="ctr"/>
                </a:tc>
                <a:extLst>
                  <a:ext uri="{0D108BD9-81ED-4DB2-BD59-A6C34878D82A}">
                    <a16:rowId xmlns:a16="http://schemas.microsoft.com/office/drawing/2014/main" val="1250095804"/>
                  </a:ext>
                </a:extLst>
              </a:tr>
              <a:tr h="335282">
                <a:tc>
                  <a:txBody>
                    <a:bodyPr/>
                    <a:lstStyle/>
                    <a:p>
                      <a:pPr algn="ctr"/>
                      <a:r>
                        <a:rPr lang="en-US" sz="1500" b="0" dirty="0">
                          <a:solidFill>
                            <a:schemeClr val="tx1"/>
                          </a:solidFill>
                        </a:rPr>
                        <a:t>6</a:t>
                      </a:r>
                      <a:endParaRPr lang="en-US" sz="1500" dirty="0">
                        <a:solidFill>
                          <a:schemeClr val="tx1"/>
                        </a:solidFill>
                      </a:endParaRPr>
                    </a:p>
                  </a:txBody>
                  <a:tcPr marT="37785" marB="37785" anchor="ctr"/>
                </a:tc>
                <a:extLst>
                  <a:ext uri="{0D108BD9-81ED-4DB2-BD59-A6C34878D82A}">
                    <a16:rowId xmlns:a16="http://schemas.microsoft.com/office/drawing/2014/main" val="915083842"/>
                  </a:ext>
                </a:extLst>
              </a:tr>
              <a:tr h="335282">
                <a:tc>
                  <a:txBody>
                    <a:bodyPr/>
                    <a:lstStyle/>
                    <a:p>
                      <a:pPr algn="ctr"/>
                      <a:r>
                        <a:rPr lang="en-US" sz="1500" b="0" dirty="0">
                          <a:solidFill>
                            <a:schemeClr val="tx1"/>
                          </a:solidFill>
                        </a:rPr>
                        <a:t>19</a:t>
                      </a:r>
                      <a:endParaRPr lang="en-US" sz="1500" dirty="0">
                        <a:solidFill>
                          <a:schemeClr val="tx1"/>
                        </a:solidFill>
                      </a:endParaRPr>
                    </a:p>
                  </a:txBody>
                  <a:tcPr marT="37785" marB="37785" anchor="ctr"/>
                </a:tc>
                <a:extLst>
                  <a:ext uri="{0D108BD9-81ED-4DB2-BD59-A6C34878D82A}">
                    <a16:rowId xmlns:a16="http://schemas.microsoft.com/office/drawing/2014/main" val="1313831968"/>
                  </a:ext>
                </a:extLst>
              </a:tr>
              <a:tr h="335282">
                <a:tc>
                  <a:txBody>
                    <a:bodyPr/>
                    <a:lstStyle/>
                    <a:p>
                      <a:pPr algn="ctr"/>
                      <a:r>
                        <a:rPr lang="en-US" sz="1500" b="0" dirty="0">
                          <a:solidFill>
                            <a:schemeClr val="tx1"/>
                          </a:solidFill>
                        </a:rPr>
                        <a:t>3</a:t>
                      </a:r>
                      <a:endParaRPr lang="en-US" sz="1500" dirty="0">
                        <a:solidFill>
                          <a:schemeClr val="tx1"/>
                        </a:solidFill>
                      </a:endParaRPr>
                    </a:p>
                  </a:txBody>
                  <a:tcPr marT="37785" marB="37785" anchor="ctr"/>
                </a:tc>
                <a:extLst>
                  <a:ext uri="{0D108BD9-81ED-4DB2-BD59-A6C34878D82A}">
                    <a16:rowId xmlns:a16="http://schemas.microsoft.com/office/drawing/2014/main" val="2474245656"/>
                  </a:ext>
                </a:extLst>
              </a:tr>
              <a:tr h="335282">
                <a:tc>
                  <a:txBody>
                    <a:bodyPr/>
                    <a:lstStyle/>
                    <a:p>
                      <a:pPr algn="ctr"/>
                      <a:r>
                        <a:rPr lang="en-US" sz="1500" b="0" dirty="0">
                          <a:solidFill>
                            <a:schemeClr val="tx1"/>
                          </a:solidFill>
                        </a:rPr>
                        <a:t>18</a:t>
                      </a:r>
                      <a:endParaRPr lang="en-US" sz="1500" dirty="0">
                        <a:solidFill>
                          <a:schemeClr val="tx1"/>
                        </a:solidFill>
                      </a:endParaRPr>
                    </a:p>
                  </a:txBody>
                  <a:tcPr marT="37785" marB="37785" anchor="ctr"/>
                </a:tc>
                <a:extLst>
                  <a:ext uri="{0D108BD9-81ED-4DB2-BD59-A6C34878D82A}">
                    <a16:rowId xmlns:a16="http://schemas.microsoft.com/office/drawing/2014/main" val="3033874060"/>
                  </a:ext>
                </a:extLst>
              </a:tr>
              <a:tr h="335282">
                <a:tc>
                  <a:txBody>
                    <a:bodyPr/>
                    <a:lstStyle/>
                    <a:p>
                      <a:pPr algn="ctr"/>
                      <a:r>
                        <a:rPr lang="en-US" sz="1500" b="0" dirty="0">
                          <a:solidFill>
                            <a:schemeClr val="tx1"/>
                          </a:solidFill>
                        </a:rPr>
                        <a:t>21</a:t>
                      </a:r>
                      <a:endParaRPr lang="en-US" sz="1500" dirty="0">
                        <a:solidFill>
                          <a:schemeClr val="tx1"/>
                        </a:solidFill>
                      </a:endParaRPr>
                    </a:p>
                  </a:txBody>
                  <a:tcPr marT="37785" marB="37785" anchor="ctr"/>
                </a:tc>
                <a:extLst>
                  <a:ext uri="{0D108BD9-81ED-4DB2-BD59-A6C34878D82A}">
                    <a16:rowId xmlns:a16="http://schemas.microsoft.com/office/drawing/2014/main" val="2509969447"/>
                  </a:ext>
                </a:extLst>
              </a:tr>
              <a:tr h="335282">
                <a:tc>
                  <a:txBody>
                    <a:bodyPr/>
                    <a:lstStyle/>
                    <a:p>
                      <a:pPr algn="ctr"/>
                      <a:r>
                        <a:rPr lang="en-US" sz="1500" b="0" dirty="0">
                          <a:solidFill>
                            <a:schemeClr val="tx1"/>
                          </a:solidFill>
                        </a:rPr>
                        <a:t>23</a:t>
                      </a:r>
                      <a:endParaRPr lang="en-US" sz="1500" dirty="0">
                        <a:solidFill>
                          <a:schemeClr val="tx1"/>
                        </a:solidFill>
                      </a:endParaRPr>
                    </a:p>
                  </a:txBody>
                  <a:tcPr marT="37785" marB="37785" anchor="ctr"/>
                </a:tc>
                <a:extLst>
                  <a:ext uri="{0D108BD9-81ED-4DB2-BD59-A6C34878D82A}">
                    <a16:rowId xmlns:a16="http://schemas.microsoft.com/office/drawing/2014/main" val="4142424042"/>
                  </a:ext>
                </a:extLst>
              </a:tr>
              <a:tr h="335282">
                <a:tc>
                  <a:txBody>
                    <a:bodyPr/>
                    <a:lstStyle/>
                    <a:p>
                      <a:pPr algn="ctr"/>
                      <a:r>
                        <a:rPr lang="en-US" sz="1500" b="0" dirty="0">
                          <a:solidFill>
                            <a:schemeClr val="tx1"/>
                          </a:solidFill>
                        </a:rPr>
                        <a:t>13</a:t>
                      </a:r>
                      <a:endParaRPr lang="en-US" sz="1500" dirty="0">
                        <a:solidFill>
                          <a:schemeClr val="tx1"/>
                        </a:solidFill>
                      </a:endParaRPr>
                    </a:p>
                  </a:txBody>
                  <a:tcPr marT="37785" marB="37785" anchor="ctr"/>
                </a:tc>
                <a:extLst>
                  <a:ext uri="{0D108BD9-81ED-4DB2-BD59-A6C34878D82A}">
                    <a16:rowId xmlns:a16="http://schemas.microsoft.com/office/drawing/2014/main" val="1731818359"/>
                  </a:ext>
                </a:extLst>
              </a:tr>
            </a:tbl>
          </a:graphicData>
        </a:graphic>
      </p:graphicFrame>
      <p:sp>
        <p:nvSpPr>
          <p:cNvPr id="13" name="TextBox 12">
            <a:extLst>
              <a:ext uri="{FF2B5EF4-FFF2-40B4-BE49-F238E27FC236}">
                <a16:creationId xmlns:a16="http://schemas.microsoft.com/office/drawing/2014/main" id="{9E2F0458-9CBF-4697-A0A3-AF6705FD6A1E}"/>
              </a:ext>
            </a:extLst>
          </p:cNvPr>
          <p:cNvSpPr txBox="1"/>
          <p:nvPr/>
        </p:nvSpPr>
        <p:spPr>
          <a:xfrm>
            <a:off x="5143393" y="1419622"/>
            <a:ext cx="652743" cy="369332"/>
          </a:xfrm>
          <a:prstGeom prst="rect">
            <a:avLst/>
          </a:prstGeom>
          <a:noFill/>
        </p:spPr>
        <p:txBody>
          <a:bodyPr wrap="none" rtlCol="0">
            <a:spAutoFit/>
          </a:bodyPr>
          <a:lstStyle/>
          <a:p>
            <a:r>
              <a:rPr lang="en-US" dirty="0">
                <a:solidFill>
                  <a:srgbClr val="FFFF00"/>
                </a:solidFill>
              </a:rPr>
              <a:t>2000</a:t>
            </a:r>
          </a:p>
        </p:txBody>
      </p:sp>
      <p:sp>
        <p:nvSpPr>
          <p:cNvPr id="14" name="TextBox 13">
            <a:extLst>
              <a:ext uri="{FF2B5EF4-FFF2-40B4-BE49-F238E27FC236}">
                <a16:creationId xmlns:a16="http://schemas.microsoft.com/office/drawing/2014/main" id="{BD6BA93D-38C7-4F46-B261-E85294B88186}"/>
              </a:ext>
            </a:extLst>
          </p:cNvPr>
          <p:cNvSpPr txBox="1"/>
          <p:nvPr/>
        </p:nvSpPr>
        <p:spPr>
          <a:xfrm>
            <a:off x="6137321" y="987574"/>
            <a:ext cx="554960" cy="461665"/>
          </a:xfrm>
          <a:prstGeom prst="rect">
            <a:avLst/>
          </a:prstGeom>
          <a:noFill/>
        </p:spPr>
        <p:txBody>
          <a:bodyPr wrap="none" rtlCol="0">
            <a:spAutoFit/>
          </a:bodyPr>
          <a:lstStyle/>
          <a:p>
            <a:r>
              <a:rPr lang="en-US" sz="2400" b="1" dirty="0" err="1">
                <a:solidFill>
                  <a:srgbClr val="FFFF00"/>
                </a:solidFill>
              </a:rPr>
              <a:t>arr</a:t>
            </a:r>
            <a:endParaRPr lang="en-US" sz="2400" b="1" dirty="0">
              <a:solidFill>
                <a:srgbClr val="FFFF00"/>
              </a:solidFill>
            </a:endParaRPr>
          </a:p>
        </p:txBody>
      </p:sp>
      <p:sp>
        <p:nvSpPr>
          <p:cNvPr id="15" name="TextBox 14">
            <a:extLst>
              <a:ext uri="{FF2B5EF4-FFF2-40B4-BE49-F238E27FC236}">
                <a16:creationId xmlns:a16="http://schemas.microsoft.com/office/drawing/2014/main" id="{CBBCE467-20B6-4A6F-B315-9B531B267F86}"/>
              </a:ext>
            </a:extLst>
          </p:cNvPr>
          <p:cNvSpPr txBox="1"/>
          <p:nvPr/>
        </p:nvSpPr>
        <p:spPr>
          <a:xfrm>
            <a:off x="7078626" y="1410330"/>
            <a:ext cx="301686" cy="369332"/>
          </a:xfrm>
          <a:prstGeom prst="rect">
            <a:avLst/>
          </a:prstGeom>
          <a:noFill/>
        </p:spPr>
        <p:txBody>
          <a:bodyPr wrap="none" rtlCol="0">
            <a:spAutoFit/>
          </a:bodyPr>
          <a:lstStyle/>
          <a:p>
            <a:r>
              <a:rPr lang="en-US" dirty="0">
                <a:solidFill>
                  <a:srgbClr val="FFFF00"/>
                </a:solidFill>
              </a:rPr>
              <a:t>0</a:t>
            </a:r>
          </a:p>
        </p:txBody>
      </p:sp>
      <p:sp>
        <p:nvSpPr>
          <p:cNvPr id="16" name="TextBox 15">
            <a:extLst>
              <a:ext uri="{FF2B5EF4-FFF2-40B4-BE49-F238E27FC236}">
                <a16:creationId xmlns:a16="http://schemas.microsoft.com/office/drawing/2014/main" id="{C85442B7-2C99-47B1-A099-9EA655C441E8}"/>
              </a:ext>
            </a:extLst>
          </p:cNvPr>
          <p:cNvSpPr txBox="1"/>
          <p:nvPr/>
        </p:nvSpPr>
        <p:spPr>
          <a:xfrm>
            <a:off x="5138457" y="1733550"/>
            <a:ext cx="652743" cy="369332"/>
          </a:xfrm>
          <a:prstGeom prst="rect">
            <a:avLst/>
          </a:prstGeom>
          <a:noFill/>
        </p:spPr>
        <p:txBody>
          <a:bodyPr wrap="none" rtlCol="0">
            <a:spAutoFit/>
          </a:bodyPr>
          <a:lstStyle/>
          <a:p>
            <a:r>
              <a:rPr lang="en-US" dirty="0">
                <a:solidFill>
                  <a:srgbClr val="FFFF00"/>
                </a:solidFill>
              </a:rPr>
              <a:t>2004</a:t>
            </a:r>
          </a:p>
        </p:txBody>
      </p:sp>
      <p:sp>
        <p:nvSpPr>
          <p:cNvPr id="17" name="TextBox 16">
            <a:extLst>
              <a:ext uri="{FF2B5EF4-FFF2-40B4-BE49-F238E27FC236}">
                <a16:creationId xmlns:a16="http://schemas.microsoft.com/office/drawing/2014/main" id="{4BDEF028-EFB8-48B4-8E95-4107DE82A3E2}"/>
              </a:ext>
            </a:extLst>
          </p:cNvPr>
          <p:cNvSpPr txBox="1"/>
          <p:nvPr/>
        </p:nvSpPr>
        <p:spPr>
          <a:xfrm>
            <a:off x="5148064" y="2114550"/>
            <a:ext cx="652743" cy="369332"/>
          </a:xfrm>
          <a:prstGeom prst="rect">
            <a:avLst/>
          </a:prstGeom>
          <a:noFill/>
        </p:spPr>
        <p:txBody>
          <a:bodyPr wrap="none" rtlCol="0">
            <a:spAutoFit/>
          </a:bodyPr>
          <a:lstStyle/>
          <a:p>
            <a:r>
              <a:rPr lang="en-US" dirty="0">
                <a:solidFill>
                  <a:srgbClr val="FFFF00"/>
                </a:solidFill>
              </a:rPr>
              <a:t>2008</a:t>
            </a:r>
          </a:p>
        </p:txBody>
      </p:sp>
      <p:sp>
        <p:nvSpPr>
          <p:cNvPr id="18" name="TextBox 17">
            <a:extLst>
              <a:ext uri="{FF2B5EF4-FFF2-40B4-BE49-F238E27FC236}">
                <a16:creationId xmlns:a16="http://schemas.microsoft.com/office/drawing/2014/main" id="{AB0774B2-A113-4565-BC4B-58966C1EA52E}"/>
              </a:ext>
            </a:extLst>
          </p:cNvPr>
          <p:cNvSpPr txBox="1"/>
          <p:nvPr/>
        </p:nvSpPr>
        <p:spPr>
          <a:xfrm>
            <a:off x="5148064" y="2418442"/>
            <a:ext cx="652743" cy="369332"/>
          </a:xfrm>
          <a:prstGeom prst="rect">
            <a:avLst/>
          </a:prstGeom>
          <a:noFill/>
        </p:spPr>
        <p:txBody>
          <a:bodyPr wrap="none" rtlCol="0">
            <a:spAutoFit/>
          </a:bodyPr>
          <a:lstStyle/>
          <a:p>
            <a:r>
              <a:rPr lang="en-US" dirty="0">
                <a:solidFill>
                  <a:srgbClr val="FFFF00"/>
                </a:solidFill>
              </a:rPr>
              <a:t>2012</a:t>
            </a:r>
          </a:p>
        </p:txBody>
      </p:sp>
      <p:sp>
        <p:nvSpPr>
          <p:cNvPr id="19" name="TextBox 18">
            <a:extLst>
              <a:ext uri="{FF2B5EF4-FFF2-40B4-BE49-F238E27FC236}">
                <a16:creationId xmlns:a16="http://schemas.microsoft.com/office/drawing/2014/main" id="{46A1B7FA-29D8-4934-8613-6E8FA45E7D2D}"/>
              </a:ext>
            </a:extLst>
          </p:cNvPr>
          <p:cNvSpPr txBox="1"/>
          <p:nvPr/>
        </p:nvSpPr>
        <p:spPr>
          <a:xfrm>
            <a:off x="5148064" y="2735818"/>
            <a:ext cx="652743" cy="369332"/>
          </a:xfrm>
          <a:prstGeom prst="rect">
            <a:avLst/>
          </a:prstGeom>
          <a:noFill/>
        </p:spPr>
        <p:txBody>
          <a:bodyPr wrap="none" rtlCol="0">
            <a:spAutoFit/>
          </a:bodyPr>
          <a:lstStyle/>
          <a:p>
            <a:r>
              <a:rPr lang="en-US" dirty="0">
                <a:solidFill>
                  <a:srgbClr val="FFFF00"/>
                </a:solidFill>
              </a:rPr>
              <a:t>2016</a:t>
            </a:r>
          </a:p>
        </p:txBody>
      </p:sp>
      <p:sp>
        <p:nvSpPr>
          <p:cNvPr id="20" name="TextBox 19">
            <a:extLst>
              <a:ext uri="{FF2B5EF4-FFF2-40B4-BE49-F238E27FC236}">
                <a16:creationId xmlns:a16="http://schemas.microsoft.com/office/drawing/2014/main" id="{53CC7FC5-E1ED-4D97-8B4E-7EDE9BD9E284}"/>
              </a:ext>
            </a:extLst>
          </p:cNvPr>
          <p:cNvSpPr txBox="1"/>
          <p:nvPr/>
        </p:nvSpPr>
        <p:spPr>
          <a:xfrm>
            <a:off x="5148064" y="3066514"/>
            <a:ext cx="652743" cy="369332"/>
          </a:xfrm>
          <a:prstGeom prst="rect">
            <a:avLst/>
          </a:prstGeom>
          <a:noFill/>
        </p:spPr>
        <p:txBody>
          <a:bodyPr wrap="none" rtlCol="0">
            <a:spAutoFit/>
          </a:bodyPr>
          <a:lstStyle/>
          <a:p>
            <a:r>
              <a:rPr lang="en-US" dirty="0">
                <a:solidFill>
                  <a:srgbClr val="FFFF00"/>
                </a:solidFill>
              </a:rPr>
              <a:t>2020</a:t>
            </a:r>
          </a:p>
        </p:txBody>
      </p:sp>
      <p:sp>
        <p:nvSpPr>
          <p:cNvPr id="21" name="TextBox 20">
            <a:extLst>
              <a:ext uri="{FF2B5EF4-FFF2-40B4-BE49-F238E27FC236}">
                <a16:creationId xmlns:a16="http://schemas.microsoft.com/office/drawing/2014/main" id="{BA90600C-9D9E-4022-B164-65A39DC2E35C}"/>
              </a:ext>
            </a:extLst>
          </p:cNvPr>
          <p:cNvSpPr txBox="1"/>
          <p:nvPr/>
        </p:nvSpPr>
        <p:spPr>
          <a:xfrm>
            <a:off x="5148064" y="3426554"/>
            <a:ext cx="652743" cy="369332"/>
          </a:xfrm>
          <a:prstGeom prst="rect">
            <a:avLst/>
          </a:prstGeom>
          <a:noFill/>
        </p:spPr>
        <p:txBody>
          <a:bodyPr wrap="none" rtlCol="0">
            <a:spAutoFit/>
          </a:bodyPr>
          <a:lstStyle/>
          <a:p>
            <a:r>
              <a:rPr lang="en-US" dirty="0">
                <a:solidFill>
                  <a:srgbClr val="FFFF00"/>
                </a:solidFill>
              </a:rPr>
              <a:t>2024</a:t>
            </a:r>
          </a:p>
        </p:txBody>
      </p:sp>
      <p:sp>
        <p:nvSpPr>
          <p:cNvPr id="22" name="TextBox 21">
            <a:extLst>
              <a:ext uri="{FF2B5EF4-FFF2-40B4-BE49-F238E27FC236}">
                <a16:creationId xmlns:a16="http://schemas.microsoft.com/office/drawing/2014/main" id="{2C7A48E2-2F36-4775-B89A-040A7010819B}"/>
              </a:ext>
            </a:extLst>
          </p:cNvPr>
          <p:cNvSpPr txBox="1"/>
          <p:nvPr/>
        </p:nvSpPr>
        <p:spPr>
          <a:xfrm>
            <a:off x="5148064" y="3714586"/>
            <a:ext cx="652743" cy="369332"/>
          </a:xfrm>
          <a:prstGeom prst="rect">
            <a:avLst/>
          </a:prstGeom>
          <a:noFill/>
        </p:spPr>
        <p:txBody>
          <a:bodyPr wrap="none" rtlCol="0">
            <a:spAutoFit/>
          </a:bodyPr>
          <a:lstStyle/>
          <a:p>
            <a:r>
              <a:rPr lang="en-US" dirty="0">
                <a:solidFill>
                  <a:srgbClr val="FFFF00"/>
                </a:solidFill>
              </a:rPr>
              <a:t>2028</a:t>
            </a:r>
          </a:p>
        </p:txBody>
      </p:sp>
      <p:sp>
        <p:nvSpPr>
          <p:cNvPr id="23" name="TextBox 22">
            <a:extLst>
              <a:ext uri="{FF2B5EF4-FFF2-40B4-BE49-F238E27FC236}">
                <a16:creationId xmlns:a16="http://schemas.microsoft.com/office/drawing/2014/main" id="{EFB0B66C-B78C-48D5-8328-7853A16FC624}"/>
              </a:ext>
            </a:extLst>
          </p:cNvPr>
          <p:cNvSpPr txBox="1"/>
          <p:nvPr/>
        </p:nvSpPr>
        <p:spPr>
          <a:xfrm>
            <a:off x="5148064" y="4074626"/>
            <a:ext cx="652743" cy="369332"/>
          </a:xfrm>
          <a:prstGeom prst="rect">
            <a:avLst/>
          </a:prstGeom>
          <a:noFill/>
        </p:spPr>
        <p:txBody>
          <a:bodyPr wrap="none" rtlCol="0">
            <a:spAutoFit/>
          </a:bodyPr>
          <a:lstStyle/>
          <a:p>
            <a:r>
              <a:rPr lang="en-US" dirty="0">
                <a:solidFill>
                  <a:srgbClr val="FFFF00"/>
                </a:solidFill>
              </a:rPr>
              <a:t>2032</a:t>
            </a:r>
          </a:p>
        </p:txBody>
      </p:sp>
      <p:sp>
        <p:nvSpPr>
          <p:cNvPr id="24" name="TextBox 23">
            <a:extLst>
              <a:ext uri="{FF2B5EF4-FFF2-40B4-BE49-F238E27FC236}">
                <a16:creationId xmlns:a16="http://schemas.microsoft.com/office/drawing/2014/main" id="{7B960918-24BB-429E-8517-34454B34CB4B}"/>
              </a:ext>
            </a:extLst>
          </p:cNvPr>
          <p:cNvSpPr txBox="1"/>
          <p:nvPr/>
        </p:nvSpPr>
        <p:spPr>
          <a:xfrm>
            <a:off x="5143393" y="4434666"/>
            <a:ext cx="652743" cy="369332"/>
          </a:xfrm>
          <a:prstGeom prst="rect">
            <a:avLst/>
          </a:prstGeom>
          <a:noFill/>
        </p:spPr>
        <p:txBody>
          <a:bodyPr wrap="none" rtlCol="0">
            <a:spAutoFit/>
          </a:bodyPr>
          <a:lstStyle/>
          <a:p>
            <a:r>
              <a:rPr lang="en-US" dirty="0">
                <a:solidFill>
                  <a:srgbClr val="FFFF00"/>
                </a:solidFill>
              </a:rPr>
              <a:t>2036</a:t>
            </a:r>
          </a:p>
        </p:txBody>
      </p:sp>
      <p:sp>
        <p:nvSpPr>
          <p:cNvPr id="25" name="TextBox 24">
            <a:extLst>
              <a:ext uri="{FF2B5EF4-FFF2-40B4-BE49-F238E27FC236}">
                <a16:creationId xmlns:a16="http://schemas.microsoft.com/office/drawing/2014/main" id="{75547A83-6AB2-4B75-B263-CC3B21157DBD}"/>
              </a:ext>
            </a:extLst>
          </p:cNvPr>
          <p:cNvSpPr txBox="1"/>
          <p:nvPr/>
        </p:nvSpPr>
        <p:spPr>
          <a:xfrm>
            <a:off x="7078626" y="1698362"/>
            <a:ext cx="301686" cy="369332"/>
          </a:xfrm>
          <a:prstGeom prst="rect">
            <a:avLst/>
          </a:prstGeom>
          <a:noFill/>
        </p:spPr>
        <p:txBody>
          <a:bodyPr wrap="none" rtlCol="0">
            <a:spAutoFit/>
          </a:bodyPr>
          <a:lstStyle/>
          <a:p>
            <a:r>
              <a:rPr lang="en-US" dirty="0">
                <a:solidFill>
                  <a:srgbClr val="FFFF00"/>
                </a:solidFill>
              </a:rPr>
              <a:t>1</a:t>
            </a:r>
          </a:p>
        </p:txBody>
      </p:sp>
      <p:sp>
        <p:nvSpPr>
          <p:cNvPr id="27" name="TextBox 26">
            <a:extLst>
              <a:ext uri="{FF2B5EF4-FFF2-40B4-BE49-F238E27FC236}">
                <a16:creationId xmlns:a16="http://schemas.microsoft.com/office/drawing/2014/main" id="{924EC189-4176-4BC4-A07F-4DF0478BF218}"/>
              </a:ext>
            </a:extLst>
          </p:cNvPr>
          <p:cNvSpPr txBox="1"/>
          <p:nvPr/>
        </p:nvSpPr>
        <p:spPr>
          <a:xfrm>
            <a:off x="7092280" y="2058402"/>
            <a:ext cx="301686" cy="369332"/>
          </a:xfrm>
          <a:prstGeom prst="rect">
            <a:avLst/>
          </a:prstGeom>
          <a:noFill/>
        </p:spPr>
        <p:txBody>
          <a:bodyPr wrap="none" rtlCol="0">
            <a:spAutoFit/>
          </a:bodyPr>
          <a:lstStyle/>
          <a:p>
            <a:r>
              <a:rPr lang="en-US" dirty="0">
                <a:solidFill>
                  <a:srgbClr val="FFFF00"/>
                </a:solidFill>
              </a:rPr>
              <a:t>2</a:t>
            </a:r>
          </a:p>
        </p:txBody>
      </p:sp>
      <p:sp>
        <p:nvSpPr>
          <p:cNvPr id="28" name="TextBox 27">
            <a:extLst>
              <a:ext uri="{FF2B5EF4-FFF2-40B4-BE49-F238E27FC236}">
                <a16:creationId xmlns:a16="http://schemas.microsoft.com/office/drawing/2014/main" id="{EAEC9351-5025-4E88-B552-0A1D6C32B081}"/>
              </a:ext>
            </a:extLst>
          </p:cNvPr>
          <p:cNvSpPr txBox="1"/>
          <p:nvPr/>
        </p:nvSpPr>
        <p:spPr>
          <a:xfrm>
            <a:off x="7092280" y="2418442"/>
            <a:ext cx="301686" cy="369332"/>
          </a:xfrm>
          <a:prstGeom prst="rect">
            <a:avLst/>
          </a:prstGeom>
          <a:noFill/>
        </p:spPr>
        <p:txBody>
          <a:bodyPr wrap="none" rtlCol="0">
            <a:spAutoFit/>
          </a:bodyPr>
          <a:lstStyle/>
          <a:p>
            <a:r>
              <a:rPr lang="en-US" dirty="0">
                <a:solidFill>
                  <a:srgbClr val="FFFF00"/>
                </a:solidFill>
              </a:rPr>
              <a:t>3</a:t>
            </a:r>
          </a:p>
        </p:txBody>
      </p:sp>
      <p:sp>
        <p:nvSpPr>
          <p:cNvPr id="29" name="TextBox 28">
            <a:extLst>
              <a:ext uri="{FF2B5EF4-FFF2-40B4-BE49-F238E27FC236}">
                <a16:creationId xmlns:a16="http://schemas.microsoft.com/office/drawing/2014/main" id="{AE3379A5-33CF-4AF2-8534-623AE3850974}"/>
              </a:ext>
            </a:extLst>
          </p:cNvPr>
          <p:cNvSpPr txBox="1"/>
          <p:nvPr/>
        </p:nvSpPr>
        <p:spPr>
          <a:xfrm>
            <a:off x="7078626" y="2778482"/>
            <a:ext cx="301686" cy="369332"/>
          </a:xfrm>
          <a:prstGeom prst="rect">
            <a:avLst/>
          </a:prstGeom>
          <a:noFill/>
        </p:spPr>
        <p:txBody>
          <a:bodyPr wrap="none" rtlCol="0">
            <a:spAutoFit/>
          </a:bodyPr>
          <a:lstStyle/>
          <a:p>
            <a:r>
              <a:rPr lang="en-US" dirty="0">
                <a:solidFill>
                  <a:srgbClr val="FFFF00"/>
                </a:solidFill>
              </a:rPr>
              <a:t>4</a:t>
            </a:r>
          </a:p>
        </p:txBody>
      </p:sp>
      <p:sp>
        <p:nvSpPr>
          <p:cNvPr id="30" name="TextBox 29">
            <a:extLst>
              <a:ext uri="{FF2B5EF4-FFF2-40B4-BE49-F238E27FC236}">
                <a16:creationId xmlns:a16="http://schemas.microsoft.com/office/drawing/2014/main" id="{01F06BFB-CEC7-4D16-98E4-134CB37A9C84}"/>
              </a:ext>
            </a:extLst>
          </p:cNvPr>
          <p:cNvSpPr txBox="1"/>
          <p:nvPr/>
        </p:nvSpPr>
        <p:spPr>
          <a:xfrm>
            <a:off x="7092280" y="3066514"/>
            <a:ext cx="301686" cy="369332"/>
          </a:xfrm>
          <a:prstGeom prst="rect">
            <a:avLst/>
          </a:prstGeom>
          <a:noFill/>
        </p:spPr>
        <p:txBody>
          <a:bodyPr wrap="none" rtlCol="0">
            <a:spAutoFit/>
          </a:bodyPr>
          <a:lstStyle/>
          <a:p>
            <a:r>
              <a:rPr lang="en-US" dirty="0">
                <a:solidFill>
                  <a:srgbClr val="FFFF00"/>
                </a:solidFill>
              </a:rPr>
              <a:t>5</a:t>
            </a:r>
          </a:p>
        </p:txBody>
      </p:sp>
      <p:sp>
        <p:nvSpPr>
          <p:cNvPr id="31" name="TextBox 30">
            <a:extLst>
              <a:ext uri="{FF2B5EF4-FFF2-40B4-BE49-F238E27FC236}">
                <a16:creationId xmlns:a16="http://schemas.microsoft.com/office/drawing/2014/main" id="{C9186BD0-BCFB-4838-9FE2-A07993688C7B}"/>
              </a:ext>
            </a:extLst>
          </p:cNvPr>
          <p:cNvSpPr txBox="1"/>
          <p:nvPr/>
        </p:nvSpPr>
        <p:spPr>
          <a:xfrm>
            <a:off x="7078626" y="3426554"/>
            <a:ext cx="301686" cy="369332"/>
          </a:xfrm>
          <a:prstGeom prst="rect">
            <a:avLst/>
          </a:prstGeom>
          <a:noFill/>
        </p:spPr>
        <p:txBody>
          <a:bodyPr wrap="none" rtlCol="0">
            <a:spAutoFit/>
          </a:bodyPr>
          <a:lstStyle/>
          <a:p>
            <a:r>
              <a:rPr lang="en-US" dirty="0">
                <a:solidFill>
                  <a:srgbClr val="FFFF00"/>
                </a:solidFill>
              </a:rPr>
              <a:t>6</a:t>
            </a:r>
          </a:p>
        </p:txBody>
      </p:sp>
      <p:sp>
        <p:nvSpPr>
          <p:cNvPr id="32" name="TextBox 31">
            <a:extLst>
              <a:ext uri="{FF2B5EF4-FFF2-40B4-BE49-F238E27FC236}">
                <a16:creationId xmlns:a16="http://schemas.microsoft.com/office/drawing/2014/main" id="{BD04D0C0-83A4-437E-A3C8-81172D1740CF}"/>
              </a:ext>
            </a:extLst>
          </p:cNvPr>
          <p:cNvSpPr txBox="1"/>
          <p:nvPr/>
        </p:nvSpPr>
        <p:spPr>
          <a:xfrm>
            <a:off x="7078626" y="3786594"/>
            <a:ext cx="301686" cy="369332"/>
          </a:xfrm>
          <a:prstGeom prst="rect">
            <a:avLst/>
          </a:prstGeom>
          <a:noFill/>
        </p:spPr>
        <p:txBody>
          <a:bodyPr wrap="none" rtlCol="0">
            <a:spAutoFit/>
          </a:bodyPr>
          <a:lstStyle/>
          <a:p>
            <a:r>
              <a:rPr lang="en-US" dirty="0">
                <a:solidFill>
                  <a:srgbClr val="FFFF00"/>
                </a:solidFill>
              </a:rPr>
              <a:t>7</a:t>
            </a:r>
          </a:p>
        </p:txBody>
      </p:sp>
      <p:sp>
        <p:nvSpPr>
          <p:cNvPr id="33" name="TextBox 32">
            <a:extLst>
              <a:ext uri="{FF2B5EF4-FFF2-40B4-BE49-F238E27FC236}">
                <a16:creationId xmlns:a16="http://schemas.microsoft.com/office/drawing/2014/main" id="{18EDE09E-FA4C-476E-9C42-F4AA601A497C}"/>
              </a:ext>
            </a:extLst>
          </p:cNvPr>
          <p:cNvSpPr txBox="1"/>
          <p:nvPr/>
        </p:nvSpPr>
        <p:spPr>
          <a:xfrm>
            <a:off x="7078626" y="4146634"/>
            <a:ext cx="301686" cy="369332"/>
          </a:xfrm>
          <a:prstGeom prst="rect">
            <a:avLst/>
          </a:prstGeom>
          <a:noFill/>
        </p:spPr>
        <p:txBody>
          <a:bodyPr wrap="none" rtlCol="0">
            <a:spAutoFit/>
          </a:bodyPr>
          <a:lstStyle/>
          <a:p>
            <a:r>
              <a:rPr lang="en-US" dirty="0">
                <a:solidFill>
                  <a:srgbClr val="FFFF00"/>
                </a:solidFill>
              </a:rPr>
              <a:t>8</a:t>
            </a:r>
          </a:p>
        </p:txBody>
      </p:sp>
      <p:sp>
        <p:nvSpPr>
          <p:cNvPr id="34" name="TextBox 33">
            <a:extLst>
              <a:ext uri="{FF2B5EF4-FFF2-40B4-BE49-F238E27FC236}">
                <a16:creationId xmlns:a16="http://schemas.microsoft.com/office/drawing/2014/main" id="{346CE535-2E85-4A1C-9684-5B697F250697}"/>
              </a:ext>
            </a:extLst>
          </p:cNvPr>
          <p:cNvSpPr txBox="1"/>
          <p:nvPr/>
        </p:nvSpPr>
        <p:spPr>
          <a:xfrm>
            <a:off x="7078626" y="4443958"/>
            <a:ext cx="301686" cy="369332"/>
          </a:xfrm>
          <a:prstGeom prst="rect">
            <a:avLst/>
          </a:prstGeom>
          <a:noFill/>
        </p:spPr>
        <p:txBody>
          <a:bodyPr wrap="none" rtlCol="0">
            <a:spAutoFit/>
          </a:bodyPr>
          <a:lstStyle/>
          <a:p>
            <a:r>
              <a:rPr lang="en-US" dirty="0">
                <a:solidFill>
                  <a:srgbClr val="FFFF00"/>
                </a:solidFill>
              </a:rPr>
              <a:t>9</a:t>
            </a:r>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Tree>
    <p:extLst>
      <p:ext uri="{BB962C8B-B14F-4D97-AF65-F5344CB8AC3E}">
        <p14:creationId xmlns:p14="http://schemas.microsoft.com/office/powerpoint/2010/main" val="325893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wipe(down)">
                                      <p:cBhvr>
                                        <p:cTn id="10" dur="500"/>
                                        <p:tgtEl>
                                          <p:spTgt spid="11">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wipe(down)">
                                      <p:cBhvr>
                                        <p:cTn id="13" dur="500"/>
                                        <p:tgtEl>
                                          <p:spTgt spid="11">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wipe(down)">
                                      <p:cBhvr>
                                        <p:cTn id="16" dur="500"/>
                                        <p:tgtEl>
                                          <p:spTgt spid="11">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Effect transition="in" filter="wipe(down)">
                                      <p:cBhvr>
                                        <p:cTn id="19" dur="500"/>
                                        <p:tgtEl>
                                          <p:spTgt spid="11">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wipe(down)">
                                      <p:cBhvr>
                                        <p:cTn id="22" dur="500"/>
                                        <p:tgtEl>
                                          <p:spTgt spid="11">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Effect transition="in" filter="wipe(down)">
                                      <p:cBhvr>
                                        <p:cTn id="25" dur="500"/>
                                        <p:tgtEl>
                                          <p:spTgt spid="11">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1">
                                            <p:txEl>
                                              <p:pRg st="7" end="7"/>
                                            </p:txEl>
                                          </p:spTgt>
                                        </p:tgtEl>
                                        <p:attrNameLst>
                                          <p:attrName>style.visibility</p:attrName>
                                        </p:attrNameLst>
                                      </p:cBhvr>
                                      <p:to>
                                        <p:strVal val="visible"/>
                                      </p:to>
                                    </p:set>
                                    <p:animEffect transition="in" filter="wipe(down)">
                                      <p:cBhvr>
                                        <p:cTn id="28" dur="500"/>
                                        <p:tgtEl>
                                          <p:spTgt spid="11">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animEffect transition="in" filter="wipe(down)">
                                      <p:cBhvr>
                                        <p:cTn id="31" dur="500"/>
                                        <p:tgtEl>
                                          <p:spTgt spid="11">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1">
                                            <p:txEl>
                                              <p:pRg st="9" end="9"/>
                                            </p:txEl>
                                          </p:spTgt>
                                        </p:tgtEl>
                                        <p:attrNameLst>
                                          <p:attrName>style.visibility</p:attrName>
                                        </p:attrNameLst>
                                      </p:cBhvr>
                                      <p:to>
                                        <p:strVal val="visible"/>
                                      </p:to>
                                    </p:set>
                                    <p:animEffect transition="in" filter="wipe(down)">
                                      <p:cBhvr>
                                        <p:cTn id="34" dur="500"/>
                                        <p:tgtEl>
                                          <p:spTgt spid="11">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animEffect transition="in" filter="wipe(down)">
                                      <p:cBhvr>
                                        <p:cTn id="37" dur="500"/>
                                        <p:tgtEl>
                                          <p:spTgt spid="11">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1">
                                            <p:txEl>
                                              <p:pRg st="11" end="11"/>
                                            </p:txEl>
                                          </p:spTgt>
                                        </p:tgtEl>
                                        <p:attrNameLst>
                                          <p:attrName>style.visibility</p:attrName>
                                        </p:attrNameLst>
                                      </p:cBhvr>
                                      <p:to>
                                        <p:strVal val="visible"/>
                                      </p:to>
                                    </p:set>
                                    <p:animEffect transition="in" filter="wipe(down)">
                                      <p:cBhvr>
                                        <p:cTn id="40" dur="500"/>
                                        <p:tgtEl>
                                          <p:spTgt spid="11">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1">
                                            <p:txEl>
                                              <p:pRg st="12" end="12"/>
                                            </p:txEl>
                                          </p:spTgt>
                                        </p:tgtEl>
                                        <p:attrNameLst>
                                          <p:attrName>style.visibility</p:attrName>
                                        </p:attrNameLst>
                                      </p:cBhvr>
                                      <p:to>
                                        <p:strVal val="visible"/>
                                      </p:to>
                                    </p:set>
                                    <p:animEffect transition="in" filter="wipe(down)">
                                      <p:cBhvr>
                                        <p:cTn id="43" dur="500"/>
                                        <p:tgtEl>
                                          <p:spTgt spid="11">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1">
                                            <p:txEl>
                                              <p:pRg st="13" end="13"/>
                                            </p:txEl>
                                          </p:spTgt>
                                        </p:tgtEl>
                                        <p:attrNameLst>
                                          <p:attrName>style.visibility</p:attrName>
                                        </p:attrNameLst>
                                      </p:cBhvr>
                                      <p:to>
                                        <p:strVal val="visible"/>
                                      </p:to>
                                    </p:set>
                                    <p:animEffect transition="in" filter="wipe(down)">
                                      <p:cBhvr>
                                        <p:cTn id="46" dur="500"/>
                                        <p:tgtEl>
                                          <p:spTgt spid="11">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1">
                                            <p:txEl>
                                              <p:pRg st="14" end="14"/>
                                            </p:txEl>
                                          </p:spTgt>
                                        </p:tgtEl>
                                        <p:attrNameLst>
                                          <p:attrName>style.visibility</p:attrName>
                                        </p:attrNameLst>
                                      </p:cBhvr>
                                      <p:to>
                                        <p:strVal val="visible"/>
                                      </p:to>
                                    </p:set>
                                    <p:animEffect transition="in" filter="wipe(down)">
                                      <p:cBhvr>
                                        <p:cTn id="49" dur="500"/>
                                        <p:tgtEl>
                                          <p:spTgt spid="11">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1">
                                            <p:txEl>
                                              <p:pRg st="15" end="15"/>
                                            </p:txEl>
                                          </p:spTgt>
                                        </p:tgtEl>
                                        <p:attrNameLst>
                                          <p:attrName>style.visibility</p:attrName>
                                        </p:attrNameLst>
                                      </p:cBhvr>
                                      <p:to>
                                        <p:strVal val="visible"/>
                                      </p:to>
                                    </p:set>
                                    <p:animEffect transition="in" filter="wipe(down)">
                                      <p:cBhvr>
                                        <p:cTn id="52" dur="500"/>
                                        <p:tgtEl>
                                          <p:spTgt spid="11">
                                            <p:txEl>
                                              <p:pRg st="15" end="15"/>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1">
                                            <p:txEl>
                                              <p:pRg st="16" end="16"/>
                                            </p:txEl>
                                          </p:spTgt>
                                        </p:tgtEl>
                                        <p:attrNameLst>
                                          <p:attrName>style.visibility</p:attrName>
                                        </p:attrNameLst>
                                      </p:cBhvr>
                                      <p:to>
                                        <p:strVal val="visible"/>
                                      </p:to>
                                    </p:set>
                                    <p:animEffect transition="in" filter="wipe(down)">
                                      <p:cBhvr>
                                        <p:cTn id="55" dur="500"/>
                                        <p:tgtEl>
                                          <p:spTgt spid="11">
                                            <p:txEl>
                                              <p:pRg st="16" end="16"/>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1">
                                            <p:txEl>
                                              <p:pRg st="17" end="17"/>
                                            </p:txEl>
                                          </p:spTgt>
                                        </p:tgtEl>
                                        <p:attrNameLst>
                                          <p:attrName>style.visibility</p:attrName>
                                        </p:attrNameLst>
                                      </p:cBhvr>
                                      <p:to>
                                        <p:strVal val="visible"/>
                                      </p:to>
                                    </p:set>
                                    <p:animEffect transition="in" filter="wipe(down)">
                                      <p:cBhvr>
                                        <p:cTn id="58" dur="500"/>
                                        <p:tgtEl>
                                          <p:spTgt spid="11">
                                            <p:txEl>
                                              <p:pRg st="17" end="17"/>
                                            </p:txEl>
                                          </p:spTgt>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1">
                                            <p:txEl>
                                              <p:pRg st="18" end="18"/>
                                            </p:txEl>
                                          </p:spTgt>
                                        </p:tgtEl>
                                        <p:attrNameLst>
                                          <p:attrName>style.visibility</p:attrName>
                                        </p:attrNameLst>
                                      </p:cBhvr>
                                      <p:to>
                                        <p:strVal val="visible"/>
                                      </p:to>
                                    </p:set>
                                    <p:animEffect transition="in" filter="wipe(down)">
                                      <p:cBhvr>
                                        <p:cTn id="61" dur="500"/>
                                        <p:tgtEl>
                                          <p:spTgt spid="11">
                                            <p:txEl>
                                              <p:pRg st="18" end="18"/>
                                            </p:txEl>
                                          </p:spTgt>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11">
                                            <p:txEl>
                                              <p:pRg st="19" end="19"/>
                                            </p:txEl>
                                          </p:spTgt>
                                        </p:tgtEl>
                                        <p:attrNameLst>
                                          <p:attrName>style.visibility</p:attrName>
                                        </p:attrNameLst>
                                      </p:cBhvr>
                                      <p:to>
                                        <p:strVal val="visible"/>
                                      </p:to>
                                    </p:set>
                                    <p:animEffect transition="in" filter="wipe(down)">
                                      <p:cBhvr>
                                        <p:cTn id="64" dur="500"/>
                                        <p:tgtEl>
                                          <p:spTgt spid="11">
                                            <p:txEl>
                                              <p:pRg st="19" end="19"/>
                                            </p:txEl>
                                          </p:spTgt>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11">
                                            <p:txEl>
                                              <p:pRg st="20" end="20"/>
                                            </p:txEl>
                                          </p:spTgt>
                                        </p:tgtEl>
                                        <p:attrNameLst>
                                          <p:attrName>style.visibility</p:attrName>
                                        </p:attrNameLst>
                                      </p:cBhvr>
                                      <p:to>
                                        <p:strVal val="visible"/>
                                      </p:to>
                                    </p:set>
                                    <p:animEffect transition="in" filter="wipe(down)">
                                      <p:cBhvr>
                                        <p:cTn id="67" dur="500"/>
                                        <p:tgtEl>
                                          <p:spTgt spid="11">
                                            <p:txEl>
                                              <p:pRg st="20" end="20"/>
                                            </p:txEl>
                                          </p:spTgt>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1">
                                            <p:txEl>
                                              <p:pRg st="21" end="21"/>
                                            </p:txEl>
                                          </p:spTgt>
                                        </p:tgtEl>
                                        <p:attrNameLst>
                                          <p:attrName>style.visibility</p:attrName>
                                        </p:attrNameLst>
                                      </p:cBhvr>
                                      <p:to>
                                        <p:strVal val="visible"/>
                                      </p:to>
                                    </p:set>
                                    <p:animEffect transition="in" filter="wipe(down)">
                                      <p:cBhvr>
                                        <p:cTn id="70" dur="500"/>
                                        <p:tgtEl>
                                          <p:spTgt spid="11">
                                            <p:txEl>
                                              <p:pRg st="21" end="21"/>
                                            </p:txEl>
                                          </p:spTgt>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1">
                                            <p:txEl>
                                              <p:pRg st="22" end="22"/>
                                            </p:txEl>
                                          </p:spTgt>
                                        </p:tgtEl>
                                        <p:attrNameLst>
                                          <p:attrName>style.visibility</p:attrName>
                                        </p:attrNameLst>
                                      </p:cBhvr>
                                      <p:to>
                                        <p:strVal val="visible"/>
                                      </p:to>
                                    </p:set>
                                    <p:animEffect transition="in" filter="wipe(down)">
                                      <p:cBhvr>
                                        <p:cTn id="73" dur="500"/>
                                        <p:tgtEl>
                                          <p:spTgt spid="11">
                                            <p:txEl>
                                              <p:pRg st="22" end="2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4">
                                            <p:txEl>
                                              <p:pRg st="0" end="0"/>
                                            </p:txEl>
                                          </p:spTgt>
                                        </p:tgtEl>
                                        <p:attrNameLst>
                                          <p:attrName>style.visibility</p:attrName>
                                        </p:attrNameLst>
                                      </p:cBhvr>
                                      <p:to>
                                        <p:strVal val="visible"/>
                                      </p:to>
                                    </p:set>
                                    <p:animEffect transition="in" filter="wipe(down)">
                                      <p:cBhvr>
                                        <p:cTn id="78" dur="500"/>
                                        <p:tgtEl>
                                          <p:spTgt spid="14">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fade">
                                      <p:cBhvr>
                                        <p:cTn id="8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 </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642910" y="1643056"/>
            <a:ext cx="7929618" cy="2714644"/>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Modify the previous code so that all the numbers of the</a:t>
            </a:r>
          </a:p>
          <a:p>
            <a:pPr algn="ctr"/>
            <a:r>
              <a:rPr lang="en-US" sz="2400" b="1" dirty="0">
                <a:solidFill>
                  <a:srgbClr val="FFFF00"/>
                </a:solidFill>
              </a:rPr>
              <a:t>array are even or all the numbers are odd, the program</a:t>
            </a:r>
          </a:p>
          <a:p>
            <a:pPr algn="ctr"/>
            <a:r>
              <a:rPr lang="en-US" sz="2400" b="1" dirty="0">
                <a:solidFill>
                  <a:srgbClr val="FFFF00"/>
                </a:solidFill>
              </a:rPr>
              <a:t>handles the situation carefully.</a:t>
            </a:r>
          </a:p>
        </p:txBody>
      </p:sp>
    </p:spTree>
    <p:extLst>
      <p:ext uri="{BB962C8B-B14F-4D97-AF65-F5344CB8AC3E}">
        <p14:creationId xmlns:p14="http://schemas.microsoft.com/office/powerpoint/2010/main" val="340177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down)">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 </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179512" y="1193783"/>
            <a:ext cx="8722580" cy="3613191"/>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Write a program to create an array of 10 integers and accept</a:t>
            </a:r>
          </a:p>
          <a:p>
            <a:pPr algn="ctr"/>
            <a:r>
              <a:rPr lang="en-US" sz="2400" b="1" dirty="0">
                <a:solidFill>
                  <a:srgbClr val="FFFF00"/>
                </a:solidFill>
              </a:rPr>
              <a:t>values from the user in that array.</a:t>
            </a:r>
          </a:p>
          <a:p>
            <a:pPr algn="ctr"/>
            <a:endParaRPr lang="en-US" sz="2400" b="1" dirty="0">
              <a:solidFill>
                <a:srgbClr val="FFFF00"/>
              </a:solidFill>
            </a:endParaRPr>
          </a:p>
          <a:p>
            <a:pPr algn="ctr"/>
            <a:r>
              <a:rPr lang="en-US" sz="2400" b="1" dirty="0">
                <a:solidFill>
                  <a:srgbClr val="FFFF00"/>
                </a:solidFill>
              </a:rPr>
              <a:t>Now again ask the user to input another number and search it in the array. If the number is present then print its position, otherwise print the message number not found.</a:t>
            </a:r>
          </a:p>
          <a:p>
            <a:pPr algn="ctr"/>
            <a:endParaRPr lang="en-US" sz="2400" b="1" dirty="0">
              <a:solidFill>
                <a:srgbClr val="FFFF00"/>
              </a:solidFill>
            </a:endParaRPr>
          </a:p>
          <a:p>
            <a:pPr algn="ctr"/>
            <a:r>
              <a:rPr lang="en-US" sz="2400" b="1" dirty="0">
                <a:solidFill>
                  <a:srgbClr val="FFFF00"/>
                </a:solidFill>
              </a:rPr>
              <a:t>Assume that the array contains unique numbers only.</a:t>
            </a:r>
          </a:p>
        </p:txBody>
      </p:sp>
    </p:spTree>
    <p:extLst>
      <p:ext uri="{BB962C8B-B14F-4D97-AF65-F5344CB8AC3E}">
        <p14:creationId xmlns:p14="http://schemas.microsoft.com/office/powerpoint/2010/main" val="11939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wipe(down)">
                                      <p:cBhvr>
                                        <p:cTn id="2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Solution</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857224" y="1000114"/>
            <a:ext cx="7429552" cy="400052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467544" y="1000114"/>
            <a:ext cx="7846521" cy="3985706"/>
          </a:xfrm>
          <a:prstGeom prst="rect">
            <a:avLst/>
          </a:prstGeom>
          <a:noFill/>
        </p:spPr>
        <p:txBody>
          <a:bodyPr wrap="square" rtlCol="0">
            <a:spAutoFit/>
          </a:bodyPr>
          <a:lstStyle/>
          <a:p>
            <a:pPr marL="800100" lvl="1" indent="-342900"/>
            <a:r>
              <a:rPr lang="en-US" sz="1100" dirty="0" err="1">
                <a:solidFill>
                  <a:schemeClr val="bg1"/>
                </a:solidFill>
                <a:sym typeface="Wingdings" pitchFamily="2" charset="2"/>
              </a:rPr>
              <a:t>int</a:t>
            </a:r>
            <a:r>
              <a:rPr lang="en-US" sz="1100" dirty="0">
                <a:solidFill>
                  <a:schemeClr val="bg1"/>
                </a:solidFill>
                <a:sym typeface="Wingdings" pitchFamily="2" charset="2"/>
              </a:rPr>
              <a:t> main()</a:t>
            </a:r>
          </a:p>
          <a:p>
            <a:pPr marL="800100" lvl="1" indent="-342900"/>
            <a:r>
              <a:rPr lang="en-US" sz="1100" dirty="0">
                <a:solidFill>
                  <a:schemeClr val="bg1"/>
                </a:solidFill>
                <a:sym typeface="Wingdings" pitchFamily="2" charset="2"/>
              </a:rPr>
              <a:t>{</a:t>
            </a:r>
          </a:p>
          <a:p>
            <a:pPr marL="800100" lvl="1" indent="-342900"/>
            <a:r>
              <a:rPr lang="en-US" sz="1100" dirty="0">
                <a:solidFill>
                  <a:schemeClr val="bg1"/>
                </a:solidFill>
                <a:sym typeface="Wingdings" pitchFamily="2" charset="2"/>
              </a:rPr>
              <a:t>    int </a:t>
            </a:r>
            <a:r>
              <a:rPr lang="en-US" sz="1100" dirty="0" err="1">
                <a:solidFill>
                  <a:schemeClr val="bg1"/>
                </a:solidFill>
                <a:sym typeface="Wingdings" pitchFamily="2" charset="2"/>
              </a:rPr>
              <a:t>arr</a:t>
            </a:r>
            <a:r>
              <a:rPr lang="en-US" sz="1100" dirty="0">
                <a:solidFill>
                  <a:schemeClr val="bg1"/>
                </a:solidFill>
                <a:sym typeface="Wingdings" pitchFamily="2" charset="2"/>
              </a:rPr>
              <a:t>[10], i, n;</a:t>
            </a:r>
          </a:p>
          <a:p>
            <a:pPr marL="800100" lvl="1" indent="-342900"/>
            <a:r>
              <a:rPr lang="en-US" sz="1100" dirty="0">
                <a:solidFill>
                  <a:schemeClr val="bg1"/>
                </a:solidFill>
                <a:sym typeface="Wingdings" pitchFamily="2" charset="2"/>
              </a:rPr>
              <a:t>   </a:t>
            </a:r>
          </a:p>
          <a:p>
            <a:pPr marL="800100" lvl="1" indent="-342900"/>
            <a:r>
              <a:rPr lang="en-US" sz="1100" dirty="0">
                <a:solidFill>
                  <a:schemeClr val="bg1"/>
                </a:solidFill>
                <a:sym typeface="Wingdings" pitchFamily="2" charset="2"/>
              </a:rPr>
              <a:t>    for(i = 0; i &lt;= 9; i++)</a:t>
            </a:r>
          </a:p>
          <a:p>
            <a:pPr marL="800100" lvl="1" indent="-342900"/>
            <a:r>
              <a:rPr lang="en-US" sz="1100" dirty="0">
                <a:solidFill>
                  <a:schemeClr val="bg1"/>
                </a:solidFill>
                <a:sym typeface="Wingdings" pitchFamily="2" charset="2"/>
              </a:rPr>
              <a:t>    {</a:t>
            </a:r>
          </a:p>
          <a:p>
            <a:pPr marL="800100" lvl="1" indent="-342900"/>
            <a:r>
              <a:rPr lang="en-US" sz="1100" dirty="0">
                <a:solidFill>
                  <a:schemeClr val="bg1"/>
                </a:solidFill>
                <a:sym typeface="Wingdings" pitchFamily="2" charset="2"/>
              </a:rPr>
              <a:t>        printf("Enter number:");</a:t>
            </a:r>
          </a:p>
          <a:p>
            <a:pPr marL="800100" lvl="1" indent="-342900"/>
            <a:r>
              <a:rPr lang="en-US" sz="1100" dirty="0">
                <a:solidFill>
                  <a:schemeClr val="bg1"/>
                </a:solidFill>
                <a:sym typeface="Wingdings" pitchFamily="2" charset="2"/>
              </a:rPr>
              <a:t>        scanf("%d", &amp;</a:t>
            </a:r>
            <a:r>
              <a:rPr lang="en-US" sz="1100" dirty="0" err="1">
                <a:solidFill>
                  <a:schemeClr val="bg1"/>
                </a:solidFill>
                <a:sym typeface="Wingdings" pitchFamily="2" charset="2"/>
              </a:rPr>
              <a:t>arr</a:t>
            </a:r>
            <a:r>
              <a:rPr lang="en-US" sz="1100" dirty="0">
                <a:solidFill>
                  <a:schemeClr val="bg1"/>
                </a:solidFill>
                <a:sym typeface="Wingdings" pitchFamily="2" charset="2"/>
              </a:rPr>
              <a:t>[i]);</a:t>
            </a:r>
          </a:p>
          <a:p>
            <a:pPr marL="800100" lvl="1" indent="-342900"/>
            <a:r>
              <a:rPr lang="en-US" sz="1100" dirty="0">
                <a:solidFill>
                  <a:schemeClr val="bg1"/>
                </a:solidFill>
                <a:sym typeface="Wingdings" pitchFamily="2" charset="2"/>
              </a:rPr>
              <a:t>    }</a:t>
            </a:r>
          </a:p>
          <a:p>
            <a:pPr marL="800100" lvl="1" indent="-342900"/>
            <a:r>
              <a:rPr lang="en-US" sz="1100" dirty="0">
                <a:solidFill>
                  <a:schemeClr val="bg1"/>
                </a:solidFill>
                <a:sym typeface="Wingdings" pitchFamily="2" charset="2"/>
              </a:rPr>
              <a:t>    printf("Enter number to search:");</a:t>
            </a:r>
          </a:p>
          <a:p>
            <a:pPr marL="800100" lvl="1" indent="-342900"/>
            <a:r>
              <a:rPr lang="en-US" sz="1100" dirty="0">
                <a:solidFill>
                  <a:schemeClr val="bg1"/>
                </a:solidFill>
                <a:sym typeface="Wingdings" pitchFamily="2" charset="2"/>
              </a:rPr>
              <a:t>    scanf("%d", &amp;n);</a:t>
            </a:r>
          </a:p>
          <a:p>
            <a:pPr marL="800100" lvl="1" indent="-342900"/>
            <a:r>
              <a:rPr lang="en-US" sz="1100" dirty="0">
                <a:solidFill>
                  <a:schemeClr val="bg1"/>
                </a:solidFill>
                <a:sym typeface="Wingdings" pitchFamily="2" charset="2"/>
              </a:rPr>
              <a:t>    for(i = 0; i &lt;= 9; i++)</a:t>
            </a:r>
          </a:p>
          <a:p>
            <a:pPr marL="800100" lvl="1" indent="-342900"/>
            <a:r>
              <a:rPr lang="en-US" sz="1100" dirty="0">
                <a:solidFill>
                  <a:schemeClr val="bg1"/>
                </a:solidFill>
                <a:sym typeface="Wingdings" pitchFamily="2" charset="2"/>
              </a:rPr>
              <a:t>    {</a:t>
            </a:r>
          </a:p>
          <a:p>
            <a:pPr marL="800100" lvl="1" indent="-342900"/>
            <a:r>
              <a:rPr lang="en-US" sz="1100" dirty="0">
                <a:solidFill>
                  <a:schemeClr val="bg1"/>
                </a:solidFill>
                <a:sym typeface="Wingdings" pitchFamily="2" charset="2"/>
              </a:rPr>
              <a:t>        if(</a:t>
            </a:r>
            <a:r>
              <a:rPr lang="en-US" sz="1100" dirty="0" err="1">
                <a:solidFill>
                  <a:schemeClr val="bg1"/>
                </a:solidFill>
                <a:sym typeface="Wingdings" pitchFamily="2" charset="2"/>
              </a:rPr>
              <a:t>arr</a:t>
            </a:r>
            <a:r>
              <a:rPr lang="en-US" sz="1100" dirty="0">
                <a:solidFill>
                  <a:schemeClr val="bg1"/>
                </a:solidFill>
                <a:sym typeface="Wingdings" pitchFamily="2" charset="2"/>
              </a:rPr>
              <a:t>[i] == n)</a:t>
            </a:r>
          </a:p>
          <a:p>
            <a:pPr marL="800100" lvl="1" indent="-342900"/>
            <a:r>
              <a:rPr lang="en-US" sz="1100" dirty="0">
                <a:solidFill>
                  <a:schemeClr val="bg1"/>
                </a:solidFill>
                <a:sym typeface="Wingdings" pitchFamily="2" charset="2"/>
              </a:rPr>
              <a:t>        {</a:t>
            </a:r>
          </a:p>
          <a:p>
            <a:pPr marL="800100" lvl="1" indent="-342900"/>
            <a:r>
              <a:rPr lang="en-US" sz="1100" dirty="0">
                <a:solidFill>
                  <a:schemeClr val="bg1"/>
                </a:solidFill>
                <a:sym typeface="Wingdings" pitchFamily="2" charset="2"/>
              </a:rPr>
              <a:t>            printf("Number found at position %d", i + 1);</a:t>
            </a:r>
          </a:p>
          <a:p>
            <a:pPr marL="800100" lvl="1" indent="-342900"/>
            <a:r>
              <a:rPr lang="en-US" sz="1100" dirty="0">
                <a:solidFill>
                  <a:schemeClr val="bg1"/>
                </a:solidFill>
                <a:sym typeface="Wingdings" pitchFamily="2" charset="2"/>
              </a:rPr>
              <a:t>            break;</a:t>
            </a:r>
          </a:p>
          <a:p>
            <a:pPr marL="800100" lvl="1" indent="-342900"/>
            <a:r>
              <a:rPr lang="en-US" sz="1100" dirty="0">
                <a:solidFill>
                  <a:schemeClr val="bg1"/>
                </a:solidFill>
                <a:sym typeface="Wingdings" pitchFamily="2" charset="2"/>
              </a:rPr>
              <a:t>        }</a:t>
            </a:r>
          </a:p>
          <a:p>
            <a:pPr marL="800100" lvl="1" indent="-342900"/>
            <a:r>
              <a:rPr lang="en-US" sz="1100" dirty="0">
                <a:solidFill>
                  <a:schemeClr val="bg1"/>
                </a:solidFill>
                <a:sym typeface="Wingdings" pitchFamily="2" charset="2"/>
              </a:rPr>
              <a:t>    }</a:t>
            </a:r>
          </a:p>
          <a:p>
            <a:pPr marL="800100" lvl="1" indent="-342900"/>
            <a:r>
              <a:rPr lang="en-US" sz="1100" dirty="0">
                <a:solidFill>
                  <a:schemeClr val="bg1"/>
                </a:solidFill>
                <a:sym typeface="Wingdings" pitchFamily="2" charset="2"/>
              </a:rPr>
              <a:t>    if(i == 10)</a:t>
            </a:r>
          </a:p>
          <a:p>
            <a:pPr marL="800100" lvl="1" indent="-342900"/>
            <a:r>
              <a:rPr lang="en-US" sz="1100" dirty="0">
                <a:solidFill>
                  <a:schemeClr val="bg1"/>
                </a:solidFill>
                <a:sym typeface="Wingdings" pitchFamily="2" charset="2"/>
              </a:rPr>
              <a:t>        printf("Number not found");</a:t>
            </a:r>
          </a:p>
          <a:p>
            <a:pPr marL="800100" lvl="1" indent="-342900"/>
            <a:r>
              <a:rPr lang="en-US" sz="1100" dirty="0">
                <a:solidFill>
                  <a:schemeClr val="bg1"/>
                </a:solidFill>
                <a:sym typeface="Wingdings" pitchFamily="2" charset="2"/>
              </a:rPr>
              <a:t>    return 0;</a:t>
            </a:r>
          </a:p>
          <a:p>
            <a:pPr marL="800100" lvl="1" indent="-342900"/>
            <a:r>
              <a:rPr lang="en-US" sz="1100" dirty="0">
                <a:solidFill>
                  <a:schemeClr val="bg1"/>
                </a:solidFill>
                <a:sym typeface="Wingdings" pitchFamily="2" charset="2"/>
              </a:rPr>
              <a:t>}</a:t>
            </a:r>
            <a:endParaRPr lang="en-US" sz="1100" b="1" dirty="0">
              <a:solidFill>
                <a:srgbClr val="0000CC"/>
              </a:solidFill>
              <a:sym typeface="Wingdings" pitchFamily="2" charset="2"/>
            </a:endParaRPr>
          </a:p>
        </p:txBody>
      </p:sp>
      <p:graphicFrame>
        <p:nvGraphicFramePr>
          <p:cNvPr id="12" name="Table 6">
            <a:extLst>
              <a:ext uri="{FF2B5EF4-FFF2-40B4-BE49-F238E27FC236}">
                <a16:creationId xmlns:a16="http://schemas.microsoft.com/office/drawing/2014/main" id="{7EB2374C-69F3-4C8B-B94F-65262849FFD0}"/>
              </a:ext>
            </a:extLst>
          </p:cNvPr>
          <p:cNvGraphicFramePr>
            <a:graphicFrameLocks noGrp="1"/>
          </p:cNvGraphicFramePr>
          <p:nvPr>
            <p:extLst>
              <p:ext uri="{D42A27DB-BD31-4B8C-83A1-F6EECF244321}">
                <p14:modId xmlns:p14="http://schemas.microsoft.com/office/powerpoint/2010/main" val="567236548"/>
              </p:ext>
            </p:extLst>
          </p:nvPr>
        </p:nvGraphicFramePr>
        <p:xfrm>
          <a:off x="5849151" y="1419622"/>
          <a:ext cx="1103784" cy="3352820"/>
        </p:xfrm>
        <a:graphic>
          <a:graphicData uri="http://schemas.openxmlformats.org/drawingml/2006/table">
            <a:tbl>
              <a:tblPr firstRow="1" bandRow="1">
                <a:tableStyleId>{5C22544A-7EE6-4342-B048-85BDC9FD1C3A}</a:tableStyleId>
              </a:tblPr>
              <a:tblGrid>
                <a:gridCol w="1103784">
                  <a:extLst>
                    <a:ext uri="{9D8B030D-6E8A-4147-A177-3AD203B41FA5}">
                      <a16:colId xmlns:a16="http://schemas.microsoft.com/office/drawing/2014/main" val="3928858204"/>
                    </a:ext>
                  </a:extLst>
                </a:gridCol>
              </a:tblGrid>
              <a:tr h="335282">
                <a:tc>
                  <a:txBody>
                    <a:bodyPr/>
                    <a:lstStyle/>
                    <a:p>
                      <a:pPr algn="ctr"/>
                      <a:r>
                        <a:rPr lang="en-US" sz="1500" b="0" dirty="0">
                          <a:solidFill>
                            <a:schemeClr val="accent6"/>
                          </a:solidFill>
                        </a:rPr>
                        <a:t>15</a:t>
                      </a:r>
                    </a:p>
                  </a:txBody>
                  <a:tcPr marT="37785" marB="37785" anchor="ctr">
                    <a:solidFill>
                      <a:schemeClr val="bg1">
                        <a:lumMod val="95000"/>
                      </a:schemeClr>
                    </a:solidFill>
                  </a:tcPr>
                </a:tc>
                <a:extLst>
                  <a:ext uri="{0D108BD9-81ED-4DB2-BD59-A6C34878D82A}">
                    <a16:rowId xmlns:a16="http://schemas.microsoft.com/office/drawing/2014/main" val="3667420262"/>
                  </a:ext>
                </a:extLst>
              </a:tr>
              <a:tr h="335282">
                <a:tc>
                  <a:txBody>
                    <a:bodyPr/>
                    <a:lstStyle/>
                    <a:p>
                      <a:pPr algn="ctr"/>
                      <a:r>
                        <a:rPr lang="en-US" sz="1500" b="0" dirty="0">
                          <a:solidFill>
                            <a:schemeClr val="accent6"/>
                          </a:solidFill>
                        </a:rPr>
                        <a:t>12</a:t>
                      </a:r>
                      <a:endParaRPr lang="en-US" sz="1500" dirty="0"/>
                    </a:p>
                  </a:txBody>
                  <a:tcPr marT="37785" marB="37785" anchor="ctr"/>
                </a:tc>
                <a:extLst>
                  <a:ext uri="{0D108BD9-81ED-4DB2-BD59-A6C34878D82A}">
                    <a16:rowId xmlns:a16="http://schemas.microsoft.com/office/drawing/2014/main" val="3851691300"/>
                  </a:ext>
                </a:extLst>
              </a:tr>
              <a:tr h="335282">
                <a:tc>
                  <a:txBody>
                    <a:bodyPr/>
                    <a:lstStyle/>
                    <a:p>
                      <a:pPr algn="ctr"/>
                      <a:r>
                        <a:rPr lang="en-US" sz="1500" b="0" dirty="0">
                          <a:solidFill>
                            <a:schemeClr val="accent6"/>
                          </a:solidFill>
                        </a:rPr>
                        <a:t>18</a:t>
                      </a:r>
                      <a:endParaRPr lang="en-US" sz="1500" dirty="0"/>
                    </a:p>
                  </a:txBody>
                  <a:tcPr marT="37785" marB="37785" anchor="ctr"/>
                </a:tc>
                <a:extLst>
                  <a:ext uri="{0D108BD9-81ED-4DB2-BD59-A6C34878D82A}">
                    <a16:rowId xmlns:a16="http://schemas.microsoft.com/office/drawing/2014/main" val="1250095804"/>
                  </a:ext>
                </a:extLst>
              </a:tr>
              <a:tr h="335282">
                <a:tc>
                  <a:txBody>
                    <a:bodyPr/>
                    <a:lstStyle/>
                    <a:p>
                      <a:pPr algn="ctr"/>
                      <a:r>
                        <a:rPr lang="en-US" sz="1500" b="0" dirty="0">
                          <a:solidFill>
                            <a:schemeClr val="accent6"/>
                          </a:solidFill>
                        </a:rPr>
                        <a:t>6</a:t>
                      </a:r>
                      <a:endParaRPr lang="en-US" sz="1500" dirty="0"/>
                    </a:p>
                  </a:txBody>
                  <a:tcPr marT="37785" marB="37785" anchor="ctr"/>
                </a:tc>
                <a:extLst>
                  <a:ext uri="{0D108BD9-81ED-4DB2-BD59-A6C34878D82A}">
                    <a16:rowId xmlns:a16="http://schemas.microsoft.com/office/drawing/2014/main" val="915083842"/>
                  </a:ext>
                </a:extLst>
              </a:tr>
              <a:tr h="335282">
                <a:tc>
                  <a:txBody>
                    <a:bodyPr/>
                    <a:lstStyle/>
                    <a:p>
                      <a:pPr algn="ctr"/>
                      <a:r>
                        <a:rPr lang="en-US" sz="1500" b="0" dirty="0">
                          <a:solidFill>
                            <a:schemeClr val="accent6"/>
                          </a:solidFill>
                        </a:rPr>
                        <a:t>23</a:t>
                      </a:r>
                      <a:endParaRPr lang="en-US" sz="1500" dirty="0"/>
                    </a:p>
                  </a:txBody>
                  <a:tcPr marT="37785" marB="37785" anchor="ctr"/>
                </a:tc>
                <a:extLst>
                  <a:ext uri="{0D108BD9-81ED-4DB2-BD59-A6C34878D82A}">
                    <a16:rowId xmlns:a16="http://schemas.microsoft.com/office/drawing/2014/main" val="1313831968"/>
                  </a:ext>
                </a:extLst>
              </a:tr>
              <a:tr h="335282">
                <a:tc>
                  <a:txBody>
                    <a:bodyPr/>
                    <a:lstStyle/>
                    <a:p>
                      <a:pPr algn="ctr"/>
                      <a:r>
                        <a:rPr lang="en-US" sz="1500" b="0" dirty="0">
                          <a:solidFill>
                            <a:schemeClr val="accent6"/>
                          </a:solidFill>
                        </a:rPr>
                        <a:t>19</a:t>
                      </a:r>
                      <a:endParaRPr lang="en-US" sz="1500" dirty="0"/>
                    </a:p>
                  </a:txBody>
                  <a:tcPr marT="37785" marB="37785" anchor="ctr"/>
                </a:tc>
                <a:extLst>
                  <a:ext uri="{0D108BD9-81ED-4DB2-BD59-A6C34878D82A}">
                    <a16:rowId xmlns:a16="http://schemas.microsoft.com/office/drawing/2014/main" val="2474245656"/>
                  </a:ext>
                </a:extLst>
              </a:tr>
              <a:tr h="335282">
                <a:tc>
                  <a:txBody>
                    <a:bodyPr/>
                    <a:lstStyle/>
                    <a:p>
                      <a:pPr algn="ctr"/>
                      <a:r>
                        <a:rPr lang="en-US" sz="1500" b="0" dirty="0">
                          <a:solidFill>
                            <a:schemeClr val="accent6"/>
                          </a:solidFill>
                        </a:rPr>
                        <a:t>5</a:t>
                      </a:r>
                      <a:endParaRPr lang="en-US" sz="1500" dirty="0"/>
                    </a:p>
                  </a:txBody>
                  <a:tcPr marT="37785" marB="37785" anchor="ctr"/>
                </a:tc>
                <a:extLst>
                  <a:ext uri="{0D108BD9-81ED-4DB2-BD59-A6C34878D82A}">
                    <a16:rowId xmlns:a16="http://schemas.microsoft.com/office/drawing/2014/main" val="3033874060"/>
                  </a:ext>
                </a:extLst>
              </a:tr>
              <a:tr h="335282">
                <a:tc>
                  <a:txBody>
                    <a:bodyPr/>
                    <a:lstStyle/>
                    <a:p>
                      <a:pPr algn="ctr"/>
                      <a:r>
                        <a:rPr lang="en-US" sz="1500" b="0" dirty="0">
                          <a:solidFill>
                            <a:schemeClr val="accent6"/>
                          </a:solidFill>
                        </a:rPr>
                        <a:t>22</a:t>
                      </a:r>
                      <a:endParaRPr lang="en-US" sz="1500" dirty="0"/>
                    </a:p>
                  </a:txBody>
                  <a:tcPr marT="37785" marB="37785" anchor="ctr"/>
                </a:tc>
                <a:extLst>
                  <a:ext uri="{0D108BD9-81ED-4DB2-BD59-A6C34878D82A}">
                    <a16:rowId xmlns:a16="http://schemas.microsoft.com/office/drawing/2014/main" val="2509969447"/>
                  </a:ext>
                </a:extLst>
              </a:tr>
              <a:tr h="335282">
                <a:tc>
                  <a:txBody>
                    <a:bodyPr/>
                    <a:lstStyle/>
                    <a:p>
                      <a:pPr algn="ctr"/>
                      <a:r>
                        <a:rPr lang="en-US" sz="1500" b="0" dirty="0">
                          <a:solidFill>
                            <a:schemeClr val="accent6"/>
                          </a:solidFill>
                        </a:rPr>
                        <a:t>11</a:t>
                      </a:r>
                      <a:endParaRPr lang="en-US" sz="1500" dirty="0"/>
                    </a:p>
                  </a:txBody>
                  <a:tcPr marT="37785" marB="37785" anchor="ctr"/>
                </a:tc>
                <a:extLst>
                  <a:ext uri="{0D108BD9-81ED-4DB2-BD59-A6C34878D82A}">
                    <a16:rowId xmlns:a16="http://schemas.microsoft.com/office/drawing/2014/main" val="4142424042"/>
                  </a:ext>
                </a:extLst>
              </a:tr>
              <a:tr h="335282">
                <a:tc>
                  <a:txBody>
                    <a:bodyPr/>
                    <a:lstStyle/>
                    <a:p>
                      <a:pPr algn="ctr"/>
                      <a:r>
                        <a:rPr lang="en-US" sz="1500" b="0" dirty="0">
                          <a:solidFill>
                            <a:schemeClr val="accent6"/>
                          </a:solidFill>
                        </a:rPr>
                        <a:t>43</a:t>
                      </a:r>
                      <a:endParaRPr lang="en-US" sz="1500" dirty="0"/>
                    </a:p>
                  </a:txBody>
                  <a:tcPr marT="37785" marB="37785" anchor="ctr"/>
                </a:tc>
                <a:extLst>
                  <a:ext uri="{0D108BD9-81ED-4DB2-BD59-A6C34878D82A}">
                    <a16:rowId xmlns:a16="http://schemas.microsoft.com/office/drawing/2014/main" val="1731818359"/>
                  </a:ext>
                </a:extLst>
              </a:tr>
            </a:tbl>
          </a:graphicData>
        </a:graphic>
      </p:graphicFrame>
      <p:sp>
        <p:nvSpPr>
          <p:cNvPr id="13" name="TextBox 12">
            <a:extLst>
              <a:ext uri="{FF2B5EF4-FFF2-40B4-BE49-F238E27FC236}">
                <a16:creationId xmlns:a16="http://schemas.microsoft.com/office/drawing/2014/main" id="{9E2F0458-9CBF-4697-A0A3-AF6705FD6A1E}"/>
              </a:ext>
            </a:extLst>
          </p:cNvPr>
          <p:cNvSpPr txBox="1"/>
          <p:nvPr/>
        </p:nvSpPr>
        <p:spPr>
          <a:xfrm>
            <a:off x="5143393" y="1419622"/>
            <a:ext cx="652743" cy="369332"/>
          </a:xfrm>
          <a:prstGeom prst="rect">
            <a:avLst/>
          </a:prstGeom>
          <a:noFill/>
        </p:spPr>
        <p:txBody>
          <a:bodyPr wrap="none" rtlCol="0">
            <a:spAutoFit/>
          </a:bodyPr>
          <a:lstStyle/>
          <a:p>
            <a:r>
              <a:rPr lang="en-US" dirty="0">
                <a:solidFill>
                  <a:srgbClr val="FFFF00"/>
                </a:solidFill>
              </a:rPr>
              <a:t>2000</a:t>
            </a:r>
          </a:p>
        </p:txBody>
      </p:sp>
      <p:sp>
        <p:nvSpPr>
          <p:cNvPr id="14" name="TextBox 13">
            <a:extLst>
              <a:ext uri="{FF2B5EF4-FFF2-40B4-BE49-F238E27FC236}">
                <a16:creationId xmlns:a16="http://schemas.microsoft.com/office/drawing/2014/main" id="{BD6BA93D-38C7-4F46-B261-E85294B88186}"/>
              </a:ext>
            </a:extLst>
          </p:cNvPr>
          <p:cNvSpPr txBox="1"/>
          <p:nvPr/>
        </p:nvSpPr>
        <p:spPr>
          <a:xfrm>
            <a:off x="6137321" y="987574"/>
            <a:ext cx="554960" cy="461665"/>
          </a:xfrm>
          <a:prstGeom prst="rect">
            <a:avLst/>
          </a:prstGeom>
          <a:noFill/>
        </p:spPr>
        <p:txBody>
          <a:bodyPr wrap="none" rtlCol="0">
            <a:spAutoFit/>
          </a:bodyPr>
          <a:lstStyle/>
          <a:p>
            <a:r>
              <a:rPr lang="en-US" sz="2400" b="1" dirty="0" err="1">
                <a:solidFill>
                  <a:srgbClr val="FFFF00"/>
                </a:solidFill>
              </a:rPr>
              <a:t>arr</a:t>
            </a:r>
            <a:endParaRPr lang="en-US" sz="2400" b="1" dirty="0">
              <a:solidFill>
                <a:srgbClr val="FFFF00"/>
              </a:solidFill>
            </a:endParaRPr>
          </a:p>
        </p:txBody>
      </p:sp>
      <p:sp>
        <p:nvSpPr>
          <p:cNvPr id="15" name="TextBox 14">
            <a:extLst>
              <a:ext uri="{FF2B5EF4-FFF2-40B4-BE49-F238E27FC236}">
                <a16:creationId xmlns:a16="http://schemas.microsoft.com/office/drawing/2014/main" id="{CBBCE467-20B6-4A6F-B315-9B531B267F86}"/>
              </a:ext>
            </a:extLst>
          </p:cNvPr>
          <p:cNvSpPr txBox="1"/>
          <p:nvPr/>
        </p:nvSpPr>
        <p:spPr>
          <a:xfrm>
            <a:off x="7078626" y="1410330"/>
            <a:ext cx="301686" cy="369332"/>
          </a:xfrm>
          <a:prstGeom prst="rect">
            <a:avLst/>
          </a:prstGeom>
          <a:noFill/>
        </p:spPr>
        <p:txBody>
          <a:bodyPr wrap="none" rtlCol="0">
            <a:spAutoFit/>
          </a:bodyPr>
          <a:lstStyle/>
          <a:p>
            <a:r>
              <a:rPr lang="en-US" dirty="0">
                <a:solidFill>
                  <a:srgbClr val="FFFF00"/>
                </a:solidFill>
              </a:rPr>
              <a:t>0</a:t>
            </a:r>
          </a:p>
        </p:txBody>
      </p:sp>
      <p:sp>
        <p:nvSpPr>
          <p:cNvPr id="16" name="TextBox 15">
            <a:extLst>
              <a:ext uri="{FF2B5EF4-FFF2-40B4-BE49-F238E27FC236}">
                <a16:creationId xmlns:a16="http://schemas.microsoft.com/office/drawing/2014/main" id="{C85442B7-2C99-47B1-A099-9EA655C441E8}"/>
              </a:ext>
            </a:extLst>
          </p:cNvPr>
          <p:cNvSpPr txBox="1"/>
          <p:nvPr/>
        </p:nvSpPr>
        <p:spPr>
          <a:xfrm>
            <a:off x="5143393" y="1698362"/>
            <a:ext cx="652743" cy="369332"/>
          </a:xfrm>
          <a:prstGeom prst="rect">
            <a:avLst/>
          </a:prstGeom>
          <a:noFill/>
        </p:spPr>
        <p:txBody>
          <a:bodyPr wrap="none" rtlCol="0">
            <a:spAutoFit/>
          </a:bodyPr>
          <a:lstStyle/>
          <a:p>
            <a:r>
              <a:rPr lang="en-US" dirty="0">
                <a:solidFill>
                  <a:srgbClr val="FFFF00"/>
                </a:solidFill>
              </a:rPr>
              <a:t>2004</a:t>
            </a:r>
          </a:p>
        </p:txBody>
      </p:sp>
      <p:sp>
        <p:nvSpPr>
          <p:cNvPr id="17" name="TextBox 16">
            <a:extLst>
              <a:ext uri="{FF2B5EF4-FFF2-40B4-BE49-F238E27FC236}">
                <a16:creationId xmlns:a16="http://schemas.microsoft.com/office/drawing/2014/main" id="{4BDEF028-EFB8-48B4-8E95-4107DE82A3E2}"/>
              </a:ext>
            </a:extLst>
          </p:cNvPr>
          <p:cNvSpPr txBox="1"/>
          <p:nvPr/>
        </p:nvSpPr>
        <p:spPr>
          <a:xfrm>
            <a:off x="5148064" y="2058402"/>
            <a:ext cx="652743" cy="369332"/>
          </a:xfrm>
          <a:prstGeom prst="rect">
            <a:avLst/>
          </a:prstGeom>
          <a:noFill/>
        </p:spPr>
        <p:txBody>
          <a:bodyPr wrap="none" rtlCol="0">
            <a:spAutoFit/>
          </a:bodyPr>
          <a:lstStyle/>
          <a:p>
            <a:r>
              <a:rPr lang="en-US" dirty="0">
                <a:solidFill>
                  <a:srgbClr val="FFFF00"/>
                </a:solidFill>
              </a:rPr>
              <a:t>2008</a:t>
            </a:r>
          </a:p>
        </p:txBody>
      </p:sp>
      <p:sp>
        <p:nvSpPr>
          <p:cNvPr id="18" name="TextBox 17">
            <a:extLst>
              <a:ext uri="{FF2B5EF4-FFF2-40B4-BE49-F238E27FC236}">
                <a16:creationId xmlns:a16="http://schemas.microsoft.com/office/drawing/2014/main" id="{AB0774B2-A113-4565-BC4B-58966C1EA52E}"/>
              </a:ext>
            </a:extLst>
          </p:cNvPr>
          <p:cNvSpPr txBox="1"/>
          <p:nvPr/>
        </p:nvSpPr>
        <p:spPr>
          <a:xfrm>
            <a:off x="5148064" y="2418442"/>
            <a:ext cx="652743" cy="369332"/>
          </a:xfrm>
          <a:prstGeom prst="rect">
            <a:avLst/>
          </a:prstGeom>
          <a:noFill/>
        </p:spPr>
        <p:txBody>
          <a:bodyPr wrap="none" rtlCol="0">
            <a:spAutoFit/>
          </a:bodyPr>
          <a:lstStyle/>
          <a:p>
            <a:r>
              <a:rPr lang="en-US" dirty="0">
                <a:solidFill>
                  <a:srgbClr val="FFFF00"/>
                </a:solidFill>
              </a:rPr>
              <a:t>2012</a:t>
            </a:r>
          </a:p>
        </p:txBody>
      </p:sp>
      <p:sp>
        <p:nvSpPr>
          <p:cNvPr id="19" name="TextBox 18">
            <a:extLst>
              <a:ext uri="{FF2B5EF4-FFF2-40B4-BE49-F238E27FC236}">
                <a16:creationId xmlns:a16="http://schemas.microsoft.com/office/drawing/2014/main" id="{46A1B7FA-29D8-4934-8613-6E8FA45E7D2D}"/>
              </a:ext>
            </a:extLst>
          </p:cNvPr>
          <p:cNvSpPr txBox="1"/>
          <p:nvPr/>
        </p:nvSpPr>
        <p:spPr>
          <a:xfrm>
            <a:off x="5148064" y="2706474"/>
            <a:ext cx="652743" cy="369332"/>
          </a:xfrm>
          <a:prstGeom prst="rect">
            <a:avLst/>
          </a:prstGeom>
          <a:noFill/>
        </p:spPr>
        <p:txBody>
          <a:bodyPr wrap="none" rtlCol="0">
            <a:spAutoFit/>
          </a:bodyPr>
          <a:lstStyle/>
          <a:p>
            <a:r>
              <a:rPr lang="en-US" dirty="0">
                <a:solidFill>
                  <a:srgbClr val="FFFF00"/>
                </a:solidFill>
              </a:rPr>
              <a:t>2016</a:t>
            </a:r>
          </a:p>
        </p:txBody>
      </p:sp>
      <p:sp>
        <p:nvSpPr>
          <p:cNvPr id="20" name="TextBox 19">
            <a:extLst>
              <a:ext uri="{FF2B5EF4-FFF2-40B4-BE49-F238E27FC236}">
                <a16:creationId xmlns:a16="http://schemas.microsoft.com/office/drawing/2014/main" id="{53CC7FC5-E1ED-4D97-8B4E-7EDE9BD9E284}"/>
              </a:ext>
            </a:extLst>
          </p:cNvPr>
          <p:cNvSpPr txBox="1"/>
          <p:nvPr/>
        </p:nvSpPr>
        <p:spPr>
          <a:xfrm>
            <a:off x="5148064" y="3066514"/>
            <a:ext cx="652743" cy="369332"/>
          </a:xfrm>
          <a:prstGeom prst="rect">
            <a:avLst/>
          </a:prstGeom>
          <a:noFill/>
        </p:spPr>
        <p:txBody>
          <a:bodyPr wrap="none" rtlCol="0">
            <a:spAutoFit/>
          </a:bodyPr>
          <a:lstStyle/>
          <a:p>
            <a:r>
              <a:rPr lang="en-US" dirty="0">
                <a:solidFill>
                  <a:srgbClr val="FFFF00"/>
                </a:solidFill>
              </a:rPr>
              <a:t>2020</a:t>
            </a:r>
          </a:p>
        </p:txBody>
      </p:sp>
      <p:sp>
        <p:nvSpPr>
          <p:cNvPr id="21" name="TextBox 20">
            <a:extLst>
              <a:ext uri="{FF2B5EF4-FFF2-40B4-BE49-F238E27FC236}">
                <a16:creationId xmlns:a16="http://schemas.microsoft.com/office/drawing/2014/main" id="{BA90600C-9D9E-4022-B164-65A39DC2E35C}"/>
              </a:ext>
            </a:extLst>
          </p:cNvPr>
          <p:cNvSpPr txBox="1"/>
          <p:nvPr/>
        </p:nvSpPr>
        <p:spPr>
          <a:xfrm>
            <a:off x="5148064" y="3426554"/>
            <a:ext cx="652743" cy="369332"/>
          </a:xfrm>
          <a:prstGeom prst="rect">
            <a:avLst/>
          </a:prstGeom>
          <a:noFill/>
        </p:spPr>
        <p:txBody>
          <a:bodyPr wrap="none" rtlCol="0">
            <a:spAutoFit/>
          </a:bodyPr>
          <a:lstStyle/>
          <a:p>
            <a:r>
              <a:rPr lang="en-US" dirty="0">
                <a:solidFill>
                  <a:srgbClr val="FFFF00"/>
                </a:solidFill>
              </a:rPr>
              <a:t>2024</a:t>
            </a:r>
          </a:p>
        </p:txBody>
      </p:sp>
      <p:sp>
        <p:nvSpPr>
          <p:cNvPr id="22" name="TextBox 21">
            <a:extLst>
              <a:ext uri="{FF2B5EF4-FFF2-40B4-BE49-F238E27FC236}">
                <a16:creationId xmlns:a16="http://schemas.microsoft.com/office/drawing/2014/main" id="{2C7A48E2-2F36-4775-B89A-040A7010819B}"/>
              </a:ext>
            </a:extLst>
          </p:cNvPr>
          <p:cNvSpPr txBox="1"/>
          <p:nvPr/>
        </p:nvSpPr>
        <p:spPr>
          <a:xfrm>
            <a:off x="5148064" y="3714586"/>
            <a:ext cx="652743" cy="369332"/>
          </a:xfrm>
          <a:prstGeom prst="rect">
            <a:avLst/>
          </a:prstGeom>
          <a:noFill/>
        </p:spPr>
        <p:txBody>
          <a:bodyPr wrap="none" rtlCol="0">
            <a:spAutoFit/>
          </a:bodyPr>
          <a:lstStyle/>
          <a:p>
            <a:r>
              <a:rPr lang="en-US" dirty="0">
                <a:solidFill>
                  <a:srgbClr val="FFFF00"/>
                </a:solidFill>
              </a:rPr>
              <a:t>2028</a:t>
            </a:r>
          </a:p>
        </p:txBody>
      </p:sp>
      <p:sp>
        <p:nvSpPr>
          <p:cNvPr id="23" name="TextBox 22">
            <a:extLst>
              <a:ext uri="{FF2B5EF4-FFF2-40B4-BE49-F238E27FC236}">
                <a16:creationId xmlns:a16="http://schemas.microsoft.com/office/drawing/2014/main" id="{EFB0B66C-B78C-48D5-8328-7853A16FC624}"/>
              </a:ext>
            </a:extLst>
          </p:cNvPr>
          <p:cNvSpPr txBox="1"/>
          <p:nvPr/>
        </p:nvSpPr>
        <p:spPr>
          <a:xfrm>
            <a:off x="5148064" y="4074626"/>
            <a:ext cx="652743" cy="369332"/>
          </a:xfrm>
          <a:prstGeom prst="rect">
            <a:avLst/>
          </a:prstGeom>
          <a:noFill/>
        </p:spPr>
        <p:txBody>
          <a:bodyPr wrap="none" rtlCol="0">
            <a:spAutoFit/>
          </a:bodyPr>
          <a:lstStyle/>
          <a:p>
            <a:r>
              <a:rPr lang="en-US" dirty="0">
                <a:solidFill>
                  <a:srgbClr val="FFFF00"/>
                </a:solidFill>
              </a:rPr>
              <a:t>2032</a:t>
            </a:r>
          </a:p>
        </p:txBody>
      </p:sp>
      <p:sp>
        <p:nvSpPr>
          <p:cNvPr id="24" name="TextBox 23">
            <a:extLst>
              <a:ext uri="{FF2B5EF4-FFF2-40B4-BE49-F238E27FC236}">
                <a16:creationId xmlns:a16="http://schemas.microsoft.com/office/drawing/2014/main" id="{7B960918-24BB-429E-8517-34454B34CB4B}"/>
              </a:ext>
            </a:extLst>
          </p:cNvPr>
          <p:cNvSpPr txBox="1"/>
          <p:nvPr/>
        </p:nvSpPr>
        <p:spPr>
          <a:xfrm>
            <a:off x="5143393" y="4434666"/>
            <a:ext cx="652743" cy="369332"/>
          </a:xfrm>
          <a:prstGeom prst="rect">
            <a:avLst/>
          </a:prstGeom>
          <a:noFill/>
        </p:spPr>
        <p:txBody>
          <a:bodyPr wrap="none" rtlCol="0">
            <a:spAutoFit/>
          </a:bodyPr>
          <a:lstStyle/>
          <a:p>
            <a:r>
              <a:rPr lang="en-US" dirty="0">
                <a:solidFill>
                  <a:srgbClr val="FFFF00"/>
                </a:solidFill>
              </a:rPr>
              <a:t>2036</a:t>
            </a:r>
          </a:p>
        </p:txBody>
      </p:sp>
      <p:sp>
        <p:nvSpPr>
          <p:cNvPr id="25" name="TextBox 24">
            <a:extLst>
              <a:ext uri="{FF2B5EF4-FFF2-40B4-BE49-F238E27FC236}">
                <a16:creationId xmlns:a16="http://schemas.microsoft.com/office/drawing/2014/main" id="{75547A83-6AB2-4B75-B263-CC3B21157DBD}"/>
              </a:ext>
            </a:extLst>
          </p:cNvPr>
          <p:cNvSpPr txBox="1"/>
          <p:nvPr/>
        </p:nvSpPr>
        <p:spPr>
          <a:xfrm>
            <a:off x="7078626" y="1698362"/>
            <a:ext cx="301686" cy="369332"/>
          </a:xfrm>
          <a:prstGeom prst="rect">
            <a:avLst/>
          </a:prstGeom>
          <a:noFill/>
        </p:spPr>
        <p:txBody>
          <a:bodyPr wrap="none" rtlCol="0">
            <a:spAutoFit/>
          </a:bodyPr>
          <a:lstStyle/>
          <a:p>
            <a:r>
              <a:rPr lang="en-US" dirty="0">
                <a:solidFill>
                  <a:srgbClr val="FFFF00"/>
                </a:solidFill>
              </a:rPr>
              <a:t>1</a:t>
            </a:r>
          </a:p>
        </p:txBody>
      </p:sp>
      <p:sp>
        <p:nvSpPr>
          <p:cNvPr id="27" name="TextBox 26">
            <a:extLst>
              <a:ext uri="{FF2B5EF4-FFF2-40B4-BE49-F238E27FC236}">
                <a16:creationId xmlns:a16="http://schemas.microsoft.com/office/drawing/2014/main" id="{924EC189-4176-4BC4-A07F-4DF0478BF218}"/>
              </a:ext>
            </a:extLst>
          </p:cNvPr>
          <p:cNvSpPr txBox="1"/>
          <p:nvPr/>
        </p:nvSpPr>
        <p:spPr>
          <a:xfrm>
            <a:off x="7092280" y="2058402"/>
            <a:ext cx="301686" cy="369332"/>
          </a:xfrm>
          <a:prstGeom prst="rect">
            <a:avLst/>
          </a:prstGeom>
          <a:noFill/>
        </p:spPr>
        <p:txBody>
          <a:bodyPr wrap="none" rtlCol="0">
            <a:spAutoFit/>
          </a:bodyPr>
          <a:lstStyle/>
          <a:p>
            <a:r>
              <a:rPr lang="en-US" dirty="0">
                <a:solidFill>
                  <a:srgbClr val="FFFF00"/>
                </a:solidFill>
              </a:rPr>
              <a:t>2</a:t>
            </a:r>
          </a:p>
        </p:txBody>
      </p:sp>
      <p:sp>
        <p:nvSpPr>
          <p:cNvPr id="28" name="TextBox 27">
            <a:extLst>
              <a:ext uri="{FF2B5EF4-FFF2-40B4-BE49-F238E27FC236}">
                <a16:creationId xmlns:a16="http://schemas.microsoft.com/office/drawing/2014/main" id="{EAEC9351-5025-4E88-B552-0A1D6C32B081}"/>
              </a:ext>
            </a:extLst>
          </p:cNvPr>
          <p:cNvSpPr txBox="1"/>
          <p:nvPr/>
        </p:nvSpPr>
        <p:spPr>
          <a:xfrm>
            <a:off x="7092280" y="2418442"/>
            <a:ext cx="301686" cy="369332"/>
          </a:xfrm>
          <a:prstGeom prst="rect">
            <a:avLst/>
          </a:prstGeom>
          <a:noFill/>
        </p:spPr>
        <p:txBody>
          <a:bodyPr wrap="none" rtlCol="0">
            <a:spAutoFit/>
          </a:bodyPr>
          <a:lstStyle/>
          <a:p>
            <a:r>
              <a:rPr lang="en-US" dirty="0">
                <a:solidFill>
                  <a:srgbClr val="FFFF00"/>
                </a:solidFill>
              </a:rPr>
              <a:t>3</a:t>
            </a:r>
          </a:p>
        </p:txBody>
      </p:sp>
      <p:sp>
        <p:nvSpPr>
          <p:cNvPr id="29" name="TextBox 28">
            <a:extLst>
              <a:ext uri="{FF2B5EF4-FFF2-40B4-BE49-F238E27FC236}">
                <a16:creationId xmlns:a16="http://schemas.microsoft.com/office/drawing/2014/main" id="{AE3379A5-33CF-4AF2-8534-623AE3850974}"/>
              </a:ext>
            </a:extLst>
          </p:cNvPr>
          <p:cNvSpPr txBox="1"/>
          <p:nvPr/>
        </p:nvSpPr>
        <p:spPr>
          <a:xfrm>
            <a:off x="7078626" y="2778482"/>
            <a:ext cx="301686" cy="369332"/>
          </a:xfrm>
          <a:prstGeom prst="rect">
            <a:avLst/>
          </a:prstGeom>
          <a:noFill/>
        </p:spPr>
        <p:txBody>
          <a:bodyPr wrap="none" rtlCol="0">
            <a:spAutoFit/>
          </a:bodyPr>
          <a:lstStyle/>
          <a:p>
            <a:r>
              <a:rPr lang="en-US" dirty="0">
                <a:solidFill>
                  <a:srgbClr val="FFFF00"/>
                </a:solidFill>
              </a:rPr>
              <a:t>4</a:t>
            </a:r>
          </a:p>
        </p:txBody>
      </p:sp>
      <p:sp>
        <p:nvSpPr>
          <p:cNvPr id="30" name="TextBox 29">
            <a:extLst>
              <a:ext uri="{FF2B5EF4-FFF2-40B4-BE49-F238E27FC236}">
                <a16:creationId xmlns:a16="http://schemas.microsoft.com/office/drawing/2014/main" id="{01F06BFB-CEC7-4D16-98E4-134CB37A9C84}"/>
              </a:ext>
            </a:extLst>
          </p:cNvPr>
          <p:cNvSpPr txBox="1"/>
          <p:nvPr/>
        </p:nvSpPr>
        <p:spPr>
          <a:xfrm>
            <a:off x="7092280" y="3066514"/>
            <a:ext cx="301686" cy="369332"/>
          </a:xfrm>
          <a:prstGeom prst="rect">
            <a:avLst/>
          </a:prstGeom>
          <a:noFill/>
        </p:spPr>
        <p:txBody>
          <a:bodyPr wrap="none" rtlCol="0">
            <a:spAutoFit/>
          </a:bodyPr>
          <a:lstStyle/>
          <a:p>
            <a:r>
              <a:rPr lang="en-US" dirty="0">
                <a:solidFill>
                  <a:srgbClr val="FFFF00"/>
                </a:solidFill>
              </a:rPr>
              <a:t>5</a:t>
            </a:r>
          </a:p>
        </p:txBody>
      </p:sp>
      <p:sp>
        <p:nvSpPr>
          <p:cNvPr id="31" name="TextBox 30">
            <a:extLst>
              <a:ext uri="{FF2B5EF4-FFF2-40B4-BE49-F238E27FC236}">
                <a16:creationId xmlns:a16="http://schemas.microsoft.com/office/drawing/2014/main" id="{C9186BD0-BCFB-4838-9FE2-A07993688C7B}"/>
              </a:ext>
            </a:extLst>
          </p:cNvPr>
          <p:cNvSpPr txBox="1"/>
          <p:nvPr/>
        </p:nvSpPr>
        <p:spPr>
          <a:xfrm>
            <a:off x="7078626" y="3426554"/>
            <a:ext cx="301686" cy="369332"/>
          </a:xfrm>
          <a:prstGeom prst="rect">
            <a:avLst/>
          </a:prstGeom>
          <a:noFill/>
        </p:spPr>
        <p:txBody>
          <a:bodyPr wrap="none" rtlCol="0">
            <a:spAutoFit/>
          </a:bodyPr>
          <a:lstStyle/>
          <a:p>
            <a:r>
              <a:rPr lang="en-US" dirty="0">
                <a:solidFill>
                  <a:srgbClr val="FFFF00"/>
                </a:solidFill>
              </a:rPr>
              <a:t>6</a:t>
            </a:r>
          </a:p>
        </p:txBody>
      </p:sp>
      <p:sp>
        <p:nvSpPr>
          <p:cNvPr id="32" name="TextBox 31">
            <a:extLst>
              <a:ext uri="{FF2B5EF4-FFF2-40B4-BE49-F238E27FC236}">
                <a16:creationId xmlns:a16="http://schemas.microsoft.com/office/drawing/2014/main" id="{BD04D0C0-83A4-437E-A3C8-81172D1740CF}"/>
              </a:ext>
            </a:extLst>
          </p:cNvPr>
          <p:cNvSpPr txBox="1"/>
          <p:nvPr/>
        </p:nvSpPr>
        <p:spPr>
          <a:xfrm>
            <a:off x="7078626" y="3786594"/>
            <a:ext cx="301686" cy="369332"/>
          </a:xfrm>
          <a:prstGeom prst="rect">
            <a:avLst/>
          </a:prstGeom>
          <a:noFill/>
        </p:spPr>
        <p:txBody>
          <a:bodyPr wrap="none" rtlCol="0">
            <a:spAutoFit/>
          </a:bodyPr>
          <a:lstStyle/>
          <a:p>
            <a:r>
              <a:rPr lang="en-US" dirty="0">
                <a:solidFill>
                  <a:srgbClr val="FFFF00"/>
                </a:solidFill>
              </a:rPr>
              <a:t>7</a:t>
            </a:r>
          </a:p>
        </p:txBody>
      </p:sp>
      <p:sp>
        <p:nvSpPr>
          <p:cNvPr id="33" name="TextBox 32">
            <a:extLst>
              <a:ext uri="{FF2B5EF4-FFF2-40B4-BE49-F238E27FC236}">
                <a16:creationId xmlns:a16="http://schemas.microsoft.com/office/drawing/2014/main" id="{18EDE09E-FA4C-476E-9C42-F4AA601A497C}"/>
              </a:ext>
            </a:extLst>
          </p:cNvPr>
          <p:cNvSpPr txBox="1"/>
          <p:nvPr/>
        </p:nvSpPr>
        <p:spPr>
          <a:xfrm>
            <a:off x="7078626" y="4146634"/>
            <a:ext cx="301686" cy="369332"/>
          </a:xfrm>
          <a:prstGeom prst="rect">
            <a:avLst/>
          </a:prstGeom>
          <a:noFill/>
        </p:spPr>
        <p:txBody>
          <a:bodyPr wrap="none" rtlCol="0">
            <a:spAutoFit/>
          </a:bodyPr>
          <a:lstStyle/>
          <a:p>
            <a:r>
              <a:rPr lang="en-US" dirty="0">
                <a:solidFill>
                  <a:srgbClr val="FFFF00"/>
                </a:solidFill>
              </a:rPr>
              <a:t>8</a:t>
            </a:r>
          </a:p>
        </p:txBody>
      </p:sp>
      <p:sp>
        <p:nvSpPr>
          <p:cNvPr id="34" name="TextBox 33">
            <a:extLst>
              <a:ext uri="{FF2B5EF4-FFF2-40B4-BE49-F238E27FC236}">
                <a16:creationId xmlns:a16="http://schemas.microsoft.com/office/drawing/2014/main" id="{346CE535-2E85-4A1C-9684-5B697F250697}"/>
              </a:ext>
            </a:extLst>
          </p:cNvPr>
          <p:cNvSpPr txBox="1"/>
          <p:nvPr/>
        </p:nvSpPr>
        <p:spPr>
          <a:xfrm>
            <a:off x="7078626" y="4443958"/>
            <a:ext cx="301686" cy="369332"/>
          </a:xfrm>
          <a:prstGeom prst="rect">
            <a:avLst/>
          </a:prstGeom>
          <a:noFill/>
        </p:spPr>
        <p:txBody>
          <a:bodyPr wrap="none" rtlCol="0">
            <a:spAutoFit/>
          </a:bodyPr>
          <a:lstStyle/>
          <a:p>
            <a:r>
              <a:rPr lang="en-US" dirty="0">
                <a:solidFill>
                  <a:srgbClr val="FFFF00"/>
                </a:solidFill>
              </a:rPr>
              <a:t>9</a:t>
            </a:r>
          </a:p>
        </p:txBody>
      </p:sp>
    </p:spTree>
    <p:extLst>
      <p:ext uri="{BB962C8B-B14F-4D97-AF65-F5344CB8AC3E}">
        <p14:creationId xmlns:p14="http://schemas.microsoft.com/office/powerpoint/2010/main" val="423729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down)">
                                      <p:cBhvr>
                                        <p:cTn id="11" dur="500"/>
                                        <p:tgtEl>
                                          <p:spTgt spid="11">
                                            <p:txEl>
                                              <p:pRg st="0" end="0"/>
                                            </p:tx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wipe(down)">
                                      <p:cBhvr>
                                        <p:cTn id="14" dur="500"/>
                                        <p:tgtEl>
                                          <p:spTgt spid="11">
                                            <p:txEl>
                                              <p:pRg st="1" end="1"/>
                                            </p:tx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down)">
                                      <p:cBhvr>
                                        <p:cTn id="17" dur="500"/>
                                        <p:tgtEl>
                                          <p:spTgt spid="11">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wipe(down)">
                                      <p:cBhvr>
                                        <p:cTn id="20" dur="500"/>
                                        <p:tgtEl>
                                          <p:spTgt spid="11">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wipe(down)">
                                      <p:cBhvr>
                                        <p:cTn id="23" dur="500"/>
                                        <p:tgtEl>
                                          <p:spTgt spid="11">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wipe(down)">
                                      <p:cBhvr>
                                        <p:cTn id="26" dur="500"/>
                                        <p:tgtEl>
                                          <p:spTgt spid="11">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wipe(down)">
                                      <p:cBhvr>
                                        <p:cTn id="29" dur="500"/>
                                        <p:tgtEl>
                                          <p:spTgt spid="11">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1">
                                            <p:txEl>
                                              <p:pRg st="7" end="7"/>
                                            </p:txEl>
                                          </p:spTgt>
                                        </p:tgtEl>
                                        <p:attrNameLst>
                                          <p:attrName>style.visibility</p:attrName>
                                        </p:attrNameLst>
                                      </p:cBhvr>
                                      <p:to>
                                        <p:strVal val="visible"/>
                                      </p:to>
                                    </p:set>
                                    <p:animEffect transition="in" filter="wipe(down)">
                                      <p:cBhvr>
                                        <p:cTn id="32" dur="500"/>
                                        <p:tgtEl>
                                          <p:spTgt spid="11">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1">
                                            <p:txEl>
                                              <p:pRg st="8" end="8"/>
                                            </p:txEl>
                                          </p:spTgt>
                                        </p:tgtEl>
                                        <p:attrNameLst>
                                          <p:attrName>style.visibility</p:attrName>
                                        </p:attrNameLst>
                                      </p:cBhvr>
                                      <p:to>
                                        <p:strVal val="visible"/>
                                      </p:to>
                                    </p:set>
                                    <p:animEffect transition="in" filter="wipe(down)">
                                      <p:cBhvr>
                                        <p:cTn id="35" dur="500"/>
                                        <p:tgtEl>
                                          <p:spTgt spid="11">
                                            <p:txEl>
                                              <p:pRg st="8" end="8"/>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1">
                                            <p:txEl>
                                              <p:pRg st="9" end="9"/>
                                            </p:txEl>
                                          </p:spTgt>
                                        </p:tgtEl>
                                        <p:attrNameLst>
                                          <p:attrName>style.visibility</p:attrName>
                                        </p:attrNameLst>
                                      </p:cBhvr>
                                      <p:to>
                                        <p:strVal val="visible"/>
                                      </p:to>
                                    </p:set>
                                    <p:animEffect transition="in" filter="wipe(down)">
                                      <p:cBhvr>
                                        <p:cTn id="38" dur="500"/>
                                        <p:tgtEl>
                                          <p:spTgt spid="11">
                                            <p:txEl>
                                              <p:pRg st="9" end="9"/>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1">
                                            <p:txEl>
                                              <p:pRg st="10" end="10"/>
                                            </p:txEl>
                                          </p:spTgt>
                                        </p:tgtEl>
                                        <p:attrNameLst>
                                          <p:attrName>style.visibility</p:attrName>
                                        </p:attrNameLst>
                                      </p:cBhvr>
                                      <p:to>
                                        <p:strVal val="visible"/>
                                      </p:to>
                                    </p:set>
                                    <p:animEffect transition="in" filter="wipe(down)">
                                      <p:cBhvr>
                                        <p:cTn id="41" dur="500"/>
                                        <p:tgtEl>
                                          <p:spTgt spid="11">
                                            <p:txEl>
                                              <p:pRg st="10" end="10"/>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1">
                                            <p:txEl>
                                              <p:pRg st="11" end="11"/>
                                            </p:txEl>
                                          </p:spTgt>
                                        </p:tgtEl>
                                        <p:attrNameLst>
                                          <p:attrName>style.visibility</p:attrName>
                                        </p:attrNameLst>
                                      </p:cBhvr>
                                      <p:to>
                                        <p:strVal val="visible"/>
                                      </p:to>
                                    </p:set>
                                    <p:animEffect transition="in" filter="wipe(down)">
                                      <p:cBhvr>
                                        <p:cTn id="44" dur="500"/>
                                        <p:tgtEl>
                                          <p:spTgt spid="11">
                                            <p:txEl>
                                              <p:pRg st="11" end="11"/>
                                            </p:tx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1">
                                            <p:txEl>
                                              <p:pRg st="12" end="12"/>
                                            </p:txEl>
                                          </p:spTgt>
                                        </p:tgtEl>
                                        <p:attrNameLst>
                                          <p:attrName>style.visibility</p:attrName>
                                        </p:attrNameLst>
                                      </p:cBhvr>
                                      <p:to>
                                        <p:strVal val="visible"/>
                                      </p:to>
                                    </p:set>
                                    <p:animEffect transition="in" filter="wipe(down)">
                                      <p:cBhvr>
                                        <p:cTn id="47" dur="500"/>
                                        <p:tgtEl>
                                          <p:spTgt spid="11">
                                            <p:txEl>
                                              <p:pRg st="12" end="12"/>
                                            </p:txEl>
                                          </p:spTgt>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1">
                                            <p:txEl>
                                              <p:pRg st="13" end="13"/>
                                            </p:txEl>
                                          </p:spTgt>
                                        </p:tgtEl>
                                        <p:attrNameLst>
                                          <p:attrName>style.visibility</p:attrName>
                                        </p:attrNameLst>
                                      </p:cBhvr>
                                      <p:to>
                                        <p:strVal val="visible"/>
                                      </p:to>
                                    </p:set>
                                    <p:animEffect transition="in" filter="wipe(down)">
                                      <p:cBhvr>
                                        <p:cTn id="50" dur="500"/>
                                        <p:tgtEl>
                                          <p:spTgt spid="11">
                                            <p:txEl>
                                              <p:pRg st="13" end="13"/>
                                            </p:txEl>
                                          </p:spTgt>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1">
                                            <p:txEl>
                                              <p:pRg st="14" end="14"/>
                                            </p:txEl>
                                          </p:spTgt>
                                        </p:tgtEl>
                                        <p:attrNameLst>
                                          <p:attrName>style.visibility</p:attrName>
                                        </p:attrNameLst>
                                      </p:cBhvr>
                                      <p:to>
                                        <p:strVal val="visible"/>
                                      </p:to>
                                    </p:set>
                                    <p:animEffect transition="in" filter="wipe(down)">
                                      <p:cBhvr>
                                        <p:cTn id="53" dur="500"/>
                                        <p:tgtEl>
                                          <p:spTgt spid="11">
                                            <p:txEl>
                                              <p:pRg st="14" end="14"/>
                                            </p:txEl>
                                          </p:spTgt>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1">
                                            <p:txEl>
                                              <p:pRg st="15" end="15"/>
                                            </p:txEl>
                                          </p:spTgt>
                                        </p:tgtEl>
                                        <p:attrNameLst>
                                          <p:attrName>style.visibility</p:attrName>
                                        </p:attrNameLst>
                                      </p:cBhvr>
                                      <p:to>
                                        <p:strVal val="visible"/>
                                      </p:to>
                                    </p:set>
                                    <p:animEffect transition="in" filter="wipe(down)">
                                      <p:cBhvr>
                                        <p:cTn id="56" dur="500"/>
                                        <p:tgtEl>
                                          <p:spTgt spid="11">
                                            <p:txEl>
                                              <p:pRg st="15" end="15"/>
                                            </p:txEl>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1">
                                            <p:txEl>
                                              <p:pRg st="16" end="16"/>
                                            </p:txEl>
                                          </p:spTgt>
                                        </p:tgtEl>
                                        <p:attrNameLst>
                                          <p:attrName>style.visibility</p:attrName>
                                        </p:attrNameLst>
                                      </p:cBhvr>
                                      <p:to>
                                        <p:strVal val="visible"/>
                                      </p:to>
                                    </p:set>
                                    <p:animEffect transition="in" filter="wipe(down)">
                                      <p:cBhvr>
                                        <p:cTn id="59" dur="500"/>
                                        <p:tgtEl>
                                          <p:spTgt spid="11">
                                            <p:txEl>
                                              <p:pRg st="16" end="16"/>
                                            </p:txEl>
                                          </p:spTgt>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1">
                                            <p:txEl>
                                              <p:pRg st="17" end="17"/>
                                            </p:txEl>
                                          </p:spTgt>
                                        </p:tgtEl>
                                        <p:attrNameLst>
                                          <p:attrName>style.visibility</p:attrName>
                                        </p:attrNameLst>
                                      </p:cBhvr>
                                      <p:to>
                                        <p:strVal val="visible"/>
                                      </p:to>
                                    </p:set>
                                    <p:animEffect transition="in" filter="wipe(down)">
                                      <p:cBhvr>
                                        <p:cTn id="62" dur="500"/>
                                        <p:tgtEl>
                                          <p:spTgt spid="11">
                                            <p:txEl>
                                              <p:pRg st="17" end="17"/>
                                            </p:txEl>
                                          </p:spTgt>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1">
                                            <p:txEl>
                                              <p:pRg st="18" end="18"/>
                                            </p:txEl>
                                          </p:spTgt>
                                        </p:tgtEl>
                                        <p:attrNameLst>
                                          <p:attrName>style.visibility</p:attrName>
                                        </p:attrNameLst>
                                      </p:cBhvr>
                                      <p:to>
                                        <p:strVal val="visible"/>
                                      </p:to>
                                    </p:set>
                                    <p:animEffect transition="in" filter="wipe(down)">
                                      <p:cBhvr>
                                        <p:cTn id="65" dur="500"/>
                                        <p:tgtEl>
                                          <p:spTgt spid="11">
                                            <p:txEl>
                                              <p:pRg st="18" end="18"/>
                                            </p:txEl>
                                          </p:spTgt>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11">
                                            <p:txEl>
                                              <p:pRg st="19" end="19"/>
                                            </p:txEl>
                                          </p:spTgt>
                                        </p:tgtEl>
                                        <p:attrNameLst>
                                          <p:attrName>style.visibility</p:attrName>
                                        </p:attrNameLst>
                                      </p:cBhvr>
                                      <p:to>
                                        <p:strVal val="visible"/>
                                      </p:to>
                                    </p:set>
                                    <p:animEffect transition="in" filter="wipe(down)">
                                      <p:cBhvr>
                                        <p:cTn id="68" dur="500"/>
                                        <p:tgtEl>
                                          <p:spTgt spid="11">
                                            <p:txEl>
                                              <p:pRg st="19" end="19"/>
                                            </p:txEl>
                                          </p:spTgt>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11">
                                            <p:txEl>
                                              <p:pRg st="20" end="20"/>
                                            </p:txEl>
                                          </p:spTgt>
                                        </p:tgtEl>
                                        <p:attrNameLst>
                                          <p:attrName>style.visibility</p:attrName>
                                        </p:attrNameLst>
                                      </p:cBhvr>
                                      <p:to>
                                        <p:strVal val="visible"/>
                                      </p:to>
                                    </p:set>
                                    <p:animEffect transition="in" filter="wipe(down)">
                                      <p:cBhvr>
                                        <p:cTn id="71" dur="500"/>
                                        <p:tgtEl>
                                          <p:spTgt spid="11">
                                            <p:txEl>
                                              <p:pRg st="20" end="20"/>
                                            </p:txEl>
                                          </p:spTgt>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11">
                                            <p:txEl>
                                              <p:pRg st="21" end="21"/>
                                            </p:txEl>
                                          </p:spTgt>
                                        </p:tgtEl>
                                        <p:attrNameLst>
                                          <p:attrName>style.visibility</p:attrName>
                                        </p:attrNameLst>
                                      </p:cBhvr>
                                      <p:to>
                                        <p:strVal val="visible"/>
                                      </p:to>
                                    </p:set>
                                    <p:animEffect transition="in" filter="wipe(down)">
                                      <p:cBhvr>
                                        <p:cTn id="74" dur="500"/>
                                        <p:tgtEl>
                                          <p:spTgt spid="11">
                                            <p:txEl>
                                              <p:pRg st="21" end="21"/>
                                            </p:txEl>
                                          </p:spTgt>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11">
                                            <p:txEl>
                                              <p:pRg st="22" end="22"/>
                                            </p:txEl>
                                          </p:spTgt>
                                        </p:tgtEl>
                                        <p:attrNameLst>
                                          <p:attrName>style.visibility</p:attrName>
                                        </p:attrNameLst>
                                      </p:cBhvr>
                                      <p:to>
                                        <p:strVal val="visible"/>
                                      </p:to>
                                    </p:set>
                                    <p:animEffect transition="in" filter="wipe(down)">
                                      <p:cBhvr>
                                        <p:cTn id="77" dur="500"/>
                                        <p:tgtEl>
                                          <p:spTgt spid="11">
                                            <p:txEl>
                                              <p:pRg st="22" end="2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4">
                                            <p:txEl>
                                              <p:pRg st="0" end="0"/>
                                            </p:txEl>
                                          </p:spTgt>
                                        </p:tgtEl>
                                        <p:attrNameLst>
                                          <p:attrName>style.visibility</p:attrName>
                                        </p:attrNameLst>
                                      </p:cBhvr>
                                      <p:to>
                                        <p:strVal val="visible"/>
                                      </p:to>
                                    </p:set>
                                    <p:animEffect transition="in" filter="wipe(down)">
                                      <p:cBhvr>
                                        <p:cTn id="82" dur="500"/>
                                        <p:tgtEl>
                                          <p:spTgt spid="14">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fade">
                                      <p:cBhvr>
                                        <p:cTn id="8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1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 </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179512" y="1193783"/>
            <a:ext cx="8722580" cy="3613191"/>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Write a program to create an array of 10 integers and accept</a:t>
            </a:r>
          </a:p>
          <a:p>
            <a:pPr algn="ctr"/>
            <a:r>
              <a:rPr lang="en-US" sz="2400" b="1" dirty="0">
                <a:solidFill>
                  <a:srgbClr val="FFFF00"/>
                </a:solidFill>
              </a:rPr>
              <a:t>values from the user in that array.</a:t>
            </a:r>
          </a:p>
          <a:p>
            <a:pPr algn="ctr"/>
            <a:endParaRPr lang="en-US" sz="2400" b="1" dirty="0">
              <a:solidFill>
                <a:srgbClr val="FFFF00"/>
              </a:solidFill>
            </a:endParaRPr>
          </a:p>
          <a:p>
            <a:pPr algn="ctr"/>
            <a:r>
              <a:rPr lang="en-US" sz="2400" b="1" dirty="0">
                <a:solidFill>
                  <a:srgbClr val="FFFF00"/>
                </a:solidFill>
              </a:rPr>
              <a:t>Now again ask the user to input another number and search it in the array. If the number is present then print its position, otherwise print the message number not found.</a:t>
            </a:r>
          </a:p>
        </p:txBody>
      </p:sp>
    </p:spTree>
    <p:extLst>
      <p:ext uri="{BB962C8B-B14F-4D97-AF65-F5344CB8AC3E}">
        <p14:creationId xmlns:p14="http://schemas.microsoft.com/office/powerpoint/2010/main" val="174634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Solution</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857224" y="1000114"/>
            <a:ext cx="7429552" cy="400052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467544" y="1000114"/>
            <a:ext cx="7846521" cy="3985706"/>
          </a:xfrm>
          <a:prstGeom prst="rect">
            <a:avLst/>
          </a:prstGeom>
          <a:noFill/>
        </p:spPr>
        <p:txBody>
          <a:bodyPr wrap="square" rtlCol="0">
            <a:spAutoFit/>
          </a:bodyPr>
          <a:lstStyle/>
          <a:p>
            <a:pPr marL="800100" lvl="1" indent="-342900"/>
            <a:r>
              <a:rPr lang="en-US" sz="1100" dirty="0" err="1">
                <a:solidFill>
                  <a:schemeClr val="bg1"/>
                </a:solidFill>
                <a:sym typeface="Wingdings" pitchFamily="2" charset="2"/>
              </a:rPr>
              <a:t>int</a:t>
            </a:r>
            <a:r>
              <a:rPr lang="en-US" sz="1100" dirty="0">
                <a:solidFill>
                  <a:schemeClr val="bg1"/>
                </a:solidFill>
                <a:sym typeface="Wingdings" pitchFamily="2" charset="2"/>
              </a:rPr>
              <a:t> main()</a:t>
            </a:r>
          </a:p>
          <a:p>
            <a:pPr marL="800100" lvl="1" indent="-342900"/>
            <a:r>
              <a:rPr lang="en-US" sz="1100" dirty="0">
                <a:solidFill>
                  <a:schemeClr val="bg1"/>
                </a:solidFill>
                <a:sym typeface="Wingdings" pitchFamily="2" charset="2"/>
              </a:rPr>
              <a:t>{</a:t>
            </a:r>
          </a:p>
          <a:p>
            <a:pPr marL="800100" lvl="1" indent="-342900"/>
            <a:r>
              <a:rPr lang="en-US" sz="1100" dirty="0">
                <a:solidFill>
                  <a:schemeClr val="bg1"/>
                </a:solidFill>
                <a:sym typeface="Wingdings" pitchFamily="2" charset="2"/>
              </a:rPr>
              <a:t>    int </a:t>
            </a:r>
            <a:r>
              <a:rPr lang="en-US" sz="1100" dirty="0" err="1">
                <a:solidFill>
                  <a:schemeClr val="bg1"/>
                </a:solidFill>
                <a:sym typeface="Wingdings" pitchFamily="2" charset="2"/>
              </a:rPr>
              <a:t>arr</a:t>
            </a:r>
            <a:r>
              <a:rPr lang="en-US" sz="1100" dirty="0">
                <a:solidFill>
                  <a:schemeClr val="bg1"/>
                </a:solidFill>
                <a:sym typeface="Wingdings" pitchFamily="2" charset="2"/>
              </a:rPr>
              <a:t>[10], i, n, count = 0;</a:t>
            </a:r>
          </a:p>
          <a:p>
            <a:pPr marL="800100" lvl="1" indent="-342900"/>
            <a:r>
              <a:rPr lang="en-US" sz="1100" dirty="0">
                <a:solidFill>
                  <a:schemeClr val="bg1"/>
                </a:solidFill>
                <a:sym typeface="Wingdings" pitchFamily="2" charset="2"/>
              </a:rPr>
              <a:t>   </a:t>
            </a:r>
          </a:p>
          <a:p>
            <a:pPr marL="800100" lvl="1" indent="-342900"/>
            <a:r>
              <a:rPr lang="en-US" sz="1100" dirty="0">
                <a:solidFill>
                  <a:schemeClr val="bg1"/>
                </a:solidFill>
                <a:sym typeface="Wingdings" pitchFamily="2" charset="2"/>
              </a:rPr>
              <a:t>    for(i = 0; i &lt;= 9; i++)</a:t>
            </a:r>
          </a:p>
          <a:p>
            <a:pPr marL="800100" lvl="1" indent="-342900"/>
            <a:r>
              <a:rPr lang="en-US" sz="1100" dirty="0">
                <a:solidFill>
                  <a:schemeClr val="bg1"/>
                </a:solidFill>
                <a:sym typeface="Wingdings" pitchFamily="2" charset="2"/>
              </a:rPr>
              <a:t>    {</a:t>
            </a:r>
          </a:p>
          <a:p>
            <a:pPr marL="800100" lvl="1" indent="-342900"/>
            <a:r>
              <a:rPr lang="en-US" sz="1100" dirty="0">
                <a:solidFill>
                  <a:schemeClr val="bg1"/>
                </a:solidFill>
                <a:sym typeface="Wingdings" pitchFamily="2" charset="2"/>
              </a:rPr>
              <a:t>        printf("Enter number:");</a:t>
            </a:r>
          </a:p>
          <a:p>
            <a:pPr marL="800100" lvl="1" indent="-342900"/>
            <a:r>
              <a:rPr lang="en-US" sz="1100" dirty="0">
                <a:solidFill>
                  <a:schemeClr val="bg1"/>
                </a:solidFill>
                <a:sym typeface="Wingdings" pitchFamily="2" charset="2"/>
              </a:rPr>
              <a:t>        scanf("%d", &amp;</a:t>
            </a:r>
            <a:r>
              <a:rPr lang="en-US" sz="1100" dirty="0" err="1">
                <a:solidFill>
                  <a:schemeClr val="bg1"/>
                </a:solidFill>
                <a:sym typeface="Wingdings" pitchFamily="2" charset="2"/>
              </a:rPr>
              <a:t>arr</a:t>
            </a:r>
            <a:r>
              <a:rPr lang="en-US" sz="1100" dirty="0">
                <a:solidFill>
                  <a:schemeClr val="bg1"/>
                </a:solidFill>
                <a:sym typeface="Wingdings" pitchFamily="2" charset="2"/>
              </a:rPr>
              <a:t>[i]);</a:t>
            </a:r>
          </a:p>
          <a:p>
            <a:pPr marL="800100" lvl="1" indent="-342900"/>
            <a:r>
              <a:rPr lang="en-US" sz="1100" dirty="0">
                <a:solidFill>
                  <a:schemeClr val="bg1"/>
                </a:solidFill>
                <a:sym typeface="Wingdings" pitchFamily="2" charset="2"/>
              </a:rPr>
              <a:t>    }</a:t>
            </a:r>
          </a:p>
          <a:p>
            <a:pPr marL="800100" lvl="1" indent="-342900"/>
            <a:r>
              <a:rPr lang="en-US" sz="1100" dirty="0">
                <a:solidFill>
                  <a:schemeClr val="bg1"/>
                </a:solidFill>
                <a:sym typeface="Wingdings" pitchFamily="2" charset="2"/>
              </a:rPr>
              <a:t>    printf("Enter number to search:");</a:t>
            </a:r>
          </a:p>
          <a:p>
            <a:pPr marL="800100" lvl="1" indent="-342900"/>
            <a:r>
              <a:rPr lang="en-US" sz="1100" dirty="0">
                <a:solidFill>
                  <a:schemeClr val="bg1"/>
                </a:solidFill>
                <a:sym typeface="Wingdings" pitchFamily="2" charset="2"/>
              </a:rPr>
              <a:t>    scanf("%d", &amp;n);</a:t>
            </a:r>
          </a:p>
          <a:p>
            <a:pPr marL="800100" lvl="1" indent="-342900"/>
            <a:r>
              <a:rPr lang="en-US" sz="1100" dirty="0">
                <a:solidFill>
                  <a:schemeClr val="bg1"/>
                </a:solidFill>
                <a:sym typeface="Wingdings" pitchFamily="2" charset="2"/>
              </a:rPr>
              <a:t>    for(i = 0; i &lt;= 9; i++)</a:t>
            </a:r>
          </a:p>
          <a:p>
            <a:pPr marL="800100" lvl="1" indent="-342900"/>
            <a:r>
              <a:rPr lang="en-US" sz="1100" dirty="0">
                <a:solidFill>
                  <a:schemeClr val="bg1"/>
                </a:solidFill>
                <a:sym typeface="Wingdings" pitchFamily="2" charset="2"/>
              </a:rPr>
              <a:t>    {</a:t>
            </a:r>
          </a:p>
          <a:p>
            <a:pPr marL="800100" lvl="1" indent="-342900"/>
            <a:r>
              <a:rPr lang="en-US" sz="1100" dirty="0">
                <a:solidFill>
                  <a:schemeClr val="bg1"/>
                </a:solidFill>
                <a:sym typeface="Wingdings" pitchFamily="2" charset="2"/>
              </a:rPr>
              <a:t>        if(</a:t>
            </a:r>
            <a:r>
              <a:rPr lang="en-US" sz="1100" dirty="0" err="1">
                <a:solidFill>
                  <a:schemeClr val="bg1"/>
                </a:solidFill>
                <a:sym typeface="Wingdings" pitchFamily="2" charset="2"/>
              </a:rPr>
              <a:t>arr</a:t>
            </a:r>
            <a:r>
              <a:rPr lang="en-US" sz="1100" dirty="0">
                <a:solidFill>
                  <a:schemeClr val="bg1"/>
                </a:solidFill>
                <a:sym typeface="Wingdings" pitchFamily="2" charset="2"/>
              </a:rPr>
              <a:t>[i] == n)</a:t>
            </a:r>
          </a:p>
          <a:p>
            <a:pPr marL="800100" lvl="1" indent="-342900"/>
            <a:r>
              <a:rPr lang="en-US" sz="1100" dirty="0">
                <a:solidFill>
                  <a:schemeClr val="bg1"/>
                </a:solidFill>
                <a:sym typeface="Wingdings" pitchFamily="2" charset="2"/>
              </a:rPr>
              <a:t>        {</a:t>
            </a:r>
          </a:p>
          <a:p>
            <a:pPr marL="800100" lvl="1" indent="-342900"/>
            <a:r>
              <a:rPr lang="en-US" sz="1100" dirty="0">
                <a:solidFill>
                  <a:schemeClr val="bg1"/>
                </a:solidFill>
                <a:sym typeface="Wingdings" pitchFamily="2" charset="2"/>
              </a:rPr>
              <a:t>            printf("Number found at position %d\n", i + 1);</a:t>
            </a:r>
          </a:p>
          <a:p>
            <a:pPr marL="800100" lvl="1" indent="-342900"/>
            <a:r>
              <a:rPr lang="en-US" sz="1100" dirty="0">
                <a:solidFill>
                  <a:schemeClr val="bg1"/>
                </a:solidFill>
                <a:sym typeface="Wingdings" pitchFamily="2" charset="2"/>
              </a:rPr>
              <a:t>            count = count + 1;</a:t>
            </a:r>
          </a:p>
          <a:p>
            <a:pPr marL="800100" lvl="1" indent="-342900"/>
            <a:r>
              <a:rPr lang="en-US" sz="1100" dirty="0">
                <a:solidFill>
                  <a:schemeClr val="bg1"/>
                </a:solidFill>
                <a:sym typeface="Wingdings" pitchFamily="2" charset="2"/>
              </a:rPr>
              <a:t>        }</a:t>
            </a:r>
          </a:p>
          <a:p>
            <a:pPr marL="800100" lvl="1" indent="-342900"/>
            <a:r>
              <a:rPr lang="en-US" sz="1100" dirty="0">
                <a:solidFill>
                  <a:schemeClr val="bg1"/>
                </a:solidFill>
                <a:sym typeface="Wingdings" pitchFamily="2" charset="2"/>
              </a:rPr>
              <a:t>    }</a:t>
            </a:r>
          </a:p>
          <a:p>
            <a:pPr marL="800100" lvl="1" indent="-342900"/>
            <a:r>
              <a:rPr lang="en-US" sz="1100" dirty="0">
                <a:solidFill>
                  <a:schemeClr val="bg1"/>
                </a:solidFill>
                <a:sym typeface="Wingdings" pitchFamily="2" charset="2"/>
              </a:rPr>
              <a:t>    if(count == 0)</a:t>
            </a:r>
          </a:p>
          <a:p>
            <a:pPr marL="800100" lvl="1" indent="-342900"/>
            <a:r>
              <a:rPr lang="en-US" sz="1100" dirty="0">
                <a:solidFill>
                  <a:schemeClr val="bg1"/>
                </a:solidFill>
                <a:sym typeface="Wingdings" pitchFamily="2" charset="2"/>
              </a:rPr>
              <a:t>        printf("Number not found");</a:t>
            </a:r>
          </a:p>
          <a:p>
            <a:pPr marL="800100" lvl="1" indent="-342900"/>
            <a:r>
              <a:rPr lang="en-US" sz="1100" dirty="0">
                <a:solidFill>
                  <a:schemeClr val="bg1"/>
                </a:solidFill>
                <a:sym typeface="Wingdings" pitchFamily="2" charset="2"/>
              </a:rPr>
              <a:t>    return 0;</a:t>
            </a:r>
          </a:p>
          <a:p>
            <a:pPr marL="800100" lvl="1" indent="-342900"/>
            <a:r>
              <a:rPr lang="en-US" sz="1100" dirty="0">
                <a:solidFill>
                  <a:schemeClr val="bg1"/>
                </a:solidFill>
                <a:sym typeface="Wingdings" pitchFamily="2" charset="2"/>
              </a:rPr>
              <a:t>}</a:t>
            </a:r>
            <a:endParaRPr lang="en-US" sz="1100" b="1" dirty="0">
              <a:solidFill>
                <a:srgbClr val="0000CC"/>
              </a:solidFill>
              <a:sym typeface="Wingdings" pitchFamily="2" charset="2"/>
            </a:endParaRPr>
          </a:p>
        </p:txBody>
      </p:sp>
      <p:graphicFrame>
        <p:nvGraphicFramePr>
          <p:cNvPr id="12" name="Table 6">
            <a:extLst>
              <a:ext uri="{FF2B5EF4-FFF2-40B4-BE49-F238E27FC236}">
                <a16:creationId xmlns:a16="http://schemas.microsoft.com/office/drawing/2014/main" id="{7EB2374C-69F3-4C8B-B94F-65262849FFD0}"/>
              </a:ext>
            </a:extLst>
          </p:cNvPr>
          <p:cNvGraphicFramePr>
            <a:graphicFrameLocks noGrp="1"/>
          </p:cNvGraphicFramePr>
          <p:nvPr>
            <p:extLst>
              <p:ext uri="{D42A27DB-BD31-4B8C-83A1-F6EECF244321}">
                <p14:modId xmlns:p14="http://schemas.microsoft.com/office/powerpoint/2010/main" val="237498348"/>
              </p:ext>
            </p:extLst>
          </p:nvPr>
        </p:nvGraphicFramePr>
        <p:xfrm>
          <a:off x="5849151" y="1419622"/>
          <a:ext cx="1103784" cy="3352820"/>
        </p:xfrm>
        <a:graphic>
          <a:graphicData uri="http://schemas.openxmlformats.org/drawingml/2006/table">
            <a:tbl>
              <a:tblPr firstRow="1" bandRow="1">
                <a:tableStyleId>{5C22544A-7EE6-4342-B048-85BDC9FD1C3A}</a:tableStyleId>
              </a:tblPr>
              <a:tblGrid>
                <a:gridCol w="1103784">
                  <a:extLst>
                    <a:ext uri="{9D8B030D-6E8A-4147-A177-3AD203B41FA5}">
                      <a16:colId xmlns:a16="http://schemas.microsoft.com/office/drawing/2014/main" val="3928858204"/>
                    </a:ext>
                  </a:extLst>
                </a:gridCol>
              </a:tblGrid>
              <a:tr h="335282">
                <a:tc>
                  <a:txBody>
                    <a:bodyPr/>
                    <a:lstStyle/>
                    <a:p>
                      <a:pPr algn="ctr"/>
                      <a:r>
                        <a:rPr lang="en-US" sz="1500" b="0" dirty="0">
                          <a:solidFill>
                            <a:schemeClr val="tx1"/>
                          </a:solidFill>
                        </a:rPr>
                        <a:t>25</a:t>
                      </a:r>
                    </a:p>
                  </a:txBody>
                  <a:tcPr marT="37785" marB="37785" anchor="ctr">
                    <a:solidFill>
                      <a:schemeClr val="bg1">
                        <a:lumMod val="95000"/>
                      </a:schemeClr>
                    </a:solidFill>
                  </a:tcPr>
                </a:tc>
                <a:extLst>
                  <a:ext uri="{0D108BD9-81ED-4DB2-BD59-A6C34878D82A}">
                    <a16:rowId xmlns:a16="http://schemas.microsoft.com/office/drawing/2014/main" val="3667420262"/>
                  </a:ext>
                </a:extLst>
              </a:tr>
              <a:tr h="335282">
                <a:tc>
                  <a:txBody>
                    <a:bodyPr/>
                    <a:lstStyle/>
                    <a:p>
                      <a:pPr algn="ctr"/>
                      <a:r>
                        <a:rPr lang="en-US" sz="1500" b="0" dirty="0">
                          <a:solidFill>
                            <a:schemeClr val="tx1"/>
                          </a:solidFill>
                        </a:rPr>
                        <a:t>7</a:t>
                      </a:r>
                      <a:endParaRPr lang="en-US" sz="1500" dirty="0">
                        <a:solidFill>
                          <a:schemeClr val="tx1"/>
                        </a:solidFill>
                      </a:endParaRPr>
                    </a:p>
                  </a:txBody>
                  <a:tcPr marT="37785" marB="37785" anchor="ctr"/>
                </a:tc>
                <a:extLst>
                  <a:ext uri="{0D108BD9-81ED-4DB2-BD59-A6C34878D82A}">
                    <a16:rowId xmlns:a16="http://schemas.microsoft.com/office/drawing/2014/main" val="3851691300"/>
                  </a:ext>
                </a:extLst>
              </a:tr>
              <a:tr h="335282">
                <a:tc>
                  <a:txBody>
                    <a:bodyPr/>
                    <a:lstStyle/>
                    <a:p>
                      <a:pPr algn="ctr"/>
                      <a:r>
                        <a:rPr lang="en-US" sz="1500" b="0" dirty="0">
                          <a:solidFill>
                            <a:schemeClr val="tx1"/>
                          </a:solidFill>
                        </a:rPr>
                        <a:t>15</a:t>
                      </a:r>
                      <a:endParaRPr lang="en-US" sz="1500" dirty="0">
                        <a:solidFill>
                          <a:schemeClr val="tx1"/>
                        </a:solidFill>
                      </a:endParaRPr>
                    </a:p>
                  </a:txBody>
                  <a:tcPr marT="37785" marB="37785" anchor="ctr"/>
                </a:tc>
                <a:extLst>
                  <a:ext uri="{0D108BD9-81ED-4DB2-BD59-A6C34878D82A}">
                    <a16:rowId xmlns:a16="http://schemas.microsoft.com/office/drawing/2014/main" val="1250095804"/>
                  </a:ext>
                </a:extLst>
              </a:tr>
              <a:tr h="335282">
                <a:tc>
                  <a:txBody>
                    <a:bodyPr/>
                    <a:lstStyle/>
                    <a:p>
                      <a:pPr algn="ctr"/>
                      <a:r>
                        <a:rPr lang="en-US" sz="1500" b="0" dirty="0">
                          <a:solidFill>
                            <a:schemeClr val="tx1"/>
                          </a:solidFill>
                        </a:rPr>
                        <a:t>18</a:t>
                      </a:r>
                      <a:endParaRPr lang="en-US" sz="1500" dirty="0">
                        <a:solidFill>
                          <a:schemeClr val="tx1"/>
                        </a:solidFill>
                      </a:endParaRPr>
                    </a:p>
                  </a:txBody>
                  <a:tcPr marT="37785" marB="37785" anchor="ctr"/>
                </a:tc>
                <a:extLst>
                  <a:ext uri="{0D108BD9-81ED-4DB2-BD59-A6C34878D82A}">
                    <a16:rowId xmlns:a16="http://schemas.microsoft.com/office/drawing/2014/main" val="915083842"/>
                  </a:ext>
                </a:extLst>
              </a:tr>
              <a:tr h="335282">
                <a:tc>
                  <a:txBody>
                    <a:bodyPr/>
                    <a:lstStyle/>
                    <a:p>
                      <a:pPr algn="ctr"/>
                      <a:r>
                        <a:rPr lang="en-US" sz="1500" b="0" dirty="0">
                          <a:solidFill>
                            <a:schemeClr val="tx1"/>
                          </a:solidFill>
                        </a:rPr>
                        <a:t>23</a:t>
                      </a:r>
                      <a:endParaRPr lang="en-US" sz="1500" dirty="0">
                        <a:solidFill>
                          <a:schemeClr val="tx1"/>
                        </a:solidFill>
                      </a:endParaRPr>
                    </a:p>
                  </a:txBody>
                  <a:tcPr marT="37785" marB="37785" anchor="ctr"/>
                </a:tc>
                <a:extLst>
                  <a:ext uri="{0D108BD9-81ED-4DB2-BD59-A6C34878D82A}">
                    <a16:rowId xmlns:a16="http://schemas.microsoft.com/office/drawing/2014/main" val="1313831968"/>
                  </a:ext>
                </a:extLst>
              </a:tr>
              <a:tr h="335282">
                <a:tc>
                  <a:txBody>
                    <a:bodyPr/>
                    <a:lstStyle/>
                    <a:p>
                      <a:pPr algn="ctr"/>
                      <a:r>
                        <a:rPr lang="en-US" sz="1500" b="0" dirty="0">
                          <a:solidFill>
                            <a:schemeClr val="tx1"/>
                          </a:solidFill>
                        </a:rPr>
                        <a:t>62</a:t>
                      </a:r>
                      <a:endParaRPr lang="en-US" sz="1500" dirty="0">
                        <a:solidFill>
                          <a:schemeClr val="tx1"/>
                        </a:solidFill>
                      </a:endParaRPr>
                    </a:p>
                  </a:txBody>
                  <a:tcPr marT="37785" marB="37785" anchor="ctr"/>
                </a:tc>
                <a:extLst>
                  <a:ext uri="{0D108BD9-81ED-4DB2-BD59-A6C34878D82A}">
                    <a16:rowId xmlns:a16="http://schemas.microsoft.com/office/drawing/2014/main" val="2474245656"/>
                  </a:ext>
                </a:extLst>
              </a:tr>
              <a:tr h="335282">
                <a:tc>
                  <a:txBody>
                    <a:bodyPr/>
                    <a:lstStyle/>
                    <a:p>
                      <a:pPr algn="ctr"/>
                      <a:r>
                        <a:rPr lang="en-US" sz="1500" b="0" dirty="0">
                          <a:solidFill>
                            <a:schemeClr val="tx1"/>
                          </a:solidFill>
                        </a:rPr>
                        <a:t>9</a:t>
                      </a:r>
                      <a:endParaRPr lang="en-US" sz="1500" dirty="0">
                        <a:solidFill>
                          <a:schemeClr val="tx1"/>
                        </a:solidFill>
                      </a:endParaRPr>
                    </a:p>
                  </a:txBody>
                  <a:tcPr marT="37785" marB="37785" anchor="ctr"/>
                </a:tc>
                <a:extLst>
                  <a:ext uri="{0D108BD9-81ED-4DB2-BD59-A6C34878D82A}">
                    <a16:rowId xmlns:a16="http://schemas.microsoft.com/office/drawing/2014/main" val="3033874060"/>
                  </a:ext>
                </a:extLst>
              </a:tr>
              <a:tr h="335282">
                <a:tc>
                  <a:txBody>
                    <a:bodyPr/>
                    <a:lstStyle/>
                    <a:p>
                      <a:pPr algn="ctr"/>
                      <a:r>
                        <a:rPr lang="en-US" sz="1500" b="0" dirty="0">
                          <a:solidFill>
                            <a:schemeClr val="tx1"/>
                          </a:solidFill>
                        </a:rPr>
                        <a:t>28</a:t>
                      </a:r>
                      <a:endParaRPr lang="en-US" sz="1500" dirty="0">
                        <a:solidFill>
                          <a:schemeClr val="tx1"/>
                        </a:solidFill>
                      </a:endParaRPr>
                    </a:p>
                  </a:txBody>
                  <a:tcPr marT="37785" marB="37785" anchor="ctr"/>
                </a:tc>
                <a:extLst>
                  <a:ext uri="{0D108BD9-81ED-4DB2-BD59-A6C34878D82A}">
                    <a16:rowId xmlns:a16="http://schemas.microsoft.com/office/drawing/2014/main" val="2509969447"/>
                  </a:ext>
                </a:extLst>
              </a:tr>
              <a:tr h="335282">
                <a:tc>
                  <a:txBody>
                    <a:bodyPr/>
                    <a:lstStyle/>
                    <a:p>
                      <a:pPr algn="ctr"/>
                      <a:r>
                        <a:rPr lang="en-US" sz="1500" b="0" dirty="0">
                          <a:solidFill>
                            <a:schemeClr val="tx1"/>
                          </a:solidFill>
                        </a:rPr>
                        <a:t>45</a:t>
                      </a:r>
                      <a:endParaRPr lang="en-US" sz="1500" dirty="0">
                        <a:solidFill>
                          <a:schemeClr val="tx1"/>
                        </a:solidFill>
                      </a:endParaRPr>
                    </a:p>
                  </a:txBody>
                  <a:tcPr marT="37785" marB="37785" anchor="ctr"/>
                </a:tc>
                <a:extLst>
                  <a:ext uri="{0D108BD9-81ED-4DB2-BD59-A6C34878D82A}">
                    <a16:rowId xmlns:a16="http://schemas.microsoft.com/office/drawing/2014/main" val="4142424042"/>
                  </a:ext>
                </a:extLst>
              </a:tr>
              <a:tr h="335282">
                <a:tc>
                  <a:txBody>
                    <a:bodyPr/>
                    <a:lstStyle/>
                    <a:p>
                      <a:pPr algn="ctr"/>
                      <a:r>
                        <a:rPr lang="en-US" sz="1500" b="0" dirty="0">
                          <a:solidFill>
                            <a:schemeClr val="tx1"/>
                          </a:solidFill>
                        </a:rPr>
                        <a:t>11</a:t>
                      </a:r>
                      <a:endParaRPr lang="en-US" sz="1500" dirty="0">
                        <a:solidFill>
                          <a:schemeClr val="tx1"/>
                        </a:solidFill>
                      </a:endParaRPr>
                    </a:p>
                  </a:txBody>
                  <a:tcPr marT="37785" marB="37785" anchor="ctr"/>
                </a:tc>
                <a:extLst>
                  <a:ext uri="{0D108BD9-81ED-4DB2-BD59-A6C34878D82A}">
                    <a16:rowId xmlns:a16="http://schemas.microsoft.com/office/drawing/2014/main" val="1731818359"/>
                  </a:ext>
                </a:extLst>
              </a:tr>
            </a:tbl>
          </a:graphicData>
        </a:graphic>
      </p:graphicFrame>
      <p:sp>
        <p:nvSpPr>
          <p:cNvPr id="13" name="TextBox 12">
            <a:extLst>
              <a:ext uri="{FF2B5EF4-FFF2-40B4-BE49-F238E27FC236}">
                <a16:creationId xmlns:a16="http://schemas.microsoft.com/office/drawing/2014/main" id="{9E2F0458-9CBF-4697-A0A3-AF6705FD6A1E}"/>
              </a:ext>
            </a:extLst>
          </p:cNvPr>
          <p:cNvSpPr txBox="1"/>
          <p:nvPr/>
        </p:nvSpPr>
        <p:spPr>
          <a:xfrm>
            <a:off x="5143393" y="1419622"/>
            <a:ext cx="652743" cy="369332"/>
          </a:xfrm>
          <a:prstGeom prst="rect">
            <a:avLst/>
          </a:prstGeom>
          <a:noFill/>
        </p:spPr>
        <p:txBody>
          <a:bodyPr wrap="none" rtlCol="0">
            <a:spAutoFit/>
          </a:bodyPr>
          <a:lstStyle/>
          <a:p>
            <a:r>
              <a:rPr lang="en-US" dirty="0">
                <a:solidFill>
                  <a:srgbClr val="FFFF00"/>
                </a:solidFill>
              </a:rPr>
              <a:t>2000</a:t>
            </a:r>
          </a:p>
        </p:txBody>
      </p:sp>
      <p:sp>
        <p:nvSpPr>
          <p:cNvPr id="14" name="TextBox 13">
            <a:extLst>
              <a:ext uri="{FF2B5EF4-FFF2-40B4-BE49-F238E27FC236}">
                <a16:creationId xmlns:a16="http://schemas.microsoft.com/office/drawing/2014/main" id="{BD6BA93D-38C7-4F46-B261-E85294B88186}"/>
              </a:ext>
            </a:extLst>
          </p:cNvPr>
          <p:cNvSpPr txBox="1"/>
          <p:nvPr/>
        </p:nvSpPr>
        <p:spPr>
          <a:xfrm>
            <a:off x="6137321" y="987574"/>
            <a:ext cx="554960" cy="461665"/>
          </a:xfrm>
          <a:prstGeom prst="rect">
            <a:avLst/>
          </a:prstGeom>
          <a:noFill/>
        </p:spPr>
        <p:txBody>
          <a:bodyPr wrap="none" rtlCol="0">
            <a:spAutoFit/>
          </a:bodyPr>
          <a:lstStyle/>
          <a:p>
            <a:r>
              <a:rPr lang="en-US" sz="2400" b="1" dirty="0" err="1">
                <a:solidFill>
                  <a:srgbClr val="FFFF00"/>
                </a:solidFill>
              </a:rPr>
              <a:t>arr</a:t>
            </a:r>
            <a:endParaRPr lang="en-US" sz="2400" b="1" dirty="0">
              <a:solidFill>
                <a:srgbClr val="FFFF00"/>
              </a:solidFill>
            </a:endParaRPr>
          </a:p>
        </p:txBody>
      </p:sp>
      <p:sp>
        <p:nvSpPr>
          <p:cNvPr id="15" name="TextBox 14">
            <a:extLst>
              <a:ext uri="{FF2B5EF4-FFF2-40B4-BE49-F238E27FC236}">
                <a16:creationId xmlns:a16="http://schemas.microsoft.com/office/drawing/2014/main" id="{CBBCE467-20B6-4A6F-B315-9B531B267F86}"/>
              </a:ext>
            </a:extLst>
          </p:cNvPr>
          <p:cNvSpPr txBox="1"/>
          <p:nvPr/>
        </p:nvSpPr>
        <p:spPr>
          <a:xfrm>
            <a:off x="7078626" y="1410330"/>
            <a:ext cx="301686" cy="369332"/>
          </a:xfrm>
          <a:prstGeom prst="rect">
            <a:avLst/>
          </a:prstGeom>
          <a:noFill/>
        </p:spPr>
        <p:txBody>
          <a:bodyPr wrap="none" rtlCol="0">
            <a:spAutoFit/>
          </a:bodyPr>
          <a:lstStyle/>
          <a:p>
            <a:r>
              <a:rPr lang="en-US" dirty="0">
                <a:solidFill>
                  <a:srgbClr val="FFFF00"/>
                </a:solidFill>
              </a:rPr>
              <a:t>0</a:t>
            </a:r>
          </a:p>
        </p:txBody>
      </p:sp>
      <p:sp>
        <p:nvSpPr>
          <p:cNvPr id="16" name="TextBox 15">
            <a:extLst>
              <a:ext uri="{FF2B5EF4-FFF2-40B4-BE49-F238E27FC236}">
                <a16:creationId xmlns:a16="http://schemas.microsoft.com/office/drawing/2014/main" id="{C85442B7-2C99-47B1-A099-9EA655C441E8}"/>
              </a:ext>
            </a:extLst>
          </p:cNvPr>
          <p:cNvSpPr txBox="1"/>
          <p:nvPr/>
        </p:nvSpPr>
        <p:spPr>
          <a:xfrm>
            <a:off x="5143393" y="1698362"/>
            <a:ext cx="652743" cy="369332"/>
          </a:xfrm>
          <a:prstGeom prst="rect">
            <a:avLst/>
          </a:prstGeom>
          <a:noFill/>
        </p:spPr>
        <p:txBody>
          <a:bodyPr wrap="none" rtlCol="0">
            <a:spAutoFit/>
          </a:bodyPr>
          <a:lstStyle/>
          <a:p>
            <a:r>
              <a:rPr lang="en-US" dirty="0">
                <a:solidFill>
                  <a:srgbClr val="FFFF00"/>
                </a:solidFill>
              </a:rPr>
              <a:t>2004</a:t>
            </a:r>
          </a:p>
        </p:txBody>
      </p:sp>
      <p:sp>
        <p:nvSpPr>
          <p:cNvPr id="17" name="TextBox 16">
            <a:extLst>
              <a:ext uri="{FF2B5EF4-FFF2-40B4-BE49-F238E27FC236}">
                <a16:creationId xmlns:a16="http://schemas.microsoft.com/office/drawing/2014/main" id="{4BDEF028-EFB8-48B4-8E95-4107DE82A3E2}"/>
              </a:ext>
            </a:extLst>
          </p:cNvPr>
          <p:cNvSpPr txBox="1"/>
          <p:nvPr/>
        </p:nvSpPr>
        <p:spPr>
          <a:xfrm>
            <a:off x="5148064" y="2058402"/>
            <a:ext cx="652743" cy="369332"/>
          </a:xfrm>
          <a:prstGeom prst="rect">
            <a:avLst/>
          </a:prstGeom>
          <a:noFill/>
        </p:spPr>
        <p:txBody>
          <a:bodyPr wrap="none" rtlCol="0">
            <a:spAutoFit/>
          </a:bodyPr>
          <a:lstStyle/>
          <a:p>
            <a:r>
              <a:rPr lang="en-US" dirty="0">
                <a:solidFill>
                  <a:srgbClr val="FFFF00"/>
                </a:solidFill>
              </a:rPr>
              <a:t>2008</a:t>
            </a:r>
          </a:p>
        </p:txBody>
      </p:sp>
      <p:sp>
        <p:nvSpPr>
          <p:cNvPr id="18" name="TextBox 17">
            <a:extLst>
              <a:ext uri="{FF2B5EF4-FFF2-40B4-BE49-F238E27FC236}">
                <a16:creationId xmlns:a16="http://schemas.microsoft.com/office/drawing/2014/main" id="{AB0774B2-A113-4565-BC4B-58966C1EA52E}"/>
              </a:ext>
            </a:extLst>
          </p:cNvPr>
          <p:cNvSpPr txBox="1"/>
          <p:nvPr/>
        </p:nvSpPr>
        <p:spPr>
          <a:xfrm>
            <a:off x="5148064" y="2418442"/>
            <a:ext cx="652743" cy="369332"/>
          </a:xfrm>
          <a:prstGeom prst="rect">
            <a:avLst/>
          </a:prstGeom>
          <a:noFill/>
        </p:spPr>
        <p:txBody>
          <a:bodyPr wrap="none" rtlCol="0">
            <a:spAutoFit/>
          </a:bodyPr>
          <a:lstStyle/>
          <a:p>
            <a:r>
              <a:rPr lang="en-US" dirty="0">
                <a:solidFill>
                  <a:srgbClr val="FFFF00"/>
                </a:solidFill>
              </a:rPr>
              <a:t>2012</a:t>
            </a:r>
          </a:p>
        </p:txBody>
      </p:sp>
      <p:sp>
        <p:nvSpPr>
          <p:cNvPr id="19" name="TextBox 18">
            <a:extLst>
              <a:ext uri="{FF2B5EF4-FFF2-40B4-BE49-F238E27FC236}">
                <a16:creationId xmlns:a16="http://schemas.microsoft.com/office/drawing/2014/main" id="{46A1B7FA-29D8-4934-8613-6E8FA45E7D2D}"/>
              </a:ext>
            </a:extLst>
          </p:cNvPr>
          <p:cNvSpPr txBox="1"/>
          <p:nvPr/>
        </p:nvSpPr>
        <p:spPr>
          <a:xfrm>
            <a:off x="5148064" y="2706474"/>
            <a:ext cx="652743" cy="369332"/>
          </a:xfrm>
          <a:prstGeom prst="rect">
            <a:avLst/>
          </a:prstGeom>
          <a:noFill/>
        </p:spPr>
        <p:txBody>
          <a:bodyPr wrap="none" rtlCol="0">
            <a:spAutoFit/>
          </a:bodyPr>
          <a:lstStyle/>
          <a:p>
            <a:r>
              <a:rPr lang="en-US" dirty="0">
                <a:solidFill>
                  <a:srgbClr val="FFFF00"/>
                </a:solidFill>
              </a:rPr>
              <a:t>2016</a:t>
            </a:r>
          </a:p>
        </p:txBody>
      </p:sp>
      <p:sp>
        <p:nvSpPr>
          <p:cNvPr id="20" name="TextBox 19">
            <a:extLst>
              <a:ext uri="{FF2B5EF4-FFF2-40B4-BE49-F238E27FC236}">
                <a16:creationId xmlns:a16="http://schemas.microsoft.com/office/drawing/2014/main" id="{53CC7FC5-E1ED-4D97-8B4E-7EDE9BD9E284}"/>
              </a:ext>
            </a:extLst>
          </p:cNvPr>
          <p:cNvSpPr txBox="1"/>
          <p:nvPr/>
        </p:nvSpPr>
        <p:spPr>
          <a:xfrm>
            <a:off x="5148064" y="3066514"/>
            <a:ext cx="652743" cy="369332"/>
          </a:xfrm>
          <a:prstGeom prst="rect">
            <a:avLst/>
          </a:prstGeom>
          <a:noFill/>
        </p:spPr>
        <p:txBody>
          <a:bodyPr wrap="none" rtlCol="0">
            <a:spAutoFit/>
          </a:bodyPr>
          <a:lstStyle/>
          <a:p>
            <a:r>
              <a:rPr lang="en-US" dirty="0">
                <a:solidFill>
                  <a:srgbClr val="FFFF00"/>
                </a:solidFill>
              </a:rPr>
              <a:t>2020</a:t>
            </a:r>
          </a:p>
        </p:txBody>
      </p:sp>
      <p:sp>
        <p:nvSpPr>
          <p:cNvPr id="21" name="TextBox 20">
            <a:extLst>
              <a:ext uri="{FF2B5EF4-FFF2-40B4-BE49-F238E27FC236}">
                <a16:creationId xmlns:a16="http://schemas.microsoft.com/office/drawing/2014/main" id="{BA90600C-9D9E-4022-B164-65A39DC2E35C}"/>
              </a:ext>
            </a:extLst>
          </p:cNvPr>
          <p:cNvSpPr txBox="1"/>
          <p:nvPr/>
        </p:nvSpPr>
        <p:spPr>
          <a:xfrm>
            <a:off x="5148064" y="3426554"/>
            <a:ext cx="652743" cy="369332"/>
          </a:xfrm>
          <a:prstGeom prst="rect">
            <a:avLst/>
          </a:prstGeom>
          <a:noFill/>
        </p:spPr>
        <p:txBody>
          <a:bodyPr wrap="none" rtlCol="0">
            <a:spAutoFit/>
          </a:bodyPr>
          <a:lstStyle/>
          <a:p>
            <a:r>
              <a:rPr lang="en-US" dirty="0">
                <a:solidFill>
                  <a:srgbClr val="FFFF00"/>
                </a:solidFill>
              </a:rPr>
              <a:t>2024</a:t>
            </a:r>
          </a:p>
        </p:txBody>
      </p:sp>
      <p:sp>
        <p:nvSpPr>
          <p:cNvPr id="22" name="TextBox 21">
            <a:extLst>
              <a:ext uri="{FF2B5EF4-FFF2-40B4-BE49-F238E27FC236}">
                <a16:creationId xmlns:a16="http://schemas.microsoft.com/office/drawing/2014/main" id="{2C7A48E2-2F36-4775-B89A-040A7010819B}"/>
              </a:ext>
            </a:extLst>
          </p:cNvPr>
          <p:cNvSpPr txBox="1"/>
          <p:nvPr/>
        </p:nvSpPr>
        <p:spPr>
          <a:xfrm>
            <a:off x="5148064" y="3714586"/>
            <a:ext cx="652743" cy="369332"/>
          </a:xfrm>
          <a:prstGeom prst="rect">
            <a:avLst/>
          </a:prstGeom>
          <a:noFill/>
        </p:spPr>
        <p:txBody>
          <a:bodyPr wrap="none" rtlCol="0">
            <a:spAutoFit/>
          </a:bodyPr>
          <a:lstStyle/>
          <a:p>
            <a:r>
              <a:rPr lang="en-US" dirty="0">
                <a:solidFill>
                  <a:srgbClr val="FFFF00"/>
                </a:solidFill>
              </a:rPr>
              <a:t>2028</a:t>
            </a:r>
          </a:p>
        </p:txBody>
      </p:sp>
      <p:sp>
        <p:nvSpPr>
          <p:cNvPr id="23" name="TextBox 22">
            <a:extLst>
              <a:ext uri="{FF2B5EF4-FFF2-40B4-BE49-F238E27FC236}">
                <a16:creationId xmlns:a16="http://schemas.microsoft.com/office/drawing/2014/main" id="{EFB0B66C-B78C-48D5-8328-7853A16FC624}"/>
              </a:ext>
            </a:extLst>
          </p:cNvPr>
          <p:cNvSpPr txBox="1"/>
          <p:nvPr/>
        </p:nvSpPr>
        <p:spPr>
          <a:xfrm>
            <a:off x="5148064" y="4074626"/>
            <a:ext cx="652743" cy="369332"/>
          </a:xfrm>
          <a:prstGeom prst="rect">
            <a:avLst/>
          </a:prstGeom>
          <a:noFill/>
        </p:spPr>
        <p:txBody>
          <a:bodyPr wrap="none" rtlCol="0">
            <a:spAutoFit/>
          </a:bodyPr>
          <a:lstStyle/>
          <a:p>
            <a:r>
              <a:rPr lang="en-US" dirty="0">
                <a:solidFill>
                  <a:srgbClr val="FFFF00"/>
                </a:solidFill>
              </a:rPr>
              <a:t>2032</a:t>
            </a:r>
          </a:p>
        </p:txBody>
      </p:sp>
      <p:sp>
        <p:nvSpPr>
          <p:cNvPr id="24" name="TextBox 23">
            <a:extLst>
              <a:ext uri="{FF2B5EF4-FFF2-40B4-BE49-F238E27FC236}">
                <a16:creationId xmlns:a16="http://schemas.microsoft.com/office/drawing/2014/main" id="{7B960918-24BB-429E-8517-34454B34CB4B}"/>
              </a:ext>
            </a:extLst>
          </p:cNvPr>
          <p:cNvSpPr txBox="1"/>
          <p:nvPr/>
        </p:nvSpPr>
        <p:spPr>
          <a:xfrm>
            <a:off x="5143393" y="4434666"/>
            <a:ext cx="652743" cy="369332"/>
          </a:xfrm>
          <a:prstGeom prst="rect">
            <a:avLst/>
          </a:prstGeom>
          <a:noFill/>
        </p:spPr>
        <p:txBody>
          <a:bodyPr wrap="none" rtlCol="0">
            <a:spAutoFit/>
          </a:bodyPr>
          <a:lstStyle/>
          <a:p>
            <a:r>
              <a:rPr lang="en-US" dirty="0">
                <a:solidFill>
                  <a:srgbClr val="FFFF00"/>
                </a:solidFill>
              </a:rPr>
              <a:t>2036</a:t>
            </a:r>
          </a:p>
        </p:txBody>
      </p:sp>
      <p:sp>
        <p:nvSpPr>
          <p:cNvPr id="25" name="TextBox 24">
            <a:extLst>
              <a:ext uri="{FF2B5EF4-FFF2-40B4-BE49-F238E27FC236}">
                <a16:creationId xmlns:a16="http://schemas.microsoft.com/office/drawing/2014/main" id="{75547A83-6AB2-4B75-B263-CC3B21157DBD}"/>
              </a:ext>
            </a:extLst>
          </p:cNvPr>
          <p:cNvSpPr txBox="1"/>
          <p:nvPr/>
        </p:nvSpPr>
        <p:spPr>
          <a:xfrm>
            <a:off x="7078626" y="1698362"/>
            <a:ext cx="301686" cy="369332"/>
          </a:xfrm>
          <a:prstGeom prst="rect">
            <a:avLst/>
          </a:prstGeom>
          <a:noFill/>
        </p:spPr>
        <p:txBody>
          <a:bodyPr wrap="none" rtlCol="0">
            <a:spAutoFit/>
          </a:bodyPr>
          <a:lstStyle/>
          <a:p>
            <a:r>
              <a:rPr lang="en-US" dirty="0">
                <a:solidFill>
                  <a:srgbClr val="FFFF00"/>
                </a:solidFill>
              </a:rPr>
              <a:t>1</a:t>
            </a:r>
          </a:p>
        </p:txBody>
      </p:sp>
      <p:sp>
        <p:nvSpPr>
          <p:cNvPr id="27" name="TextBox 26">
            <a:extLst>
              <a:ext uri="{FF2B5EF4-FFF2-40B4-BE49-F238E27FC236}">
                <a16:creationId xmlns:a16="http://schemas.microsoft.com/office/drawing/2014/main" id="{924EC189-4176-4BC4-A07F-4DF0478BF218}"/>
              </a:ext>
            </a:extLst>
          </p:cNvPr>
          <p:cNvSpPr txBox="1"/>
          <p:nvPr/>
        </p:nvSpPr>
        <p:spPr>
          <a:xfrm>
            <a:off x="7092280" y="2058402"/>
            <a:ext cx="301686" cy="369332"/>
          </a:xfrm>
          <a:prstGeom prst="rect">
            <a:avLst/>
          </a:prstGeom>
          <a:noFill/>
        </p:spPr>
        <p:txBody>
          <a:bodyPr wrap="none" rtlCol="0">
            <a:spAutoFit/>
          </a:bodyPr>
          <a:lstStyle/>
          <a:p>
            <a:r>
              <a:rPr lang="en-US" dirty="0">
                <a:solidFill>
                  <a:srgbClr val="FFFF00"/>
                </a:solidFill>
              </a:rPr>
              <a:t>2</a:t>
            </a:r>
          </a:p>
        </p:txBody>
      </p:sp>
      <p:sp>
        <p:nvSpPr>
          <p:cNvPr id="28" name="TextBox 27">
            <a:extLst>
              <a:ext uri="{FF2B5EF4-FFF2-40B4-BE49-F238E27FC236}">
                <a16:creationId xmlns:a16="http://schemas.microsoft.com/office/drawing/2014/main" id="{EAEC9351-5025-4E88-B552-0A1D6C32B081}"/>
              </a:ext>
            </a:extLst>
          </p:cNvPr>
          <p:cNvSpPr txBox="1"/>
          <p:nvPr/>
        </p:nvSpPr>
        <p:spPr>
          <a:xfrm>
            <a:off x="7092280" y="2418442"/>
            <a:ext cx="301686" cy="369332"/>
          </a:xfrm>
          <a:prstGeom prst="rect">
            <a:avLst/>
          </a:prstGeom>
          <a:noFill/>
        </p:spPr>
        <p:txBody>
          <a:bodyPr wrap="none" rtlCol="0">
            <a:spAutoFit/>
          </a:bodyPr>
          <a:lstStyle/>
          <a:p>
            <a:r>
              <a:rPr lang="en-US" dirty="0">
                <a:solidFill>
                  <a:srgbClr val="FFFF00"/>
                </a:solidFill>
              </a:rPr>
              <a:t>3</a:t>
            </a:r>
          </a:p>
        </p:txBody>
      </p:sp>
      <p:sp>
        <p:nvSpPr>
          <p:cNvPr id="29" name="TextBox 28">
            <a:extLst>
              <a:ext uri="{FF2B5EF4-FFF2-40B4-BE49-F238E27FC236}">
                <a16:creationId xmlns:a16="http://schemas.microsoft.com/office/drawing/2014/main" id="{AE3379A5-33CF-4AF2-8534-623AE3850974}"/>
              </a:ext>
            </a:extLst>
          </p:cNvPr>
          <p:cNvSpPr txBox="1"/>
          <p:nvPr/>
        </p:nvSpPr>
        <p:spPr>
          <a:xfrm>
            <a:off x="7078626" y="2778482"/>
            <a:ext cx="301686" cy="369332"/>
          </a:xfrm>
          <a:prstGeom prst="rect">
            <a:avLst/>
          </a:prstGeom>
          <a:noFill/>
        </p:spPr>
        <p:txBody>
          <a:bodyPr wrap="none" rtlCol="0">
            <a:spAutoFit/>
          </a:bodyPr>
          <a:lstStyle/>
          <a:p>
            <a:r>
              <a:rPr lang="en-US" dirty="0">
                <a:solidFill>
                  <a:srgbClr val="FFFF00"/>
                </a:solidFill>
              </a:rPr>
              <a:t>4</a:t>
            </a:r>
          </a:p>
        </p:txBody>
      </p:sp>
      <p:sp>
        <p:nvSpPr>
          <p:cNvPr id="30" name="TextBox 29">
            <a:extLst>
              <a:ext uri="{FF2B5EF4-FFF2-40B4-BE49-F238E27FC236}">
                <a16:creationId xmlns:a16="http://schemas.microsoft.com/office/drawing/2014/main" id="{01F06BFB-CEC7-4D16-98E4-134CB37A9C84}"/>
              </a:ext>
            </a:extLst>
          </p:cNvPr>
          <p:cNvSpPr txBox="1"/>
          <p:nvPr/>
        </p:nvSpPr>
        <p:spPr>
          <a:xfrm>
            <a:off x="7092280" y="3066514"/>
            <a:ext cx="301686" cy="369332"/>
          </a:xfrm>
          <a:prstGeom prst="rect">
            <a:avLst/>
          </a:prstGeom>
          <a:noFill/>
        </p:spPr>
        <p:txBody>
          <a:bodyPr wrap="none" rtlCol="0">
            <a:spAutoFit/>
          </a:bodyPr>
          <a:lstStyle/>
          <a:p>
            <a:r>
              <a:rPr lang="en-US" dirty="0">
                <a:solidFill>
                  <a:srgbClr val="FFFF00"/>
                </a:solidFill>
              </a:rPr>
              <a:t>5</a:t>
            </a:r>
          </a:p>
        </p:txBody>
      </p:sp>
      <p:sp>
        <p:nvSpPr>
          <p:cNvPr id="31" name="TextBox 30">
            <a:extLst>
              <a:ext uri="{FF2B5EF4-FFF2-40B4-BE49-F238E27FC236}">
                <a16:creationId xmlns:a16="http://schemas.microsoft.com/office/drawing/2014/main" id="{C9186BD0-BCFB-4838-9FE2-A07993688C7B}"/>
              </a:ext>
            </a:extLst>
          </p:cNvPr>
          <p:cNvSpPr txBox="1"/>
          <p:nvPr/>
        </p:nvSpPr>
        <p:spPr>
          <a:xfrm>
            <a:off x="7078626" y="3426554"/>
            <a:ext cx="301686" cy="369332"/>
          </a:xfrm>
          <a:prstGeom prst="rect">
            <a:avLst/>
          </a:prstGeom>
          <a:noFill/>
        </p:spPr>
        <p:txBody>
          <a:bodyPr wrap="none" rtlCol="0">
            <a:spAutoFit/>
          </a:bodyPr>
          <a:lstStyle/>
          <a:p>
            <a:r>
              <a:rPr lang="en-US" dirty="0">
                <a:solidFill>
                  <a:srgbClr val="FFFF00"/>
                </a:solidFill>
              </a:rPr>
              <a:t>6</a:t>
            </a:r>
          </a:p>
        </p:txBody>
      </p:sp>
      <p:sp>
        <p:nvSpPr>
          <p:cNvPr id="32" name="TextBox 31">
            <a:extLst>
              <a:ext uri="{FF2B5EF4-FFF2-40B4-BE49-F238E27FC236}">
                <a16:creationId xmlns:a16="http://schemas.microsoft.com/office/drawing/2014/main" id="{BD04D0C0-83A4-437E-A3C8-81172D1740CF}"/>
              </a:ext>
            </a:extLst>
          </p:cNvPr>
          <p:cNvSpPr txBox="1"/>
          <p:nvPr/>
        </p:nvSpPr>
        <p:spPr>
          <a:xfrm>
            <a:off x="7078626" y="3786594"/>
            <a:ext cx="301686" cy="369332"/>
          </a:xfrm>
          <a:prstGeom prst="rect">
            <a:avLst/>
          </a:prstGeom>
          <a:noFill/>
        </p:spPr>
        <p:txBody>
          <a:bodyPr wrap="none" rtlCol="0">
            <a:spAutoFit/>
          </a:bodyPr>
          <a:lstStyle/>
          <a:p>
            <a:r>
              <a:rPr lang="en-US" dirty="0">
                <a:solidFill>
                  <a:srgbClr val="FFFF00"/>
                </a:solidFill>
              </a:rPr>
              <a:t>7</a:t>
            </a:r>
          </a:p>
        </p:txBody>
      </p:sp>
      <p:sp>
        <p:nvSpPr>
          <p:cNvPr id="33" name="TextBox 32">
            <a:extLst>
              <a:ext uri="{FF2B5EF4-FFF2-40B4-BE49-F238E27FC236}">
                <a16:creationId xmlns:a16="http://schemas.microsoft.com/office/drawing/2014/main" id="{18EDE09E-FA4C-476E-9C42-F4AA601A497C}"/>
              </a:ext>
            </a:extLst>
          </p:cNvPr>
          <p:cNvSpPr txBox="1"/>
          <p:nvPr/>
        </p:nvSpPr>
        <p:spPr>
          <a:xfrm>
            <a:off x="7078626" y="4146634"/>
            <a:ext cx="301686" cy="369332"/>
          </a:xfrm>
          <a:prstGeom prst="rect">
            <a:avLst/>
          </a:prstGeom>
          <a:noFill/>
        </p:spPr>
        <p:txBody>
          <a:bodyPr wrap="none" rtlCol="0">
            <a:spAutoFit/>
          </a:bodyPr>
          <a:lstStyle/>
          <a:p>
            <a:r>
              <a:rPr lang="en-US" dirty="0">
                <a:solidFill>
                  <a:srgbClr val="FFFF00"/>
                </a:solidFill>
              </a:rPr>
              <a:t>8</a:t>
            </a:r>
          </a:p>
        </p:txBody>
      </p:sp>
      <p:sp>
        <p:nvSpPr>
          <p:cNvPr id="34" name="TextBox 33">
            <a:extLst>
              <a:ext uri="{FF2B5EF4-FFF2-40B4-BE49-F238E27FC236}">
                <a16:creationId xmlns:a16="http://schemas.microsoft.com/office/drawing/2014/main" id="{346CE535-2E85-4A1C-9684-5B697F250697}"/>
              </a:ext>
            </a:extLst>
          </p:cNvPr>
          <p:cNvSpPr txBox="1"/>
          <p:nvPr/>
        </p:nvSpPr>
        <p:spPr>
          <a:xfrm>
            <a:off x="7078626" y="4443958"/>
            <a:ext cx="301686" cy="369332"/>
          </a:xfrm>
          <a:prstGeom prst="rect">
            <a:avLst/>
          </a:prstGeom>
          <a:noFill/>
        </p:spPr>
        <p:txBody>
          <a:bodyPr wrap="none" rtlCol="0">
            <a:spAutoFit/>
          </a:bodyPr>
          <a:lstStyle/>
          <a:p>
            <a:r>
              <a:rPr lang="en-US" dirty="0">
                <a:solidFill>
                  <a:srgbClr val="FFFF00"/>
                </a:solidFill>
              </a:rPr>
              <a:t>9</a:t>
            </a:r>
          </a:p>
        </p:txBody>
      </p:sp>
    </p:spTree>
    <p:extLst>
      <p:ext uri="{BB962C8B-B14F-4D97-AF65-F5344CB8AC3E}">
        <p14:creationId xmlns:p14="http://schemas.microsoft.com/office/powerpoint/2010/main" val="399592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down)">
                                      <p:cBhvr>
                                        <p:cTn id="11" dur="500"/>
                                        <p:tgtEl>
                                          <p:spTgt spid="11">
                                            <p:txEl>
                                              <p:pRg st="0" end="0"/>
                                            </p:tx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wipe(down)">
                                      <p:cBhvr>
                                        <p:cTn id="14" dur="500"/>
                                        <p:tgtEl>
                                          <p:spTgt spid="11">
                                            <p:txEl>
                                              <p:pRg st="1" end="1"/>
                                            </p:tx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down)">
                                      <p:cBhvr>
                                        <p:cTn id="17" dur="500"/>
                                        <p:tgtEl>
                                          <p:spTgt spid="11">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wipe(down)">
                                      <p:cBhvr>
                                        <p:cTn id="20" dur="500"/>
                                        <p:tgtEl>
                                          <p:spTgt spid="11">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wipe(down)">
                                      <p:cBhvr>
                                        <p:cTn id="23" dur="500"/>
                                        <p:tgtEl>
                                          <p:spTgt spid="11">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wipe(down)">
                                      <p:cBhvr>
                                        <p:cTn id="26" dur="500"/>
                                        <p:tgtEl>
                                          <p:spTgt spid="11">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wipe(down)">
                                      <p:cBhvr>
                                        <p:cTn id="29" dur="500"/>
                                        <p:tgtEl>
                                          <p:spTgt spid="11">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1">
                                            <p:txEl>
                                              <p:pRg st="7" end="7"/>
                                            </p:txEl>
                                          </p:spTgt>
                                        </p:tgtEl>
                                        <p:attrNameLst>
                                          <p:attrName>style.visibility</p:attrName>
                                        </p:attrNameLst>
                                      </p:cBhvr>
                                      <p:to>
                                        <p:strVal val="visible"/>
                                      </p:to>
                                    </p:set>
                                    <p:animEffect transition="in" filter="wipe(down)">
                                      <p:cBhvr>
                                        <p:cTn id="32" dur="500"/>
                                        <p:tgtEl>
                                          <p:spTgt spid="11">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1">
                                            <p:txEl>
                                              <p:pRg st="8" end="8"/>
                                            </p:txEl>
                                          </p:spTgt>
                                        </p:tgtEl>
                                        <p:attrNameLst>
                                          <p:attrName>style.visibility</p:attrName>
                                        </p:attrNameLst>
                                      </p:cBhvr>
                                      <p:to>
                                        <p:strVal val="visible"/>
                                      </p:to>
                                    </p:set>
                                    <p:animEffect transition="in" filter="wipe(down)">
                                      <p:cBhvr>
                                        <p:cTn id="35" dur="500"/>
                                        <p:tgtEl>
                                          <p:spTgt spid="11">
                                            <p:txEl>
                                              <p:pRg st="8" end="8"/>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1">
                                            <p:txEl>
                                              <p:pRg st="9" end="9"/>
                                            </p:txEl>
                                          </p:spTgt>
                                        </p:tgtEl>
                                        <p:attrNameLst>
                                          <p:attrName>style.visibility</p:attrName>
                                        </p:attrNameLst>
                                      </p:cBhvr>
                                      <p:to>
                                        <p:strVal val="visible"/>
                                      </p:to>
                                    </p:set>
                                    <p:animEffect transition="in" filter="wipe(down)">
                                      <p:cBhvr>
                                        <p:cTn id="38" dur="500"/>
                                        <p:tgtEl>
                                          <p:spTgt spid="11">
                                            <p:txEl>
                                              <p:pRg st="9" end="9"/>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1">
                                            <p:txEl>
                                              <p:pRg st="10" end="10"/>
                                            </p:txEl>
                                          </p:spTgt>
                                        </p:tgtEl>
                                        <p:attrNameLst>
                                          <p:attrName>style.visibility</p:attrName>
                                        </p:attrNameLst>
                                      </p:cBhvr>
                                      <p:to>
                                        <p:strVal val="visible"/>
                                      </p:to>
                                    </p:set>
                                    <p:animEffect transition="in" filter="wipe(down)">
                                      <p:cBhvr>
                                        <p:cTn id="41" dur="500"/>
                                        <p:tgtEl>
                                          <p:spTgt spid="11">
                                            <p:txEl>
                                              <p:pRg st="10" end="10"/>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1">
                                            <p:txEl>
                                              <p:pRg st="11" end="11"/>
                                            </p:txEl>
                                          </p:spTgt>
                                        </p:tgtEl>
                                        <p:attrNameLst>
                                          <p:attrName>style.visibility</p:attrName>
                                        </p:attrNameLst>
                                      </p:cBhvr>
                                      <p:to>
                                        <p:strVal val="visible"/>
                                      </p:to>
                                    </p:set>
                                    <p:animEffect transition="in" filter="wipe(down)">
                                      <p:cBhvr>
                                        <p:cTn id="44" dur="500"/>
                                        <p:tgtEl>
                                          <p:spTgt spid="11">
                                            <p:txEl>
                                              <p:pRg st="11" end="11"/>
                                            </p:tx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1">
                                            <p:txEl>
                                              <p:pRg st="12" end="12"/>
                                            </p:txEl>
                                          </p:spTgt>
                                        </p:tgtEl>
                                        <p:attrNameLst>
                                          <p:attrName>style.visibility</p:attrName>
                                        </p:attrNameLst>
                                      </p:cBhvr>
                                      <p:to>
                                        <p:strVal val="visible"/>
                                      </p:to>
                                    </p:set>
                                    <p:animEffect transition="in" filter="wipe(down)">
                                      <p:cBhvr>
                                        <p:cTn id="47" dur="500"/>
                                        <p:tgtEl>
                                          <p:spTgt spid="11">
                                            <p:txEl>
                                              <p:pRg st="12" end="12"/>
                                            </p:txEl>
                                          </p:spTgt>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1">
                                            <p:txEl>
                                              <p:pRg st="13" end="13"/>
                                            </p:txEl>
                                          </p:spTgt>
                                        </p:tgtEl>
                                        <p:attrNameLst>
                                          <p:attrName>style.visibility</p:attrName>
                                        </p:attrNameLst>
                                      </p:cBhvr>
                                      <p:to>
                                        <p:strVal val="visible"/>
                                      </p:to>
                                    </p:set>
                                    <p:animEffect transition="in" filter="wipe(down)">
                                      <p:cBhvr>
                                        <p:cTn id="50" dur="500"/>
                                        <p:tgtEl>
                                          <p:spTgt spid="11">
                                            <p:txEl>
                                              <p:pRg st="13" end="13"/>
                                            </p:txEl>
                                          </p:spTgt>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1">
                                            <p:txEl>
                                              <p:pRg st="14" end="14"/>
                                            </p:txEl>
                                          </p:spTgt>
                                        </p:tgtEl>
                                        <p:attrNameLst>
                                          <p:attrName>style.visibility</p:attrName>
                                        </p:attrNameLst>
                                      </p:cBhvr>
                                      <p:to>
                                        <p:strVal val="visible"/>
                                      </p:to>
                                    </p:set>
                                    <p:animEffect transition="in" filter="wipe(down)">
                                      <p:cBhvr>
                                        <p:cTn id="53" dur="500"/>
                                        <p:tgtEl>
                                          <p:spTgt spid="11">
                                            <p:txEl>
                                              <p:pRg st="14" end="14"/>
                                            </p:txEl>
                                          </p:spTgt>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1">
                                            <p:txEl>
                                              <p:pRg st="15" end="15"/>
                                            </p:txEl>
                                          </p:spTgt>
                                        </p:tgtEl>
                                        <p:attrNameLst>
                                          <p:attrName>style.visibility</p:attrName>
                                        </p:attrNameLst>
                                      </p:cBhvr>
                                      <p:to>
                                        <p:strVal val="visible"/>
                                      </p:to>
                                    </p:set>
                                    <p:animEffect transition="in" filter="wipe(down)">
                                      <p:cBhvr>
                                        <p:cTn id="56" dur="500"/>
                                        <p:tgtEl>
                                          <p:spTgt spid="11">
                                            <p:txEl>
                                              <p:pRg st="15" end="15"/>
                                            </p:txEl>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1">
                                            <p:txEl>
                                              <p:pRg st="16" end="16"/>
                                            </p:txEl>
                                          </p:spTgt>
                                        </p:tgtEl>
                                        <p:attrNameLst>
                                          <p:attrName>style.visibility</p:attrName>
                                        </p:attrNameLst>
                                      </p:cBhvr>
                                      <p:to>
                                        <p:strVal val="visible"/>
                                      </p:to>
                                    </p:set>
                                    <p:animEffect transition="in" filter="wipe(down)">
                                      <p:cBhvr>
                                        <p:cTn id="59" dur="500"/>
                                        <p:tgtEl>
                                          <p:spTgt spid="11">
                                            <p:txEl>
                                              <p:pRg st="16" end="16"/>
                                            </p:txEl>
                                          </p:spTgt>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1">
                                            <p:txEl>
                                              <p:pRg st="17" end="17"/>
                                            </p:txEl>
                                          </p:spTgt>
                                        </p:tgtEl>
                                        <p:attrNameLst>
                                          <p:attrName>style.visibility</p:attrName>
                                        </p:attrNameLst>
                                      </p:cBhvr>
                                      <p:to>
                                        <p:strVal val="visible"/>
                                      </p:to>
                                    </p:set>
                                    <p:animEffect transition="in" filter="wipe(down)">
                                      <p:cBhvr>
                                        <p:cTn id="62" dur="500"/>
                                        <p:tgtEl>
                                          <p:spTgt spid="11">
                                            <p:txEl>
                                              <p:pRg st="17" end="17"/>
                                            </p:txEl>
                                          </p:spTgt>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1">
                                            <p:txEl>
                                              <p:pRg st="18" end="18"/>
                                            </p:txEl>
                                          </p:spTgt>
                                        </p:tgtEl>
                                        <p:attrNameLst>
                                          <p:attrName>style.visibility</p:attrName>
                                        </p:attrNameLst>
                                      </p:cBhvr>
                                      <p:to>
                                        <p:strVal val="visible"/>
                                      </p:to>
                                    </p:set>
                                    <p:animEffect transition="in" filter="wipe(down)">
                                      <p:cBhvr>
                                        <p:cTn id="65" dur="500"/>
                                        <p:tgtEl>
                                          <p:spTgt spid="11">
                                            <p:txEl>
                                              <p:pRg st="18" end="18"/>
                                            </p:txEl>
                                          </p:spTgt>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11">
                                            <p:txEl>
                                              <p:pRg st="19" end="19"/>
                                            </p:txEl>
                                          </p:spTgt>
                                        </p:tgtEl>
                                        <p:attrNameLst>
                                          <p:attrName>style.visibility</p:attrName>
                                        </p:attrNameLst>
                                      </p:cBhvr>
                                      <p:to>
                                        <p:strVal val="visible"/>
                                      </p:to>
                                    </p:set>
                                    <p:animEffect transition="in" filter="wipe(down)">
                                      <p:cBhvr>
                                        <p:cTn id="68" dur="500"/>
                                        <p:tgtEl>
                                          <p:spTgt spid="11">
                                            <p:txEl>
                                              <p:pRg st="19" end="19"/>
                                            </p:txEl>
                                          </p:spTgt>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11">
                                            <p:txEl>
                                              <p:pRg st="20" end="20"/>
                                            </p:txEl>
                                          </p:spTgt>
                                        </p:tgtEl>
                                        <p:attrNameLst>
                                          <p:attrName>style.visibility</p:attrName>
                                        </p:attrNameLst>
                                      </p:cBhvr>
                                      <p:to>
                                        <p:strVal val="visible"/>
                                      </p:to>
                                    </p:set>
                                    <p:animEffect transition="in" filter="wipe(down)">
                                      <p:cBhvr>
                                        <p:cTn id="71" dur="500"/>
                                        <p:tgtEl>
                                          <p:spTgt spid="11">
                                            <p:txEl>
                                              <p:pRg st="20" end="20"/>
                                            </p:txEl>
                                          </p:spTgt>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11">
                                            <p:txEl>
                                              <p:pRg st="21" end="21"/>
                                            </p:txEl>
                                          </p:spTgt>
                                        </p:tgtEl>
                                        <p:attrNameLst>
                                          <p:attrName>style.visibility</p:attrName>
                                        </p:attrNameLst>
                                      </p:cBhvr>
                                      <p:to>
                                        <p:strVal val="visible"/>
                                      </p:to>
                                    </p:set>
                                    <p:animEffect transition="in" filter="wipe(down)">
                                      <p:cBhvr>
                                        <p:cTn id="74" dur="500"/>
                                        <p:tgtEl>
                                          <p:spTgt spid="11">
                                            <p:txEl>
                                              <p:pRg st="21" end="21"/>
                                            </p:txEl>
                                          </p:spTgt>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11">
                                            <p:txEl>
                                              <p:pRg st="22" end="22"/>
                                            </p:txEl>
                                          </p:spTgt>
                                        </p:tgtEl>
                                        <p:attrNameLst>
                                          <p:attrName>style.visibility</p:attrName>
                                        </p:attrNameLst>
                                      </p:cBhvr>
                                      <p:to>
                                        <p:strVal val="visible"/>
                                      </p:to>
                                    </p:set>
                                    <p:animEffect transition="in" filter="wipe(down)">
                                      <p:cBhvr>
                                        <p:cTn id="77" dur="500"/>
                                        <p:tgtEl>
                                          <p:spTgt spid="11">
                                            <p:txEl>
                                              <p:pRg st="22" end="2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4">
                                            <p:txEl>
                                              <p:pRg st="0" end="0"/>
                                            </p:txEl>
                                          </p:spTgt>
                                        </p:tgtEl>
                                        <p:attrNameLst>
                                          <p:attrName>style.visibility</p:attrName>
                                        </p:attrNameLst>
                                      </p:cBhvr>
                                      <p:to>
                                        <p:strVal val="visible"/>
                                      </p:to>
                                    </p:set>
                                    <p:animEffect transition="in" filter="wipe(down)">
                                      <p:cBhvr>
                                        <p:cTn id="82" dur="500"/>
                                        <p:tgtEl>
                                          <p:spTgt spid="14">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fade">
                                      <p:cBhvr>
                                        <p:cTn id="8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1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 </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179512" y="1766449"/>
            <a:ext cx="8722580" cy="2467858"/>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Write a program to create an array of 10 integers, ask the user to input values in the array and find out the maximum number in</a:t>
            </a:r>
          </a:p>
          <a:p>
            <a:pPr algn="ctr"/>
            <a:r>
              <a:rPr lang="en-US" sz="2400" b="1" dirty="0">
                <a:solidFill>
                  <a:srgbClr val="FFFF00"/>
                </a:solidFill>
              </a:rPr>
              <a:t>this array. Make sure your code should not change the original</a:t>
            </a:r>
          </a:p>
          <a:p>
            <a:pPr algn="ctr"/>
            <a:r>
              <a:rPr lang="en-US" sz="2400" b="1" dirty="0">
                <a:solidFill>
                  <a:srgbClr val="FFFF00"/>
                </a:solidFill>
              </a:rPr>
              <a:t>order of elements in the array.</a:t>
            </a:r>
          </a:p>
        </p:txBody>
      </p:sp>
    </p:spTree>
    <p:extLst>
      <p:ext uri="{BB962C8B-B14F-4D97-AF65-F5344CB8AC3E}">
        <p14:creationId xmlns:p14="http://schemas.microsoft.com/office/powerpoint/2010/main" val="183383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down)">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Solution</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857224" y="1000114"/>
            <a:ext cx="7429552" cy="400052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467544" y="1000114"/>
            <a:ext cx="7846521" cy="3754874"/>
          </a:xfrm>
          <a:prstGeom prst="rect">
            <a:avLst/>
          </a:prstGeom>
          <a:noFill/>
        </p:spPr>
        <p:txBody>
          <a:bodyPr wrap="square" rtlCol="0">
            <a:spAutoFit/>
          </a:bodyPr>
          <a:lstStyle/>
          <a:p>
            <a:pPr marL="800100" lvl="1" indent="-342900"/>
            <a:r>
              <a:rPr lang="en-US" sz="1400" dirty="0" err="1">
                <a:solidFill>
                  <a:schemeClr val="bg1"/>
                </a:solidFill>
                <a:sym typeface="Wingdings" pitchFamily="2" charset="2"/>
              </a:rPr>
              <a:t>int</a:t>
            </a:r>
            <a:r>
              <a:rPr lang="en-US" sz="1400" dirty="0">
                <a:solidFill>
                  <a:schemeClr val="bg1"/>
                </a:solidFill>
                <a:sym typeface="Wingdings" pitchFamily="2" charset="2"/>
              </a:rPr>
              <a:t> main()</a:t>
            </a:r>
          </a:p>
          <a:p>
            <a:pPr marL="800100" lvl="1" indent="-342900"/>
            <a:r>
              <a:rPr lang="en-US" sz="1400" dirty="0">
                <a:solidFill>
                  <a:schemeClr val="bg1"/>
                </a:solidFill>
                <a:sym typeface="Wingdings" pitchFamily="2" charset="2"/>
              </a:rPr>
              <a:t>{</a:t>
            </a:r>
          </a:p>
          <a:p>
            <a:pPr marL="800100" lvl="1" indent="-342900"/>
            <a:r>
              <a:rPr lang="en-US" sz="1400" dirty="0">
                <a:solidFill>
                  <a:schemeClr val="bg1"/>
                </a:solidFill>
                <a:sym typeface="Wingdings" pitchFamily="2" charset="2"/>
              </a:rPr>
              <a:t>    int </a:t>
            </a:r>
            <a:r>
              <a:rPr lang="en-US" sz="1400" dirty="0" err="1">
                <a:solidFill>
                  <a:schemeClr val="bg1"/>
                </a:solidFill>
                <a:sym typeface="Wingdings" pitchFamily="2" charset="2"/>
              </a:rPr>
              <a:t>arr</a:t>
            </a:r>
            <a:r>
              <a:rPr lang="en-US" sz="1400" dirty="0">
                <a:solidFill>
                  <a:schemeClr val="bg1"/>
                </a:solidFill>
                <a:sym typeface="Wingdings" pitchFamily="2" charset="2"/>
              </a:rPr>
              <a:t>[10], i, max = 0;</a:t>
            </a:r>
          </a:p>
          <a:p>
            <a:pPr marL="800100" lvl="1" indent="-342900"/>
            <a:r>
              <a:rPr lang="en-US" sz="1400" dirty="0">
                <a:solidFill>
                  <a:schemeClr val="bg1"/>
                </a:solidFill>
                <a:sym typeface="Wingdings" pitchFamily="2" charset="2"/>
              </a:rPr>
              <a:t>   </a:t>
            </a:r>
          </a:p>
          <a:p>
            <a:pPr marL="800100" lvl="1" indent="-342900"/>
            <a:r>
              <a:rPr lang="en-US" sz="1400" dirty="0">
                <a:solidFill>
                  <a:schemeClr val="bg1"/>
                </a:solidFill>
                <a:sym typeface="Wingdings" pitchFamily="2" charset="2"/>
              </a:rPr>
              <a:t>    for(i = 0; i &lt;= 9; i++)</a:t>
            </a:r>
          </a:p>
          <a:p>
            <a:pPr marL="800100" lvl="1" indent="-342900"/>
            <a:r>
              <a:rPr lang="en-US" sz="1400" dirty="0">
                <a:solidFill>
                  <a:schemeClr val="bg1"/>
                </a:solidFill>
                <a:sym typeface="Wingdings" pitchFamily="2" charset="2"/>
              </a:rPr>
              <a:t>    {</a:t>
            </a:r>
          </a:p>
          <a:p>
            <a:pPr marL="800100" lvl="1" indent="-342900"/>
            <a:r>
              <a:rPr lang="en-US" sz="1400" dirty="0">
                <a:solidFill>
                  <a:schemeClr val="bg1"/>
                </a:solidFill>
                <a:sym typeface="Wingdings" pitchFamily="2" charset="2"/>
              </a:rPr>
              <a:t>        printf("Enter number:");</a:t>
            </a:r>
          </a:p>
          <a:p>
            <a:pPr marL="800100" lvl="1" indent="-342900"/>
            <a:r>
              <a:rPr lang="en-US" sz="1400" dirty="0">
                <a:solidFill>
                  <a:schemeClr val="bg1"/>
                </a:solidFill>
                <a:sym typeface="Wingdings" pitchFamily="2" charset="2"/>
              </a:rPr>
              <a:t>        scanf("%d", &amp;</a:t>
            </a:r>
            <a:r>
              <a:rPr lang="en-US" sz="1400" dirty="0" err="1">
                <a:solidFill>
                  <a:schemeClr val="bg1"/>
                </a:solidFill>
                <a:sym typeface="Wingdings" pitchFamily="2" charset="2"/>
              </a:rPr>
              <a:t>arr</a:t>
            </a:r>
            <a:r>
              <a:rPr lang="en-US" sz="1400" dirty="0">
                <a:solidFill>
                  <a:schemeClr val="bg1"/>
                </a:solidFill>
                <a:sym typeface="Wingdings" pitchFamily="2" charset="2"/>
              </a:rPr>
              <a:t>[i]);</a:t>
            </a:r>
          </a:p>
          <a:p>
            <a:pPr marL="800100" lvl="1" indent="-342900"/>
            <a:r>
              <a:rPr lang="en-US" sz="1400" dirty="0">
                <a:solidFill>
                  <a:schemeClr val="bg1"/>
                </a:solidFill>
                <a:sym typeface="Wingdings" pitchFamily="2" charset="2"/>
              </a:rPr>
              <a:t>    }</a:t>
            </a:r>
          </a:p>
          <a:p>
            <a:pPr marL="800100" lvl="1" indent="-342900"/>
            <a:r>
              <a:rPr lang="en-US" sz="1400" dirty="0">
                <a:solidFill>
                  <a:schemeClr val="bg1"/>
                </a:solidFill>
                <a:sym typeface="Wingdings" pitchFamily="2" charset="2"/>
              </a:rPr>
              <a:t>    for(i = 0; i &lt;= 9; i++)</a:t>
            </a:r>
          </a:p>
          <a:p>
            <a:pPr marL="800100" lvl="1" indent="-342900"/>
            <a:r>
              <a:rPr lang="en-US" sz="1400" dirty="0">
                <a:solidFill>
                  <a:schemeClr val="bg1"/>
                </a:solidFill>
                <a:sym typeface="Wingdings" pitchFamily="2" charset="2"/>
              </a:rPr>
              <a:t>    {</a:t>
            </a:r>
          </a:p>
          <a:p>
            <a:pPr marL="800100" lvl="1" indent="-342900"/>
            <a:r>
              <a:rPr lang="en-US" sz="1400" dirty="0">
                <a:solidFill>
                  <a:schemeClr val="bg1"/>
                </a:solidFill>
                <a:sym typeface="Wingdings" pitchFamily="2" charset="2"/>
              </a:rPr>
              <a:t>        if(</a:t>
            </a:r>
            <a:r>
              <a:rPr lang="en-US" sz="1400" dirty="0" err="1">
                <a:solidFill>
                  <a:schemeClr val="bg1"/>
                </a:solidFill>
                <a:sym typeface="Wingdings" pitchFamily="2" charset="2"/>
              </a:rPr>
              <a:t>arr</a:t>
            </a:r>
            <a:r>
              <a:rPr lang="en-US" sz="1400" dirty="0">
                <a:solidFill>
                  <a:schemeClr val="bg1"/>
                </a:solidFill>
                <a:sym typeface="Wingdings" pitchFamily="2" charset="2"/>
              </a:rPr>
              <a:t>[i] &gt; max)</a:t>
            </a:r>
          </a:p>
          <a:p>
            <a:pPr marL="800100" lvl="1" indent="-342900"/>
            <a:r>
              <a:rPr lang="en-US" sz="1400" dirty="0">
                <a:solidFill>
                  <a:schemeClr val="bg1"/>
                </a:solidFill>
                <a:sym typeface="Wingdings" pitchFamily="2" charset="2"/>
              </a:rPr>
              <a:t>            max = </a:t>
            </a:r>
            <a:r>
              <a:rPr lang="en-US" sz="1400" dirty="0" err="1">
                <a:solidFill>
                  <a:schemeClr val="bg1"/>
                </a:solidFill>
                <a:sym typeface="Wingdings" pitchFamily="2" charset="2"/>
              </a:rPr>
              <a:t>arr</a:t>
            </a:r>
            <a:r>
              <a:rPr lang="en-US" sz="1400" dirty="0">
                <a:solidFill>
                  <a:schemeClr val="bg1"/>
                </a:solidFill>
                <a:sym typeface="Wingdings" pitchFamily="2" charset="2"/>
              </a:rPr>
              <a:t>[i];</a:t>
            </a:r>
          </a:p>
          <a:p>
            <a:pPr marL="800100" lvl="1" indent="-342900"/>
            <a:r>
              <a:rPr lang="en-US" sz="1400" dirty="0">
                <a:solidFill>
                  <a:schemeClr val="bg1"/>
                </a:solidFill>
                <a:sym typeface="Wingdings" pitchFamily="2" charset="2"/>
              </a:rPr>
              <a:t>    }</a:t>
            </a:r>
          </a:p>
          <a:p>
            <a:pPr marL="800100" lvl="1" indent="-342900"/>
            <a:r>
              <a:rPr lang="en-US" sz="1400" dirty="0">
                <a:solidFill>
                  <a:schemeClr val="bg1"/>
                </a:solidFill>
                <a:sym typeface="Wingdings" pitchFamily="2" charset="2"/>
              </a:rPr>
              <a:t>    printf("Max Number is %d", max);</a:t>
            </a:r>
          </a:p>
          <a:p>
            <a:pPr marL="800100" lvl="1" indent="-342900"/>
            <a:r>
              <a:rPr lang="en-US" sz="1400" dirty="0">
                <a:solidFill>
                  <a:schemeClr val="bg1"/>
                </a:solidFill>
                <a:sym typeface="Wingdings" pitchFamily="2" charset="2"/>
              </a:rPr>
              <a:t>    return 0;</a:t>
            </a:r>
          </a:p>
          <a:p>
            <a:pPr marL="800100" lvl="1" indent="-342900"/>
            <a:r>
              <a:rPr lang="en-US" sz="1400" dirty="0">
                <a:solidFill>
                  <a:schemeClr val="bg1"/>
                </a:solidFill>
                <a:sym typeface="Wingdings" pitchFamily="2" charset="2"/>
              </a:rPr>
              <a:t>}</a:t>
            </a:r>
            <a:endParaRPr lang="en-US" sz="1400" b="1" dirty="0">
              <a:solidFill>
                <a:srgbClr val="0000CC"/>
              </a:solidFill>
              <a:sym typeface="Wingdings" pitchFamily="2" charset="2"/>
            </a:endParaRPr>
          </a:p>
        </p:txBody>
      </p:sp>
      <p:graphicFrame>
        <p:nvGraphicFramePr>
          <p:cNvPr id="12" name="Table 6">
            <a:extLst>
              <a:ext uri="{FF2B5EF4-FFF2-40B4-BE49-F238E27FC236}">
                <a16:creationId xmlns:a16="http://schemas.microsoft.com/office/drawing/2014/main" id="{7EB2374C-69F3-4C8B-B94F-65262849FFD0}"/>
              </a:ext>
            </a:extLst>
          </p:cNvPr>
          <p:cNvGraphicFramePr>
            <a:graphicFrameLocks noGrp="1"/>
          </p:cNvGraphicFramePr>
          <p:nvPr/>
        </p:nvGraphicFramePr>
        <p:xfrm>
          <a:off x="5849151" y="1419622"/>
          <a:ext cx="1103784" cy="3352820"/>
        </p:xfrm>
        <a:graphic>
          <a:graphicData uri="http://schemas.openxmlformats.org/drawingml/2006/table">
            <a:tbl>
              <a:tblPr firstRow="1" bandRow="1">
                <a:tableStyleId>{5C22544A-7EE6-4342-B048-85BDC9FD1C3A}</a:tableStyleId>
              </a:tblPr>
              <a:tblGrid>
                <a:gridCol w="1103784">
                  <a:extLst>
                    <a:ext uri="{9D8B030D-6E8A-4147-A177-3AD203B41FA5}">
                      <a16:colId xmlns:a16="http://schemas.microsoft.com/office/drawing/2014/main" val="3928858204"/>
                    </a:ext>
                  </a:extLst>
                </a:gridCol>
              </a:tblGrid>
              <a:tr h="335282">
                <a:tc>
                  <a:txBody>
                    <a:bodyPr/>
                    <a:lstStyle/>
                    <a:p>
                      <a:pPr algn="ctr"/>
                      <a:r>
                        <a:rPr lang="en-US" sz="1500" b="0" dirty="0">
                          <a:solidFill>
                            <a:schemeClr val="tx1"/>
                          </a:solidFill>
                        </a:rPr>
                        <a:t>25</a:t>
                      </a:r>
                    </a:p>
                  </a:txBody>
                  <a:tcPr marT="37785" marB="37785" anchor="ctr">
                    <a:solidFill>
                      <a:schemeClr val="bg1">
                        <a:lumMod val="95000"/>
                      </a:schemeClr>
                    </a:solidFill>
                  </a:tcPr>
                </a:tc>
                <a:extLst>
                  <a:ext uri="{0D108BD9-81ED-4DB2-BD59-A6C34878D82A}">
                    <a16:rowId xmlns:a16="http://schemas.microsoft.com/office/drawing/2014/main" val="3667420262"/>
                  </a:ext>
                </a:extLst>
              </a:tr>
              <a:tr h="335282">
                <a:tc>
                  <a:txBody>
                    <a:bodyPr/>
                    <a:lstStyle/>
                    <a:p>
                      <a:pPr algn="ctr"/>
                      <a:r>
                        <a:rPr lang="en-US" sz="1500" b="0" dirty="0">
                          <a:solidFill>
                            <a:schemeClr val="tx1"/>
                          </a:solidFill>
                        </a:rPr>
                        <a:t>7</a:t>
                      </a:r>
                      <a:endParaRPr lang="en-US" sz="1500" dirty="0">
                        <a:solidFill>
                          <a:schemeClr val="tx1"/>
                        </a:solidFill>
                      </a:endParaRPr>
                    </a:p>
                  </a:txBody>
                  <a:tcPr marT="37785" marB="37785" anchor="ctr"/>
                </a:tc>
                <a:extLst>
                  <a:ext uri="{0D108BD9-81ED-4DB2-BD59-A6C34878D82A}">
                    <a16:rowId xmlns:a16="http://schemas.microsoft.com/office/drawing/2014/main" val="3851691300"/>
                  </a:ext>
                </a:extLst>
              </a:tr>
              <a:tr h="335282">
                <a:tc>
                  <a:txBody>
                    <a:bodyPr/>
                    <a:lstStyle/>
                    <a:p>
                      <a:pPr algn="ctr"/>
                      <a:r>
                        <a:rPr lang="en-US" sz="1500" b="0" dirty="0">
                          <a:solidFill>
                            <a:schemeClr val="tx1"/>
                          </a:solidFill>
                        </a:rPr>
                        <a:t>15</a:t>
                      </a:r>
                      <a:endParaRPr lang="en-US" sz="1500" dirty="0">
                        <a:solidFill>
                          <a:schemeClr val="tx1"/>
                        </a:solidFill>
                      </a:endParaRPr>
                    </a:p>
                  </a:txBody>
                  <a:tcPr marT="37785" marB="37785" anchor="ctr"/>
                </a:tc>
                <a:extLst>
                  <a:ext uri="{0D108BD9-81ED-4DB2-BD59-A6C34878D82A}">
                    <a16:rowId xmlns:a16="http://schemas.microsoft.com/office/drawing/2014/main" val="1250095804"/>
                  </a:ext>
                </a:extLst>
              </a:tr>
              <a:tr h="335282">
                <a:tc>
                  <a:txBody>
                    <a:bodyPr/>
                    <a:lstStyle/>
                    <a:p>
                      <a:pPr algn="ctr"/>
                      <a:r>
                        <a:rPr lang="en-US" sz="1500" b="0" dirty="0">
                          <a:solidFill>
                            <a:schemeClr val="tx1"/>
                          </a:solidFill>
                        </a:rPr>
                        <a:t>18</a:t>
                      </a:r>
                      <a:endParaRPr lang="en-US" sz="1500" dirty="0">
                        <a:solidFill>
                          <a:schemeClr val="tx1"/>
                        </a:solidFill>
                      </a:endParaRPr>
                    </a:p>
                  </a:txBody>
                  <a:tcPr marT="37785" marB="37785" anchor="ctr"/>
                </a:tc>
                <a:extLst>
                  <a:ext uri="{0D108BD9-81ED-4DB2-BD59-A6C34878D82A}">
                    <a16:rowId xmlns:a16="http://schemas.microsoft.com/office/drawing/2014/main" val="915083842"/>
                  </a:ext>
                </a:extLst>
              </a:tr>
              <a:tr h="335282">
                <a:tc>
                  <a:txBody>
                    <a:bodyPr/>
                    <a:lstStyle/>
                    <a:p>
                      <a:pPr algn="ctr"/>
                      <a:r>
                        <a:rPr lang="en-US" sz="1500" b="0" dirty="0">
                          <a:solidFill>
                            <a:schemeClr val="tx1"/>
                          </a:solidFill>
                        </a:rPr>
                        <a:t>23</a:t>
                      </a:r>
                      <a:endParaRPr lang="en-US" sz="1500" dirty="0">
                        <a:solidFill>
                          <a:schemeClr val="tx1"/>
                        </a:solidFill>
                      </a:endParaRPr>
                    </a:p>
                  </a:txBody>
                  <a:tcPr marT="37785" marB="37785" anchor="ctr"/>
                </a:tc>
                <a:extLst>
                  <a:ext uri="{0D108BD9-81ED-4DB2-BD59-A6C34878D82A}">
                    <a16:rowId xmlns:a16="http://schemas.microsoft.com/office/drawing/2014/main" val="1313831968"/>
                  </a:ext>
                </a:extLst>
              </a:tr>
              <a:tr h="335282">
                <a:tc>
                  <a:txBody>
                    <a:bodyPr/>
                    <a:lstStyle/>
                    <a:p>
                      <a:pPr algn="ctr"/>
                      <a:r>
                        <a:rPr lang="en-US" sz="1500" b="0" dirty="0">
                          <a:solidFill>
                            <a:schemeClr val="tx1"/>
                          </a:solidFill>
                        </a:rPr>
                        <a:t>62</a:t>
                      </a:r>
                      <a:endParaRPr lang="en-US" sz="1500" dirty="0">
                        <a:solidFill>
                          <a:schemeClr val="tx1"/>
                        </a:solidFill>
                      </a:endParaRPr>
                    </a:p>
                  </a:txBody>
                  <a:tcPr marT="37785" marB="37785" anchor="ctr"/>
                </a:tc>
                <a:extLst>
                  <a:ext uri="{0D108BD9-81ED-4DB2-BD59-A6C34878D82A}">
                    <a16:rowId xmlns:a16="http://schemas.microsoft.com/office/drawing/2014/main" val="2474245656"/>
                  </a:ext>
                </a:extLst>
              </a:tr>
              <a:tr h="335282">
                <a:tc>
                  <a:txBody>
                    <a:bodyPr/>
                    <a:lstStyle/>
                    <a:p>
                      <a:pPr algn="ctr"/>
                      <a:r>
                        <a:rPr lang="en-US" sz="1500" b="0" dirty="0">
                          <a:solidFill>
                            <a:schemeClr val="tx1"/>
                          </a:solidFill>
                        </a:rPr>
                        <a:t>9</a:t>
                      </a:r>
                      <a:endParaRPr lang="en-US" sz="1500" dirty="0">
                        <a:solidFill>
                          <a:schemeClr val="tx1"/>
                        </a:solidFill>
                      </a:endParaRPr>
                    </a:p>
                  </a:txBody>
                  <a:tcPr marT="37785" marB="37785" anchor="ctr"/>
                </a:tc>
                <a:extLst>
                  <a:ext uri="{0D108BD9-81ED-4DB2-BD59-A6C34878D82A}">
                    <a16:rowId xmlns:a16="http://schemas.microsoft.com/office/drawing/2014/main" val="3033874060"/>
                  </a:ext>
                </a:extLst>
              </a:tr>
              <a:tr h="335282">
                <a:tc>
                  <a:txBody>
                    <a:bodyPr/>
                    <a:lstStyle/>
                    <a:p>
                      <a:pPr algn="ctr"/>
                      <a:r>
                        <a:rPr lang="en-US" sz="1500" b="0" dirty="0">
                          <a:solidFill>
                            <a:schemeClr val="tx1"/>
                          </a:solidFill>
                        </a:rPr>
                        <a:t>28</a:t>
                      </a:r>
                      <a:endParaRPr lang="en-US" sz="1500" dirty="0">
                        <a:solidFill>
                          <a:schemeClr val="tx1"/>
                        </a:solidFill>
                      </a:endParaRPr>
                    </a:p>
                  </a:txBody>
                  <a:tcPr marT="37785" marB="37785" anchor="ctr"/>
                </a:tc>
                <a:extLst>
                  <a:ext uri="{0D108BD9-81ED-4DB2-BD59-A6C34878D82A}">
                    <a16:rowId xmlns:a16="http://schemas.microsoft.com/office/drawing/2014/main" val="2509969447"/>
                  </a:ext>
                </a:extLst>
              </a:tr>
              <a:tr h="335282">
                <a:tc>
                  <a:txBody>
                    <a:bodyPr/>
                    <a:lstStyle/>
                    <a:p>
                      <a:pPr algn="ctr"/>
                      <a:r>
                        <a:rPr lang="en-US" sz="1500" b="0" dirty="0">
                          <a:solidFill>
                            <a:schemeClr val="tx1"/>
                          </a:solidFill>
                        </a:rPr>
                        <a:t>45</a:t>
                      </a:r>
                      <a:endParaRPr lang="en-US" sz="1500" dirty="0">
                        <a:solidFill>
                          <a:schemeClr val="tx1"/>
                        </a:solidFill>
                      </a:endParaRPr>
                    </a:p>
                  </a:txBody>
                  <a:tcPr marT="37785" marB="37785" anchor="ctr"/>
                </a:tc>
                <a:extLst>
                  <a:ext uri="{0D108BD9-81ED-4DB2-BD59-A6C34878D82A}">
                    <a16:rowId xmlns:a16="http://schemas.microsoft.com/office/drawing/2014/main" val="4142424042"/>
                  </a:ext>
                </a:extLst>
              </a:tr>
              <a:tr h="335282">
                <a:tc>
                  <a:txBody>
                    <a:bodyPr/>
                    <a:lstStyle/>
                    <a:p>
                      <a:pPr algn="ctr"/>
                      <a:r>
                        <a:rPr lang="en-US" sz="1500" b="0" dirty="0">
                          <a:solidFill>
                            <a:schemeClr val="tx1"/>
                          </a:solidFill>
                        </a:rPr>
                        <a:t>11</a:t>
                      </a:r>
                      <a:endParaRPr lang="en-US" sz="1500" dirty="0">
                        <a:solidFill>
                          <a:schemeClr val="tx1"/>
                        </a:solidFill>
                      </a:endParaRPr>
                    </a:p>
                  </a:txBody>
                  <a:tcPr marT="37785" marB="37785" anchor="ctr"/>
                </a:tc>
                <a:extLst>
                  <a:ext uri="{0D108BD9-81ED-4DB2-BD59-A6C34878D82A}">
                    <a16:rowId xmlns:a16="http://schemas.microsoft.com/office/drawing/2014/main" val="1731818359"/>
                  </a:ext>
                </a:extLst>
              </a:tr>
            </a:tbl>
          </a:graphicData>
        </a:graphic>
      </p:graphicFrame>
      <p:sp>
        <p:nvSpPr>
          <p:cNvPr id="13" name="TextBox 12">
            <a:extLst>
              <a:ext uri="{FF2B5EF4-FFF2-40B4-BE49-F238E27FC236}">
                <a16:creationId xmlns:a16="http://schemas.microsoft.com/office/drawing/2014/main" id="{9E2F0458-9CBF-4697-A0A3-AF6705FD6A1E}"/>
              </a:ext>
            </a:extLst>
          </p:cNvPr>
          <p:cNvSpPr txBox="1"/>
          <p:nvPr/>
        </p:nvSpPr>
        <p:spPr>
          <a:xfrm>
            <a:off x="5143393" y="1419622"/>
            <a:ext cx="652743" cy="369332"/>
          </a:xfrm>
          <a:prstGeom prst="rect">
            <a:avLst/>
          </a:prstGeom>
          <a:noFill/>
        </p:spPr>
        <p:txBody>
          <a:bodyPr wrap="none" rtlCol="0">
            <a:spAutoFit/>
          </a:bodyPr>
          <a:lstStyle/>
          <a:p>
            <a:r>
              <a:rPr lang="en-US" dirty="0">
                <a:solidFill>
                  <a:srgbClr val="FFFF00"/>
                </a:solidFill>
              </a:rPr>
              <a:t>2000</a:t>
            </a:r>
          </a:p>
        </p:txBody>
      </p:sp>
      <p:sp>
        <p:nvSpPr>
          <p:cNvPr id="14" name="TextBox 13">
            <a:extLst>
              <a:ext uri="{FF2B5EF4-FFF2-40B4-BE49-F238E27FC236}">
                <a16:creationId xmlns:a16="http://schemas.microsoft.com/office/drawing/2014/main" id="{BD6BA93D-38C7-4F46-B261-E85294B88186}"/>
              </a:ext>
            </a:extLst>
          </p:cNvPr>
          <p:cNvSpPr txBox="1"/>
          <p:nvPr/>
        </p:nvSpPr>
        <p:spPr>
          <a:xfrm>
            <a:off x="6137321" y="987574"/>
            <a:ext cx="554960" cy="461665"/>
          </a:xfrm>
          <a:prstGeom prst="rect">
            <a:avLst/>
          </a:prstGeom>
          <a:noFill/>
        </p:spPr>
        <p:txBody>
          <a:bodyPr wrap="none" rtlCol="0">
            <a:spAutoFit/>
          </a:bodyPr>
          <a:lstStyle/>
          <a:p>
            <a:r>
              <a:rPr lang="en-US" sz="2400" b="1" dirty="0" err="1">
                <a:solidFill>
                  <a:srgbClr val="FFFF00"/>
                </a:solidFill>
              </a:rPr>
              <a:t>arr</a:t>
            </a:r>
            <a:endParaRPr lang="en-US" sz="2400" b="1" dirty="0">
              <a:solidFill>
                <a:srgbClr val="FFFF00"/>
              </a:solidFill>
            </a:endParaRPr>
          </a:p>
        </p:txBody>
      </p:sp>
      <p:sp>
        <p:nvSpPr>
          <p:cNvPr id="15" name="TextBox 14">
            <a:extLst>
              <a:ext uri="{FF2B5EF4-FFF2-40B4-BE49-F238E27FC236}">
                <a16:creationId xmlns:a16="http://schemas.microsoft.com/office/drawing/2014/main" id="{CBBCE467-20B6-4A6F-B315-9B531B267F86}"/>
              </a:ext>
            </a:extLst>
          </p:cNvPr>
          <p:cNvSpPr txBox="1"/>
          <p:nvPr/>
        </p:nvSpPr>
        <p:spPr>
          <a:xfrm>
            <a:off x="7078626" y="1410330"/>
            <a:ext cx="301686" cy="369332"/>
          </a:xfrm>
          <a:prstGeom prst="rect">
            <a:avLst/>
          </a:prstGeom>
          <a:noFill/>
        </p:spPr>
        <p:txBody>
          <a:bodyPr wrap="none" rtlCol="0">
            <a:spAutoFit/>
          </a:bodyPr>
          <a:lstStyle/>
          <a:p>
            <a:r>
              <a:rPr lang="en-US" dirty="0">
                <a:solidFill>
                  <a:srgbClr val="FFFF00"/>
                </a:solidFill>
              </a:rPr>
              <a:t>0</a:t>
            </a:r>
          </a:p>
        </p:txBody>
      </p:sp>
      <p:sp>
        <p:nvSpPr>
          <p:cNvPr id="16" name="TextBox 15">
            <a:extLst>
              <a:ext uri="{FF2B5EF4-FFF2-40B4-BE49-F238E27FC236}">
                <a16:creationId xmlns:a16="http://schemas.microsoft.com/office/drawing/2014/main" id="{C85442B7-2C99-47B1-A099-9EA655C441E8}"/>
              </a:ext>
            </a:extLst>
          </p:cNvPr>
          <p:cNvSpPr txBox="1"/>
          <p:nvPr/>
        </p:nvSpPr>
        <p:spPr>
          <a:xfrm>
            <a:off x="5143393" y="1698362"/>
            <a:ext cx="652743" cy="369332"/>
          </a:xfrm>
          <a:prstGeom prst="rect">
            <a:avLst/>
          </a:prstGeom>
          <a:noFill/>
        </p:spPr>
        <p:txBody>
          <a:bodyPr wrap="none" rtlCol="0">
            <a:spAutoFit/>
          </a:bodyPr>
          <a:lstStyle/>
          <a:p>
            <a:r>
              <a:rPr lang="en-US" dirty="0">
                <a:solidFill>
                  <a:srgbClr val="FFFF00"/>
                </a:solidFill>
              </a:rPr>
              <a:t>2004</a:t>
            </a:r>
          </a:p>
        </p:txBody>
      </p:sp>
      <p:sp>
        <p:nvSpPr>
          <p:cNvPr id="17" name="TextBox 16">
            <a:extLst>
              <a:ext uri="{FF2B5EF4-FFF2-40B4-BE49-F238E27FC236}">
                <a16:creationId xmlns:a16="http://schemas.microsoft.com/office/drawing/2014/main" id="{4BDEF028-EFB8-48B4-8E95-4107DE82A3E2}"/>
              </a:ext>
            </a:extLst>
          </p:cNvPr>
          <p:cNvSpPr txBox="1"/>
          <p:nvPr/>
        </p:nvSpPr>
        <p:spPr>
          <a:xfrm>
            <a:off x="5148064" y="2058402"/>
            <a:ext cx="652743" cy="369332"/>
          </a:xfrm>
          <a:prstGeom prst="rect">
            <a:avLst/>
          </a:prstGeom>
          <a:noFill/>
        </p:spPr>
        <p:txBody>
          <a:bodyPr wrap="none" rtlCol="0">
            <a:spAutoFit/>
          </a:bodyPr>
          <a:lstStyle/>
          <a:p>
            <a:r>
              <a:rPr lang="en-US" dirty="0">
                <a:solidFill>
                  <a:srgbClr val="FFFF00"/>
                </a:solidFill>
              </a:rPr>
              <a:t>2008</a:t>
            </a:r>
          </a:p>
        </p:txBody>
      </p:sp>
      <p:sp>
        <p:nvSpPr>
          <p:cNvPr id="18" name="TextBox 17">
            <a:extLst>
              <a:ext uri="{FF2B5EF4-FFF2-40B4-BE49-F238E27FC236}">
                <a16:creationId xmlns:a16="http://schemas.microsoft.com/office/drawing/2014/main" id="{AB0774B2-A113-4565-BC4B-58966C1EA52E}"/>
              </a:ext>
            </a:extLst>
          </p:cNvPr>
          <p:cNvSpPr txBox="1"/>
          <p:nvPr/>
        </p:nvSpPr>
        <p:spPr>
          <a:xfrm>
            <a:off x="5148064" y="2418442"/>
            <a:ext cx="652743" cy="369332"/>
          </a:xfrm>
          <a:prstGeom prst="rect">
            <a:avLst/>
          </a:prstGeom>
          <a:noFill/>
        </p:spPr>
        <p:txBody>
          <a:bodyPr wrap="none" rtlCol="0">
            <a:spAutoFit/>
          </a:bodyPr>
          <a:lstStyle/>
          <a:p>
            <a:r>
              <a:rPr lang="en-US" dirty="0">
                <a:solidFill>
                  <a:srgbClr val="FFFF00"/>
                </a:solidFill>
              </a:rPr>
              <a:t>2012</a:t>
            </a:r>
          </a:p>
        </p:txBody>
      </p:sp>
      <p:sp>
        <p:nvSpPr>
          <p:cNvPr id="19" name="TextBox 18">
            <a:extLst>
              <a:ext uri="{FF2B5EF4-FFF2-40B4-BE49-F238E27FC236}">
                <a16:creationId xmlns:a16="http://schemas.microsoft.com/office/drawing/2014/main" id="{46A1B7FA-29D8-4934-8613-6E8FA45E7D2D}"/>
              </a:ext>
            </a:extLst>
          </p:cNvPr>
          <p:cNvSpPr txBox="1"/>
          <p:nvPr/>
        </p:nvSpPr>
        <p:spPr>
          <a:xfrm>
            <a:off x="5148064" y="2706474"/>
            <a:ext cx="652743" cy="369332"/>
          </a:xfrm>
          <a:prstGeom prst="rect">
            <a:avLst/>
          </a:prstGeom>
          <a:noFill/>
        </p:spPr>
        <p:txBody>
          <a:bodyPr wrap="none" rtlCol="0">
            <a:spAutoFit/>
          </a:bodyPr>
          <a:lstStyle/>
          <a:p>
            <a:r>
              <a:rPr lang="en-US" dirty="0">
                <a:solidFill>
                  <a:srgbClr val="FFFF00"/>
                </a:solidFill>
              </a:rPr>
              <a:t>2016</a:t>
            </a:r>
          </a:p>
        </p:txBody>
      </p:sp>
      <p:sp>
        <p:nvSpPr>
          <p:cNvPr id="20" name="TextBox 19">
            <a:extLst>
              <a:ext uri="{FF2B5EF4-FFF2-40B4-BE49-F238E27FC236}">
                <a16:creationId xmlns:a16="http://schemas.microsoft.com/office/drawing/2014/main" id="{53CC7FC5-E1ED-4D97-8B4E-7EDE9BD9E284}"/>
              </a:ext>
            </a:extLst>
          </p:cNvPr>
          <p:cNvSpPr txBox="1"/>
          <p:nvPr/>
        </p:nvSpPr>
        <p:spPr>
          <a:xfrm>
            <a:off x="5148064" y="3066514"/>
            <a:ext cx="652743" cy="369332"/>
          </a:xfrm>
          <a:prstGeom prst="rect">
            <a:avLst/>
          </a:prstGeom>
          <a:noFill/>
        </p:spPr>
        <p:txBody>
          <a:bodyPr wrap="none" rtlCol="0">
            <a:spAutoFit/>
          </a:bodyPr>
          <a:lstStyle/>
          <a:p>
            <a:r>
              <a:rPr lang="en-US" dirty="0">
                <a:solidFill>
                  <a:srgbClr val="FFFF00"/>
                </a:solidFill>
              </a:rPr>
              <a:t>2020</a:t>
            </a:r>
          </a:p>
        </p:txBody>
      </p:sp>
      <p:sp>
        <p:nvSpPr>
          <p:cNvPr id="21" name="TextBox 20">
            <a:extLst>
              <a:ext uri="{FF2B5EF4-FFF2-40B4-BE49-F238E27FC236}">
                <a16:creationId xmlns:a16="http://schemas.microsoft.com/office/drawing/2014/main" id="{BA90600C-9D9E-4022-B164-65A39DC2E35C}"/>
              </a:ext>
            </a:extLst>
          </p:cNvPr>
          <p:cNvSpPr txBox="1"/>
          <p:nvPr/>
        </p:nvSpPr>
        <p:spPr>
          <a:xfrm>
            <a:off x="5148064" y="3426554"/>
            <a:ext cx="652743" cy="369332"/>
          </a:xfrm>
          <a:prstGeom prst="rect">
            <a:avLst/>
          </a:prstGeom>
          <a:noFill/>
        </p:spPr>
        <p:txBody>
          <a:bodyPr wrap="none" rtlCol="0">
            <a:spAutoFit/>
          </a:bodyPr>
          <a:lstStyle/>
          <a:p>
            <a:r>
              <a:rPr lang="en-US" dirty="0">
                <a:solidFill>
                  <a:srgbClr val="FFFF00"/>
                </a:solidFill>
              </a:rPr>
              <a:t>2024</a:t>
            </a:r>
          </a:p>
        </p:txBody>
      </p:sp>
      <p:sp>
        <p:nvSpPr>
          <p:cNvPr id="22" name="TextBox 21">
            <a:extLst>
              <a:ext uri="{FF2B5EF4-FFF2-40B4-BE49-F238E27FC236}">
                <a16:creationId xmlns:a16="http://schemas.microsoft.com/office/drawing/2014/main" id="{2C7A48E2-2F36-4775-B89A-040A7010819B}"/>
              </a:ext>
            </a:extLst>
          </p:cNvPr>
          <p:cNvSpPr txBox="1"/>
          <p:nvPr/>
        </p:nvSpPr>
        <p:spPr>
          <a:xfrm>
            <a:off x="5148064" y="3714586"/>
            <a:ext cx="652743" cy="369332"/>
          </a:xfrm>
          <a:prstGeom prst="rect">
            <a:avLst/>
          </a:prstGeom>
          <a:noFill/>
        </p:spPr>
        <p:txBody>
          <a:bodyPr wrap="none" rtlCol="0">
            <a:spAutoFit/>
          </a:bodyPr>
          <a:lstStyle/>
          <a:p>
            <a:r>
              <a:rPr lang="en-US" dirty="0">
                <a:solidFill>
                  <a:srgbClr val="FFFF00"/>
                </a:solidFill>
              </a:rPr>
              <a:t>2028</a:t>
            </a:r>
          </a:p>
        </p:txBody>
      </p:sp>
      <p:sp>
        <p:nvSpPr>
          <p:cNvPr id="23" name="TextBox 22">
            <a:extLst>
              <a:ext uri="{FF2B5EF4-FFF2-40B4-BE49-F238E27FC236}">
                <a16:creationId xmlns:a16="http://schemas.microsoft.com/office/drawing/2014/main" id="{EFB0B66C-B78C-48D5-8328-7853A16FC624}"/>
              </a:ext>
            </a:extLst>
          </p:cNvPr>
          <p:cNvSpPr txBox="1"/>
          <p:nvPr/>
        </p:nvSpPr>
        <p:spPr>
          <a:xfrm>
            <a:off x="5148064" y="4074626"/>
            <a:ext cx="652743" cy="369332"/>
          </a:xfrm>
          <a:prstGeom prst="rect">
            <a:avLst/>
          </a:prstGeom>
          <a:noFill/>
        </p:spPr>
        <p:txBody>
          <a:bodyPr wrap="none" rtlCol="0">
            <a:spAutoFit/>
          </a:bodyPr>
          <a:lstStyle/>
          <a:p>
            <a:r>
              <a:rPr lang="en-US" dirty="0">
                <a:solidFill>
                  <a:srgbClr val="FFFF00"/>
                </a:solidFill>
              </a:rPr>
              <a:t>2032</a:t>
            </a:r>
          </a:p>
        </p:txBody>
      </p:sp>
      <p:sp>
        <p:nvSpPr>
          <p:cNvPr id="24" name="TextBox 23">
            <a:extLst>
              <a:ext uri="{FF2B5EF4-FFF2-40B4-BE49-F238E27FC236}">
                <a16:creationId xmlns:a16="http://schemas.microsoft.com/office/drawing/2014/main" id="{7B960918-24BB-429E-8517-34454B34CB4B}"/>
              </a:ext>
            </a:extLst>
          </p:cNvPr>
          <p:cNvSpPr txBox="1"/>
          <p:nvPr/>
        </p:nvSpPr>
        <p:spPr>
          <a:xfrm>
            <a:off x="5143393" y="4434666"/>
            <a:ext cx="652743" cy="369332"/>
          </a:xfrm>
          <a:prstGeom prst="rect">
            <a:avLst/>
          </a:prstGeom>
          <a:noFill/>
        </p:spPr>
        <p:txBody>
          <a:bodyPr wrap="none" rtlCol="0">
            <a:spAutoFit/>
          </a:bodyPr>
          <a:lstStyle/>
          <a:p>
            <a:r>
              <a:rPr lang="en-US" dirty="0">
                <a:solidFill>
                  <a:srgbClr val="FFFF00"/>
                </a:solidFill>
              </a:rPr>
              <a:t>2036</a:t>
            </a:r>
          </a:p>
        </p:txBody>
      </p:sp>
      <p:sp>
        <p:nvSpPr>
          <p:cNvPr id="25" name="TextBox 24">
            <a:extLst>
              <a:ext uri="{FF2B5EF4-FFF2-40B4-BE49-F238E27FC236}">
                <a16:creationId xmlns:a16="http://schemas.microsoft.com/office/drawing/2014/main" id="{75547A83-6AB2-4B75-B263-CC3B21157DBD}"/>
              </a:ext>
            </a:extLst>
          </p:cNvPr>
          <p:cNvSpPr txBox="1"/>
          <p:nvPr/>
        </p:nvSpPr>
        <p:spPr>
          <a:xfrm>
            <a:off x="7078626" y="1698362"/>
            <a:ext cx="301686" cy="369332"/>
          </a:xfrm>
          <a:prstGeom prst="rect">
            <a:avLst/>
          </a:prstGeom>
          <a:noFill/>
        </p:spPr>
        <p:txBody>
          <a:bodyPr wrap="none" rtlCol="0">
            <a:spAutoFit/>
          </a:bodyPr>
          <a:lstStyle/>
          <a:p>
            <a:r>
              <a:rPr lang="en-US" dirty="0">
                <a:solidFill>
                  <a:srgbClr val="FFFF00"/>
                </a:solidFill>
              </a:rPr>
              <a:t>1</a:t>
            </a:r>
          </a:p>
        </p:txBody>
      </p:sp>
      <p:sp>
        <p:nvSpPr>
          <p:cNvPr id="27" name="TextBox 26">
            <a:extLst>
              <a:ext uri="{FF2B5EF4-FFF2-40B4-BE49-F238E27FC236}">
                <a16:creationId xmlns:a16="http://schemas.microsoft.com/office/drawing/2014/main" id="{924EC189-4176-4BC4-A07F-4DF0478BF218}"/>
              </a:ext>
            </a:extLst>
          </p:cNvPr>
          <p:cNvSpPr txBox="1"/>
          <p:nvPr/>
        </p:nvSpPr>
        <p:spPr>
          <a:xfrm>
            <a:off x="7092280" y="2058402"/>
            <a:ext cx="301686" cy="369332"/>
          </a:xfrm>
          <a:prstGeom prst="rect">
            <a:avLst/>
          </a:prstGeom>
          <a:noFill/>
        </p:spPr>
        <p:txBody>
          <a:bodyPr wrap="none" rtlCol="0">
            <a:spAutoFit/>
          </a:bodyPr>
          <a:lstStyle/>
          <a:p>
            <a:r>
              <a:rPr lang="en-US" dirty="0">
                <a:solidFill>
                  <a:srgbClr val="FFFF00"/>
                </a:solidFill>
              </a:rPr>
              <a:t>2</a:t>
            </a:r>
          </a:p>
        </p:txBody>
      </p:sp>
      <p:sp>
        <p:nvSpPr>
          <p:cNvPr id="28" name="TextBox 27">
            <a:extLst>
              <a:ext uri="{FF2B5EF4-FFF2-40B4-BE49-F238E27FC236}">
                <a16:creationId xmlns:a16="http://schemas.microsoft.com/office/drawing/2014/main" id="{EAEC9351-5025-4E88-B552-0A1D6C32B081}"/>
              </a:ext>
            </a:extLst>
          </p:cNvPr>
          <p:cNvSpPr txBox="1"/>
          <p:nvPr/>
        </p:nvSpPr>
        <p:spPr>
          <a:xfrm>
            <a:off x="7092280" y="2418442"/>
            <a:ext cx="301686" cy="369332"/>
          </a:xfrm>
          <a:prstGeom prst="rect">
            <a:avLst/>
          </a:prstGeom>
          <a:noFill/>
        </p:spPr>
        <p:txBody>
          <a:bodyPr wrap="none" rtlCol="0">
            <a:spAutoFit/>
          </a:bodyPr>
          <a:lstStyle/>
          <a:p>
            <a:r>
              <a:rPr lang="en-US" dirty="0">
                <a:solidFill>
                  <a:srgbClr val="FFFF00"/>
                </a:solidFill>
              </a:rPr>
              <a:t>3</a:t>
            </a:r>
          </a:p>
        </p:txBody>
      </p:sp>
      <p:sp>
        <p:nvSpPr>
          <p:cNvPr id="29" name="TextBox 28">
            <a:extLst>
              <a:ext uri="{FF2B5EF4-FFF2-40B4-BE49-F238E27FC236}">
                <a16:creationId xmlns:a16="http://schemas.microsoft.com/office/drawing/2014/main" id="{AE3379A5-33CF-4AF2-8534-623AE3850974}"/>
              </a:ext>
            </a:extLst>
          </p:cNvPr>
          <p:cNvSpPr txBox="1"/>
          <p:nvPr/>
        </p:nvSpPr>
        <p:spPr>
          <a:xfrm>
            <a:off x="7078626" y="2778482"/>
            <a:ext cx="301686" cy="369332"/>
          </a:xfrm>
          <a:prstGeom prst="rect">
            <a:avLst/>
          </a:prstGeom>
          <a:noFill/>
        </p:spPr>
        <p:txBody>
          <a:bodyPr wrap="none" rtlCol="0">
            <a:spAutoFit/>
          </a:bodyPr>
          <a:lstStyle/>
          <a:p>
            <a:r>
              <a:rPr lang="en-US" dirty="0">
                <a:solidFill>
                  <a:srgbClr val="FFFF00"/>
                </a:solidFill>
              </a:rPr>
              <a:t>4</a:t>
            </a:r>
          </a:p>
        </p:txBody>
      </p:sp>
      <p:sp>
        <p:nvSpPr>
          <p:cNvPr id="30" name="TextBox 29">
            <a:extLst>
              <a:ext uri="{FF2B5EF4-FFF2-40B4-BE49-F238E27FC236}">
                <a16:creationId xmlns:a16="http://schemas.microsoft.com/office/drawing/2014/main" id="{01F06BFB-CEC7-4D16-98E4-134CB37A9C84}"/>
              </a:ext>
            </a:extLst>
          </p:cNvPr>
          <p:cNvSpPr txBox="1"/>
          <p:nvPr/>
        </p:nvSpPr>
        <p:spPr>
          <a:xfrm>
            <a:off x="7092280" y="3066514"/>
            <a:ext cx="301686" cy="369332"/>
          </a:xfrm>
          <a:prstGeom prst="rect">
            <a:avLst/>
          </a:prstGeom>
          <a:noFill/>
        </p:spPr>
        <p:txBody>
          <a:bodyPr wrap="none" rtlCol="0">
            <a:spAutoFit/>
          </a:bodyPr>
          <a:lstStyle/>
          <a:p>
            <a:r>
              <a:rPr lang="en-US" dirty="0">
                <a:solidFill>
                  <a:srgbClr val="FFFF00"/>
                </a:solidFill>
              </a:rPr>
              <a:t>5</a:t>
            </a:r>
          </a:p>
        </p:txBody>
      </p:sp>
      <p:sp>
        <p:nvSpPr>
          <p:cNvPr id="31" name="TextBox 30">
            <a:extLst>
              <a:ext uri="{FF2B5EF4-FFF2-40B4-BE49-F238E27FC236}">
                <a16:creationId xmlns:a16="http://schemas.microsoft.com/office/drawing/2014/main" id="{C9186BD0-BCFB-4838-9FE2-A07993688C7B}"/>
              </a:ext>
            </a:extLst>
          </p:cNvPr>
          <p:cNvSpPr txBox="1"/>
          <p:nvPr/>
        </p:nvSpPr>
        <p:spPr>
          <a:xfrm>
            <a:off x="7078626" y="3426554"/>
            <a:ext cx="301686" cy="369332"/>
          </a:xfrm>
          <a:prstGeom prst="rect">
            <a:avLst/>
          </a:prstGeom>
          <a:noFill/>
        </p:spPr>
        <p:txBody>
          <a:bodyPr wrap="none" rtlCol="0">
            <a:spAutoFit/>
          </a:bodyPr>
          <a:lstStyle/>
          <a:p>
            <a:r>
              <a:rPr lang="en-US" dirty="0">
                <a:solidFill>
                  <a:srgbClr val="FFFF00"/>
                </a:solidFill>
              </a:rPr>
              <a:t>6</a:t>
            </a:r>
          </a:p>
        </p:txBody>
      </p:sp>
      <p:sp>
        <p:nvSpPr>
          <p:cNvPr id="32" name="TextBox 31">
            <a:extLst>
              <a:ext uri="{FF2B5EF4-FFF2-40B4-BE49-F238E27FC236}">
                <a16:creationId xmlns:a16="http://schemas.microsoft.com/office/drawing/2014/main" id="{BD04D0C0-83A4-437E-A3C8-81172D1740CF}"/>
              </a:ext>
            </a:extLst>
          </p:cNvPr>
          <p:cNvSpPr txBox="1"/>
          <p:nvPr/>
        </p:nvSpPr>
        <p:spPr>
          <a:xfrm>
            <a:off x="7078626" y="3786594"/>
            <a:ext cx="301686" cy="369332"/>
          </a:xfrm>
          <a:prstGeom prst="rect">
            <a:avLst/>
          </a:prstGeom>
          <a:noFill/>
        </p:spPr>
        <p:txBody>
          <a:bodyPr wrap="none" rtlCol="0">
            <a:spAutoFit/>
          </a:bodyPr>
          <a:lstStyle/>
          <a:p>
            <a:r>
              <a:rPr lang="en-US" dirty="0">
                <a:solidFill>
                  <a:srgbClr val="FFFF00"/>
                </a:solidFill>
              </a:rPr>
              <a:t>7</a:t>
            </a:r>
          </a:p>
        </p:txBody>
      </p:sp>
      <p:sp>
        <p:nvSpPr>
          <p:cNvPr id="33" name="TextBox 32">
            <a:extLst>
              <a:ext uri="{FF2B5EF4-FFF2-40B4-BE49-F238E27FC236}">
                <a16:creationId xmlns:a16="http://schemas.microsoft.com/office/drawing/2014/main" id="{18EDE09E-FA4C-476E-9C42-F4AA601A497C}"/>
              </a:ext>
            </a:extLst>
          </p:cNvPr>
          <p:cNvSpPr txBox="1"/>
          <p:nvPr/>
        </p:nvSpPr>
        <p:spPr>
          <a:xfrm>
            <a:off x="7078626" y="4146634"/>
            <a:ext cx="301686" cy="369332"/>
          </a:xfrm>
          <a:prstGeom prst="rect">
            <a:avLst/>
          </a:prstGeom>
          <a:noFill/>
        </p:spPr>
        <p:txBody>
          <a:bodyPr wrap="none" rtlCol="0">
            <a:spAutoFit/>
          </a:bodyPr>
          <a:lstStyle/>
          <a:p>
            <a:r>
              <a:rPr lang="en-US" dirty="0">
                <a:solidFill>
                  <a:srgbClr val="FFFF00"/>
                </a:solidFill>
              </a:rPr>
              <a:t>8</a:t>
            </a:r>
          </a:p>
        </p:txBody>
      </p:sp>
      <p:sp>
        <p:nvSpPr>
          <p:cNvPr id="34" name="TextBox 33">
            <a:extLst>
              <a:ext uri="{FF2B5EF4-FFF2-40B4-BE49-F238E27FC236}">
                <a16:creationId xmlns:a16="http://schemas.microsoft.com/office/drawing/2014/main" id="{346CE535-2E85-4A1C-9684-5B697F250697}"/>
              </a:ext>
            </a:extLst>
          </p:cNvPr>
          <p:cNvSpPr txBox="1"/>
          <p:nvPr/>
        </p:nvSpPr>
        <p:spPr>
          <a:xfrm>
            <a:off x="7078626" y="4443958"/>
            <a:ext cx="301686" cy="369332"/>
          </a:xfrm>
          <a:prstGeom prst="rect">
            <a:avLst/>
          </a:prstGeom>
          <a:noFill/>
        </p:spPr>
        <p:txBody>
          <a:bodyPr wrap="none" rtlCol="0">
            <a:spAutoFit/>
          </a:bodyPr>
          <a:lstStyle/>
          <a:p>
            <a:r>
              <a:rPr lang="en-US" dirty="0">
                <a:solidFill>
                  <a:srgbClr val="FFFF00"/>
                </a:solidFill>
              </a:rPr>
              <a:t>9</a:t>
            </a:r>
          </a:p>
        </p:txBody>
      </p:sp>
    </p:spTree>
    <p:extLst>
      <p:ext uri="{BB962C8B-B14F-4D97-AF65-F5344CB8AC3E}">
        <p14:creationId xmlns:p14="http://schemas.microsoft.com/office/powerpoint/2010/main" val="78473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down)">
                                      <p:cBhvr>
                                        <p:cTn id="11" dur="500"/>
                                        <p:tgtEl>
                                          <p:spTgt spid="11">
                                            <p:txEl>
                                              <p:pRg st="0" end="0"/>
                                            </p:tx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wipe(down)">
                                      <p:cBhvr>
                                        <p:cTn id="14" dur="500"/>
                                        <p:tgtEl>
                                          <p:spTgt spid="11">
                                            <p:txEl>
                                              <p:pRg st="1" end="1"/>
                                            </p:tx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down)">
                                      <p:cBhvr>
                                        <p:cTn id="17" dur="500"/>
                                        <p:tgtEl>
                                          <p:spTgt spid="11">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wipe(down)">
                                      <p:cBhvr>
                                        <p:cTn id="20" dur="500"/>
                                        <p:tgtEl>
                                          <p:spTgt spid="11">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wipe(down)">
                                      <p:cBhvr>
                                        <p:cTn id="23" dur="500"/>
                                        <p:tgtEl>
                                          <p:spTgt spid="11">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wipe(down)">
                                      <p:cBhvr>
                                        <p:cTn id="26" dur="500"/>
                                        <p:tgtEl>
                                          <p:spTgt spid="11">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wipe(down)">
                                      <p:cBhvr>
                                        <p:cTn id="29" dur="500"/>
                                        <p:tgtEl>
                                          <p:spTgt spid="11">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1">
                                            <p:txEl>
                                              <p:pRg st="7" end="7"/>
                                            </p:txEl>
                                          </p:spTgt>
                                        </p:tgtEl>
                                        <p:attrNameLst>
                                          <p:attrName>style.visibility</p:attrName>
                                        </p:attrNameLst>
                                      </p:cBhvr>
                                      <p:to>
                                        <p:strVal val="visible"/>
                                      </p:to>
                                    </p:set>
                                    <p:animEffect transition="in" filter="wipe(down)">
                                      <p:cBhvr>
                                        <p:cTn id="32" dur="500"/>
                                        <p:tgtEl>
                                          <p:spTgt spid="11">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1">
                                            <p:txEl>
                                              <p:pRg st="8" end="8"/>
                                            </p:txEl>
                                          </p:spTgt>
                                        </p:tgtEl>
                                        <p:attrNameLst>
                                          <p:attrName>style.visibility</p:attrName>
                                        </p:attrNameLst>
                                      </p:cBhvr>
                                      <p:to>
                                        <p:strVal val="visible"/>
                                      </p:to>
                                    </p:set>
                                    <p:animEffect transition="in" filter="wipe(down)">
                                      <p:cBhvr>
                                        <p:cTn id="35" dur="500"/>
                                        <p:tgtEl>
                                          <p:spTgt spid="11">
                                            <p:txEl>
                                              <p:pRg st="8" end="8"/>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1">
                                            <p:txEl>
                                              <p:pRg st="9" end="9"/>
                                            </p:txEl>
                                          </p:spTgt>
                                        </p:tgtEl>
                                        <p:attrNameLst>
                                          <p:attrName>style.visibility</p:attrName>
                                        </p:attrNameLst>
                                      </p:cBhvr>
                                      <p:to>
                                        <p:strVal val="visible"/>
                                      </p:to>
                                    </p:set>
                                    <p:animEffect transition="in" filter="wipe(down)">
                                      <p:cBhvr>
                                        <p:cTn id="38" dur="500"/>
                                        <p:tgtEl>
                                          <p:spTgt spid="11">
                                            <p:txEl>
                                              <p:pRg st="9" end="9"/>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1">
                                            <p:txEl>
                                              <p:pRg st="10" end="10"/>
                                            </p:txEl>
                                          </p:spTgt>
                                        </p:tgtEl>
                                        <p:attrNameLst>
                                          <p:attrName>style.visibility</p:attrName>
                                        </p:attrNameLst>
                                      </p:cBhvr>
                                      <p:to>
                                        <p:strVal val="visible"/>
                                      </p:to>
                                    </p:set>
                                    <p:animEffect transition="in" filter="wipe(down)">
                                      <p:cBhvr>
                                        <p:cTn id="41" dur="500"/>
                                        <p:tgtEl>
                                          <p:spTgt spid="11">
                                            <p:txEl>
                                              <p:pRg st="10" end="10"/>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1">
                                            <p:txEl>
                                              <p:pRg st="11" end="11"/>
                                            </p:txEl>
                                          </p:spTgt>
                                        </p:tgtEl>
                                        <p:attrNameLst>
                                          <p:attrName>style.visibility</p:attrName>
                                        </p:attrNameLst>
                                      </p:cBhvr>
                                      <p:to>
                                        <p:strVal val="visible"/>
                                      </p:to>
                                    </p:set>
                                    <p:animEffect transition="in" filter="wipe(down)">
                                      <p:cBhvr>
                                        <p:cTn id="44" dur="500"/>
                                        <p:tgtEl>
                                          <p:spTgt spid="11">
                                            <p:txEl>
                                              <p:pRg st="11" end="11"/>
                                            </p:tx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1">
                                            <p:txEl>
                                              <p:pRg st="12" end="12"/>
                                            </p:txEl>
                                          </p:spTgt>
                                        </p:tgtEl>
                                        <p:attrNameLst>
                                          <p:attrName>style.visibility</p:attrName>
                                        </p:attrNameLst>
                                      </p:cBhvr>
                                      <p:to>
                                        <p:strVal val="visible"/>
                                      </p:to>
                                    </p:set>
                                    <p:animEffect transition="in" filter="wipe(down)">
                                      <p:cBhvr>
                                        <p:cTn id="47" dur="500"/>
                                        <p:tgtEl>
                                          <p:spTgt spid="11">
                                            <p:txEl>
                                              <p:pRg st="12" end="12"/>
                                            </p:txEl>
                                          </p:spTgt>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1">
                                            <p:txEl>
                                              <p:pRg st="13" end="13"/>
                                            </p:txEl>
                                          </p:spTgt>
                                        </p:tgtEl>
                                        <p:attrNameLst>
                                          <p:attrName>style.visibility</p:attrName>
                                        </p:attrNameLst>
                                      </p:cBhvr>
                                      <p:to>
                                        <p:strVal val="visible"/>
                                      </p:to>
                                    </p:set>
                                    <p:animEffect transition="in" filter="wipe(down)">
                                      <p:cBhvr>
                                        <p:cTn id="50" dur="500"/>
                                        <p:tgtEl>
                                          <p:spTgt spid="11">
                                            <p:txEl>
                                              <p:pRg st="13" end="13"/>
                                            </p:txEl>
                                          </p:spTgt>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1">
                                            <p:txEl>
                                              <p:pRg st="14" end="14"/>
                                            </p:txEl>
                                          </p:spTgt>
                                        </p:tgtEl>
                                        <p:attrNameLst>
                                          <p:attrName>style.visibility</p:attrName>
                                        </p:attrNameLst>
                                      </p:cBhvr>
                                      <p:to>
                                        <p:strVal val="visible"/>
                                      </p:to>
                                    </p:set>
                                    <p:animEffect transition="in" filter="wipe(down)">
                                      <p:cBhvr>
                                        <p:cTn id="53" dur="500"/>
                                        <p:tgtEl>
                                          <p:spTgt spid="11">
                                            <p:txEl>
                                              <p:pRg st="14" end="14"/>
                                            </p:txEl>
                                          </p:spTgt>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1">
                                            <p:txEl>
                                              <p:pRg st="15" end="15"/>
                                            </p:txEl>
                                          </p:spTgt>
                                        </p:tgtEl>
                                        <p:attrNameLst>
                                          <p:attrName>style.visibility</p:attrName>
                                        </p:attrNameLst>
                                      </p:cBhvr>
                                      <p:to>
                                        <p:strVal val="visible"/>
                                      </p:to>
                                    </p:set>
                                    <p:animEffect transition="in" filter="wipe(down)">
                                      <p:cBhvr>
                                        <p:cTn id="56" dur="500"/>
                                        <p:tgtEl>
                                          <p:spTgt spid="11">
                                            <p:txEl>
                                              <p:pRg st="15" end="15"/>
                                            </p:txEl>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1">
                                            <p:txEl>
                                              <p:pRg st="16" end="16"/>
                                            </p:txEl>
                                          </p:spTgt>
                                        </p:tgtEl>
                                        <p:attrNameLst>
                                          <p:attrName>style.visibility</p:attrName>
                                        </p:attrNameLst>
                                      </p:cBhvr>
                                      <p:to>
                                        <p:strVal val="visible"/>
                                      </p:to>
                                    </p:set>
                                    <p:animEffect transition="in" filter="wipe(down)">
                                      <p:cBhvr>
                                        <p:cTn id="59" dur="500"/>
                                        <p:tgtEl>
                                          <p:spTgt spid="11">
                                            <p:txEl>
                                              <p:pRg st="16" end="1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4">
                                            <p:txEl>
                                              <p:pRg st="0" end="0"/>
                                            </p:txEl>
                                          </p:spTgt>
                                        </p:tgtEl>
                                        <p:attrNameLst>
                                          <p:attrName>style.visibility</p:attrName>
                                        </p:attrNameLst>
                                      </p:cBhvr>
                                      <p:to>
                                        <p:strVal val="visible"/>
                                      </p:to>
                                    </p:set>
                                    <p:animEffect transition="in" filter="wipe(down)">
                                      <p:cBhvr>
                                        <p:cTn id="64" dur="500"/>
                                        <p:tgtEl>
                                          <p:spTgt spid="14">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Array</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967824"/>
            <a:ext cx="9144032" cy="4170372"/>
          </a:xfrm>
          <a:prstGeom prst="rect">
            <a:avLst/>
          </a:prstGeom>
          <a:noFill/>
        </p:spPr>
        <p:txBody>
          <a:bodyPr wrap="square" rtlCol="0">
            <a:spAutoFit/>
          </a:bodyPr>
          <a:lstStyle/>
          <a:p>
            <a:pPr marL="742950" lvl="1" indent="-285750">
              <a:buFont typeface="Wingdings" panose="05000000000000000000" pitchFamily="2" charset="2"/>
              <a:buChar char="q"/>
            </a:pPr>
            <a:r>
              <a:rPr lang="en-US" b="1" dirty="0">
                <a:solidFill>
                  <a:srgbClr val="FFFF00"/>
                </a:solidFill>
                <a:sym typeface="Wingdings" pitchFamily="2" charset="2"/>
              </a:rPr>
              <a:t>To understand the array we have to solve the following program using the concept we have discussed till now.</a:t>
            </a:r>
          </a:p>
          <a:p>
            <a:pPr lvl="2"/>
            <a:endParaRPr lang="en-US" b="1" dirty="0">
              <a:solidFill>
                <a:schemeClr val="bg1"/>
              </a:solidFill>
              <a:sym typeface="Wingdings" pitchFamily="2" charset="2"/>
            </a:endParaRPr>
          </a:p>
          <a:p>
            <a:pPr lvl="1"/>
            <a:r>
              <a:rPr lang="en-US" b="1" dirty="0">
                <a:solidFill>
                  <a:schemeClr val="bg1"/>
                </a:solidFill>
                <a:sym typeface="Wingdings" pitchFamily="2" charset="2"/>
              </a:rPr>
              <a:t>Write a </a:t>
            </a:r>
            <a:r>
              <a:rPr lang="en-US" b="1" dirty="0">
                <a:solidFill>
                  <a:srgbClr val="FF0000"/>
                </a:solidFill>
                <a:sym typeface="Wingdings" pitchFamily="2" charset="2"/>
              </a:rPr>
              <a:t>program</a:t>
            </a:r>
            <a:r>
              <a:rPr lang="en-US" b="1" dirty="0">
                <a:solidFill>
                  <a:schemeClr val="bg1"/>
                </a:solidFill>
                <a:sym typeface="Wingdings" pitchFamily="2" charset="2"/>
              </a:rPr>
              <a:t> to accept 5 integers </a:t>
            </a:r>
            <a:r>
              <a:rPr lang="en-US" b="1" dirty="0">
                <a:solidFill>
                  <a:schemeClr val="accent6">
                    <a:lumMod val="60000"/>
                    <a:lumOff val="40000"/>
                  </a:schemeClr>
                </a:solidFill>
                <a:sym typeface="Wingdings" pitchFamily="2" charset="2"/>
              </a:rPr>
              <a:t>from the user </a:t>
            </a:r>
            <a:r>
              <a:rPr lang="en-US" b="1" dirty="0">
                <a:solidFill>
                  <a:schemeClr val="bg1"/>
                </a:solidFill>
                <a:sym typeface="Wingdings" pitchFamily="2" charset="2"/>
              </a:rPr>
              <a:t>and display them back on the </a:t>
            </a:r>
            <a:r>
              <a:rPr lang="en-US" b="1" dirty="0">
                <a:solidFill>
                  <a:srgbClr val="08E64D"/>
                </a:solidFill>
                <a:sym typeface="Wingdings" pitchFamily="2" charset="2"/>
              </a:rPr>
              <a:t>screen</a:t>
            </a:r>
            <a:r>
              <a:rPr lang="en-US" b="1" dirty="0">
                <a:solidFill>
                  <a:schemeClr val="bg1"/>
                </a:solidFill>
                <a:sym typeface="Wingdings" pitchFamily="2" charset="2"/>
              </a:rPr>
              <a:t> </a:t>
            </a:r>
          </a:p>
          <a:p>
            <a:pPr lvl="2"/>
            <a:endParaRPr lang="en-US" sz="1100" b="1" dirty="0">
              <a:solidFill>
                <a:schemeClr val="bg1"/>
              </a:solidFill>
              <a:sym typeface="Wingdings" pitchFamily="2" charset="2"/>
            </a:endParaRPr>
          </a:p>
          <a:p>
            <a:pPr lvl="2"/>
            <a:r>
              <a:rPr lang="en-US" sz="1400" b="1" dirty="0">
                <a:solidFill>
                  <a:schemeClr val="bg1"/>
                </a:solidFill>
                <a:sym typeface="Wingdings" pitchFamily="2" charset="2"/>
              </a:rPr>
              <a:t>Sample Output:</a:t>
            </a:r>
          </a:p>
          <a:p>
            <a:pPr lvl="3"/>
            <a:r>
              <a:rPr lang="en-US" sz="1400" b="1" dirty="0">
                <a:solidFill>
                  <a:schemeClr val="bg1"/>
                </a:solidFill>
                <a:sym typeface="Wingdings" pitchFamily="2" charset="2"/>
              </a:rPr>
              <a:t>Enter a number: 10</a:t>
            </a:r>
          </a:p>
          <a:p>
            <a:pPr lvl="3"/>
            <a:r>
              <a:rPr lang="en-US" sz="1400" b="1" dirty="0">
                <a:solidFill>
                  <a:schemeClr val="bg1"/>
                </a:solidFill>
                <a:sym typeface="Wingdings" pitchFamily="2" charset="2"/>
              </a:rPr>
              <a:t>Enter a number: 7</a:t>
            </a:r>
          </a:p>
          <a:p>
            <a:pPr lvl="3"/>
            <a:r>
              <a:rPr lang="en-US" sz="1400" b="1" dirty="0">
                <a:solidFill>
                  <a:schemeClr val="bg1"/>
                </a:solidFill>
                <a:sym typeface="Wingdings" pitchFamily="2" charset="2"/>
              </a:rPr>
              <a:t>Enter a number: 25</a:t>
            </a:r>
          </a:p>
          <a:p>
            <a:pPr lvl="3"/>
            <a:r>
              <a:rPr lang="en-US" sz="1400" b="1" dirty="0">
                <a:solidFill>
                  <a:schemeClr val="bg1"/>
                </a:solidFill>
                <a:sym typeface="Wingdings" pitchFamily="2" charset="2"/>
              </a:rPr>
              <a:t>.</a:t>
            </a:r>
          </a:p>
          <a:p>
            <a:pPr lvl="3"/>
            <a:r>
              <a:rPr lang="en-US" sz="1400" b="1" dirty="0">
                <a:solidFill>
                  <a:schemeClr val="bg1"/>
                </a:solidFill>
                <a:sym typeface="Wingdings" pitchFamily="2" charset="2"/>
              </a:rPr>
              <a:t>.</a:t>
            </a:r>
          </a:p>
          <a:p>
            <a:pPr lvl="3"/>
            <a:r>
              <a:rPr lang="en-US" sz="1400" b="1" dirty="0">
                <a:solidFill>
                  <a:schemeClr val="bg1"/>
                </a:solidFill>
                <a:sym typeface="Wingdings" pitchFamily="2" charset="2"/>
              </a:rPr>
              <a:t>You inputted:</a:t>
            </a:r>
          </a:p>
          <a:p>
            <a:pPr lvl="3"/>
            <a:r>
              <a:rPr lang="en-US" sz="1400" b="1" dirty="0">
                <a:solidFill>
                  <a:schemeClr val="bg1"/>
                </a:solidFill>
                <a:sym typeface="Wingdings" pitchFamily="2" charset="2"/>
              </a:rPr>
              <a:t>10</a:t>
            </a:r>
          </a:p>
          <a:p>
            <a:pPr lvl="3"/>
            <a:r>
              <a:rPr lang="en-US" sz="1400" b="1" dirty="0">
                <a:solidFill>
                  <a:schemeClr val="bg1"/>
                </a:solidFill>
                <a:sym typeface="Wingdings" pitchFamily="2" charset="2"/>
              </a:rPr>
              <a:t>7</a:t>
            </a:r>
          </a:p>
          <a:p>
            <a:pPr lvl="3"/>
            <a:r>
              <a:rPr lang="en-US" sz="1400" b="1" dirty="0">
                <a:solidFill>
                  <a:schemeClr val="bg1"/>
                </a:solidFill>
                <a:sym typeface="Wingdings" pitchFamily="2" charset="2"/>
              </a:rPr>
              <a:t>25</a:t>
            </a:r>
          </a:p>
          <a:p>
            <a:pPr lvl="3"/>
            <a:r>
              <a:rPr lang="en-US" sz="1400" b="1" dirty="0">
                <a:solidFill>
                  <a:schemeClr val="bg1"/>
                </a:solidFill>
                <a:sym typeface="Wingdings" pitchFamily="2" charset="2"/>
              </a:rPr>
              <a:t>.</a:t>
            </a:r>
          </a:p>
          <a:p>
            <a:pPr lvl="3"/>
            <a:r>
              <a:rPr lang="en-US" sz="1400" b="1" dirty="0">
                <a:solidFill>
                  <a:schemeClr val="bg1"/>
                </a:solidFill>
                <a:sym typeface="Wingdings" pitchFamily="2" charset="2"/>
              </a:rPr>
              <a:t>.</a:t>
            </a:r>
            <a:endParaRPr lang="en-US" sz="1400" b="1" dirty="0">
              <a:solidFill>
                <a:srgbClr val="FFFF00"/>
              </a:solidFill>
              <a:sym typeface="Wingdings" pitchFamily="2" charset="2"/>
            </a:endParaRPr>
          </a:p>
          <a:p>
            <a:pPr lvl="3"/>
            <a:r>
              <a:rPr lang="en-US" sz="1400" b="1" dirty="0">
                <a:solidFill>
                  <a:srgbClr val="FFFF00"/>
                </a:solidFill>
                <a:sym typeface="Wingdings" pitchFamily="2" charset="2"/>
              </a:rPr>
              <a:t>.</a:t>
            </a:r>
            <a:endParaRPr lang="en-US" sz="1400" b="1" dirty="0">
              <a:solidFill>
                <a:srgbClr val="0000CC"/>
              </a:solidFill>
              <a:sym typeface="Wingdings" pitchFamily="2" charset="2"/>
            </a:endParaRP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xEl>
                                              <p:pRg st="2" end="2"/>
                                            </p:txEl>
                                          </p:spTgt>
                                        </p:tgtEl>
                                        <p:attrNameLst>
                                          <p:attrName>style.visibility</p:attrName>
                                        </p:attrNameLst>
                                      </p:cBhvr>
                                      <p:to>
                                        <p:strVal val="visible"/>
                                      </p:to>
                                    </p:set>
                                    <p:animEffect transition="in" filter="wipe(down)">
                                      <p:cBhvr>
                                        <p:cTn id="10" dur="500"/>
                                        <p:tgtEl>
                                          <p:spTgt spid="14">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animEffect transition="in" filter="wipe(down)">
                                      <p:cBhvr>
                                        <p:cTn id="13" dur="500"/>
                                        <p:tgtEl>
                                          <p:spTgt spid="14">
                                            <p:txEl>
                                              <p:pRg st="4" end="4"/>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xEl>
                                              <p:pRg st="5" end="5"/>
                                            </p:txEl>
                                          </p:spTgt>
                                        </p:tgtEl>
                                        <p:attrNameLst>
                                          <p:attrName>style.visibility</p:attrName>
                                        </p:attrNameLst>
                                      </p:cBhvr>
                                      <p:to>
                                        <p:strVal val="visible"/>
                                      </p:to>
                                    </p:set>
                                    <p:animEffect transition="in" filter="wipe(down)">
                                      <p:cBhvr>
                                        <p:cTn id="16" dur="500"/>
                                        <p:tgtEl>
                                          <p:spTgt spid="14">
                                            <p:txEl>
                                              <p:pRg st="5" end="5"/>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animEffect transition="in" filter="wipe(down)">
                                      <p:cBhvr>
                                        <p:cTn id="19" dur="500"/>
                                        <p:tgtEl>
                                          <p:spTgt spid="14">
                                            <p:txEl>
                                              <p:pRg st="6" end="6"/>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
                                            <p:txEl>
                                              <p:pRg st="7" end="7"/>
                                            </p:txEl>
                                          </p:spTgt>
                                        </p:tgtEl>
                                        <p:attrNameLst>
                                          <p:attrName>style.visibility</p:attrName>
                                        </p:attrNameLst>
                                      </p:cBhvr>
                                      <p:to>
                                        <p:strVal val="visible"/>
                                      </p:to>
                                    </p:set>
                                    <p:animEffect transition="in" filter="wipe(down)">
                                      <p:cBhvr>
                                        <p:cTn id="22" dur="500"/>
                                        <p:tgtEl>
                                          <p:spTgt spid="14">
                                            <p:txEl>
                                              <p:pRg st="7" end="7"/>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
                                            <p:txEl>
                                              <p:pRg st="8" end="8"/>
                                            </p:txEl>
                                          </p:spTgt>
                                        </p:tgtEl>
                                        <p:attrNameLst>
                                          <p:attrName>style.visibility</p:attrName>
                                        </p:attrNameLst>
                                      </p:cBhvr>
                                      <p:to>
                                        <p:strVal val="visible"/>
                                      </p:to>
                                    </p:set>
                                    <p:animEffect transition="in" filter="wipe(down)">
                                      <p:cBhvr>
                                        <p:cTn id="25" dur="500"/>
                                        <p:tgtEl>
                                          <p:spTgt spid="14">
                                            <p:txEl>
                                              <p:pRg st="8" end="8"/>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
                                            <p:txEl>
                                              <p:pRg st="9" end="9"/>
                                            </p:txEl>
                                          </p:spTgt>
                                        </p:tgtEl>
                                        <p:attrNameLst>
                                          <p:attrName>style.visibility</p:attrName>
                                        </p:attrNameLst>
                                      </p:cBhvr>
                                      <p:to>
                                        <p:strVal val="visible"/>
                                      </p:to>
                                    </p:set>
                                    <p:animEffect transition="in" filter="wipe(down)">
                                      <p:cBhvr>
                                        <p:cTn id="28" dur="500"/>
                                        <p:tgtEl>
                                          <p:spTgt spid="14">
                                            <p:txEl>
                                              <p:pRg st="9" end="9"/>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
                                            <p:txEl>
                                              <p:pRg st="10" end="10"/>
                                            </p:txEl>
                                          </p:spTgt>
                                        </p:tgtEl>
                                        <p:attrNameLst>
                                          <p:attrName>style.visibility</p:attrName>
                                        </p:attrNameLst>
                                      </p:cBhvr>
                                      <p:to>
                                        <p:strVal val="visible"/>
                                      </p:to>
                                    </p:set>
                                    <p:animEffect transition="in" filter="wipe(down)">
                                      <p:cBhvr>
                                        <p:cTn id="31" dur="500"/>
                                        <p:tgtEl>
                                          <p:spTgt spid="14">
                                            <p:txEl>
                                              <p:pRg st="10" end="10"/>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
                                            <p:txEl>
                                              <p:pRg st="11" end="11"/>
                                            </p:txEl>
                                          </p:spTgt>
                                        </p:tgtEl>
                                        <p:attrNameLst>
                                          <p:attrName>style.visibility</p:attrName>
                                        </p:attrNameLst>
                                      </p:cBhvr>
                                      <p:to>
                                        <p:strVal val="visible"/>
                                      </p:to>
                                    </p:set>
                                    <p:animEffect transition="in" filter="wipe(down)">
                                      <p:cBhvr>
                                        <p:cTn id="34" dur="500"/>
                                        <p:tgtEl>
                                          <p:spTgt spid="14">
                                            <p:txEl>
                                              <p:pRg st="11" end="11"/>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xEl>
                                              <p:pRg st="12" end="12"/>
                                            </p:txEl>
                                          </p:spTgt>
                                        </p:tgtEl>
                                        <p:attrNameLst>
                                          <p:attrName>style.visibility</p:attrName>
                                        </p:attrNameLst>
                                      </p:cBhvr>
                                      <p:to>
                                        <p:strVal val="visible"/>
                                      </p:to>
                                    </p:set>
                                    <p:animEffect transition="in" filter="wipe(down)">
                                      <p:cBhvr>
                                        <p:cTn id="37" dur="500"/>
                                        <p:tgtEl>
                                          <p:spTgt spid="14">
                                            <p:txEl>
                                              <p:pRg st="12" end="12"/>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
                                            <p:txEl>
                                              <p:pRg st="13" end="13"/>
                                            </p:txEl>
                                          </p:spTgt>
                                        </p:tgtEl>
                                        <p:attrNameLst>
                                          <p:attrName>style.visibility</p:attrName>
                                        </p:attrNameLst>
                                      </p:cBhvr>
                                      <p:to>
                                        <p:strVal val="visible"/>
                                      </p:to>
                                    </p:set>
                                    <p:animEffect transition="in" filter="wipe(down)">
                                      <p:cBhvr>
                                        <p:cTn id="40" dur="500"/>
                                        <p:tgtEl>
                                          <p:spTgt spid="14">
                                            <p:txEl>
                                              <p:pRg st="13" end="13"/>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4">
                                            <p:txEl>
                                              <p:pRg st="14" end="14"/>
                                            </p:txEl>
                                          </p:spTgt>
                                        </p:tgtEl>
                                        <p:attrNameLst>
                                          <p:attrName>style.visibility</p:attrName>
                                        </p:attrNameLst>
                                      </p:cBhvr>
                                      <p:to>
                                        <p:strVal val="visible"/>
                                      </p:to>
                                    </p:set>
                                    <p:animEffect transition="in" filter="wipe(down)">
                                      <p:cBhvr>
                                        <p:cTn id="43" dur="500"/>
                                        <p:tgtEl>
                                          <p:spTgt spid="14">
                                            <p:txEl>
                                              <p:pRg st="14" end="14"/>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4">
                                            <p:txEl>
                                              <p:pRg st="15" end="15"/>
                                            </p:txEl>
                                          </p:spTgt>
                                        </p:tgtEl>
                                        <p:attrNameLst>
                                          <p:attrName>style.visibility</p:attrName>
                                        </p:attrNameLst>
                                      </p:cBhvr>
                                      <p:to>
                                        <p:strVal val="visible"/>
                                      </p:to>
                                    </p:set>
                                    <p:animEffect transition="in" filter="wipe(down)">
                                      <p:cBhvr>
                                        <p:cTn id="46" dur="500"/>
                                        <p:tgtEl>
                                          <p:spTgt spid="14">
                                            <p:txEl>
                                              <p:pRg st="15" end="15"/>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4">
                                            <p:txEl>
                                              <p:pRg st="16" end="16"/>
                                            </p:txEl>
                                          </p:spTgt>
                                        </p:tgtEl>
                                        <p:attrNameLst>
                                          <p:attrName>style.visibility</p:attrName>
                                        </p:attrNameLst>
                                      </p:cBhvr>
                                      <p:to>
                                        <p:strVal val="visible"/>
                                      </p:to>
                                    </p:set>
                                    <p:animEffect transition="in" filter="wipe(down)">
                                      <p:cBhvr>
                                        <p:cTn id="49" dur="500"/>
                                        <p:tgtEl>
                                          <p:spTgt spid="1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 </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179512" y="1766449"/>
            <a:ext cx="8722580" cy="2467858"/>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Modify the previous program so that your code should handle</a:t>
            </a:r>
          </a:p>
          <a:p>
            <a:pPr algn="ctr"/>
            <a:r>
              <a:rPr lang="en-US" sz="2400" b="1" dirty="0">
                <a:solidFill>
                  <a:srgbClr val="FFFF00"/>
                </a:solidFill>
              </a:rPr>
              <a:t>negative numbers also</a:t>
            </a:r>
          </a:p>
        </p:txBody>
      </p:sp>
    </p:spTree>
    <p:extLst>
      <p:ext uri="{BB962C8B-B14F-4D97-AF65-F5344CB8AC3E}">
        <p14:creationId xmlns:p14="http://schemas.microsoft.com/office/powerpoint/2010/main" val="63854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Solution</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857224" y="1000114"/>
            <a:ext cx="7429552" cy="400052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467544" y="1000114"/>
            <a:ext cx="7846521" cy="3970318"/>
          </a:xfrm>
          <a:prstGeom prst="rect">
            <a:avLst/>
          </a:prstGeom>
          <a:noFill/>
        </p:spPr>
        <p:txBody>
          <a:bodyPr wrap="square" rtlCol="0">
            <a:spAutoFit/>
          </a:bodyPr>
          <a:lstStyle/>
          <a:p>
            <a:pPr marL="800100" lvl="1" indent="-342900"/>
            <a:r>
              <a:rPr lang="en-US" sz="1400" dirty="0" err="1">
                <a:solidFill>
                  <a:schemeClr val="bg1"/>
                </a:solidFill>
                <a:sym typeface="Wingdings" pitchFamily="2" charset="2"/>
              </a:rPr>
              <a:t>int</a:t>
            </a:r>
            <a:r>
              <a:rPr lang="en-US" sz="1400" dirty="0">
                <a:solidFill>
                  <a:schemeClr val="bg1"/>
                </a:solidFill>
                <a:sym typeface="Wingdings" pitchFamily="2" charset="2"/>
              </a:rPr>
              <a:t> main()</a:t>
            </a:r>
          </a:p>
          <a:p>
            <a:pPr marL="800100" lvl="1" indent="-342900"/>
            <a:r>
              <a:rPr lang="en-US" sz="1400" dirty="0">
                <a:solidFill>
                  <a:schemeClr val="bg1"/>
                </a:solidFill>
                <a:sym typeface="Wingdings" pitchFamily="2" charset="2"/>
              </a:rPr>
              <a:t>{</a:t>
            </a:r>
          </a:p>
          <a:p>
            <a:pPr marL="800100" lvl="1" indent="-342900"/>
            <a:r>
              <a:rPr lang="en-US" sz="1400" dirty="0">
                <a:solidFill>
                  <a:schemeClr val="bg1"/>
                </a:solidFill>
                <a:sym typeface="Wingdings" pitchFamily="2" charset="2"/>
              </a:rPr>
              <a:t>    int </a:t>
            </a:r>
            <a:r>
              <a:rPr lang="en-US" sz="1400" dirty="0" err="1">
                <a:solidFill>
                  <a:schemeClr val="bg1"/>
                </a:solidFill>
                <a:sym typeface="Wingdings" pitchFamily="2" charset="2"/>
              </a:rPr>
              <a:t>arr</a:t>
            </a:r>
            <a:r>
              <a:rPr lang="en-US" sz="1400" dirty="0">
                <a:solidFill>
                  <a:schemeClr val="bg1"/>
                </a:solidFill>
                <a:sym typeface="Wingdings" pitchFamily="2" charset="2"/>
              </a:rPr>
              <a:t>[10], i, max;</a:t>
            </a:r>
          </a:p>
          <a:p>
            <a:pPr marL="800100" lvl="1" indent="-342900"/>
            <a:r>
              <a:rPr lang="en-US" sz="1400" dirty="0">
                <a:solidFill>
                  <a:schemeClr val="bg1"/>
                </a:solidFill>
                <a:sym typeface="Wingdings" pitchFamily="2" charset="2"/>
              </a:rPr>
              <a:t>  </a:t>
            </a:r>
          </a:p>
          <a:p>
            <a:pPr marL="800100" lvl="1" indent="-342900"/>
            <a:r>
              <a:rPr lang="en-US" sz="1400" dirty="0">
                <a:solidFill>
                  <a:schemeClr val="bg1"/>
                </a:solidFill>
                <a:sym typeface="Wingdings" pitchFamily="2" charset="2"/>
              </a:rPr>
              <a:t>    for(i = 0; i &lt;= 9; i++)</a:t>
            </a:r>
          </a:p>
          <a:p>
            <a:pPr marL="800100" lvl="1" indent="-342900"/>
            <a:r>
              <a:rPr lang="en-US" sz="1400" dirty="0">
                <a:solidFill>
                  <a:schemeClr val="bg1"/>
                </a:solidFill>
                <a:sym typeface="Wingdings" pitchFamily="2" charset="2"/>
              </a:rPr>
              <a:t>    {</a:t>
            </a:r>
          </a:p>
          <a:p>
            <a:pPr marL="800100" lvl="1" indent="-342900"/>
            <a:r>
              <a:rPr lang="en-US" sz="1400" dirty="0">
                <a:solidFill>
                  <a:schemeClr val="bg1"/>
                </a:solidFill>
                <a:sym typeface="Wingdings" pitchFamily="2" charset="2"/>
              </a:rPr>
              <a:t>        printf("Enter number:");</a:t>
            </a:r>
          </a:p>
          <a:p>
            <a:pPr marL="800100" lvl="1" indent="-342900"/>
            <a:r>
              <a:rPr lang="en-US" sz="1400" dirty="0">
                <a:solidFill>
                  <a:schemeClr val="bg1"/>
                </a:solidFill>
                <a:sym typeface="Wingdings" pitchFamily="2" charset="2"/>
              </a:rPr>
              <a:t>        scanf("%d", &amp;</a:t>
            </a:r>
            <a:r>
              <a:rPr lang="en-US" sz="1400" dirty="0" err="1">
                <a:solidFill>
                  <a:schemeClr val="bg1"/>
                </a:solidFill>
                <a:sym typeface="Wingdings" pitchFamily="2" charset="2"/>
              </a:rPr>
              <a:t>arr</a:t>
            </a:r>
            <a:r>
              <a:rPr lang="en-US" sz="1400" dirty="0">
                <a:solidFill>
                  <a:schemeClr val="bg1"/>
                </a:solidFill>
                <a:sym typeface="Wingdings" pitchFamily="2" charset="2"/>
              </a:rPr>
              <a:t>[i]);</a:t>
            </a:r>
          </a:p>
          <a:p>
            <a:pPr marL="800100" lvl="1" indent="-342900"/>
            <a:r>
              <a:rPr lang="en-US" sz="1400" dirty="0">
                <a:solidFill>
                  <a:schemeClr val="bg1"/>
                </a:solidFill>
                <a:sym typeface="Wingdings" pitchFamily="2" charset="2"/>
              </a:rPr>
              <a:t>    }</a:t>
            </a:r>
          </a:p>
          <a:p>
            <a:pPr marL="800100" lvl="1" indent="-342900"/>
            <a:r>
              <a:rPr lang="en-US" sz="1400" dirty="0">
                <a:solidFill>
                  <a:schemeClr val="bg1"/>
                </a:solidFill>
                <a:sym typeface="Wingdings" pitchFamily="2" charset="2"/>
              </a:rPr>
              <a:t>    max = </a:t>
            </a:r>
            <a:r>
              <a:rPr lang="en-US" sz="1400" dirty="0" err="1">
                <a:solidFill>
                  <a:schemeClr val="bg1"/>
                </a:solidFill>
                <a:sym typeface="Wingdings" pitchFamily="2" charset="2"/>
              </a:rPr>
              <a:t>arr</a:t>
            </a:r>
            <a:r>
              <a:rPr lang="en-US" sz="1400" dirty="0">
                <a:solidFill>
                  <a:schemeClr val="bg1"/>
                </a:solidFill>
                <a:sym typeface="Wingdings" pitchFamily="2" charset="2"/>
              </a:rPr>
              <a:t>[0];</a:t>
            </a:r>
          </a:p>
          <a:p>
            <a:pPr marL="800100" lvl="1" indent="-342900"/>
            <a:r>
              <a:rPr lang="en-US" sz="1400" dirty="0">
                <a:solidFill>
                  <a:schemeClr val="bg1"/>
                </a:solidFill>
                <a:sym typeface="Wingdings" pitchFamily="2" charset="2"/>
              </a:rPr>
              <a:t>    for(i = 1; i &lt;= 9; i++)</a:t>
            </a:r>
          </a:p>
          <a:p>
            <a:pPr marL="800100" lvl="1" indent="-342900"/>
            <a:r>
              <a:rPr lang="en-US" sz="1400" dirty="0">
                <a:solidFill>
                  <a:schemeClr val="bg1"/>
                </a:solidFill>
                <a:sym typeface="Wingdings" pitchFamily="2" charset="2"/>
              </a:rPr>
              <a:t>    {</a:t>
            </a:r>
          </a:p>
          <a:p>
            <a:pPr marL="800100" lvl="1" indent="-342900"/>
            <a:r>
              <a:rPr lang="en-US" sz="1400" dirty="0">
                <a:solidFill>
                  <a:schemeClr val="bg1"/>
                </a:solidFill>
                <a:sym typeface="Wingdings" pitchFamily="2" charset="2"/>
              </a:rPr>
              <a:t>        if(</a:t>
            </a:r>
            <a:r>
              <a:rPr lang="en-US" sz="1400" dirty="0" err="1">
                <a:solidFill>
                  <a:schemeClr val="bg1"/>
                </a:solidFill>
                <a:sym typeface="Wingdings" pitchFamily="2" charset="2"/>
              </a:rPr>
              <a:t>arr</a:t>
            </a:r>
            <a:r>
              <a:rPr lang="en-US" sz="1400" dirty="0">
                <a:solidFill>
                  <a:schemeClr val="bg1"/>
                </a:solidFill>
                <a:sym typeface="Wingdings" pitchFamily="2" charset="2"/>
              </a:rPr>
              <a:t>[i] &gt; max)</a:t>
            </a:r>
          </a:p>
          <a:p>
            <a:pPr marL="800100" lvl="1" indent="-342900"/>
            <a:r>
              <a:rPr lang="en-US" sz="1400" dirty="0">
                <a:solidFill>
                  <a:schemeClr val="bg1"/>
                </a:solidFill>
                <a:sym typeface="Wingdings" pitchFamily="2" charset="2"/>
              </a:rPr>
              <a:t>            max = </a:t>
            </a:r>
            <a:r>
              <a:rPr lang="en-US" sz="1400" dirty="0" err="1">
                <a:solidFill>
                  <a:schemeClr val="bg1"/>
                </a:solidFill>
                <a:sym typeface="Wingdings" pitchFamily="2" charset="2"/>
              </a:rPr>
              <a:t>arr</a:t>
            </a:r>
            <a:r>
              <a:rPr lang="en-US" sz="1400" dirty="0">
                <a:solidFill>
                  <a:schemeClr val="bg1"/>
                </a:solidFill>
                <a:sym typeface="Wingdings" pitchFamily="2" charset="2"/>
              </a:rPr>
              <a:t>[i];</a:t>
            </a:r>
          </a:p>
          <a:p>
            <a:pPr marL="800100" lvl="1" indent="-342900"/>
            <a:r>
              <a:rPr lang="en-US" sz="1400" dirty="0">
                <a:solidFill>
                  <a:schemeClr val="bg1"/>
                </a:solidFill>
                <a:sym typeface="Wingdings" pitchFamily="2" charset="2"/>
              </a:rPr>
              <a:t>    }</a:t>
            </a:r>
          </a:p>
          <a:p>
            <a:pPr marL="800100" lvl="1" indent="-342900"/>
            <a:r>
              <a:rPr lang="en-US" sz="1400" dirty="0">
                <a:solidFill>
                  <a:schemeClr val="bg1"/>
                </a:solidFill>
                <a:sym typeface="Wingdings" pitchFamily="2" charset="2"/>
              </a:rPr>
              <a:t>    printf("Max Number is %d", max);</a:t>
            </a:r>
          </a:p>
          <a:p>
            <a:pPr marL="800100" lvl="1" indent="-342900"/>
            <a:r>
              <a:rPr lang="en-US" sz="1400" dirty="0">
                <a:solidFill>
                  <a:schemeClr val="bg1"/>
                </a:solidFill>
                <a:sym typeface="Wingdings" pitchFamily="2" charset="2"/>
              </a:rPr>
              <a:t>    return 0;</a:t>
            </a:r>
          </a:p>
          <a:p>
            <a:pPr marL="800100" lvl="1" indent="-342900"/>
            <a:r>
              <a:rPr lang="en-US" sz="1400" dirty="0">
                <a:solidFill>
                  <a:schemeClr val="bg1"/>
                </a:solidFill>
                <a:sym typeface="Wingdings" pitchFamily="2" charset="2"/>
              </a:rPr>
              <a:t>}</a:t>
            </a:r>
            <a:endParaRPr lang="en-US" sz="1400" b="1" dirty="0">
              <a:solidFill>
                <a:srgbClr val="0000CC"/>
              </a:solidFill>
              <a:sym typeface="Wingdings" pitchFamily="2" charset="2"/>
            </a:endParaRPr>
          </a:p>
        </p:txBody>
      </p:sp>
      <p:graphicFrame>
        <p:nvGraphicFramePr>
          <p:cNvPr id="12" name="Table 6">
            <a:extLst>
              <a:ext uri="{FF2B5EF4-FFF2-40B4-BE49-F238E27FC236}">
                <a16:creationId xmlns:a16="http://schemas.microsoft.com/office/drawing/2014/main" id="{7EB2374C-69F3-4C8B-B94F-65262849FFD0}"/>
              </a:ext>
            </a:extLst>
          </p:cNvPr>
          <p:cNvGraphicFramePr>
            <a:graphicFrameLocks noGrp="1"/>
          </p:cNvGraphicFramePr>
          <p:nvPr/>
        </p:nvGraphicFramePr>
        <p:xfrm>
          <a:off x="5849151" y="1419622"/>
          <a:ext cx="1103784" cy="3352820"/>
        </p:xfrm>
        <a:graphic>
          <a:graphicData uri="http://schemas.openxmlformats.org/drawingml/2006/table">
            <a:tbl>
              <a:tblPr firstRow="1" bandRow="1">
                <a:tableStyleId>{5C22544A-7EE6-4342-B048-85BDC9FD1C3A}</a:tableStyleId>
              </a:tblPr>
              <a:tblGrid>
                <a:gridCol w="1103784">
                  <a:extLst>
                    <a:ext uri="{9D8B030D-6E8A-4147-A177-3AD203B41FA5}">
                      <a16:colId xmlns:a16="http://schemas.microsoft.com/office/drawing/2014/main" val="3928858204"/>
                    </a:ext>
                  </a:extLst>
                </a:gridCol>
              </a:tblGrid>
              <a:tr h="335282">
                <a:tc>
                  <a:txBody>
                    <a:bodyPr/>
                    <a:lstStyle/>
                    <a:p>
                      <a:pPr algn="ctr"/>
                      <a:r>
                        <a:rPr lang="en-US" sz="1500" b="0" dirty="0">
                          <a:solidFill>
                            <a:schemeClr val="tx1"/>
                          </a:solidFill>
                        </a:rPr>
                        <a:t>25</a:t>
                      </a:r>
                    </a:p>
                  </a:txBody>
                  <a:tcPr marT="37785" marB="37785" anchor="ctr">
                    <a:solidFill>
                      <a:schemeClr val="bg1">
                        <a:lumMod val="95000"/>
                      </a:schemeClr>
                    </a:solidFill>
                  </a:tcPr>
                </a:tc>
                <a:extLst>
                  <a:ext uri="{0D108BD9-81ED-4DB2-BD59-A6C34878D82A}">
                    <a16:rowId xmlns:a16="http://schemas.microsoft.com/office/drawing/2014/main" val="3667420262"/>
                  </a:ext>
                </a:extLst>
              </a:tr>
              <a:tr h="335282">
                <a:tc>
                  <a:txBody>
                    <a:bodyPr/>
                    <a:lstStyle/>
                    <a:p>
                      <a:pPr algn="ctr"/>
                      <a:r>
                        <a:rPr lang="en-US" sz="1500" b="0" dirty="0">
                          <a:solidFill>
                            <a:schemeClr val="tx1"/>
                          </a:solidFill>
                        </a:rPr>
                        <a:t>7</a:t>
                      </a:r>
                      <a:endParaRPr lang="en-US" sz="1500" dirty="0">
                        <a:solidFill>
                          <a:schemeClr val="tx1"/>
                        </a:solidFill>
                      </a:endParaRPr>
                    </a:p>
                  </a:txBody>
                  <a:tcPr marT="37785" marB="37785" anchor="ctr"/>
                </a:tc>
                <a:extLst>
                  <a:ext uri="{0D108BD9-81ED-4DB2-BD59-A6C34878D82A}">
                    <a16:rowId xmlns:a16="http://schemas.microsoft.com/office/drawing/2014/main" val="3851691300"/>
                  </a:ext>
                </a:extLst>
              </a:tr>
              <a:tr h="335282">
                <a:tc>
                  <a:txBody>
                    <a:bodyPr/>
                    <a:lstStyle/>
                    <a:p>
                      <a:pPr algn="ctr"/>
                      <a:r>
                        <a:rPr lang="en-US" sz="1500" b="0" dirty="0">
                          <a:solidFill>
                            <a:schemeClr val="tx1"/>
                          </a:solidFill>
                        </a:rPr>
                        <a:t>15</a:t>
                      </a:r>
                      <a:endParaRPr lang="en-US" sz="1500" dirty="0">
                        <a:solidFill>
                          <a:schemeClr val="tx1"/>
                        </a:solidFill>
                      </a:endParaRPr>
                    </a:p>
                  </a:txBody>
                  <a:tcPr marT="37785" marB="37785" anchor="ctr"/>
                </a:tc>
                <a:extLst>
                  <a:ext uri="{0D108BD9-81ED-4DB2-BD59-A6C34878D82A}">
                    <a16:rowId xmlns:a16="http://schemas.microsoft.com/office/drawing/2014/main" val="1250095804"/>
                  </a:ext>
                </a:extLst>
              </a:tr>
              <a:tr h="335282">
                <a:tc>
                  <a:txBody>
                    <a:bodyPr/>
                    <a:lstStyle/>
                    <a:p>
                      <a:pPr algn="ctr"/>
                      <a:r>
                        <a:rPr lang="en-US" sz="1500" b="0" dirty="0">
                          <a:solidFill>
                            <a:schemeClr val="tx1"/>
                          </a:solidFill>
                        </a:rPr>
                        <a:t>18</a:t>
                      </a:r>
                      <a:endParaRPr lang="en-US" sz="1500" dirty="0">
                        <a:solidFill>
                          <a:schemeClr val="tx1"/>
                        </a:solidFill>
                      </a:endParaRPr>
                    </a:p>
                  </a:txBody>
                  <a:tcPr marT="37785" marB="37785" anchor="ctr"/>
                </a:tc>
                <a:extLst>
                  <a:ext uri="{0D108BD9-81ED-4DB2-BD59-A6C34878D82A}">
                    <a16:rowId xmlns:a16="http://schemas.microsoft.com/office/drawing/2014/main" val="915083842"/>
                  </a:ext>
                </a:extLst>
              </a:tr>
              <a:tr h="335282">
                <a:tc>
                  <a:txBody>
                    <a:bodyPr/>
                    <a:lstStyle/>
                    <a:p>
                      <a:pPr algn="ctr"/>
                      <a:r>
                        <a:rPr lang="en-US" sz="1500" b="0" dirty="0">
                          <a:solidFill>
                            <a:schemeClr val="tx1"/>
                          </a:solidFill>
                        </a:rPr>
                        <a:t>23</a:t>
                      </a:r>
                      <a:endParaRPr lang="en-US" sz="1500" dirty="0">
                        <a:solidFill>
                          <a:schemeClr val="tx1"/>
                        </a:solidFill>
                      </a:endParaRPr>
                    </a:p>
                  </a:txBody>
                  <a:tcPr marT="37785" marB="37785" anchor="ctr"/>
                </a:tc>
                <a:extLst>
                  <a:ext uri="{0D108BD9-81ED-4DB2-BD59-A6C34878D82A}">
                    <a16:rowId xmlns:a16="http://schemas.microsoft.com/office/drawing/2014/main" val="1313831968"/>
                  </a:ext>
                </a:extLst>
              </a:tr>
              <a:tr h="335282">
                <a:tc>
                  <a:txBody>
                    <a:bodyPr/>
                    <a:lstStyle/>
                    <a:p>
                      <a:pPr algn="ctr"/>
                      <a:r>
                        <a:rPr lang="en-US" sz="1500" b="0" dirty="0">
                          <a:solidFill>
                            <a:schemeClr val="tx1"/>
                          </a:solidFill>
                        </a:rPr>
                        <a:t>62</a:t>
                      </a:r>
                      <a:endParaRPr lang="en-US" sz="1500" dirty="0">
                        <a:solidFill>
                          <a:schemeClr val="tx1"/>
                        </a:solidFill>
                      </a:endParaRPr>
                    </a:p>
                  </a:txBody>
                  <a:tcPr marT="37785" marB="37785" anchor="ctr"/>
                </a:tc>
                <a:extLst>
                  <a:ext uri="{0D108BD9-81ED-4DB2-BD59-A6C34878D82A}">
                    <a16:rowId xmlns:a16="http://schemas.microsoft.com/office/drawing/2014/main" val="2474245656"/>
                  </a:ext>
                </a:extLst>
              </a:tr>
              <a:tr h="335282">
                <a:tc>
                  <a:txBody>
                    <a:bodyPr/>
                    <a:lstStyle/>
                    <a:p>
                      <a:pPr algn="ctr"/>
                      <a:r>
                        <a:rPr lang="en-US" sz="1500" b="0" dirty="0">
                          <a:solidFill>
                            <a:schemeClr val="tx1"/>
                          </a:solidFill>
                        </a:rPr>
                        <a:t>9</a:t>
                      </a:r>
                      <a:endParaRPr lang="en-US" sz="1500" dirty="0">
                        <a:solidFill>
                          <a:schemeClr val="tx1"/>
                        </a:solidFill>
                      </a:endParaRPr>
                    </a:p>
                  </a:txBody>
                  <a:tcPr marT="37785" marB="37785" anchor="ctr"/>
                </a:tc>
                <a:extLst>
                  <a:ext uri="{0D108BD9-81ED-4DB2-BD59-A6C34878D82A}">
                    <a16:rowId xmlns:a16="http://schemas.microsoft.com/office/drawing/2014/main" val="3033874060"/>
                  </a:ext>
                </a:extLst>
              </a:tr>
              <a:tr h="335282">
                <a:tc>
                  <a:txBody>
                    <a:bodyPr/>
                    <a:lstStyle/>
                    <a:p>
                      <a:pPr algn="ctr"/>
                      <a:r>
                        <a:rPr lang="en-US" sz="1500" b="0" dirty="0">
                          <a:solidFill>
                            <a:schemeClr val="tx1"/>
                          </a:solidFill>
                        </a:rPr>
                        <a:t>28</a:t>
                      </a:r>
                      <a:endParaRPr lang="en-US" sz="1500" dirty="0">
                        <a:solidFill>
                          <a:schemeClr val="tx1"/>
                        </a:solidFill>
                      </a:endParaRPr>
                    </a:p>
                  </a:txBody>
                  <a:tcPr marT="37785" marB="37785" anchor="ctr"/>
                </a:tc>
                <a:extLst>
                  <a:ext uri="{0D108BD9-81ED-4DB2-BD59-A6C34878D82A}">
                    <a16:rowId xmlns:a16="http://schemas.microsoft.com/office/drawing/2014/main" val="2509969447"/>
                  </a:ext>
                </a:extLst>
              </a:tr>
              <a:tr h="335282">
                <a:tc>
                  <a:txBody>
                    <a:bodyPr/>
                    <a:lstStyle/>
                    <a:p>
                      <a:pPr algn="ctr"/>
                      <a:r>
                        <a:rPr lang="en-US" sz="1500" b="0" dirty="0">
                          <a:solidFill>
                            <a:schemeClr val="tx1"/>
                          </a:solidFill>
                        </a:rPr>
                        <a:t>45</a:t>
                      </a:r>
                      <a:endParaRPr lang="en-US" sz="1500" dirty="0">
                        <a:solidFill>
                          <a:schemeClr val="tx1"/>
                        </a:solidFill>
                      </a:endParaRPr>
                    </a:p>
                  </a:txBody>
                  <a:tcPr marT="37785" marB="37785" anchor="ctr"/>
                </a:tc>
                <a:extLst>
                  <a:ext uri="{0D108BD9-81ED-4DB2-BD59-A6C34878D82A}">
                    <a16:rowId xmlns:a16="http://schemas.microsoft.com/office/drawing/2014/main" val="4142424042"/>
                  </a:ext>
                </a:extLst>
              </a:tr>
              <a:tr h="335282">
                <a:tc>
                  <a:txBody>
                    <a:bodyPr/>
                    <a:lstStyle/>
                    <a:p>
                      <a:pPr algn="ctr"/>
                      <a:r>
                        <a:rPr lang="en-US" sz="1500" b="0" dirty="0">
                          <a:solidFill>
                            <a:schemeClr val="tx1"/>
                          </a:solidFill>
                        </a:rPr>
                        <a:t>11</a:t>
                      </a:r>
                      <a:endParaRPr lang="en-US" sz="1500" dirty="0">
                        <a:solidFill>
                          <a:schemeClr val="tx1"/>
                        </a:solidFill>
                      </a:endParaRPr>
                    </a:p>
                  </a:txBody>
                  <a:tcPr marT="37785" marB="37785" anchor="ctr"/>
                </a:tc>
                <a:extLst>
                  <a:ext uri="{0D108BD9-81ED-4DB2-BD59-A6C34878D82A}">
                    <a16:rowId xmlns:a16="http://schemas.microsoft.com/office/drawing/2014/main" val="1731818359"/>
                  </a:ext>
                </a:extLst>
              </a:tr>
            </a:tbl>
          </a:graphicData>
        </a:graphic>
      </p:graphicFrame>
      <p:sp>
        <p:nvSpPr>
          <p:cNvPr id="13" name="TextBox 12">
            <a:extLst>
              <a:ext uri="{FF2B5EF4-FFF2-40B4-BE49-F238E27FC236}">
                <a16:creationId xmlns:a16="http://schemas.microsoft.com/office/drawing/2014/main" id="{9E2F0458-9CBF-4697-A0A3-AF6705FD6A1E}"/>
              </a:ext>
            </a:extLst>
          </p:cNvPr>
          <p:cNvSpPr txBox="1"/>
          <p:nvPr/>
        </p:nvSpPr>
        <p:spPr>
          <a:xfrm>
            <a:off x="5143393" y="1419622"/>
            <a:ext cx="652743" cy="369332"/>
          </a:xfrm>
          <a:prstGeom prst="rect">
            <a:avLst/>
          </a:prstGeom>
          <a:noFill/>
        </p:spPr>
        <p:txBody>
          <a:bodyPr wrap="none" rtlCol="0">
            <a:spAutoFit/>
          </a:bodyPr>
          <a:lstStyle/>
          <a:p>
            <a:r>
              <a:rPr lang="en-US" dirty="0">
                <a:solidFill>
                  <a:srgbClr val="FFFF00"/>
                </a:solidFill>
              </a:rPr>
              <a:t>2000</a:t>
            </a:r>
          </a:p>
        </p:txBody>
      </p:sp>
      <p:sp>
        <p:nvSpPr>
          <p:cNvPr id="14" name="TextBox 13">
            <a:extLst>
              <a:ext uri="{FF2B5EF4-FFF2-40B4-BE49-F238E27FC236}">
                <a16:creationId xmlns:a16="http://schemas.microsoft.com/office/drawing/2014/main" id="{BD6BA93D-38C7-4F46-B261-E85294B88186}"/>
              </a:ext>
            </a:extLst>
          </p:cNvPr>
          <p:cNvSpPr txBox="1"/>
          <p:nvPr/>
        </p:nvSpPr>
        <p:spPr>
          <a:xfrm>
            <a:off x="6137321" y="987574"/>
            <a:ext cx="554960" cy="461665"/>
          </a:xfrm>
          <a:prstGeom prst="rect">
            <a:avLst/>
          </a:prstGeom>
          <a:noFill/>
        </p:spPr>
        <p:txBody>
          <a:bodyPr wrap="none" rtlCol="0">
            <a:spAutoFit/>
          </a:bodyPr>
          <a:lstStyle/>
          <a:p>
            <a:r>
              <a:rPr lang="en-US" sz="2400" b="1" dirty="0" err="1">
                <a:solidFill>
                  <a:srgbClr val="FFFF00"/>
                </a:solidFill>
              </a:rPr>
              <a:t>arr</a:t>
            </a:r>
            <a:endParaRPr lang="en-US" sz="2400" b="1" dirty="0">
              <a:solidFill>
                <a:srgbClr val="FFFF00"/>
              </a:solidFill>
            </a:endParaRPr>
          </a:p>
        </p:txBody>
      </p:sp>
      <p:sp>
        <p:nvSpPr>
          <p:cNvPr id="15" name="TextBox 14">
            <a:extLst>
              <a:ext uri="{FF2B5EF4-FFF2-40B4-BE49-F238E27FC236}">
                <a16:creationId xmlns:a16="http://schemas.microsoft.com/office/drawing/2014/main" id="{CBBCE467-20B6-4A6F-B315-9B531B267F86}"/>
              </a:ext>
            </a:extLst>
          </p:cNvPr>
          <p:cNvSpPr txBox="1"/>
          <p:nvPr/>
        </p:nvSpPr>
        <p:spPr>
          <a:xfrm>
            <a:off x="7078626" y="1410330"/>
            <a:ext cx="301686" cy="369332"/>
          </a:xfrm>
          <a:prstGeom prst="rect">
            <a:avLst/>
          </a:prstGeom>
          <a:noFill/>
        </p:spPr>
        <p:txBody>
          <a:bodyPr wrap="none" rtlCol="0">
            <a:spAutoFit/>
          </a:bodyPr>
          <a:lstStyle/>
          <a:p>
            <a:r>
              <a:rPr lang="en-US" dirty="0">
                <a:solidFill>
                  <a:srgbClr val="FFFF00"/>
                </a:solidFill>
              </a:rPr>
              <a:t>0</a:t>
            </a:r>
          </a:p>
        </p:txBody>
      </p:sp>
      <p:sp>
        <p:nvSpPr>
          <p:cNvPr id="16" name="TextBox 15">
            <a:extLst>
              <a:ext uri="{FF2B5EF4-FFF2-40B4-BE49-F238E27FC236}">
                <a16:creationId xmlns:a16="http://schemas.microsoft.com/office/drawing/2014/main" id="{C85442B7-2C99-47B1-A099-9EA655C441E8}"/>
              </a:ext>
            </a:extLst>
          </p:cNvPr>
          <p:cNvSpPr txBox="1"/>
          <p:nvPr/>
        </p:nvSpPr>
        <p:spPr>
          <a:xfrm>
            <a:off x="5143393" y="1698362"/>
            <a:ext cx="652743" cy="369332"/>
          </a:xfrm>
          <a:prstGeom prst="rect">
            <a:avLst/>
          </a:prstGeom>
          <a:noFill/>
        </p:spPr>
        <p:txBody>
          <a:bodyPr wrap="none" rtlCol="0">
            <a:spAutoFit/>
          </a:bodyPr>
          <a:lstStyle/>
          <a:p>
            <a:r>
              <a:rPr lang="en-US" dirty="0">
                <a:solidFill>
                  <a:srgbClr val="FFFF00"/>
                </a:solidFill>
              </a:rPr>
              <a:t>2004</a:t>
            </a:r>
          </a:p>
        </p:txBody>
      </p:sp>
      <p:sp>
        <p:nvSpPr>
          <p:cNvPr id="17" name="TextBox 16">
            <a:extLst>
              <a:ext uri="{FF2B5EF4-FFF2-40B4-BE49-F238E27FC236}">
                <a16:creationId xmlns:a16="http://schemas.microsoft.com/office/drawing/2014/main" id="{4BDEF028-EFB8-48B4-8E95-4107DE82A3E2}"/>
              </a:ext>
            </a:extLst>
          </p:cNvPr>
          <p:cNvSpPr txBox="1"/>
          <p:nvPr/>
        </p:nvSpPr>
        <p:spPr>
          <a:xfrm>
            <a:off x="5148064" y="2058402"/>
            <a:ext cx="652743" cy="369332"/>
          </a:xfrm>
          <a:prstGeom prst="rect">
            <a:avLst/>
          </a:prstGeom>
          <a:noFill/>
        </p:spPr>
        <p:txBody>
          <a:bodyPr wrap="none" rtlCol="0">
            <a:spAutoFit/>
          </a:bodyPr>
          <a:lstStyle/>
          <a:p>
            <a:r>
              <a:rPr lang="en-US" dirty="0">
                <a:solidFill>
                  <a:srgbClr val="FFFF00"/>
                </a:solidFill>
              </a:rPr>
              <a:t>2008</a:t>
            </a:r>
          </a:p>
        </p:txBody>
      </p:sp>
      <p:sp>
        <p:nvSpPr>
          <p:cNvPr id="18" name="TextBox 17">
            <a:extLst>
              <a:ext uri="{FF2B5EF4-FFF2-40B4-BE49-F238E27FC236}">
                <a16:creationId xmlns:a16="http://schemas.microsoft.com/office/drawing/2014/main" id="{AB0774B2-A113-4565-BC4B-58966C1EA52E}"/>
              </a:ext>
            </a:extLst>
          </p:cNvPr>
          <p:cNvSpPr txBox="1"/>
          <p:nvPr/>
        </p:nvSpPr>
        <p:spPr>
          <a:xfrm>
            <a:off x="5148064" y="2418442"/>
            <a:ext cx="652743" cy="369332"/>
          </a:xfrm>
          <a:prstGeom prst="rect">
            <a:avLst/>
          </a:prstGeom>
          <a:noFill/>
        </p:spPr>
        <p:txBody>
          <a:bodyPr wrap="none" rtlCol="0">
            <a:spAutoFit/>
          </a:bodyPr>
          <a:lstStyle/>
          <a:p>
            <a:r>
              <a:rPr lang="en-US" dirty="0">
                <a:solidFill>
                  <a:srgbClr val="FFFF00"/>
                </a:solidFill>
              </a:rPr>
              <a:t>2012</a:t>
            </a:r>
          </a:p>
        </p:txBody>
      </p:sp>
      <p:sp>
        <p:nvSpPr>
          <p:cNvPr id="19" name="TextBox 18">
            <a:extLst>
              <a:ext uri="{FF2B5EF4-FFF2-40B4-BE49-F238E27FC236}">
                <a16:creationId xmlns:a16="http://schemas.microsoft.com/office/drawing/2014/main" id="{46A1B7FA-29D8-4934-8613-6E8FA45E7D2D}"/>
              </a:ext>
            </a:extLst>
          </p:cNvPr>
          <p:cNvSpPr txBox="1"/>
          <p:nvPr/>
        </p:nvSpPr>
        <p:spPr>
          <a:xfrm>
            <a:off x="5148064" y="2706474"/>
            <a:ext cx="652743" cy="369332"/>
          </a:xfrm>
          <a:prstGeom prst="rect">
            <a:avLst/>
          </a:prstGeom>
          <a:noFill/>
        </p:spPr>
        <p:txBody>
          <a:bodyPr wrap="none" rtlCol="0">
            <a:spAutoFit/>
          </a:bodyPr>
          <a:lstStyle/>
          <a:p>
            <a:r>
              <a:rPr lang="en-US" dirty="0">
                <a:solidFill>
                  <a:srgbClr val="FFFF00"/>
                </a:solidFill>
              </a:rPr>
              <a:t>2016</a:t>
            </a:r>
          </a:p>
        </p:txBody>
      </p:sp>
      <p:sp>
        <p:nvSpPr>
          <p:cNvPr id="20" name="TextBox 19">
            <a:extLst>
              <a:ext uri="{FF2B5EF4-FFF2-40B4-BE49-F238E27FC236}">
                <a16:creationId xmlns:a16="http://schemas.microsoft.com/office/drawing/2014/main" id="{53CC7FC5-E1ED-4D97-8B4E-7EDE9BD9E284}"/>
              </a:ext>
            </a:extLst>
          </p:cNvPr>
          <p:cNvSpPr txBox="1"/>
          <p:nvPr/>
        </p:nvSpPr>
        <p:spPr>
          <a:xfrm>
            <a:off x="5148064" y="3066514"/>
            <a:ext cx="652743" cy="369332"/>
          </a:xfrm>
          <a:prstGeom prst="rect">
            <a:avLst/>
          </a:prstGeom>
          <a:noFill/>
        </p:spPr>
        <p:txBody>
          <a:bodyPr wrap="none" rtlCol="0">
            <a:spAutoFit/>
          </a:bodyPr>
          <a:lstStyle/>
          <a:p>
            <a:r>
              <a:rPr lang="en-US" dirty="0">
                <a:solidFill>
                  <a:srgbClr val="FFFF00"/>
                </a:solidFill>
              </a:rPr>
              <a:t>2020</a:t>
            </a:r>
          </a:p>
        </p:txBody>
      </p:sp>
      <p:sp>
        <p:nvSpPr>
          <p:cNvPr id="21" name="TextBox 20">
            <a:extLst>
              <a:ext uri="{FF2B5EF4-FFF2-40B4-BE49-F238E27FC236}">
                <a16:creationId xmlns:a16="http://schemas.microsoft.com/office/drawing/2014/main" id="{BA90600C-9D9E-4022-B164-65A39DC2E35C}"/>
              </a:ext>
            </a:extLst>
          </p:cNvPr>
          <p:cNvSpPr txBox="1"/>
          <p:nvPr/>
        </p:nvSpPr>
        <p:spPr>
          <a:xfrm>
            <a:off x="5148064" y="3426554"/>
            <a:ext cx="652743" cy="369332"/>
          </a:xfrm>
          <a:prstGeom prst="rect">
            <a:avLst/>
          </a:prstGeom>
          <a:noFill/>
        </p:spPr>
        <p:txBody>
          <a:bodyPr wrap="none" rtlCol="0">
            <a:spAutoFit/>
          </a:bodyPr>
          <a:lstStyle/>
          <a:p>
            <a:r>
              <a:rPr lang="en-US" dirty="0">
                <a:solidFill>
                  <a:srgbClr val="FFFF00"/>
                </a:solidFill>
              </a:rPr>
              <a:t>2024</a:t>
            </a:r>
          </a:p>
        </p:txBody>
      </p:sp>
      <p:sp>
        <p:nvSpPr>
          <p:cNvPr id="22" name="TextBox 21">
            <a:extLst>
              <a:ext uri="{FF2B5EF4-FFF2-40B4-BE49-F238E27FC236}">
                <a16:creationId xmlns:a16="http://schemas.microsoft.com/office/drawing/2014/main" id="{2C7A48E2-2F36-4775-B89A-040A7010819B}"/>
              </a:ext>
            </a:extLst>
          </p:cNvPr>
          <p:cNvSpPr txBox="1"/>
          <p:nvPr/>
        </p:nvSpPr>
        <p:spPr>
          <a:xfrm>
            <a:off x="5148064" y="3714586"/>
            <a:ext cx="652743" cy="369332"/>
          </a:xfrm>
          <a:prstGeom prst="rect">
            <a:avLst/>
          </a:prstGeom>
          <a:noFill/>
        </p:spPr>
        <p:txBody>
          <a:bodyPr wrap="none" rtlCol="0">
            <a:spAutoFit/>
          </a:bodyPr>
          <a:lstStyle/>
          <a:p>
            <a:r>
              <a:rPr lang="en-US" dirty="0">
                <a:solidFill>
                  <a:srgbClr val="FFFF00"/>
                </a:solidFill>
              </a:rPr>
              <a:t>2028</a:t>
            </a:r>
          </a:p>
        </p:txBody>
      </p:sp>
      <p:sp>
        <p:nvSpPr>
          <p:cNvPr id="23" name="TextBox 22">
            <a:extLst>
              <a:ext uri="{FF2B5EF4-FFF2-40B4-BE49-F238E27FC236}">
                <a16:creationId xmlns:a16="http://schemas.microsoft.com/office/drawing/2014/main" id="{EFB0B66C-B78C-48D5-8328-7853A16FC624}"/>
              </a:ext>
            </a:extLst>
          </p:cNvPr>
          <p:cNvSpPr txBox="1"/>
          <p:nvPr/>
        </p:nvSpPr>
        <p:spPr>
          <a:xfrm>
            <a:off x="5148064" y="4074626"/>
            <a:ext cx="652743" cy="369332"/>
          </a:xfrm>
          <a:prstGeom prst="rect">
            <a:avLst/>
          </a:prstGeom>
          <a:noFill/>
        </p:spPr>
        <p:txBody>
          <a:bodyPr wrap="none" rtlCol="0">
            <a:spAutoFit/>
          </a:bodyPr>
          <a:lstStyle/>
          <a:p>
            <a:r>
              <a:rPr lang="en-US" dirty="0">
                <a:solidFill>
                  <a:srgbClr val="FFFF00"/>
                </a:solidFill>
              </a:rPr>
              <a:t>2032</a:t>
            </a:r>
          </a:p>
        </p:txBody>
      </p:sp>
      <p:sp>
        <p:nvSpPr>
          <p:cNvPr id="24" name="TextBox 23">
            <a:extLst>
              <a:ext uri="{FF2B5EF4-FFF2-40B4-BE49-F238E27FC236}">
                <a16:creationId xmlns:a16="http://schemas.microsoft.com/office/drawing/2014/main" id="{7B960918-24BB-429E-8517-34454B34CB4B}"/>
              </a:ext>
            </a:extLst>
          </p:cNvPr>
          <p:cNvSpPr txBox="1"/>
          <p:nvPr/>
        </p:nvSpPr>
        <p:spPr>
          <a:xfrm>
            <a:off x="5143393" y="4434666"/>
            <a:ext cx="652743" cy="369332"/>
          </a:xfrm>
          <a:prstGeom prst="rect">
            <a:avLst/>
          </a:prstGeom>
          <a:noFill/>
        </p:spPr>
        <p:txBody>
          <a:bodyPr wrap="none" rtlCol="0">
            <a:spAutoFit/>
          </a:bodyPr>
          <a:lstStyle/>
          <a:p>
            <a:r>
              <a:rPr lang="en-US" dirty="0">
                <a:solidFill>
                  <a:srgbClr val="FFFF00"/>
                </a:solidFill>
              </a:rPr>
              <a:t>2036</a:t>
            </a:r>
          </a:p>
        </p:txBody>
      </p:sp>
      <p:sp>
        <p:nvSpPr>
          <p:cNvPr id="25" name="TextBox 24">
            <a:extLst>
              <a:ext uri="{FF2B5EF4-FFF2-40B4-BE49-F238E27FC236}">
                <a16:creationId xmlns:a16="http://schemas.microsoft.com/office/drawing/2014/main" id="{75547A83-6AB2-4B75-B263-CC3B21157DBD}"/>
              </a:ext>
            </a:extLst>
          </p:cNvPr>
          <p:cNvSpPr txBox="1"/>
          <p:nvPr/>
        </p:nvSpPr>
        <p:spPr>
          <a:xfrm>
            <a:off x="7078626" y="1698362"/>
            <a:ext cx="301686" cy="369332"/>
          </a:xfrm>
          <a:prstGeom prst="rect">
            <a:avLst/>
          </a:prstGeom>
          <a:noFill/>
        </p:spPr>
        <p:txBody>
          <a:bodyPr wrap="none" rtlCol="0">
            <a:spAutoFit/>
          </a:bodyPr>
          <a:lstStyle/>
          <a:p>
            <a:r>
              <a:rPr lang="en-US" dirty="0">
                <a:solidFill>
                  <a:srgbClr val="FFFF00"/>
                </a:solidFill>
              </a:rPr>
              <a:t>1</a:t>
            </a:r>
          </a:p>
        </p:txBody>
      </p:sp>
      <p:sp>
        <p:nvSpPr>
          <p:cNvPr id="27" name="TextBox 26">
            <a:extLst>
              <a:ext uri="{FF2B5EF4-FFF2-40B4-BE49-F238E27FC236}">
                <a16:creationId xmlns:a16="http://schemas.microsoft.com/office/drawing/2014/main" id="{924EC189-4176-4BC4-A07F-4DF0478BF218}"/>
              </a:ext>
            </a:extLst>
          </p:cNvPr>
          <p:cNvSpPr txBox="1"/>
          <p:nvPr/>
        </p:nvSpPr>
        <p:spPr>
          <a:xfrm>
            <a:off x="7092280" y="2058402"/>
            <a:ext cx="301686" cy="369332"/>
          </a:xfrm>
          <a:prstGeom prst="rect">
            <a:avLst/>
          </a:prstGeom>
          <a:noFill/>
        </p:spPr>
        <p:txBody>
          <a:bodyPr wrap="none" rtlCol="0">
            <a:spAutoFit/>
          </a:bodyPr>
          <a:lstStyle/>
          <a:p>
            <a:r>
              <a:rPr lang="en-US" dirty="0">
                <a:solidFill>
                  <a:srgbClr val="FFFF00"/>
                </a:solidFill>
              </a:rPr>
              <a:t>2</a:t>
            </a:r>
          </a:p>
        </p:txBody>
      </p:sp>
      <p:sp>
        <p:nvSpPr>
          <p:cNvPr id="28" name="TextBox 27">
            <a:extLst>
              <a:ext uri="{FF2B5EF4-FFF2-40B4-BE49-F238E27FC236}">
                <a16:creationId xmlns:a16="http://schemas.microsoft.com/office/drawing/2014/main" id="{EAEC9351-5025-4E88-B552-0A1D6C32B081}"/>
              </a:ext>
            </a:extLst>
          </p:cNvPr>
          <p:cNvSpPr txBox="1"/>
          <p:nvPr/>
        </p:nvSpPr>
        <p:spPr>
          <a:xfrm>
            <a:off x="7092280" y="2418442"/>
            <a:ext cx="301686" cy="369332"/>
          </a:xfrm>
          <a:prstGeom prst="rect">
            <a:avLst/>
          </a:prstGeom>
          <a:noFill/>
        </p:spPr>
        <p:txBody>
          <a:bodyPr wrap="none" rtlCol="0">
            <a:spAutoFit/>
          </a:bodyPr>
          <a:lstStyle/>
          <a:p>
            <a:r>
              <a:rPr lang="en-US" dirty="0">
                <a:solidFill>
                  <a:srgbClr val="FFFF00"/>
                </a:solidFill>
              </a:rPr>
              <a:t>3</a:t>
            </a:r>
          </a:p>
        </p:txBody>
      </p:sp>
      <p:sp>
        <p:nvSpPr>
          <p:cNvPr id="29" name="TextBox 28">
            <a:extLst>
              <a:ext uri="{FF2B5EF4-FFF2-40B4-BE49-F238E27FC236}">
                <a16:creationId xmlns:a16="http://schemas.microsoft.com/office/drawing/2014/main" id="{AE3379A5-33CF-4AF2-8534-623AE3850974}"/>
              </a:ext>
            </a:extLst>
          </p:cNvPr>
          <p:cNvSpPr txBox="1"/>
          <p:nvPr/>
        </p:nvSpPr>
        <p:spPr>
          <a:xfrm>
            <a:off x="7078626" y="2778482"/>
            <a:ext cx="301686" cy="369332"/>
          </a:xfrm>
          <a:prstGeom prst="rect">
            <a:avLst/>
          </a:prstGeom>
          <a:noFill/>
        </p:spPr>
        <p:txBody>
          <a:bodyPr wrap="none" rtlCol="0">
            <a:spAutoFit/>
          </a:bodyPr>
          <a:lstStyle/>
          <a:p>
            <a:r>
              <a:rPr lang="en-US" dirty="0">
                <a:solidFill>
                  <a:srgbClr val="FFFF00"/>
                </a:solidFill>
              </a:rPr>
              <a:t>4</a:t>
            </a:r>
          </a:p>
        </p:txBody>
      </p:sp>
      <p:sp>
        <p:nvSpPr>
          <p:cNvPr id="30" name="TextBox 29">
            <a:extLst>
              <a:ext uri="{FF2B5EF4-FFF2-40B4-BE49-F238E27FC236}">
                <a16:creationId xmlns:a16="http://schemas.microsoft.com/office/drawing/2014/main" id="{01F06BFB-CEC7-4D16-98E4-134CB37A9C84}"/>
              </a:ext>
            </a:extLst>
          </p:cNvPr>
          <p:cNvSpPr txBox="1"/>
          <p:nvPr/>
        </p:nvSpPr>
        <p:spPr>
          <a:xfrm>
            <a:off x="7092280" y="3066514"/>
            <a:ext cx="301686" cy="369332"/>
          </a:xfrm>
          <a:prstGeom prst="rect">
            <a:avLst/>
          </a:prstGeom>
          <a:noFill/>
        </p:spPr>
        <p:txBody>
          <a:bodyPr wrap="none" rtlCol="0">
            <a:spAutoFit/>
          </a:bodyPr>
          <a:lstStyle/>
          <a:p>
            <a:r>
              <a:rPr lang="en-US" dirty="0">
                <a:solidFill>
                  <a:srgbClr val="FFFF00"/>
                </a:solidFill>
              </a:rPr>
              <a:t>5</a:t>
            </a:r>
          </a:p>
        </p:txBody>
      </p:sp>
      <p:sp>
        <p:nvSpPr>
          <p:cNvPr id="31" name="TextBox 30">
            <a:extLst>
              <a:ext uri="{FF2B5EF4-FFF2-40B4-BE49-F238E27FC236}">
                <a16:creationId xmlns:a16="http://schemas.microsoft.com/office/drawing/2014/main" id="{C9186BD0-BCFB-4838-9FE2-A07993688C7B}"/>
              </a:ext>
            </a:extLst>
          </p:cNvPr>
          <p:cNvSpPr txBox="1"/>
          <p:nvPr/>
        </p:nvSpPr>
        <p:spPr>
          <a:xfrm>
            <a:off x="7078626" y="3426554"/>
            <a:ext cx="301686" cy="369332"/>
          </a:xfrm>
          <a:prstGeom prst="rect">
            <a:avLst/>
          </a:prstGeom>
          <a:noFill/>
        </p:spPr>
        <p:txBody>
          <a:bodyPr wrap="none" rtlCol="0">
            <a:spAutoFit/>
          </a:bodyPr>
          <a:lstStyle/>
          <a:p>
            <a:r>
              <a:rPr lang="en-US" dirty="0">
                <a:solidFill>
                  <a:srgbClr val="FFFF00"/>
                </a:solidFill>
              </a:rPr>
              <a:t>6</a:t>
            </a:r>
          </a:p>
        </p:txBody>
      </p:sp>
      <p:sp>
        <p:nvSpPr>
          <p:cNvPr id="32" name="TextBox 31">
            <a:extLst>
              <a:ext uri="{FF2B5EF4-FFF2-40B4-BE49-F238E27FC236}">
                <a16:creationId xmlns:a16="http://schemas.microsoft.com/office/drawing/2014/main" id="{BD04D0C0-83A4-437E-A3C8-81172D1740CF}"/>
              </a:ext>
            </a:extLst>
          </p:cNvPr>
          <p:cNvSpPr txBox="1"/>
          <p:nvPr/>
        </p:nvSpPr>
        <p:spPr>
          <a:xfrm>
            <a:off x="7078626" y="3786594"/>
            <a:ext cx="301686" cy="369332"/>
          </a:xfrm>
          <a:prstGeom prst="rect">
            <a:avLst/>
          </a:prstGeom>
          <a:noFill/>
        </p:spPr>
        <p:txBody>
          <a:bodyPr wrap="none" rtlCol="0">
            <a:spAutoFit/>
          </a:bodyPr>
          <a:lstStyle/>
          <a:p>
            <a:r>
              <a:rPr lang="en-US" dirty="0">
                <a:solidFill>
                  <a:srgbClr val="FFFF00"/>
                </a:solidFill>
              </a:rPr>
              <a:t>7</a:t>
            </a:r>
          </a:p>
        </p:txBody>
      </p:sp>
      <p:sp>
        <p:nvSpPr>
          <p:cNvPr id="33" name="TextBox 32">
            <a:extLst>
              <a:ext uri="{FF2B5EF4-FFF2-40B4-BE49-F238E27FC236}">
                <a16:creationId xmlns:a16="http://schemas.microsoft.com/office/drawing/2014/main" id="{18EDE09E-FA4C-476E-9C42-F4AA601A497C}"/>
              </a:ext>
            </a:extLst>
          </p:cNvPr>
          <p:cNvSpPr txBox="1"/>
          <p:nvPr/>
        </p:nvSpPr>
        <p:spPr>
          <a:xfrm>
            <a:off x="7078626" y="4146634"/>
            <a:ext cx="301686" cy="369332"/>
          </a:xfrm>
          <a:prstGeom prst="rect">
            <a:avLst/>
          </a:prstGeom>
          <a:noFill/>
        </p:spPr>
        <p:txBody>
          <a:bodyPr wrap="none" rtlCol="0">
            <a:spAutoFit/>
          </a:bodyPr>
          <a:lstStyle/>
          <a:p>
            <a:r>
              <a:rPr lang="en-US" dirty="0">
                <a:solidFill>
                  <a:srgbClr val="FFFF00"/>
                </a:solidFill>
              </a:rPr>
              <a:t>8</a:t>
            </a:r>
          </a:p>
        </p:txBody>
      </p:sp>
      <p:sp>
        <p:nvSpPr>
          <p:cNvPr id="34" name="TextBox 33">
            <a:extLst>
              <a:ext uri="{FF2B5EF4-FFF2-40B4-BE49-F238E27FC236}">
                <a16:creationId xmlns:a16="http://schemas.microsoft.com/office/drawing/2014/main" id="{346CE535-2E85-4A1C-9684-5B697F250697}"/>
              </a:ext>
            </a:extLst>
          </p:cNvPr>
          <p:cNvSpPr txBox="1"/>
          <p:nvPr/>
        </p:nvSpPr>
        <p:spPr>
          <a:xfrm>
            <a:off x="7078626" y="4443958"/>
            <a:ext cx="301686" cy="369332"/>
          </a:xfrm>
          <a:prstGeom prst="rect">
            <a:avLst/>
          </a:prstGeom>
          <a:noFill/>
        </p:spPr>
        <p:txBody>
          <a:bodyPr wrap="none" rtlCol="0">
            <a:spAutoFit/>
          </a:bodyPr>
          <a:lstStyle/>
          <a:p>
            <a:r>
              <a:rPr lang="en-US" dirty="0">
                <a:solidFill>
                  <a:srgbClr val="FFFF00"/>
                </a:solidFill>
              </a:rPr>
              <a:t>9</a:t>
            </a:r>
          </a:p>
        </p:txBody>
      </p:sp>
    </p:spTree>
    <p:extLst>
      <p:ext uri="{BB962C8B-B14F-4D97-AF65-F5344CB8AC3E}">
        <p14:creationId xmlns:p14="http://schemas.microsoft.com/office/powerpoint/2010/main" val="33522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down)">
                                      <p:cBhvr>
                                        <p:cTn id="11" dur="500"/>
                                        <p:tgtEl>
                                          <p:spTgt spid="11">
                                            <p:txEl>
                                              <p:pRg st="0" end="0"/>
                                            </p:tx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wipe(down)">
                                      <p:cBhvr>
                                        <p:cTn id="14" dur="500"/>
                                        <p:tgtEl>
                                          <p:spTgt spid="11">
                                            <p:txEl>
                                              <p:pRg st="1" end="1"/>
                                            </p:tx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down)">
                                      <p:cBhvr>
                                        <p:cTn id="17" dur="500"/>
                                        <p:tgtEl>
                                          <p:spTgt spid="11">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wipe(down)">
                                      <p:cBhvr>
                                        <p:cTn id="20" dur="500"/>
                                        <p:tgtEl>
                                          <p:spTgt spid="11">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wipe(down)">
                                      <p:cBhvr>
                                        <p:cTn id="23" dur="500"/>
                                        <p:tgtEl>
                                          <p:spTgt spid="11">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wipe(down)">
                                      <p:cBhvr>
                                        <p:cTn id="26" dur="500"/>
                                        <p:tgtEl>
                                          <p:spTgt spid="11">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wipe(down)">
                                      <p:cBhvr>
                                        <p:cTn id="29" dur="500"/>
                                        <p:tgtEl>
                                          <p:spTgt spid="11">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1">
                                            <p:txEl>
                                              <p:pRg st="7" end="7"/>
                                            </p:txEl>
                                          </p:spTgt>
                                        </p:tgtEl>
                                        <p:attrNameLst>
                                          <p:attrName>style.visibility</p:attrName>
                                        </p:attrNameLst>
                                      </p:cBhvr>
                                      <p:to>
                                        <p:strVal val="visible"/>
                                      </p:to>
                                    </p:set>
                                    <p:animEffect transition="in" filter="wipe(down)">
                                      <p:cBhvr>
                                        <p:cTn id="32" dur="500"/>
                                        <p:tgtEl>
                                          <p:spTgt spid="11">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1">
                                            <p:txEl>
                                              <p:pRg st="8" end="8"/>
                                            </p:txEl>
                                          </p:spTgt>
                                        </p:tgtEl>
                                        <p:attrNameLst>
                                          <p:attrName>style.visibility</p:attrName>
                                        </p:attrNameLst>
                                      </p:cBhvr>
                                      <p:to>
                                        <p:strVal val="visible"/>
                                      </p:to>
                                    </p:set>
                                    <p:animEffect transition="in" filter="wipe(down)">
                                      <p:cBhvr>
                                        <p:cTn id="35" dur="500"/>
                                        <p:tgtEl>
                                          <p:spTgt spid="11">
                                            <p:txEl>
                                              <p:pRg st="8" end="8"/>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1">
                                            <p:txEl>
                                              <p:pRg st="9" end="9"/>
                                            </p:txEl>
                                          </p:spTgt>
                                        </p:tgtEl>
                                        <p:attrNameLst>
                                          <p:attrName>style.visibility</p:attrName>
                                        </p:attrNameLst>
                                      </p:cBhvr>
                                      <p:to>
                                        <p:strVal val="visible"/>
                                      </p:to>
                                    </p:set>
                                    <p:animEffect transition="in" filter="wipe(down)">
                                      <p:cBhvr>
                                        <p:cTn id="38" dur="500"/>
                                        <p:tgtEl>
                                          <p:spTgt spid="11">
                                            <p:txEl>
                                              <p:pRg st="9" end="9"/>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1">
                                            <p:txEl>
                                              <p:pRg st="10" end="10"/>
                                            </p:txEl>
                                          </p:spTgt>
                                        </p:tgtEl>
                                        <p:attrNameLst>
                                          <p:attrName>style.visibility</p:attrName>
                                        </p:attrNameLst>
                                      </p:cBhvr>
                                      <p:to>
                                        <p:strVal val="visible"/>
                                      </p:to>
                                    </p:set>
                                    <p:animEffect transition="in" filter="wipe(down)">
                                      <p:cBhvr>
                                        <p:cTn id="41" dur="500"/>
                                        <p:tgtEl>
                                          <p:spTgt spid="11">
                                            <p:txEl>
                                              <p:pRg st="10" end="10"/>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1">
                                            <p:txEl>
                                              <p:pRg st="11" end="11"/>
                                            </p:txEl>
                                          </p:spTgt>
                                        </p:tgtEl>
                                        <p:attrNameLst>
                                          <p:attrName>style.visibility</p:attrName>
                                        </p:attrNameLst>
                                      </p:cBhvr>
                                      <p:to>
                                        <p:strVal val="visible"/>
                                      </p:to>
                                    </p:set>
                                    <p:animEffect transition="in" filter="wipe(down)">
                                      <p:cBhvr>
                                        <p:cTn id="44" dur="500"/>
                                        <p:tgtEl>
                                          <p:spTgt spid="11">
                                            <p:txEl>
                                              <p:pRg st="11" end="11"/>
                                            </p:tx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1">
                                            <p:txEl>
                                              <p:pRg st="12" end="12"/>
                                            </p:txEl>
                                          </p:spTgt>
                                        </p:tgtEl>
                                        <p:attrNameLst>
                                          <p:attrName>style.visibility</p:attrName>
                                        </p:attrNameLst>
                                      </p:cBhvr>
                                      <p:to>
                                        <p:strVal val="visible"/>
                                      </p:to>
                                    </p:set>
                                    <p:animEffect transition="in" filter="wipe(down)">
                                      <p:cBhvr>
                                        <p:cTn id="47" dur="500"/>
                                        <p:tgtEl>
                                          <p:spTgt spid="11">
                                            <p:txEl>
                                              <p:pRg st="12" end="12"/>
                                            </p:txEl>
                                          </p:spTgt>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1">
                                            <p:txEl>
                                              <p:pRg st="13" end="13"/>
                                            </p:txEl>
                                          </p:spTgt>
                                        </p:tgtEl>
                                        <p:attrNameLst>
                                          <p:attrName>style.visibility</p:attrName>
                                        </p:attrNameLst>
                                      </p:cBhvr>
                                      <p:to>
                                        <p:strVal val="visible"/>
                                      </p:to>
                                    </p:set>
                                    <p:animEffect transition="in" filter="wipe(down)">
                                      <p:cBhvr>
                                        <p:cTn id="50" dur="500"/>
                                        <p:tgtEl>
                                          <p:spTgt spid="11">
                                            <p:txEl>
                                              <p:pRg st="13" end="13"/>
                                            </p:txEl>
                                          </p:spTgt>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1">
                                            <p:txEl>
                                              <p:pRg st="14" end="14"/>
                                            </p:txEl>
                                          </p:spTgt>
                                        </p:tgtEl>
                                        <p:attrNameLst>
                                          <p:attrName>style.visibility</p:attrName>
                                        </p:attrNameLst>
                                      </p:cBhvr>
                                      <p:to>
                                        <p:strVal val="visible"/>
                                      </p:to>
                                    </p:set>
                                    <p:animEffect transition="in" filter="wipe(down)">
                                      <p:cBhvr>
                                        <p:cTn id="53" dur="500"/>
                                        <p:tgtEl>
                                          <p:spTgt spid="11">
                                            <p:txEl>
                                              <p:pRg st="14" end="14"/>
                                            </p:txEl>
                                          </p:spTgt>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1">
                                            <p:txEl>
                                              <p:pRg st="15" end="15"/>
                                            </p:txEl>
                                          </p:spTgt>
                                        </p:tgtEl>
                                        <p:attrNameLst>
                                          <p:attrName>style.visibility</p:attrName>
                                        </p:attrNameLst>
                                      </p:cBhvr>
                                      <p:to>
                                        <p:strVal val="visible"/>
                                      </p:to>
                                    </p:set>
                                    <p:animEffect transition="in" filter="wipe(down)">
                                      <p:cBhvr>
                                        <p:cTn id="56" dur="500"/>
                                        <p:tgtEl>
                                          <p:spTgt spid="11">
                                            <p:txEl>
                                              <p:pRg st="15" end="15"/>
                                            </p:txEl>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1">
                                            <p:txEl>
                                              <p:pRg st="16" end="16"/>
                                            </p:txEl>
                                          </p:spTgt>
                                        </p:tgtEl>
                                        <p:attrNameLst>
                                          <p:attrName>style.visibility</p:attrName>
                                        </p:attrNameLst>
                                      </p:cBhvr>
                                      <p:to>
                                        <p:strVal val="visible"/>
                                      </p:to>
                                    </p:set>
                                    <p:animEffect transition="in" filter="wipe(down)">
                                      <p:cBhvr>
                                        <p:cTn id="59" dur="500"/>
                                        <p:tgtEl>
                                          <p:spTgt spid="11">
                                            <p:txEl>
                                              <p:pRg st="16" end="16"/>
                                            </p:txEl>
                                          </p:spTgt>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1">
                                            <p:txEl>
                                              <p:pRg st="17" end="17"/>
                                            </p:txEl>
                                          </p:spTgt>
                                        </p:tgtEl>
                                        <p:attrNameLst>
                                          <p:attrName>style.visibility</p:attrName>
                                        </p:attrNameLst>
                                      </p:cBhvr>
                                      <p:to>
                                        <p:strVal val="visible"/>
                                      </p:to>
                                    </p:set>
                                    <p:animEffect transition="in" filter="wipe(down)">
                                      <p:cBhvr>
                                        <p:cTn id="62" dur="500"/>
                                        <p:tgtEl>
                                          <p:spTgt spid="11">
                                            <p:txEl>
                                              <p:pRg st="17" end="1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4">
                                            <p:txEl>
                                              <p:pRg st="0" end="0"/>
                                            </p:txEl>
                                          </p:spTgt>
                                        </p:tgtEl>
                                        <p:attrNameLst>
                                          <p:attrName>style.visibility</p:attrName>
                                        </p:attrNameLst>
                                      </p:cBhvr>
                                      <p:to>
                                        <p:strVal val="visible"/>
                                      </p:to>
                                    </p:set>
                                    <p:animEffect transition="in" filter="wipe(down)">
                                      <p:cBhvr>
                                        <p:cTn id="67" dur="500"/>
                                        <p:tgtEl>
                                          <p:spTgt spid="14">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fade">
                                      <p:cBhvr>
                                        <p:cTn id="7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1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Sorting The Array</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992922"/>
            <a:ext cx="9144032" cy="4093428"/>
          </a:xfrm>
          <a:prstGeom prst="rect">
            <a:avLst/>
          </a:prstGeom>
          <a:noFill/>
        </p:spPr>
        <p:txBody>
          <a:bodyPr wrap="square" rtlCol="0">
            <a:spAutoFit/>
          </a:bodyPr>
          <a:lstStyle/>
          <a:p>
            <a:pPr lvl="1"/>
            <a:r>
              <a:rPr lang="en-US" sz="1000" b="1" dirty="0" err="1">
                <a:solidFill>
                  <a:schemeClr val="bg1"/>
                </a:solidFill>
                <a:sym typeface="Wingdings" pitchFamily="2" charset="2"/>
              </a:rPr>
              <a:t>int</a:t>
            </a:r>
            <a:r>
              <a:rPr lang="en-US" sz="1000" b="1" dirty="0">
                <a:solidFill>
                  <a:schemeClr val="bg1"/>
                </a:solidFill>
                <a:sym typeface="Wingdings" pitchFamily="2" charset="2"/>
              </a:rPr>
              <a:t> main()</a:t>
            </a:r>
          </a:p>
          <a:p>
            <a:pPr lvl="1"/>
            <a:r>
              <a:rPr lang="en-US" sz="1000" b="1" dirty="0">
                <a:solidFill>
                  <a:schemeClr val="bg1"/>
                </a:solidFill>
                <a:sym typeface="Wingdings" pitchFamily="2" charset="2"/>
              </a:rPr>
              <a:t>{</a:t>
            </a:r>
          </a:p>
          <a:p>
            <a:pPr lvl="1"/>
            <a:r>
              <a:rPr lang="en-US" sz="1000" b="1" dirty="0">
                <a:solidFill>
                  <a:schemeClr val="bg1"/>
                </a:solidFill>
                <a:sym typeface="Wingdings" pitchFamily="2" charset="2"/>
              </a:rPr>
              <a:t>    int </a:t>
            </a:r>
            <a:r>
              <a:rPr lang="en-US" sz="1000" b="1" dirty="0" err="1">
                <a:solidFill>
                  <a:schemeClr val="bg1"/>
                </a:solidFill>
                <a:sym typeface="Wingdings" pitchFamily="2" charset="2"/>
              </a:rPr>
              <a:t>arr</a:t>
            </a:r>
            <a:r>
              <a:rPr lang="en-US" sz="1000" b="1" dirty="0">
                <a:solidFill>
                  <a:schemeClr val="bg1"/>
                </a:solidFill>
                <a:sym typeface="Wingdings" pitchFamily="2" charset="2"/>
              </a:rPr>
              <a:t>[5];</a:t>
            </a:r>
          </a:p>
          <a:p>
            <a:pPr lvl="1"/>
            <a:r>
              <a:rPr lang="en-US" sz="1000" b="1" dirty="0">
                <a:solidFill>
                  <a:schemeClr val="bg1"/>
                </a:solidFill>
                <a:sym typeface="Wingdings" pitchFamily="2" charset="2"/>
              </a:rPr>
              <a:t>    int i, j, temp;</a:t>
            </a:r>
          </a:p>
          <a:p>
            <a:pPr lvl="1"/>
            <a:r>
              <a:rPr lang="en-US" sz="1000" b="1" dirty="0">
                <a:solidFill>
                  <a:schemeClr val="bg1"/>
                </a:solidFill>
                <a:sym typeface="Wingdings" pitchFamily="2" charset="2"/>
              </a:rPr>
              <a:t>  </a:t>
            </a:r>
          </a:p>
          <a:p>
            <a:pPr lvl="1"/>
            <a:r>
              <a:rPr lang="en-US" sz="1000" b="1" dirty="0">
                <a:solidFill>
                  <a:schemeClr val="bg1"/>
                </a:solidFill>
                <a:sym typeface="Wingdings" pitchFamily="2" charset="2"/>
              </a:rPr>
              <a:t>    for(i = 0; i &lt;= 4; i++)</a:t>
            </a:r>
          </a:p>
          <a:p>
            <a:pPr lvl="1"/>
            <a:r>
              <a:rPr lang="en-US" sz="1000" b="1" dirty="0">
                <a:solidFill>
                  <a:schemeClr val="bg1"/>
                </a:solidFill>
                <a:sym typeface="Wingdings" pitchFamily="2" charset="2"/>
              </a:rPr>
              <a:t>    {</a:t>
            </a:r>
          </a:p>
          <a:p>
            <a:pPr lvl="1"/>
            <a:r>
              <a:rPr lang="en-US" sz="1000" b="1" dirty="0">
                <a:solidFill>
                  <a:schemeClr val="bg1"/>
                </a:solidFill>
                <a:sym typeface="Wingdings" pitchFamily="2" charset="2"/>
              </a:rPr>
              <a:t>        printf("Enter Element:");</a:t>
            </a:r>
          </a:p>
          <a:p>
            <a:pPr lvl="1"/>
            <a:r>
              <a:rPr lang="en-US" sz="1000" b="1" dirty="0">
                <a:solidFill>
                  <a:schemeClr val="bg1"/>
                </a:solidFill>
                <a:sym typeface="Wingdings" pitchFamily="2" charset="2"/>
              </a:rPr>
              <a:t>        scanf("%d", &amp;</a:t>
            </a:r>
            <a:r>
              <a:rPr lang="en-US" sz="1000" b="1" dirty="0" err="1">
                <a:solidFill>
                  <a:schemeClr val="bg1"/>
                </a:solidFill>
                <a:sym typeface="Wingdings" pitchFamily="2" charset="2"/>
              </a:rPr>
              <a:t>arr</a:t>
            </a:r>
            <a:r>
              <a:rPr lang="en-US" sz="1000" b="1" dirty="0">
                <a:solidFill>
                  <a:schemeClr val="bg1"/>
                </a:solidFill>
                <a:sym typeface="Wingdings" pitchFamily="2" charset="2"/>
              </a:rPr>
              <a:t>[i]);</a:t>
            </a:r>
          </a:p>
          <a:p>
            <a:pPr lvl="1"/>
            <a:r>
              <a:rPr lang="en-US" sz="1000" b="1" dirty="0">
                <a:solidFill>
                  <a:schemeClr val="bg1"/>
                </a:solidFill>
                <a:sym typeface="Wingdings" pitchFamily="2" charset="2"/>
              </a:rPr>
              <a:t>    }</a:t>
            </a:r>
          </a:p>
          <a:p>
            <a:pPr lvl="1"/>
            <a:r>
              <a:rPr lang="en-US" sz="1000" b="1" dirty="0">
                <a:solidFill>
                  <a:schemeClr val="bg1"/>
                </a:solidFill>
                <a:sym typeface="Wingdings" pitchFamily="2" charset="2"/>
              </a:rPr>
              <a:t>    for(i = 0; i &lt; 4; i++)</a:t>
            </a:r>
          </a:p>
          <a:p>
            <a:pPr lvl="1"/>
            <a:r>
              <a:rPr lang="en-US" sz="1000" b="1" dirty="0">
                <a:solidFill>
                  <a:schemeClr val="bg1"/>
                </a:solidFill>
                <a:sym typeface="Wingdings" pitchFamily="2" charset="2"/>
              </a:rPr>
              <a:t>    {</a:t>
            </a:r>
          </a:p>
          <a:p>
            <a:pPr lvl="1"/>
            <a:r>
              <a:rPr lang="en-US" sz="1000" b="1" dirty="0">
                <a:solidFill>
                  <a:schemeClr val="bg1"/>
                </a:solidFill>
                <a:sym typeface="Wingdings" pitchFamily="2" charset="2"/>
              </a:rPr>
              <a:t>        for(j = i + 1; j &lt; 5; </a:t>
            </a:r>
            <a:r>
              <a:rPr lang="en-US" sz="1000" b="1" dirty="0" err="1">
                <a:solidFill>
                  <a:schemeClr val="bg1"/>
                </a:solidFill>
                <a:sym typeface="Wingdings" pitchFamily="2" charset="2"/>
              </a:rPr>
              <a:t>j++</a:t>
            </a:r>
            <a:r>
              <a:rPr lang="en-US" sz="1000" b="1" dirty="0">
                <a:solidFill>
                  <a:schemeClr val="bg1"/>
                </a:solidFill>
                <a:sym typeface="Wingdings" pitchFamily="2" charset="2"/>
              </a:rPr>
              <a:t>)</a:t>
            </a:r>
          </a:p>
          <a:p>
            <a:pPr lvl="1"/>
            <a:r>
              <a:rPr lang="en-US" sz="1000" b="1" dirty="0">
                <a:solidFill>
                  <a:schemeClr val="bg1"/>
                </a:solidFill>
                <a:sym typeface="Wingdings" pitchFamily="2" charset="2"/>
              </a:rPr>
              <a:t>        {</a:t>
            </a:r>
          </a:p>
          <a:p>
            <a:pPr lvl="1"/>
            <a:r>
              <a:rPr lang="en-US" sz="1000" b="1" dirty="0">
                <a:solidFill>
                  <a:schemeClr val="bg1"/>
                </a:solidFill>
                <a:sym typeface="Wingdings" pitchFamily="2" charset="2"/>
              </a:rPr>
              <a:t>            if(</a:t>
            </a:r>
            <a:r>
              <a:rPr lang="en-US" sz="1000" b="1" dirty="0" err="1">
                <a:solidFill>
                  <a:schemeClr val="bg1"/>
                </a:solidFill>
                <a:sym typeface="Wingdings" pitchFamily="2" charset="2"/>
              </a:rPr>
              <a:t>arr</a:t>
            </a:r>
            <a:r>
              <a:rPr lang="en-US" sz="1000" b="1" dirty="0">
                <a:solidFill>
                  <a:schemeClr val="bg1"/>
                </a:solidFill>
                <a:sym typeface="Wingdings" pitchFamily="2" charset="2"/>
              </a:rPr>
              <a:t>[i] &gt; </a:t>
            </a:r>
            <a:r>
              <a:rPr lang="en-US" sz="1000" b="1" dirty="0" err="1">
                <a:solidFill>
                  <a:schemeClr val="bg1"/>
                </a:solidFill>
                <a:sym typeface="Wingdings" pitchFamily="2" charset="2"/>
              </a:rPr>
              <a:t>arr</a:t>
            </a:r>
            <a:r>
              <a:rPr lang="en-US" sz="1000" b="1" dirty="0">
                <a:solidFill>
                  <a:schemeClr val="bg1"/>
                </a:solidFill>
                <a:sym typeface="Wingdings" pitchFamily="2" charset="2"/>
              </a:rPr>
              <a:t>[j])</a:t>
            </a:r>
          </a:p>
          <a:p>
            <a:pPr lvl="1"/>
            <a:r>
              <a:rPr lang="en-US" sz="1000" b="1" dirty="0">
                <a:solidFill>
                  <a:schemeClr val="bg1"/>
                </a:solidFill>
                <a:sym typeface="Wingdings" pitchFamily="2" charset="2"/>
              </a:rPr>
              <a:t>            {</a:t>
            </a:r>
          </a:p>
          <a:p>
            <a:pPr lvl="1"/>
            <a:r>
              <a:rPr lang="en-US" sz="1000" b="1" dirty="0">
                <a:solidFill>
                  <a:schemeClr val="bg1"/>
                </a:solidFill>
                <a:sym typeface="Wingdings" pitchFamily="2" charset="2"/>
              </a:rPr>
              <a:t>                temp = </a:t>
            </a:r>
            <a:r>
              <a:rPr lang="en-US" sz="1000" b="1" dirty="0" err="1">
                <a:solidFill>
                  <a:schemeClr val="bg1"/>
                </a:solidFill>
                <a:sym typeface="Wingdings" pitchFamily="2" charset="2"/>
              </a:rPr>
              <a:t>arr</a:t>
            </a:r>
            <a:r>
              <a:rPr lang="en-US" sz="1000" b="1" dirty="0">
                <a:solidFill>
                  <a:schemeClr val="bg1"/>
                </a:solidFill>
                <a:sym typeface="Wingdings" pitchFamily="2" charset="2"/>
              </a:rPr>
              <a:t>[i];</a:t>
            </a:r>
          </a:p>
          <a:p>
            <a:pPr lvl="1"/>
            <a:r>
              <a:rPr lang="en-US" sz="1000" b="1" dirty="0">
                <a:solidFill>
                  <a:schemeClr val="bg1"/>
                </a:solidFill>
                <a:sym typeface="Wingdings" pitchFamily="2" charset="2"/>
              </a:rPr>
              <a:t>                </a:t>
            </a:r>
            <a:r>
              <a:rPr lang="en-US" sz="1000" b="1" dirty="0" err="1">
                <a:solidFill>
                  <a:schemeClr val="bg1"/>
                </a:solidFill>
                <a:sym typeface="Wingdings" pitchFamily="2" charset="2"/>
              </a:rPr>
              <a:t>arr</a:t>
            </a:r>
            <a:r>
              <a:rPr lang="en-US" sz="1000" b="1" dirty="0">
                <a:solidFill>
                  <a:schemeClr val="bg1"/>
                </a:solidFill>
                <a:sym typeface="Wingdings" pitchFamily="2" charset="2"/>
              </a:rPr>
              <a:t>[i] = </a:t>
            </a:r>
            <a:r>
              <a:rPr lang="en-US" sz="1000" b="1" dirty="0" err="1">
                <a:solidFill>
                  <a:schemeClr val="bg1"/>
                </a:solidFill>
                <a:sym typeface="Wingdings" pitchFamily="2" charset="2"/>
              </a:rPr>
              <a:t>arr</a:t>
            </a:r>
            <a:r>
              <a:rPr lang="en-US" sz="1000" b="1" dirty="0">
                <a:solidFill>
                  <a:schemeClr val="bg1"/>
                </a:solidFill>
                <a:sym typeface="Wingdings" pitchFamily="2" charset="2"/>
              </a:rPr>
              <a:t>[j];</a:t>
            </a:r>
          </a:p>
          <a:p>
            <a:pPr lvl="1"/>
            <a:r>
              <a:rPr lang="en-US" sz="1000" b="1" dirty="0">
                <a:solidFill>
                  <a:schemeClr val="bg1"/>
                </a:solidFill>
                <a:sym typeface="Wingdings" pitchFamily="2" charset="2"/>
              </a:rPr>
              <a:t>                </a:t>
            </a:r>
            <a:r>
              <a:rPr lang="en-US" sz="1000" b="1" dirty="0" err="1">
                <a:solidFill>
                  <a:schemeClr val="bg1"/>
                </a:solidFill>
                <a:sym typeface="Wingdings" pitchFamily="2" charset="2"/>
              </a:rPr>
              <a:t>arr</a:t>
            </a:r>
            <a:r>
              <a:rPr lang="en-US" sz="1000" b="1" dirty="0">
                <a:solidFill>
                  <a:schemeClr val="bg1"/>
                </a:solidFill>
                <a:sym typeface="Wingdings" pitchFamily="2" charset="2"/>
              </a:rPr>
              <a:t>[j] = temp;</a:t>
            </a:r>
          </a:p>
          <a:p>
            <a:pPr lvl="1"/>
            <a:r>
              <a:rPr lang="en-US" sz="1000" b="1" dirty="0">
                <a:solidFill>
                  <a:schemeClr val="bg1"/>
                </a:solidFill>
                <a:sym typeface="Wingdings" pitchFamily="2" charset="2"/>
              </a:rPr>
              <a:t>            }</a:t>
            </a:r>
          </a:p>
          <a:p>
            <a:pPr lvl="1"/>
            <a:r>
              <a:rPr lang="en-US" sz="1000" b="1" dirty="0">
                <a:solidFill>
                  <a:schemeClr val="bg1"/>
                </a:solidFill>
                <a:sym typeface="Wingdings" pitchFamily="2" charset="2"/>
              </a:rPr>
              <a:t>        }</a:t>
            </a:r>
          </a:p>
          <a:p>
            <a:pPr lvl="1"/>
            <a:r>
              <a:rPr lang="en-US" sz="1000" b="1" dirty="0">
                <a:solidFill>
                  <a:schemeClr val="bg1"/>
                </a:solidFill>
                <a:sym typeface="Wingdings" pitchFamily="2" charset="2"/>
              </a:rPr>
              <a:t>    }</a:t>
            </a:r>
          </a:p>
          <a:p>
            <a:pPr lvl="1"/>
            <a:r>
              <a:rPr lang="en-US" sz="1000" b="1" dirty="0">
                <a:solidFill>
                  <a:schemeClr val="bg1"/>
                </a:solidFill>
                <a:sym typeface="Wingdings" pitchFamily="2" charset="2"/>
              </a:rPr>
              <a:t>    for(i = 0; i &lt;= 4; i++)</a:t>
            </a:r>
          </a:p>
          <a:p>
            <a:pPr lvl="1"/>
            <a:r>
              <a:rPr lang="en-US" sz="1000" b="1" dirty="0">
                <a:solidFill>
                  <a:schemeClr val="bg1"/>
                </a:solidFill>
                <a:sym typeface="Wingdings" pitchFamily="2" charset="2"/>
              </a:rPr>
              <a:t>        printf("\</a:t>
            </a:r>
            <a:r>
              <a:rPr lang="en-US" sz="1000" b="1" dirty="0" err="1">
                <a:solidFill>
                  <a:schemeClr val="bg1"/>
                </a:solidFill>
                <a:sym typeface="Wingdings" pitchFamily="2" charset="2"/>
              </a:rPr>
              <a:t>n%d</a:t>
            </a:r>
            <a:r>
              <a:rPr lang="en-US" sz="1000" b="1" dirty="0">
                <a:solidFill>
                  <a:schemeClr val="bg1"/>
                </a:solidFill>
                <a:sym typeface="Wingdings" pitchFamily="2" charset="2"/>
              </a:rPr>
              <a:t>", </a:t>
            </a:r>
            <a:r>
              <a:rPr lang="en-US" sz="1000" b="1" dirty="0" err="1">
                <a:solidFill>
                  <a:schemeClr val="bg1"/>
                </a:solidFill>
                <a:sym typeface="Wingdings" pitchFamily="2" charset="2"/>
              </a:rPr>
              <a:t>arr</a:t>
            </a:r>
            <a:r>
              <a:rPr lang="en-US" sz="1000" b="1" dirty="0">
                <a:solidFill>
                  <a:schemeClr val="bg1"/>
                </a:solidFill>
                <a:sym typeface="Wingdings" pitchFamily="2" charset="2"/>
              </a:rPr>
              <a:t>[i]);</a:t>
            </a:r>
          </a:p>
          <a:p>
            <a:pPr lvl="1"/>
            <a:r>
              <a:rPr lang="en-US" sz="1000" b="1" dirty="0">
                <a:solidFill>
                  <a:schemeClr val="bg1"/>
                </a:solidFill>
                <a:sym typeface="Wingdings" pitchFamily="2" charset="2"/>
              </a:rPr>
              <a:t>    return 0;</a:t>
            </a:r>
          </a:p>
          <a:p>
            <a:pPr lvl="1"/>
            <a:r>
              <a:rPr lang="en-US" sz="1000" b="1" dirty="0">
                <a:solidFill>
                  <a:schemeClr val="bg1"/>
                </a:solidFill>
                <a:sym typeface="Wingdings" pitchFamily="2" charset="2"/>
              </a:rPr>
              <a:t>}</a:t>
            </a:r>
            <a:endParaRPr lang="en-US" sz="1000" b="1" dirty="0">
              <a:solidFill>
                <a:srgbClr val="0000CC"/>
              </a:solidFill>
              <a:sym typeface="Wingdings" pitchFamily="2" charset="2"/>
            </a:endParaRPr>
          </a:p>
        </p:txBody>
      </p:sp>
      <p:graphicFrame>
        <p:nvGraphicFramePr>
          <p:cNvPr id="2" name="Table 2">
            <a:extLst>
              <a:ext uri="{FF2B5EF4-FFF2-40B4-BE49-F238E27FC236}">
                <a16:creationId xmlns:a16="http://schemas.microsoft.com/office/drawing/2014/main" id="{B5CCB283-005A-45F9-A01F-65AD81313F6A}"/>
              </a:ext>
            </a:extLst>
          </p:cNvPr>
          <p:cNvGraphicFramePr>
            <a:graphicFrameLocks noGrp="1"/>
          </p:cNvGraphicFramePr>
          <p:nvPr>
            <p:extLst>
              <p:ext uri="{D42A27DB-BD31-4B8C-83A1-F6EECF244321}">
                <p14:modId xmlns:p14="http://schemas.microsoft.com/office/powerpoint/2010/main" val="3187016898"/>
              </p:ext>
            </p:extLst>
          </p:nvPr>
        </p:nvGraphicFramePr>
        <p:xfrm>
          <a:off x="4168444" y="1347614"/>
          <a:ext cx="4580020" cy="370840"/>
        </p:xfrm>
        <a:graphic>
          <a:graphicData uri="http://schemas.openxmlformats.org/drawingml/2006/table">
            <a:tbl>
              <a:tblPr firstRow="1" bandRow="1">
                <a:tableStyleId>{5C22544A-7EE6-4342-B048-85BDC9FD1C3A}</a:tableStyleId>
              </a:tblPr>
              <a:tblGrid>
                <a:gridCol w="916004">
                  <a:extLst>
                    <a:ext uri="{9D8B030D-6E8A-4147-A177-3AD203B41FA5}">
                      <a16:colId xmlns:a16="http://schemas.microsoft.com/office/drawing/2014/main" val="3481865671"/>
                    </a:ext>
                  </a:extLst>
                </a:gridCol>
                <a:gridCol w="916004">
                  <a:extLst>
                    <a:ext uri="{9D8B030D-6E8A-4147-A177-3AD203B41FA5}">
                      <a16:colId xmlns:a16="http://schemas.microsoft.com/office/drawing/2014/main" val="2189285928"/>
                    </a:ext>
                  </a:extLst>
                </a:gridCol>
                <a:gridCol w="916004">
                  <a:extLst>
                    <a:ext uri="{9D8B030D-6E8A-4147-A177-3AD203B41FA5}">
                      <a16:colId xmlns:a16="http://schemas.microsoft.com/office/drawing/2014/main" val="1454188394"/>
                    </a:ext>
                  </a:extLst>
                </a:gridCol>
                <a:gridCol w="916004">
                  <a:extLst>
                    <a:ext uri="{9D8B030D-6E8A-4147-A177-3AD203B41FA5}">
                      <a16:colId xmlns:a16="http://schemas.microsoft.com/office/drawing/2014/main" val="722200832"/>
                    </a:ext>
                  </a:extLst>
                </a:gridCol>
                <a:gridCol w="916004">
                  <a:extLst>
                    <a:ext uri="{9D8B030D-6E8A-4147-A177-3AD203B41FA5}">
                      <a16:colId xmlns:a16="http://schemas.microsoft.com/office/drawing/2014/main" val="2555807219"/>
                    </a:ext>
                  </a:extLst>
                </a:gridCol>
              </a:tblGrid>
              <a:tr h="370840">
                <a:tc>
                  <a:txBody>
                    <a:bodyPr/>
                    <a:lstStyle/>
                    <a:p>
                      <a:pPr algn="ctr"/>
                      <a:r>
                        <a:rPr lang="en-US" dirty="0">
                          <a:solidFill>
                            <a:srgbClr val="FFFF00"/>
                          </a:solidFill>
                        </a:rPr>
                        <a:t>10</a:t>
                      </a:r>
                    </a:p>
                  </a:txBody>
                  <a:tcPr marL="68700" marR="68700"/>
                </a:tc>
                <a:tc>
                  <a:txBody>
                    <a:bodyPr/>
                    <a:lstStyle/>
                    <a:p>
                      <a:pPr algn="ctr"/>
                      <a:r>
                        <a:rPr lang="en-US" dirty="0">
                          <a:solidFill>
                            <a:srgbClr val="FFFF00"/>
                          </a:solidFill>
                        </a:rPr>
                        <a:t>7</a:t>
                      </a:r>
                    </a:p>
                  </a:txBody>
                  <a:tcPr marL="68700" marR="68700"/>
                </a:tc>
                <a:tc>
                  <a:txBody>
                    <a:bodyPr/>
                    <a:lstStyle/>
                    <a:p>
                      <a:pPr algn="ctr"/>
                      <a:r>
                        <a:rPr lang="en-US" dirty="0">
                          <a:solidFill>
                            <a:srgbClr val="FFFF00"/>
                          </a:solidFill>
                        </a:rPr>
                        <a:t>11</a:t>
                      </a:r>
                    </a:p>
                  </a:txBody>
                  <a:tcPr marL="68700" marR="68700"/>
                </a:tc>
                <a:tc>
                  <a:txBody>
                    <a:bodyPr/>
                    <a:lstStyle/>
                    <a:p>
                      <a:pPr algn="ctr"/>
                      <a:r>
                        <a:rPr lang="en-US" dirty="0">
                          <a:solidFill>
                            <a:srgbClr val="FFFF00"/>
                          </a:solidFill>
                        </a:rPr>
                        <a:t>9</a:t>
                      </a:r>
                    </a:p>
                  </a:txBody>
                  <a:tcPr marL="68700" marR="68700"/>
                </a:tc>
                <a:tc>
                  <a:txBody>
                    <a:bodyPr/>
                    <a:lstStyle/>
                    <a:p>
                      <a:pPr algn="ctr"/>
                      <a:r>
                        <a:rPr lang="en-US" dirty="0">
                          <a:solidFill>
                            <a:srgbClr val="FFFF00"/>
                          </a:solidFill>
                        </a:rPr>
                        <a:t>2</a:t>
                      </a:r>
                    </a:p>
                  </a:txBody>
                  <a:tcPr marL="68700" marR="68700"/>
                </a:tc>
                <a:extLst>
                  <a:ext uri="{0D108BD9-81ED-4DB2-BD59-A6C34878D82A}">
                    <a16:rowId xmlns:a16="http://schemas.microsoft.com/office/drawing/2014/main" val="3804920251"/>
                  </a:ext>
                </a:extLst>
              </a:tr>
            </a:tbl>
          </a:graphicData>
        </a:graphic>
      </p:graphicFrame>
      <p:sp>
        <p:nvSpPr>
          <p:cNvPr id="3" name="TextBox 2">
            <a:extLst>
              <a:ext uri="{FF2B5EF4-FFF2-40B4-BE49-F238E27FC236}">
                <a16:creationId xmlns:a16="http://schemas.microsoft.com/office/drawing/2014/main" id="{C6FA0825-0FA8-4FBA-977F-E16FA2D908F8}"/>
              </a:ext>
            </a:extLst>
          </p:cNvPr>
          <p:cNvSpPr txBox="1"/>
          <p:nvPr/>
        </p:nvSpPr>
        <p:spPr>
          <a:xfrm>
            <a:off x="3545121" y="1327579"/>
            <a:ext cx="455574" cy="369332"/>
          </a:xfrm>
          <a:prstGeom prst="rect">
            <a:avLst/>
          </a:prstGeom>
          <a:noFill/>
        </p:spPr>
        <p:txBody>
          <a:bodyPr wrap="none" rtlCol="0">
            <a:spAutoFit/>
          </a:bodyPr>
          <a:lstStyle/>
          <a:p>
            <a:r>
              <a:rPr lang="en-US" dirty="0" err="1"/>
              <a:t>arr</a:t>
            </a:r>
            <a:endParaRPr lang="en-US" dirty="0"/>
          </a:p>
        </p:txBody>
      </p:sp>
      <p:sp>
        <p:nvSpPr>
          <p:cNvPr id="11" name="TextBox 10">
            <a:extLst>
              <a:ext uri="{FF2B5EF4-FFF2-40B4-BE49-F238E27FC236}">
                <a16:creationId xmlns:a16="http://schemas.microsoft.com/office/drawing/2014/main" id="{3D165611-7D3A-4CFC-A19A-EEE67E1B4D36}"/>
              </a:ext>
            </a:extLst>
          </p:cNvPr>
          <p:cNvSpPr txBox="1"/>
          <p:nvPr/>
        </p:nvSpPr>
        <p:spPr>
          <a:xfrm>
            <a:off x="4486338" y="987574"/>
            <a:ext cx="301686" cy="369332"/>
          </a:xfrm>
          <a:prstGeom prst="rect">
            <a:avLst/>
          </a:prstGeom>
          <a:noFill/>
        </p:spPr>
        <p:txBody>
          <a:bodyPr wrap="none" rtlCol="0">
            <a:spAutoFit/>
          </a:bodyPr>
          <a:lstStyle/>
          <a:p>
            <a:r>
              <a:rPr lang="en-US" dirty="0"/>
              <a:t>0</a:t>
            </a:r>
          </a:p>
        </p:txBody>
      </p:sp>
      <p:sp>
        <p:nvSpPr>
          <p:cNvPr id="12" name="TextBox 11">
            <a:extLst>
              <a:ext uri="{FF2B5EF4-FFF2-40B4-BE49-F238E27FC236}">
                <a16:creationId xmlns:a16="http://schemas.microsoft.com/office/drawing/2014/main" id="{C9457882-7CAD-45B9-BB0C-2207CEFF0B64}"/>
              </a:ext>
            </a:extLst>
          </p:cNvPr>
          <p:cNvSpPr txBox="1"/>
          <p:nvPr/>
        </p:nvSpPr>
        <p:spPr>
          <a:xfrm>
            <a:off x="5350434" y="987574"/>
            <a:ext cx="301686" cy="369332"/>
          </a:xfrm>
          <a:prstGeom prst="rect">
            <a:avLst/>
          </a:prstGeom>
          <a:noFill/>
        </p:spPr>
        <p:txBody>
          <a:bodyPr wrap="none" rtlCol="0">
            <a:spAutoFit/>
          </a:bodyPr>
          <a:lstStyle/>
          <a:p>
            <a:r>
              <a:rPr lang="en-US" dirty="0"/>
              <a:t>1</a:t>
            </a:r>
          </a:p>
        </p:txBody>
      </p:sp>
      <p:sp>
        <p:nvSpPr>
          <p:cNvPr id="13" name="TextBox 12">
            <a:extLst>
              <a:ext uri="{FF2B5EF4-FFF2-40B4-BE49-F238E27FC236}">
                <a16:creationId xmlns:a16="http://schemas.microsoft.com/office/drawing/2014/main" id="{3E1779DC-67A9-499F-B382-BEE5FAE2D908}"/>
              </a:ext>
            </a:extLst>
          </p:cNvPr>
          <p:cNvSpPr txBox="1"/>
          <p:nvPr/>
        </p:nvSpPr>
        <p:spPr>
          <a:xfrm>
            <a:off x="6286538" y="987574"/>
            <a:ext cx="301686" cy="369332"/>
          </a:xfrm>
          <a:prstGeom prst="rect">
            <a:avLst/>
          </a:prstGeom>
          <a:noFill/>
        </p:spPr>
        <p:txBody>
          <a:bodyPr wrap="none" rtlCol="0">
            <a:spAutoFit/>
          </a:bodyPr>
          <a:lstStyle/>
          <a:p>
            <a:r>
              <a:rPr lang="en-US" dirty="0"/>
              <a:t>2</a:t>
            </a:r>
          </a:p>
        </p:txBody>
      </p:sp>
      <p:sp>
        <p:nvSpPr>
          <p:cNvPr id="15" name="TextBox 14">
            <a:extLst>
              <a:ext uri="{FF2B5EF4-FFF2-40B4-BE49-F238E27FC236}">
                <a16:creationId xmlns:a16="http://schemas.microsoft.com/office/drawing/2014/main" id="{9CFAE6AE-24C0-4DA5-B878-0DCBDB781C63}"/>
              </a:ext>
            </a:extLst>
          </p:cNvPr>
          <p:cNvSpPr txBox="1"/>
          <p:nvPr/>
        </p:nvSpPr>
        <p:spPr>
          <a:xfrm>
            <a:off x="7222642" y="987574"/>
            <a:ext cx="301686" cy="369332"/>
          </a:xfrm>
          <a:prstGeom prst="rect">
            <a:avLst/>
          </a:prstGeom>
          <a:noFill/>
        </p:spPr>
        <p:txBody>
          <a:bodyPr wrap="none" rtlCol="0">
            <a:spAutoFit/>
          </a:bodyPr>
          <a:lstStyle/>
          <a:p>
            <a:r>
              <a:rPr lang="en-US" dirty="0"/>
              <a:t>3</a:t>
            </a:r>
          </a:p>
        </p:txBody>
      </p:sp>
      <p:sp>
        <p:nvSpPr>
          <p:cNvPr id="16" name="TextBox 15">
            <a:extLst>
              <a:ext uri="{FF2B5EF4-FFF2-40B4-BE49-F238E27FC236}">
                <a16:creationId xmlns:a16="http://schemas.microsoft.com/office/drawing/2014/main" id="{7FA38542-6760-4742-A8E6-533B0000F7D5}"/>
              </a:ext>
            </a:extLst>
          </p:cNvPr>
          <p:cNvSpPr txBox="1"/>
          <p:nvPr/>
        </p:nvSpPr>
        <p:spPr>
          <a:xfrm>
            <a:off x="8158746" y="987574"/>
            <a:ext cx="301686" cy="369332"/>
          </a:xfrm>
          <a:prstGeom prst="rect">
            <a:avLst/>
          </a:prstGeom>
          <a:noFill/>
        </p:spPr>
        <p:txBody>
          <a:bodyPr wrap="none" rtlCol="0">
            <a:spAutoFit/>
          </a:bodyPr>
          <a:lstStyle/>
          <a:p>
            <a:r>
              <a:rPr lang="en-US" dirty="0"/>
              <a:t>4</a:t>
            </a:r>
          </a:p>
        </p:txBody>
      </p:sp>
      <p:graphicFrame>
        <p:nvGraphicFramePr>
          <p:cNvPr id="17" name="Table 2">
            <a:extLst>
              <a:ext uri="{FF2B5EF4-FFF2-40B4-BE49-F238E27FC236}">
                <a16:creationId xmlns:a16="http://schemas.microsoft.com/office/drawing/2014/main" id="{482427CD-2D04-4623-BEB1-AB61F558B145}"/>
              </a:ext>
            </a:extLst>
          </p:cNvPr>
          <p:cNvGraphicFramePr>
            <a:graphicFrameLocks noGrp="1"/>
          </p:cNvGraphicFramePr>
          <p:nvPr>
            <p:extLst>
              <p:ext uri="{D42A27DB-BD31-4B8C-83A1-F6EECF244321}">
                <p14:modId xmlns:p14="http://schemas.microsoft.com/office/powerpoint/2010/main" val="3534388906"/>
              </p:ext>
            </p:extLst>
          </p:nvPr>
        </p:nvGraphicFramePr>
        <p:xfrm>
          <a:off x="4187211" y="2139702"/>
          <a:ext cx="4580020" cy="370840"/>
        </p:xfrm>
        <a:graphic>
          <a:graphicData uri="http://schemas.openxmlformats.org/drawingml/2006/table">
            <a:tbl>
              <a:tblPr firstRow="1" bandRow="1">
                <a:tableStyleId>{5C22544A-7EE6-4342-B048-85BDC9FD1C3A}</a:tableStyleId>
              </a:tblPr>
              <a:tblGrid>
                <a:gridCol w="916004">
                  <a:extLst>
                    <a:ext uri="{9D8B030D-6E8A-4147-A177-3AD203B41FA5}">
                      <a16:colId xmlns:a16="http://schemas.microsoft.com/office/drawing/2014/main" val="3481865671"/>
                    </a:ext>
                  </a:extLst>
                </a:gridCol>
                <a:gridCol w="916004">
                  <a:extLst>
                    <a:ext uri="{9D8B030D-6E8A-4147-A177-3AD203B41FA5}">
                      <a16:colId xmlns:a16="http://schemas.microsoft.com/office/drawing/2014/main" val="2189285928"/>
                    </a:ext>
                  </a:extLst>
                </a:gridCol>
                <a:gridCol w="916004">
                  <a:extLst>
                    <a:ext uri="{9D8B030D-6E8A-4147-A177-3AD203B41FA5}">
                      <a16:colId xmlns:a16="http://schemas.microsoft.com/office/drawing/2014/main" val="1454188394"/>
                    </a:ext>
                  </a:extLst>
                </a:gridCol>
                <a:gridCol w="916004">
                  <a:extLst>
                    <a:ext uri="{9D8B030D-6E8A-4147-A177-3AD203B41FA5}">
                      <a16:colId xmlns:a16="http://schemas.microsoft.com/office/drawing/2014/main" val="722200832"/>
                    </a:ext>
                  </a:extLst>
                </a:gridCol>
                <a:gridCol w="916004">
                  <a:extLst>
                    <a:ext uri="{9D8B030D-6E8A-4147-A177-3AD203B41FA5}">
                      <a16:colId xmlns:a16="http://schemas.microsoft.com/office/drawing/2014/main" val="2555807219"/>
                    </a:ext>
                  </a:extLst>
                </a:gridCol>
              </a:tblGrid>
              <a:tr h="370840">
                <a:tc>
                  <a:txBody>
                    <a:bodyPr/>
                    <a:lstStyle/>
                    <a:p>
                      <a:pPr algn="ctr"/>
                      <a:r>
                        <a:rPr lang="en-US" dirty="0">
                          <a:solidFill>
                            <a:srgbClr val="FFFF00"/>
                          </a:solidFill>
                        </a:rPr>
                        <a:t>7</a:t>
                      </a:r>
                    </a:p>
                  </a:txBody>
                  <a:tcPr marL="68700" marR="68700"/>
                </a:tc>
                <a:tc>
                  <a:txBody>
                    <a:bodyPr/>
                    <a:lstStyle/>
                    <a:p>
                      <a:pPr algn="ctr"/>
                      <a:r>
                        <a:rPr lang="en-US" dirty="0">
                          <a:solidFill>
                            <a:srgbClr val="FFFF00"/>
                          </a:solidFill>
                        </a:rPr>
                        <a:t>10</a:t>
                      </a:r>
                    </a:p>
                  </a:txBody>
                  <a:tcPr marL="68700" marR="68700"/>
                </a:tc>
                <a:tc>
                  <a:txBody>
                    <a:bodyPr/>
                    <a:lstStyle/>
                    <a:p>
                      <a:pPr algn="ctr"/>
                      <a:r>
                        <a:rPr lang="en-US" dirty="0">
                          <a:solidFill>
                            <a:srgbClr val="FFFF00"/>
                          </a:solidFill>
                        </a:rPr>
                        <a:t>11</a:t>
                      </a:r>
                    </a:p>
                  </a:txBody>
                  <a:tcPr marL="68700" marR="68700"/>
                </a:tc>
                <a:tc>
                  <a:txBody>
                    <a:bodyPr/>
                    <a:lstStyle/>
                    <a:p>
                      <a:pPr algn="ctr"/>
                      <a:r>
                        <a:rPr lang="en-US" dirty="0">
                          <a:solidFill>
                            <a:srgbClr val="FFFF00"/>
                          </a:solidFill>
                        </a:rPr>
                        <a:t>9</a:t>
                      </a:r>
                    </a:p>
                  </a:txBody>
                  <a:tcPr marL="68700" marR="68700"/>
                </a:tc>
                <a:tc>
                  <a:txBody>
                    <a:bodyPr/>
                    <a:lstStyle/>
                    <a:p>
                      <a:pPr algn="ctr"/>
                      <a:r>
                        <a:rPr lang="en-US" dirty="0">
                          <a:solidFill>
                            <a:srgbClr val="FFFF00"/>
                          </a:solidFill>
                        </a:rPr>
                        <a:t>2</a:t>
                      </a:r>
                    </a:p>
                  </a:txBody>
                  <a:tcPr marL="68700" marR="68700"/>
                </a:tc>
                <a:extLst>
                  <a:ext uri="{0D108BD9-81ED-4DB2-BD59-A6C34878D82A}">
                    <a16:rowId xmlns:a16="http://schemas.microsoft.com/office/drawing/2014/main" val="3804920251"/>
                  </a:ext>
                </a:extLst>
              </a:tr>
            </a:tbl>
          </a:graphicData>
        </a:graphic>
      </p:graphicFrame>
      <p:sp>
        <p:nvSpPr>
          <p:cNvPr id="18" name="TextBox 17">
            <a:extLst>
              <a:ext uri="{FF2B5EF4-FFF2-40B4-BE49-F238E27FC236}">
                <a16:creationId xmlns:a16="http://schemas.microsoft.com/office/drawing/2014/main" id="{011B1EC2-1FB2-4DD0-9543-C28152280992}"/>
              </a:ext>
            </a:extLst>
          </p:cNvPr>
          <p:cNvSpPr txBox="1"/>
          <p:nvPr/>
        </p:nvSpPr>
        <p:spPr>
          <a:xfrm>
            <a:off x="3563888" y="2119667"/>
            <a:ext cx="455574" cy="369332"/>
          </a:xfrm>
          <a:prstGeom prst="rect">
            <a:avLst/>
          </a:prstGeom>
          <a:noFill/>
        </p:spPr>
        <p:txBody>
          <a:bodyPr wrap="none" rtlCol="0">
            <a:spAutoFit/>
          </a:bodyPr>
          <a:lstStyle/>
          <a:p>
            <a:r>
              <a:rPr lang="en-US" dirty="0" err="1"/>
              <a:t>arr</a:t>
            </a:r>
            <a:endParaRPr lang="en-US" dirty="0"/>
          </a:p>
        </p:txBody>
      </p:sp>
      <p:sp>
        <p:nvSpPr>
          <p:cNvPr id="19" name="TextBox 18">
            <a:extLst>
              <a:ext uri="{FF2B5EF4-FFF2-40B4-BE49-F238E27FC236}">
                <a16:creationId xmlns:a16="http://schemas.microsoft.com/office/drawing/2014/main" id="{0A72CF06-4CAB-4447-A74F-A639E4697FD5}"/>
              </a:ext>
            </a:extLst>
          </p:cNvPr>
          <p:cNvSpPr txBox="1"/>
          <p:nvPr/>
        </p:nvSpPr>
        <p:spPr>
          <a:xfrm>
            <a:off x="4505105" y="1779662"/>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BC8444F5-0F08-4285-AFDB-A47B537FA885}"/>
              </a:ext>
            </a:extLst>
          </p:cNvPr>
          <p:cNvSpPr txBox="1"/>
          <p:nvPr/>
        </p:nvSpPr>
        <p:spPr>
          <a:xfrm>
            <a:off x="5369201" y="1779662"/>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B4F42360-3FAC-4AFC-9D2A-179830937FFF}"/>
              </a:ext>
            </a:extLst>
          </p:cNvPr>
          <p:cNvSpPr txBox="1"/>
          <p:nvPr/>
        </p:nvSpPr>
        <p:spPr>
          <a:xfrm>
            <a:off x="6305305" y="1779662"/>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492D1C94-866A-4954-8601-B064BCE70644}"/>
              </a:ext>
            </a:extLst>
          </p:cNvPr>
          <p:cNvSpPr txBox="1"/>
          <p:nvPr/>
        </p:nvSpPr>
        <p:spPr>
          <a:xfrm>
            <a:off x="7241409" y="1779662"/>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5FED1558-7C39-425A-8486-A490392E6EF2}"/>
              </a:ext>
            </a:extLst>
          </p:cNvPr>
          <p:cNvSpPr txBox="1"/>
          <p:nvPr/>
        </p:nvSpPr>
        <p:spPr>
          <a:xfrm>
            <a:off x="8177513" y="1779662"/>
            <a:ext cx="301686" cy="369332"/>
          </a:xfrm>
          <a:prstGeom prst="rect">
            <a:avLst/>
          </a:prstGeom>
          <a:noFill/>
        </p:spPr>
        <p:txBody>
          <a:bodyPr wrap="none" rtlCol="0">
            <a:spAutoFit/>
          </a:bodyPr>
          <a:lstStyle/>
          <a:p>
            <a:r>
              <a:rPr lang="en-US" dirty="0"/>
              <a:t>4</a:t>
            </a:r>
          </a:p>
        </p:txBody>
      </p:sp>
      <p:graphicFrame>
        <p:nvGraphicFramePr>
          <p:cNvPr id="24" name="Table 2">
            <a:extLst>
              <a:ext uri="{FF2B5EF4-FFF2-40B4-BE49-F238E27FC236}">
                <a16:creationId xmlns:a16="http://schemas.microsoft.com/office/drawing/2014/main" id="{8191F609-D943-4081-9B9A-6FED2D836D8B}"/>
              </a:ext>
            </a:extLst>
          </p:cNvPr>
          <p:cNvGraphicFramePr>
            <a:graphicFrameLocks noGrp="1"/>
          </p:cNvGraphicFramePr>
          <p:nvPr>
            <p:extLst>
              <p:ext uri="{D42A27DB-BD31-4B8C-83A1-F6EECF244321}">
                <p14:modId xmlns:p14="http://schemas.microsoft.com/office/powerpoint/2010/main" val="4247670217"/>
              </p:ext>
            </p:extLst>
          </p:nvPr>
        </p:nvGraphicFramePr>
        <p:xfrm>
          <a:off x="4187211" y="2931790"/>
          <a:ext cx="4580020" cy="370840"/>
        </p:xfrm>
        <a:graphic>
          <a:graphicData uri="http://schemas.openxmlformats.org/drawingml/2006/table">
            <a:tbl>
              <a:tblPr firstRow="1" bandRow="1">
                <a:tableStyleId>{5C22544A-7EE6-4342-B048-85BDC9FD1C3A}</a:tableStyleId>
              </a:tblPr>
              <a:tblGrid>
                <a:gridCol w="916004">
                  <a:extLst>
                    <a:ext uri="{9D8B030D-6E8A-4147-A177-3AD203B41FA5}">
                      <a16:colId xmlns:a16="http://schemas.microsoft.com/office/drawing/2014/main" val="3481865671"/>
                    </a:ext>
                  </a:extLst>
                </a:gridCol>
                <a:gridCol w="916004">
                  <a:extLst>
                    <a:ext uri="{9D8B030D-6E8A-4147-A177-3AD203B41FA5}">
                      <a16:colId xmlns:a16="http://schemas.microsoft.com/office/drawing/2014/main" val="2189285928"/>
                    </a:ext>
                  </a:extLst>
                </a:gridCol>
                <a:gridCol w="916004">
                  <a:extLst>
                    <a:ext uri="{9D8B030D-6E8A-4147-A177-3AD203B41FA5}">
                      <a16:colId xmlns:a16="http://schemas.microsoft.com/office/drawing/2014/main" val="1454188394"/>
                    </a:ext>
                  </a:extLst>
                </a:gridCol>
                <a:gridCol w="916004">
                  <a:extLst>
                    <a:ext uri="{9D8B030D-6E8A-4147-A177-3AD203B41FA5}">
                      <a16:colId xmlns:a16="http://schemas.microsoft.com/office/drawing/2014/main" val="722200832"/>
                    </a:ext>
                  </a:extLst>
                </a:gridCol>
                <a:gridCol w="916004">
                  <a:extLst>
                    <a:ext uri="{9D8B030D-6E8A-4147-A177-3AD203B41FA5}">
                      <a16:colId xmlns:a16="http://schemas.microsoft.com/office/drawing/2014/main" val="2555807219"/>
                    </a:ext>
                  </a:extLst>
                </a:gridCol>
              </a:tblGrid>
              <a:tr h="370840">
                <a:tc>
                  <a:txBody>
                    <a:bodyPr/>
                    <a:lstStyle/>
                    <a:p>
                      <a:pPr algn="ctr"/>
                      <a:r>
                        <a:rPr lang="en-US" dirty="0">
                          <a:solidFill>
                            <a:srgbClr val="FFFF00"/>
                          </a:solidFill>
                        </a:rPr>
                        <a:t>2</a:t>
                      </a:r>
                    </a:p>
                  </a:txBody>
                  <a:tcPr marL="68700" marR="68700"/>
                </a:tc>
                <a:tc>
                  <a:txBody>
                    <a:bodyPr/>
                    <a:lstStyle/>
                    <a:p>
                      <a:pPr algn="ctr"/>
                      <a:r>
                        <a:rPr lang="en-US" dirty="0">
                          <a:solidFill>
                            <a:srgbClr val="FFFF00"/>
                          </a:solidFill>
                        </a:rPr>
                        <a:t>10</a:t>
                      </a:r>
                    </a:p>
                  </a:txBody>
                  <a:tcPr marL="68700" marR="68700"/>
                </a:tc>
                <a:tc>
                  <a:txBody>
                    <a:bodyPr/>
                    <a:lstStyle/>
                    <a:p>
                      <a:pPr algn="ctr"/>
                      <a:r>
                        <a:rPr lang="en-US" dirty="0">
                          <a:solidFill>
                            <a:srgbClr val="FFFF00"/>
                          </a:solidFill>
                        </a:rPr>
                        <a:t>11</a:t>
                      </a:r>
                    </a:p>
                  </a:txBody>
                  <a:tcPr marL="68700" marR="68700"/>
                </a:tc>
                <a:tc>
                  <a:txBody>
                    <a:bodyPr/>
                    <a:lstStyle/>
                    <a:p>
                      <a:pPr algn="ctr"/>
                      <a:r>
                        <a:rPr lang="en-US" dirty="0">
                          <a:solidFill>
                            <a:srgbClr val="FFFF00"/>
                          </a:solidFill>
                        </a:rPr>
                        <a:t>9</a:t>
                      </a:r>
                    </a:p>
                  </a:txBody>
                  <a:tcPr marL="68700" marR="68700"/>
                </a:tc>
                <a:tc>
                  <a:txBody>
                    <a:bodyPr/>
                    <a:lstStyle/>
                    <a:p>
                      <a:pPr algn="ctr"/>
                      <a:r>
                        <a:rPr lang="en-US" dirty="0">
                          <a:solidFill>
                            <a:srgbClr val="FFFF00"/>
                          </a:solidFill>
                        </a:rPr>
                        <a:t>7</a:t>
                      </a:r>
                    </a:p>
                  </a:txBody>
                  <a:tcPr marL="68700" marR="68700"/>
                </a:tc>
                <a:extLst>
                  <a:ext uri="{0D108BD9-81ED-4DB2-BD59-A6C34878D82A}">
                    <a16:rowId xmlns:a16="http://schemas.microsoft.com/office/drawing/2014/main" val="3804920251"/>
                  </a:ext>
                </a:extLst>
              </a:tr>
            </a:tbl>
          </a:graphicData>
        </a:graphic>
      </p:graphicFrame>
      <p:sp>
        <p:nvSpPr>
          <p:cNvPr id="25" name="TextBox 24">
            <a:extLst>
              <a:ext uri="{FF2B5EF4-FFF2-40B4-BE49-F238E27FC236}">
                <a16:creationId xmlns:a16="http://schemas.microsoft.com/office/drawing/2014/main" id="{37E08CA4-B94A-480E-B1DE-F04C19241BDF}"/>
              </a:ext>
            </a:extLst>
          </p:cNvPr>
          <p:cNvSpPr txBox="1"/>
          <p:nvPr/>
        </p:nvSpPr>
        <p:spPr>
          <a:xfrm>
            <a:off x="3563888" y="2911755"/>
            <a:ext cx="455574" cy="369332"/>
          </a:xfrm>
          <a:prstGeom prst="rect">
            <a:avLst/>
          </a:prstGeom>
          <a:noFill/>
        </p:spPr>
        <p:txBody>
          <a:bodyPr wrap="none" rtlCol="0">
            <a:spAutoFit/>
          </a:bodyPr>
          <a:lstStyle/>
          <a:p>
            <a:r>
              <a:rPr lang="en-US" dirty="0" err="1"/>
              <a:t>arr</a:t>
            </a:r>
            <a:endParaRPr lang="en-US" dirty="0"/>
          </a:p>
        </p:txBody>
      </p:sp>
      <p:sp>
        <p:nvSpPr>
          <p:cNvPr id="27" name="TextBox 26">
            <a:extLst>
              <a:ext uri="{FF2B5EF4-FFF2-40B4-BE49-F238E27FC236}">
                <a16:creationId xmlns:a16="http://schemas.microsoft.com/office/drawing/2014/main" id="{5B09DABF-D06C-4B10-B3B3-A4005375AFEF}"/>
              </a:ext>
            </a:extLst>
          </p:cNvPr>
          <p:cNvSpPr txBox="1"/>
          <p:nvPr/>
        </p:nvSpPr>
        <p:spPr>
          <a:xfrm>
            <a:off x="4505105" y="2571750"/>
            <a:ext cx="301686" cy="369332"/>
          </a:xfrm>
          <a:prstGeom prst="rect">
            <a:avLst/>
          </a:prstGeom>
          <a:noFill/>
        </p:spPr>
        <p:txBody>
          <a:bodyPr wrap="none" rtlCol="0">
            <a:spAutoFit/>
          </a:bodyPr>
          <a:lstStyle/>
          <a:p>
            <a:r>
              <a:rPr lang="en-US" dirty="0"/>
              <a:t>0</a:t>
            </a:r>
          </a:p>
        </p:txBody>
      </p:sp>
      <p:sp>
        <p:nvSpPr>
          <p:cNvPr id="28" name="TextBox 27">
            <a:extLst>
              <a:ext uri="{FF2B5EF4-FFF2-40B4-BE49-F238E27FC236}">
                <a16:creationId xmlns:a16="http://schemas.microsoft.com/office/drawing/2014/main" id="{E2212174-EEB2-4E90-9304-C18549DC9F78}"/>
              </a:ext>
            </a:extLst>
          </p:cNvPr>
          <p:cNvSpPr txBox="1"/>
          <p:nvPr/>
        </p:nvSpPr>
        <p:spPr>
          <a:xfrm>
            <a:off x="5369201" y="2571750"/>
            <a:ext cx="301686" cy="369332"/>
          </a:xfrm>
          <a:prstGeom prst="rect">
            <a:avLst/>
          </a:prstGeom>
          <a:noFill/>
        </p:spPr>
        <p:txBody>
          <a:bodyPr wrap="none" rtlCol="0">
            <a:spAutoFit/>
          </a:bodyPr>
          <a:lstStyle/>
          <a:p>
            <a:r>
              <a:rPr lang="en-US" dirty="0"/>
              <a:t>1</a:t>
            </a:r>
          </a:p>
        </p:txBody>
      </p:sp>
      <p:sp>
        <p:nvSpPr>
          <p:cNvPr id="29" name="TextBox 28">
            <a:extLst>
              <a:ext uri="{FF2B5EF4-FFF2-40B4-BE49-F238E27FC236}">
                <a16:creationId xmlns:a16="http://schemas.microsoft.com/office/drawing/2014/main" id="{6C42A1A3-D307-4586-895E-834DC91B7288}"/>
              </a:ext>
            </a:extLst>
          </p:cNvPr>
          <p:cNvSpPr txBox="1"/>
          <p:nvPr/>
        </p:nvSpPr>
        <p:spPr>
          <a:xfrm>
            <a:off x="6305305" y="2571750"/>
            <a:ext cx="301686" cy="369332"/>
          </a:xfrm>
          <a:prstGeom prst="rect">
            <a:avLst/>
          </a:prstGeom>
          <a:noFill/>
        </p:spPr>
        <p:txBody>
          <a:bodyPr wrap="none" rtlCol="0">
            <a:spAutoFit/>
          </a:bodyPr>
          <a:lstStyle/>
          <a:p>
            <a:r>
              <a:rPr lang="en-US" dirty="0"/>
              <a:t>2</a:t>
            </a:r>
          </a:p>
        </p:txBody>
      </p:sp>
      <p:sp>
        <p:nvSpPr>
          <p:cNvPr id="30" name="TextBox 29">
            <a:extLst>
              <a:ext uri="{FF2B5EF4-FFF2-40B4-BE49-F238E27FC236}">
                <a16:creationId xmlns:a16="http://schemas.microsoft.com/office/drawing/2014/main" id="{6D22DA75-A0EB-4FCB-BC45-872CF1E8F637}"/>
              </a:ext>
            </a:extLst>
          </p:cNvPr>
          <p:cNvSpPr txBox="1"/>
          <p:nvPr/>
        </p:nvSpPr>
        <p:spPr>
          <a:xfrm>
            <a:off x="7241409" y="2571750"/>
            <a:ext cx="301686" cy="369332"/>
          </a:xfrm>
          <a:prstGeom prst="rect">
            <a:avLst/>
          </a:prstGeom>
          <a:noFill/>
        </p:spPr>
        <p:txBody>
          <a:bodyPr wrap="none" rtlCol="0">
            <a:spAutoFit/>
          </a:bodyPr>
          <a:lstStyle/>
          <a:p>
            <a:r>
              <a:rPr lang="en-US" dirty="0"/>
              <a:t>3</a:t>
            </a:r>
          </a:p>
        </p:txBody>
      </p:sp>
      <p:sp>
        <p:nvSpPr>
          <p:cNvPr id="31" name="TextBox 30">
            <a:extLst>
              <a:ext uri="{FF2B5EF4-FFF2-40B4-BE49-F238E27FC236}">
                <a16:creationId xmlns:a16="http://schemas.microsoft.com/office/drawing/2014/main" id="{9FA559C3-6AFE-46FA-B553-D0ABE866C15B}"/>
              </a:ext>
            </a:extLst>
          </p:cNvPr>
          <p:cNvSpPr txBox="1"/>
          <p:nvPr/>
        </p:nvSpPr>
        <p:spPr>
          <a:xfrm>
            <a:off x="8177513" y="2571750"/>
            <a:ext cx="301686" cy="369332"/>
          </a:xfrm>
          <a:prstGeom prst="rect">
            <a:avLst/>
          </a:prstGeom>
          <a:noFill/>
        </p:spPr>
        <p:txBody>
          <a:bodyPr wrap="none" rtlCol="0">
            <a:spAutoFit/>
          </a:bodyPr>
          <a:lstStyle/>
          <a:p>
            <a:r>
              <a:rPr lang="en-US" dirty="0"/>
              <a:t>4</a:t>
            </a:r>
          </a:p>
        </p:txBody>
      </p:sp>
      <p:graphicFrame>
        <p:nvGraphicFramePr>
          <p:cNvPr id="32" name="Table 2">
            <a:extLst>
              <a:ext uri="{FF2B5EF4-FFF2-40B4-BE49-F238E27FC236}">
                <a16:creationId xmlns:a16="http://schemas.microsoft.com/office/drawing/2014/main" id="{3F91F084-628B-4D19-8059-47D5654D7860}"/>
              </a:ext>
            </a:extLst>
          </p:cNvPr>
          <p:cNvGraphicFramePr>
            <a:graphicFrameLocks noGrp="1"/>
          </p:cNvGraphicFramePr>
          <p:nvPr>
            <p:extLst>
              <p:ext uri="{D42A27DB-BD31-4B8C-83A1-F6EECF244321}">
                <p14:modId xmlns:p14="http://schemas.microsoft.com/office/powerpoint/2010/main" val="1290557598"/>
              </p:ext>
            </p:extLst>
          </p:nvPr>
        </p:nvGraphicFramePr>
        <p:xfrm>
          <a:off x="4240452" y="3723878"/>
          <a:ext cx="4580020" cy="370840"/>
        </p:xfrm>
        <a:graphic>
          <a:graphicData uri="http://schemas.openxmlformats.org/drawingml/2006/table">
            <a:tbl>
              <a:tblPr firstRow="1" bandRow="1">
                <a:tableStyleId>{5C22544A-7EE6-4342-B048-85BDC9FD1C3A}</a:tableStyleId>
              </a:tblPr>
              <a:tblGrid>
                <a:gridCol w="916004">
                  <a:extLst>
                    <a:ext uri="{9D8B030D-6E8A-4147-A177-3AD203B41FA5}">
                      <a16:colId xmlns:a16="http://schemas.microsoft.com/office/drawing/2014/main" val="3481865671"/>
                    </a:ext>
                  </a:extLst>
                </a:gridCol>
                <a:gridCol w="916004">
                  <a:extLst>
                    <a:ext uri="{9D8B030D-6E8A-4147-A177-3AD203B41FA5}">
                      <a16:colId xmlns:a16="http://schemas.microsoft.com/office/drawing/2014/main" val="2189285928"/>
                    </a:ext>
                  </a:extLst>
                </a:gridCol>
                <a:gridCol w="916004">
                  <a:extLst>
                    <a:ext uri="{9D8B030D-6E8A-4147-A177-3AD203B41FA5}">
                      <a16:colId xmlns:a16="http://schemas.microsoft.com/office/drawing/2014/main" val="1454188394"/>
                    </a:ext>
                  </a:extLst>
                </a:gridCol>
                <a:gridCol w="916004">
                  <a:extLst>
                    <a:ext uri="{9D8B030D-6E8A-4147-A177-3AD203B41FA5}">
                      <a16:colId xmlns:a16="http://schemas.microsoft.com/office/drawing/2014/main" val="722200832"/>
                    </a:ext>
                  </a:extLst>
                </a:gridCol>
                <a:gridCol w="916004">
                  <a:extLst>
                    <a:ext uri="{9D8B030D-6E8A-4147-A177-3AD203B41FA5}">
                      <a16:colId xmlns:a16="http://schemas.microsoft.com/office/drawing/2014/main" val="2555807219"/>
                    </a:ext>
                  </a:extLst>
                </a:gridCol>
              </a:tblGrid>
              <a:tr h="370840">
                <a:tc>
                  <a:txBody>
                    <a:bodyPr/>
                    <a:lstStyle/>
                    <a:p>
                      <a:pPr algn="ctr"/>
                      <a:r>
                        <a:rPr lang="en-US" dirty="0">
                          <a:solidFill>
                            <a:srgbClr val="FFFF00"/>
                          </a:solidFill>
                        </a:rPr>
                        <a:t>2</a:t>
                      </a:r>
                    </a:p>
                  </a:txBody>
                  <a:tcPr marL="68700" marR="68700"/>
                </a:tc>
                <a:tc>
                  <a:txBody>
                    <a:bodyPr/>
                    <a:lstStyle/>
                    <a:p>
                      <a:pPr algn="ctr"/>
                      <a:r>
                        <a:rPr lang="en-US" dirty="0">
                          <a:solidFill>
                            <a:srgbClr val="FFFF00"/>
                          </a:solidFill>
                        </a:rPr>
                        <a:t>9</a:t>
                      </a:r>
                    </a:p>
                  </a:txBody>
                  <a:tcPr marL="68700" marR="68700"/>
                </a:tc>
                <a:tc>
                  <a:txBody>
                    <a:bodyPr/>
                    <a:lstStyle/>
                    <a:p>
                      <a:pPr algn="ctr"/>
                      <a:r>
                        <a:rPr lang="en-US" dirty="0">
                          <a:solidFill>
                            <a:srgbClr val="FFFF00"/>
                          </a:solidFill>
                        </a:rPr>
                        <a:t>11</a:t>
                      </a:r>
                    </a:p>
                  </a:txBody>
                  <a:tcPr marL="68700" marR="68700"/>
                </a:tc>
                <a:tc>
                  <a:txBody>
                    <a:bodyPr/>
                    <a:lstStyle/>
                    <a:p>
                      <a:pPr algn="ctr"/>
                      <a:r>
                        <a:rPr lang="en-US" dirty="0">
                          <a:solidFill>
                            <a:srgbClr val="FFFF00"/>
                          </a:solidFill>
                        </a:rPr>
                        <a:t>10</a:t>
                      </a:r>
                    </a:p>
                  </a:txBody>
                  <a:tcPr marL="68700" marR="68700"/>
                </a:tc>
                <a:tc>
                  <a:txBody>
                    <a:bodyPr/>
                    <a:lstStyle/>
                    <a:p>
                      <a:pPr algn="ctr"/>
                      <a:r>
                        <a:rPr lang="en-US" dirty="0">
                          <a:solidFill>
                            <a:srgbClr val="FFFF00"/>
                          </a:solidFill>
                        </a:rPr>
                        <a:t>7</a:t>
                      </a:r>
                    </a:p>
                  </a:txBody>
                  <a:tcPr marL="68700" marR="68700"/>
                </a:tc>
                <a:extLst>
                  <a:ext uri="{0D108BD9-81ED-4DB2-BD59-A6C34878D82A}">
                    <a16:rowId xmlns:a16="http://schemas.microsoft.com/office/drawing/2014/main" val="3804920251"/>
                  </a:ext>
                </a:extLst>
              </a:tr>
            </a:tbl>
          </a:graphicData>
        </a:graphic>
      </p:graphicFrame>
      <p:sp>
        <p:nvSpPr>
          <p:cNvPr id="33" name="TextBox 32">
            <a:extLst>
              <a:ext uri="{FF2B5EF4-FFF2-40B4-BE49-F238E27FC236}">
                <a16:creationId xmlns:a16="http://schemas.microsoft.com/office/drawing/2014/main" id="{A3BF7D01-18E8-4227-B2FB-89F88F483CF5}"/>
              </a:ext>
            </a:extLst>
          </p:cNvPr>
          <p:cNvSpPr txBox="1"/>
          <p:nvPr/>
        </p:nvSpPr>
        <p:spPr>
          <a:xfrm>
            <a:off x="3617129" y="3703843"/>
            <a:ext cx="455574" cy="369332"/>
          </a:xfrm>
          <a:prstGeom prst="rect">
            <a:avLst/>
          </a:prstGeom>
          <a:noFill/>
        </p:spPr>
        <p:txBody>
          <a:bodyPr wrap="none" rtlCol="0">
            <a:spAutoFit/>
          </a:bodyPr>
          <a:lstStyle/>
          <a:p>
            <a:r>
              <a:rPr lang="en-US" dirty="0" err="1"/>
              <a:t>arr</a:t>
            </a:r>
            <a:endParaRPr lang="en-US" dirty="0"/>
          </a:p>
        </p:txBody>
      </p:sp>
      <p:sp>
        <p:nvSpPr>
          <p:cNvPr id="34" name="TextBox 33">
            <a:extLst>
              <a:ext uri="{FF2B5EF4-FFF2-40B4-BE49-F238E27FC236}">
                <a16:creationId xmlns:a16="http://schemas.microsoft.com/office/drawing/2014/main" id="{66FCEF1B-2BB1-47E0-8A46-AA7F3B1EBCAB}"/>
              </a:ext>
            </a:extLst>
          </p:cNvPr>
          <p:cNvSpPr txBox="1"/>
          <p:nvPr/>
        </p:nvSpPr>
        <p:spPr>
          <a:xfrm>
            <a:off x="4558346" y="3363838"/>
            <a:ext cx="301686" cy="369332"/>
          </a:xfrm>
          <a:prstGeom prst="rect">
            <a:avLst/>
          </a:prstGeom>
          <a:noFill/>
        </p:spPr>
        <p:txBody>
          <a:bodyPr wrap="none" rtlCol="0">
            <a:spAutoFit/>
          </a:bodyPr>
          <a:lstStyle/>
          <a:p>
            <a:r>
              <a:rPr lang="en-US" dirty="0"/>
              <a:t>0</a:t>
            </a:r>
          </a:p>
        </p:txBody>
      </p:sp>
      <p:sp>
        <p:nvSpPr>
          <p:cNvPr id="35" name="TextBox 34">
            <a:extLst>
              <a:ext uri="{FF2B5EF4-FFF2-40B4-BE49-F238E27FC236}">
                <a16:creationId xmlns:a16="http://schemas.microsoft.com/office/drawing/2014/main" id="{41550266-78A0-41DC-84D0-C7C345405541}"/>
              </a:ext>
            </a:extLst>
          </p:cNvPr>
          <p:cNvSpPr txBox="1"/>
          <p:nvPr/>
        </p:nvSpPr>
        <p:spPr>
          <a:xfrm>
            <a:off x="5422442" y="3363838"/>
            <a:ext cx="301686" cy="369332"/>
          </a:xfrm>
          <a:prstGeom prst="rect">
            <a:avLst/>
          </a:prstGeom>
          <a:noFill/>
        </p:spPr>
        <p:txBody>
          <a:bodyPr wrap="none" rtlCol="0">
            <a:spAutoFit/>
          </a:bodyPr>
          <a:lstStyle/>
          <a:p>
            <a:r>
              <a:rPr lang="en-US" dirty="0"/>
              <a:t>1</a:t>
            </a:r>
          </a:p>
        </p:txBody>
      </p:sp>
      <p:sp>
        <p:nvSpPr>
          <p:cNvPr id="36" name="TextBox 35">
            <a:extLst>
              <a:ext uri="{FF2B5EF4-FFF2-40B4-BE49-F238E27FC236}">
                <a16:creationId xmlns:a16="http://schemas.microsoft.com/office/drawing/2014/main" id="{43A74907-12C4-4CD0-9337-6234DE9C49BA}"/>
              </a:ext>
            </a:extLst>
          </p:cNvPr>
          <p:cNvSpPr txBox="1"/>
          <p:nvPr/>
        </p:nvSpPr>
        <p:spPr>
          <a:xfrm>
            <a:off x="6358546" y="3363838"/>
            <a:ext cx="301686" cy="369332"/>
          </a:xfrm>
          <a:prstGeom prst="rect">
            <a:avLst/>
          </a:prstGeom>
          <a:noFill/>
        </p:spPr>
        <p:txBody>
          <a:bodyPr wrap="none" rtlCol="0">
            <a:spAutoFit/>
          </a:bodyPr>
          <a:lstStyle/>
          <a:p>
            <a:r>
              <a:rPr lang="en-US" dirty="0"/>
              <a:t>2</a:t>
            </a:r>
          </a:p>
        </p:txBody>
      </p:sp>
      <p:sp>
        <p:nvSpPr>
          <p:cNvPr id="37" name="TextBox 36">
            <a:extLst>
              <a:ext uri="{FF2B5EF4-FFF2-40B4-BE49-F238E27FC236}">
                <a16:creationId xmlns:a16="http://schemas.microsoft.com/office/drawing/2014/main" id="{6881C38C-F87F-44EF-BA59-E2449ADECA9A}"/>
              </a:ext>
            </a:extLst>
          </p:cNvPr>
          <p:cNvSpPr txBox="1"/>
          <p:nvPr/>
        </p:nvSpPr>
        <p:spPr>
          <a:xfrm>
            <a:off x="7294650" y="3363838"/>
            <a:ext cx="301686" cy="369332"/>
          </a:xfrm>
          <a:prstGeom prst="rect">
            <a:avLst/>
          </a:prstGeom>
          <a:noFill/>
        </p:spPr>
        <p:txBody>
          <a:bodyPr wrap="none" rtlCol="0">
            <a:spAutoFit/>
          </a:bodyPr>
          <a:lstStyle/>
          <a:p>
            <a:r>
              <a:rPr lang="en-US" dirty="0"/>
              <a:t>3</a:t>
            </a:r>
          </a:p>
        </p:txBody>
      </p:sp>
      <p:sp>
        <p:nvSpPr>
          <p:cNvPr id="38" name="TextBox 37">
            <a:extLst>
              <a:ext uri="{FF2B5EF4-FFF2-40B4-BE49-F238E27FC236}">
                <a16:creationId xmlns:a16="http://schemas.microsoft.com/office/drawing/2014/main" id="{C4E61C83-296B-43C5-914B-72F9622D9141}"/>
              </a:ext>
            </a:extLst>
          </p:cNvPr>
          <p:cNvSpPr txBox="1"/>
          <p:nvPr/>
        </p:nvSpPr>
        <p:spPr>
          <a:xfrm>
            <a:off x="8230754" y="3363838"/>
            <a:ext cx="301686" cy="369332"/>
          </a:xfrm>
          <a:prstGeom prst="rect">
            <a:avLst/>
          </a:prstGeom>
          <a:noFill/>
        </p:spPr>
        <p:txBody>
          <a:bodyPr wrap="none" rtlCol="0">
            <a:spAutoFit/>
          </a:bodyPr>
          <a:lstStyle/>
          <a:p>
            <a:r>
              <a:rPr lang="en-US" dirty="0"/>
              <a:t>4</a:t>
            </a:r>
          </a:p>
        </p:txBody>
      </p:sp>
      <p:graphicFrame>
        <p:nvGraphicFramePr>
          <p:cNvPr id="39" name="Table 2">
            <a:extLst>
              <a:ext uri="{FF2B5EF4-FFF2-40B4-BE49-F238E27FC236}">
                <a16:creationId xmlns:a16="http://schemas.microsoft.com/office/drawing/2014/main" id="{7C3CAA89-B1E2-4576-8947-D63166F9EDAC}"/>
              </a:ext>
            </a:extLst>
          </p:cNvPr>
          <p:cNvGraphicFramePr>
            <a:graphicFrameLocks noGrp="1"/>
          </p:cNvGraphicFramePr>
          <p:nvPr>
            <p:extLst>
              <p:ext uri="{D42A27DB-BD31-4B8C-83A1-F6EECF244321}">
                <p14:modId xmlns:p14="http://schemas.microsoft.com/office/powerpoint/2010/main" val="3225041607"/>
              </p:ext>
            </p:extLst>
          </p:nvPr>
        </p:nvGraphicFramePr>
        <p:xfrm>
          <a:off x="4259219" y="4505166"/>
          <a:ext cx="4580020" cy="370840"/>
        </p:xfrm>
        <a:graphic>
          <a:graphicData uri="http://schemas.openxmlformats.org/drawingml/2006/table">
            <a:tbl>
              <a:tblPr firstRow="1" bandRow="1">
                <a:tableStyleId>{5C22544A-7EE6-4342-B048-85BDC9FD1C3A}</a:tableStyleId>
              </a:tblPr>
              <a:tblGrid>
                <a:gridCol w="916004">
                  <a:extLst>
                    <a:ext uri="{9D8B030D-6E8A-4147-A177-3AD203B41FA5}">
                      <a16:colId xmlns:a16="http://schemas.microsoft.com/office/drawing/2014/main" val="3481865671"/>
                    </a:ext>
                  </a:extLst>
                </a:gridCol>
                <a:gridCol w="916004">
                  <a:extLst>
                    <a:ext uri="{9D8B030D-6E8A-4147-A177-3AD203B41FA5}">
                      <a16:colId xmlns:a16="http://schemas.microsoft.com/office/drawing/2014/main" val="2189285928"/>
                    </a:ext>
                  </a:extLst>
                </a:gridCol>
                <a:gridCol w="916004">
                  <a:extLst>
                    <a:ext uri="{9D8B030D-6E8A-4147-A177-3AD203B41FA5}">
                      <a16:colId xmlns:a16="http://schemas.microsoft.com/office/drawing/2014/main" val="1454188394"/>
                    </a:ext>
                  </a:extLst>
                </a:gridCol>
                <a:gridCol w="916004">
                  <a:extLst>
                    <a:ext uri="{9D8B030D-6E8A-4147-A177-3AD203B41FA5}">
                      <a16:colId xmlns:a16="http://schemas.microsoft.com/office/drawing/2014/main" val="722200832"/>
                    </a:ext>
                  </a:extLst>
                </a:gridCol>
                <a:gridCol w="916004">
                  <a:extLst>
                    <a:ext uri="{9D8B030D-6E8A-4147-A177-3AD203B41FA5}">
                      <a16:colId xmlns:a16="http://schemas.microsoft.com/office/drawing/2014/main" val="2555807219"/>
                    </a:ext>
                  </a:extLst>
                </a:gridCol>
              </a:tblGrid>
              <a:tr h="370840">
                <a:tc>
                  <a:txBody>
                    <a:bodyPr/>
                    <a:lstStyle/>
                    <a:p>
                      <a:pPr algn="ctr"/>
                      <a:r>
                        <a:rPr lang="en-US" dirty="0">
                          <a:solidFill>
                            <a:srgbClr val="FFFF00"/>
                          </a:solidFill>
                        </a:rPr>
                        <a:t>2</a:t>
                      </a:r>
                    </a:p>
                  </a:txBody>
                  <a:tcPr marL="68700" marR="68700"/>
                </a:tc>
                <a:tc>
                  <a:txBody>
                    <a:bodyPr/>
                    <a:lstStyle/>
                    <a:p>
                      <a:pPr algn="ctr"/>
                      <a:r>
                        <a:rPr lang="en-US" dirty="0">
                          <a:solidFill>
                            <a:srgbClr val="FFFF00"/>
                          </a:solidFill>
                        </a:rPr>
                        <a:t>7</a:t>
                      </a:r>
                    </a:p>
                  </a:txBody>
                  <a:tcPr marL="68700" marR="68700"/>
                </a:tc>
                <a:tc>
                  <a:txBody>
                    <a:bodyPr/>
                    <a:lstStyle/>
                    <a:p>
                      <a:pPr algn="ctr"/>
                      <a:r>
                        <a:rPr lang="en-US" dirty="0">
                          <a:solidFill>
                            <a:srgbClr val="FFFF00"/>
                          </a:solidFill>
                        </a:rPr>
                        <a:t>11</a:t>
                      </a:r>
                    </a:p>
                  </a:txBody>
                  <a:tcPr marL="68700" marR="68700"/>
                </a:tc>
                <a:tc>
                  <a:txBody>
                    <a:bodyPr/>
                    <a:lstStyle/>
                    <a:p>
                      <a:pPr algn="ctr"/>
                      <a:r>
                        <a:rPr lang="en-US" dirty="0">
                          <a:solidFill>
                            <a:srgbClr val="FFFF00"/>
                          </a:solidFill>
                        </a:rPr>
                        <a:t>10</a:t>
                      </a:r>
                    </a:p>
                  </a:txBody>
                  <a:tcPr marL="68700" marR="68700"/>
                </a:tc>
                <a:tc>
                  <a:txBody>
                    <a:bodyPr/>
                    <a:lstStyle/>
                    <a:p>
                      <a:pPr algn="ctr"/>
                      <a:r>
                        <a:rPr lang="en-US" dirty="0">
                          <a:solidFill>
                            <a:srgbClr val="FFFF00"/>
                          </a:solidFill>
                        </a:rPr>
                        <a:t>9</a:t>
                      </a:r>
                    </a:p>
                  </a:txBody>
                  <a:tcPr marL="68700" marR="68700"/>
                </a:tc>
                <a:extLst>
                  <a:ext uri="{0D108BD9-81ED-4DB2-BD59-A6C34878D82A}">
                    <a16:rowId xmlns:a16="http://schemas.microsoft.com/office/drawing/2014/main" val="3804920251"/>
                  </a:ext>
                </a:extLst>
              </a:tr>
            </a:tbl>
          </a:graphicData>
        </a:graphic>
      </p:graphicFrame>
      <p:sp>
        <p:nvSpPr>
          <p:cNvPr id="40" name="TextBox 39">
            <a:extLst>
              <a:ext uri="{FF2B5EF4-FFF2-40B4-BE49-F238E27FC236}">
                <a16:creationId xmlns:a16="http://schemas.microsoft.com/office/drawing/2014/main" id="{E552A530-92C7-4D62-BE04-89C29D730B61}"/>
              </a:ext>
            </a:extLst>
          </p:cNvPr>
          <p:cNvSpPr txBox="1"/>
          <p:nvPr/>
        </p:nvSpPr>
        <p:spPr>
          <a:xfrm>
            <a:off x="3635896" y="4485131"/>
            <a:ext cx="455574" cy="369332"/>
          </a:xfrm>
          <a:prstGeom prst="rect">
            <a:avLst/>
          </a:prstGeom>
          <a:noFill/>
        </p:spPr>
        <p:txBody>
          <a:bodyPr wrap="none" rtlCol="0">
            <a:spAutoFit/>
          </a:bodyPr>
          <a:lstStyle/>
          <a:p>
            <a:r>
              <a:rPr lang="en-US" dirty="0" err="1"/>
              <a:t>arr</a:t>
            </a:r>
            <a:endParaRPr lang="en-US" dirty="0"/>
          </a:p>
        </p:txBody>
      </p:sp>
      <p:sp>
        <p:nvSpPr>
          <p:cNvPr id="42" name="TextBox 41">
            <a:extLst>
              <a:ext uri="{FF2B5EF4-FFF2-40B4-BE49-F238E27FC236}">
                <a16:creationId xmlns:a16="http://schemas.microsoft.com/office/drawing/2014/main" id="{FA873BED-739A-4457-895B-1BABBD75D47C}"/>
              </a:ext>
            </a:extLst>
          </p:cNvPr>
          <p:cNvSpPr txBox="1"/>
          <p:nvPr/>
        </p:nvSpPr>
        <p:spPr>
          <a:xfrm>
            <a:off x="4577113" y="4145126"/>
            <a:ext cx="301686" cy="369332"/>
          </a:xfrm>
          <a:prstGeom prst="rect">
            <a:avLst/>
          </a:prstGeom>
          <a:noFill/>
        </p:spPr>
        <p:txBody>
          <a:bodyPr wrap="none" rtlCol="0">
            <a:spAutoFit/>
          </a:bodyPr>
          <a:lstStyle/>
          <a:p>
            <a:r>
              <a:rPr lang="en-US" dirty="0"/>
              <a:t>0</a:t>
            </a:r>
          </a:p>
        </p:txBody>
      </p:sp>
      <p:sp>
        <p:nvSpPr>
          <p:cNvPr id="43" name="TextBox 42">
            <a:extLst>
              <a:ext uri="{FF2B5EF4-FFF2-40B4-BE49-F238E27FC236}">
                <a16:creationId xmlns:a16="http://schemas.microsoft.com/office/drawing/2014/main" id="{DB10993D-8279-48E7-903A-28158EFBC85B}"/>
              </a:ext>
            </a:extLst>
          </p:cNvPr>
          <p:cNvSpPr txBox="1"/>
          <p:nvPr/>
        </p:nvSpPr>
        <p:spPr>
          <a:xfrm>
            <a:off x="5441209" y="4145126"/>
            <a:ext cx="301686" cy="369332"/>
          </a:xfrm>
          <a:prstGeom prst="rect">
            <a:avLst/>
          </a:prstGeom>
          <a:noFill/>
        </p:spPr>
        <p:txBody>
          <a:bodyPr wrap="none" rtlCol="0">
            <a:spAutoFit/>
          </a:bodyPr>
          <a:lstStyle/>
          <a:p>
            <a:r>
              <a:rPr lang="en-US" dirty="0"/>
              <a:t>1</a:t>
            </a:r>
          </a:p>
        </p:txBody>
      </p:sp>
      <p:sp>
        <p:nvSpPr>
          <p:cNvPr id="44" name="TextBox 43">
            <a:extLst>
              <a:ext uri="{FF2B5EF4-FFF2-40B4-BE49-F238E27FC236}">
                <a16:creationId xmlns:a16="http://schemas.microsoft.com/office/drawing/2014/main" id="{50723969-9F44-4CC1-B7DF-75C0FDDFD9DB}"/>
              </a:ext>
            </a:extLst>
          </p:cNvPr>
          <p:cNvSpPr txBox="1"/>
          <p:nvPr/>
        </p:nvSpPr>
        <p:spPr>
          <a:xfrm>
            <a:off x="6377313" y="4145126"/>
            <a:ext cx="301686" cy="369332"/>
          </a:xfrm>
          <a:prstGeom prst="rect">
            <a:avLst/>
          </a:prstGeom>
          <a:noFill/>
        </p:spPr>
        <p:txBody>
          <a:bodyPr wrap="none" rtlCol="0">
            <a:spAutoFit/>
          </a:bodyPr>
          <a:lstStyle/>
          <a:p>
            <a:r>
              <a:rPr lang="en-US" dirty="0"/>
              <a:t>2</a:t>
            </a:r>
          </a:p>
        </p:txBody>
      </p:sp>
      <p:sp>
        <p:nvSpPr>
          <p:cNvPr id="45" name="TextBox 44">
            <a:extLst>
              <a:ext uri="{FF2B5EF4-FFF2-40B4-BE49-F238E27FC236}">
                <a16:creationId xmlns:a16="http://schemas.microsoft.com/office/drawing/2014/main" id="{E14DA777-E7BC-4DE9-A7CA-C1B13ECED370}"/>
              </a:ext>
            </a:extLst>
          </p:cNvPr>
          <p:cNvSpPr txBox="1"/>
          <p:nvPr/>
        </p:nvSpPr>
        <p:spPr>
          <a:xfrm>
            <a:off x="7313417" y="4145126"/>
            <a:ext cx="301686" cy="369332"/>
          </a:xfrm>
          <a:prstGeom prst="rect">
            <a:avLst/>
          </a:prstGeom>
          <a:noFill/>
        </p:spPr>
        <p:txBody>
          <a:bodyPr wrap="none" rtlCol="0">
            <a:spAutoFit/>
          </a:bodyPr>
          <a:lstStyle/>
          <a:p>
            <a:r>
              <a:rPr lang="en-US" dirty="0"/>
              <a:t>3</a:t>
            </a:r>
          </a:p>
        </p:txBody>
      </p:sp>
      <p:sp>
        <p:nvSpPr>
          <p:cNvPr id="46" name="TextBox 45">
            <a:extLst>
              <a:ext uri="{FF2B5EF4-FFF2-40B4-BE49-F238E27FC236}">
                <a16:creationId xmlns:a16="http://schemas.microsoft.com/office/drawing/2014/main" id="{74061604-37E0-49CB-9004-DC0BE4CF96A1}"/>
              </a:ext>
            </a:extLst>
          </p:cNvPr>
          <p:cNvSpPr txBox="1"/>
          <p:nvPr/>
        </p:nvSpPr>
        <p:spPr>
          <a:xfrm>
            <a:off x="8249521" y="4145126"/>
            <a:ext cx="301686"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27072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wipe(down)">
                                      <p:cBhvr>
                                        <p:cTn id="10" dur="500"/>
                                        <p:tgtEl>
                                          <p:spTgt spid="1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wipe(down)">
                                      <p:cBhvr>
                                        <p:cTn id="13" dur="500"/>
                                        <p:tgtEl>
                                          <p:spTgt spid="1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wipe(down)">
                                      <p:cBhvr>
                                        <p:cTn id="16" dur="500"/>
                                        <p:tgtEl>
                                          <p:spTgt spid="1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wipe(down)">
                                      <p:cBhvr>
                                        <p:cTn id="19" dur="500"/>
                                        <p:tgtEl>
                                          <p:spTgt spid="14">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wipe(down)">
                                      <p:cBhvr>
                                        <p:cTn id="22" dur="500"/>
                                        <p:tgtEl>
                                          <p:spTgt spid="1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animEffect transition="in" filter="wipe(down)">
                                      <p:cBhvr>
                                        <p:cTn id="25" dur="500"/>
                                        <p:tgtEl>
                                          <p:spTgt spid="14">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
                                            <p:txEl>
                                              <p:pRg st="7" end="7"/>
                                            </p:txEl>
                                          </p:spTgt>
                                        </p:tgtEl>
                                        <p:attrNameLst>
                                          <p:attrName>style.visibility</p:attrName>
                                        </p:attrNameLst>
                                      </p:cBhvr>
                                      <p:to>
                                        <p:strVal val="visible"/>
                                      </p:to>
                                    </p:set>
                                    <p:animEffect transition="in" filter="wipe(down)">
                                      <p:cBhvr>
                                        <p:cTn id="28" dur="500"/>
                                        <p:tgtEl>
                                          <p:spTgt spid="14">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animEffect transition="in" filter="wipe(down)">
                                      <p:cBhvr>
                                        <p:cTn id="31" dur="500"/>
                                        <p:tgtEl>
                                          <p:spTgt spid="14">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
                                            <p:txEl>
                                              <p:pRg st="9" end="9"/>
                                            </p:txEl>
                                          </p:spTgt>
                                        </p:tgtEl>
                                        <p:attrNameLst>
                                          <p:attrName>style.visibility</p:attrName>
                                        </p:attrNameLst>
                                      </p:cBhvr>
                                      <p:to>
                                        <p:strVal val="visible"/>
                                      </p:to>
                                    </p:set>
                                    <p:animEffect transition="in" filter="wipe(down)">
                                      <p:cBhvr>
                                        <p:cTn id="34" dur="500"/>
                                        <p:tgtEl>
                                          <p:spTgt spid="14">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xEl>
                                              <p:pRg st="10" end="10"/>
                                            </p:txEl>
                                          </p:spTgt>
                                        </p:tgtEl>
                                        <p:attrNameLst>
                                          <p:attrName>style.visibility</p:attrName>
                                        </p:attrNameLst>
                                      </p:cBhvr>
                                      <p:to>
                                        <p:strVal val="visible"/>
                                      </p:to>
                                    </p:set>
                                    <p:animEffect transition="in" filter="wipe(down)">
                                      <p:cBhvr>
                                        <p:cTn id="37" dur="500"/>
                                        <p:tgtEl>
                                          <p:spTgt spid="14">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
                                            <p:txEl>
                                              <p:pRg st="11" end="11"/>
                                            </p:txEl>
                                          </p:spTgt>
                                        </p:tgtEl>
                                        <p:attrNameLst>
                                          <p:attrName>style.visibility</p:attrName>
                                        </p:attrNameLst>
                                      </p:cBhvr>
                                      <p:to>
                                        <p:strVal val="visible"/>
                                      </p:to>
                                    </p:set>
                                    <p:animEffect transition="in" filter="wipe(down)">
                                      <p:cBhvr>
                                        <p:cTn id="40" dur="500"/>
                                        <p:tgtEl>
                                          <p:spTgt spid="14">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4">
                                            <p:txEl>
                                              <p:pRg st="12" end="12"/>
                                            </p:txEl>
                                          </p:spTgt>
                                        </p:tgtEl>
                                        <p:attrNameLst>
                                          <p:attrName>style.visibility</p:attrName>
                                        </p:attrNameLst>
                                      </p:cBhvr>
                                      <p:to>
                                        <p:strVal val="visible"/>
                                      </p:to>
                                    </p:set>
                                    <p:animEffect transition="in" filter="wipe(down)">
                                      <p:cBhvr>
                                        <p:cTn id="43" dur="500"/>
                                        <p:tgtEl>
                                          <p:spTgt spid="14">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4">
                                            <p:txEl>
                                              <p:pRg st="13" end="13"/>
                                            </p:txEl>
                                          </p:spTgt>
                                        </p:tgtEl>
                                        <p:attrNameLst>
                                          <p:attrName>style.visibility</p:attrName>
                                        </p:attrNameLst>
                                      </p:cBhvr>
                                      <p:to>
                                        <p:strVal val="visible"/>
                                      </p:to>
                                    </p:set>
                                    <p:animEffect transition="in" filter="wipe(down)">
                                      <p:cBhvr>
                                        <p:cTn id="46" dur="500"/>
                                        <p:tgtEl>
                                          <p:spTgt spid="14">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4">
                                            <p:txEl>
                                              <p:pRg st="14" end="14"/>
                                            </p:txEl>
                                          </p:spTgt>
                                        </p:tgtEl>
                                        <p:attrNameLst>
                                          <p:attrName>style.visibility</p:attrName>
                                        </p:attrNameLst>
                                      </p:cBhvr>
                                      <p:to>
                                        <p:strVal val="visible"/>
                                      </p:to>
                                    </p:set>
                                    <p:animEffect transition="in" filter="wipe(down)">
                                      <p:cBhvr>
                                        <p:cTn id="49" dur="500"/>
                                        <p:tgtEl>
                                          <p:spTgt spid="14">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4">
                                            <p:txEl>
                                              <p:pRg st="15" end="15"/>
                                            </p:txEl>
                                          </p:spTgt>
                                        </p:tgtEl>
                                        <p:attrNameLst>
                                          <p:attrName>style.visibility</p:attrName>
                                        </p:attrNameLst>
                                      </p:cBhvr>
                                      <p:to>
                                        <p:strVal val="visible"/>
                                      </p:to>
                                    </p:set>
                                    <p:animEffect transition="in" filter="wipe(down)">
                                      <p:cBhvr>
                                        <p:cTn id="52" dur="500"/>
                                        <p:tgtEl>
                                          <p:spTgt spid="14">
                                            <p:txEl>
                                              <p:pRg st="15" end="15"/>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4">
                                            <p:txEl>
                                              <p:pRg st="16" end="16"/>
                                            </p:txEl>
                                          </p:spTgt>
                                        </p:tgtEl>
                                        <p:attrNameLst>
                                          <p:attrName>style.visibility</p:attrName>
                                        </p:attrNameLst>
                                      </p:cBhvr>
                                      <p:to>
                                        <p:strVal val="visible"/>
                                      </p:to>
                                    </p:set>
                                    <p:animEffect transition="in" filter="wipe(down)">
                                      <p:cBhvr>
                                        <p:cTn id="55" dur="500"/>
                                        <p:tgtEl>
                                          <p:spTgt spid="14">
                                            <p:txEl>
                                              <p:pRg st="16" end="16"/>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4">
                                            <p:txEl>
                                              <p:pRg st="17" end="17"/>
                                            </p:txEl>
                                          </p:spTgt>
                                        </p:tgtEl>
                                        <p:attrNameLst>
                                          <p:attrName>style.visibility</p:attrName>
                                        </p:attrNameLst>
                                      </p:cBhvr>
                                      <p:to>
                                        <p:strVal val="visible"/>
                                      </p:to>
                                    </p:set>
                                    <p:animEffect transition="in" filter="wipe(down)">
                                      <p:cBhvr>
                                        <p:cTn id="58" dur="500"/>
                                        <p:tgtEl>
                                          <p:spTgt spid="14">
                                            <p:txEl>
                                              <p:pRg st="17" end="17"/>
                                            </p:txEl>
                                          </p:spTgt>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4">
                                            <p:txEl>
                                              <p:pRg st="18" end="18"/>
                                            </p:txEl>
                                          </p:spTgt>
                                        </p:tgtEl>
                                        <p:attrNameLst>
                                          <p:attrName>style.visibility</p:attrName>
                                        </p:attrNameLst>
                                      </p:cBhvr>
                                      <p:to>
                                        <p:strVal val="visible"/>
                                      </p:to>
                                    </p:set>
                                    <p:animEffect transition="in" filter="wipe(down)">
                                      <p:cBhvr>
                                        <p:cTn id="61" dur="500"/>
                                        <p:tgtEl>
                                          <p:spTgt spid="14">
                                            <p:txEl>
                                              <p:pRg st="18" end="18"/>
                                            </p:txEl>
                                          </p:spTgt>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14">
                                            <p:txEl>
                                              <p:pRg st="19" end="19"/>
                                            </p:txEl>
                                          </p:spTgt>
                                        </p:tgtEl>
                                        <p:attrNameLst>
                                          <p:attrName>style.visibility</p:attrName>
                                        </p:attrNameLst>
                                      </p:cBhvr>
                                      <p:to>
                                        <p:strVal val="visible"/>
                                      </p:to>
                                    </p:set>
                                    <p:animEffect transition="in" filter="wipe(down)">
                                      <p:cBhvr>
                                        <p:cTn id="64" dur="500"/>
                                        <p:tgtEl>
                                          <p:spTgt spid="14">
                                            <p:txEl>
                                              <p:pRg st="19" end="19"/>
                                            </p:txEl>
                                          </p:spTgt>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14">
                                            <p:txEl>
                                              <p:pRg st="20" end="20"/>
                                            </p:txEl>
                                          </p:spTgt>
                                        </p:tgtEl>
                                        <p:attrNameLst>
                                          <p:attrName>style.visibility</p:attrName>
                                        </p:attrNameLst>
                                      </p:cBhvr>
                                      <p:to>
                                        <p:strVal val="visible"/>
                                      </p:to>
                                    </p:set>
                                    <p:animEffect transition="in" filter="wipe(down)">
                                      <p:cBhvr>
                                        <p:cTn id="67" dur="500"/>
                                        <p:tgtEl>
                                          <p:spTgt spid="14">
                                            <p:txEl>
                                              <p:pRg st="20" end="20"/>
                                            </p:txEl>
                                          </p:spTgt>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4">
                                            <p:txEl>
                                              <p:pRg st="21" end="21"/>
                                            </p:txEl>
                                          </p:spTgt>
                                        </p:tgtEl>
                                        <p:attrNameLst>
                                          <p:attrName>style.visibility</p:attrName>
                                        </p:attrNameLst>
                                      </p:cBhvr>
                                      <p:to>
                                        <p:strVal val="visible"/>
                                      </p:to>
                                    </p:set>
                                    <p:animEffect transition="in" filter="wipe(down)">
                                      <p:cBhvr>
                                        <p:cTn id="70" dur="500"/>
                                        <p:tgtEl>
                                          <p:spTgt spid="14">
                                            <p:txEl>
                                              <p:pRg st="21" end="21"/>
                                            </p:txEl>
                                          </p:spTgt>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4">
                                            <p:txEl>
                                              <p:pRg st="22" end="22"/>
                                            </p:txEl>
                                          </p:spTgt>
                                        </p:tgtEl>
                                        <p:attrNameLst>
                                          <p:attrName>style.visibility</p:attrName>
                                        </p:attrNameLst>
                                      </p:cBhvr>
                                      <p:to>
                                        <p:strVal val="visible"/>
                                      </p:to>
                                    </p:set>
                                    <p:animEffect transition="in" filter="wipe(down)">
                                      <p:cBhvr>
                                        <p:cTn id="73" dur="500"/>
                                        <p:tgtEl>
                                          <p:spTgt spid="14">
                                            <p:txEl>
                                              <p:pRg st="22" end="22"/>
                                            </p:txEl>
                                          </p:spTgt>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14">
                                            <p:txEl>
                                              <p:pRg st="23" end="23"/>
                                            </p:txEl>
                                          </p:spTgt>
                                        </p:tgtEl>
                                        <p:attrNameLst>
                                          <p:attrName>style.visibility</p:attrName>
                                        </p:attrNameLst>
                                      </p:cBhvr>
                                      <p:to>
                                        <p:strVal val="visible"/>
                                      </p:to>
                                    </p:set>
                                    <p:animEffect transition="in" filter="wipe(down)">
                                      <p:cBhvr>
                                        <p:cTn id="76" dur="500"/>
                                        <p:tgtEl>
                                          <p:spTgt spid="14">
                                            <p:txEl>
                                              <p:pRg st="23" end="23"/>
                                            </p:txEl>
                                          </p:spTgt>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4">
                                            <p:txEl>
                                              <p:pRg st="24" end="24"/>
                                            </p:txEl>
                                          </p:spTgt>
                                        </p:tgtEl>
                                        <p:attrNameLst>
                                          <p:attrName>style.visibility</p:attrName>
                                        </p:attrNameLst>
                                      </p:cBhvr>
                                      <p:to>
                                        <p:strVal val="visible"/>
                                      </p:to>
                                    </p:set>
                                    <p:animEffect transition="in" filter="wipe(down)">
                                      <p:cBhvr>
                                        <p:cTn id="79" dur="500"/>
                                        <p:tgtEl>
                                          <p:spTgt spid="14">
                                            <p:txEl>
                                              <p:pRg st="24" end="24"/>
                                            </p:txEl>
                                          </p:spTgt>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4">
                                            <p:txEl>
                                              <p:pRg st="25" end="25"/>
                                            </p:txEl>
                                          </p:spTgt>
                                        </p:tgtEl>
                                        <p:attrNameLst>
                                          <p:attrName>style.visibility</p:attrName>
                                        </p:attrNameLst>
                                      </p:cBhvr>
                                      <p:to>
                                        <p:strVal val="visible"/>
                                      </p:to>
                                    </p:set>
                                    <p:animEffect transition="in" filter="wipe(down)">
                                      <p:cBhvr>
                                        <p:cTn id="82" dur="500"/>
                                        <p:tgtEl>
                                          <p:spTgt spid="14">
                                            <p:txEl>
                                              <p:pRg st="25" end="2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
                                        </p:tgtEl>
                                        <p:attrNameLst>
                                          <p:attrName>style.visibility</p:attrName>
                                        </p:attrNameLst>
                                      </p:cBhvr>
                                      <p:to>
                                        <p:strVal val="visible"/>
                                      </p:to>
                                    </p:set>
                                    <p:animEffect transition="in" filter="fade">
                                      <p:cBhvr>
                                        <p:cTn id="87" dur="2000"/>
                                        <p:tgtEl>
                                          <p:spTgt spid="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2000"/>
                                        <p:tgtEl>
                                          <p:spTgt spid="1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fade">
                                      <p:cBhvr>
                                        <p:cTn id="97" dur="2000"/>
                                        <p:tgtEl>
                                          <p:spTgt spid="2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fade">
                                      <p:cBhvr>
                                        <p:cTn id="102" dur="2000"/>
                                        <p:tgtEl>
                                          <p:spTgt spid="32"/>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fade">
                                      <p:cBhvr>
                                        <p:cTn id="107"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Sorting The Array</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992922"/>
            <a:ext cx="9144032" cy="4093428"/>
          </a:xfrm>
          <a:prstGeom prst="rect">
            <a:avLst/>
          </a:prstGeom>
          <a:noFill/>
        </p:spPr>
        <p:txBody>
          <a:bodyPr wrap="square" rtlCol="0">
            <a:spAutoFit/>
          </a:bodyPr>
          <a:lstStyle/>
          <a:p>
            <a:pPr lvl="1"/>
            <a:r>
              <a:rPr lang="en-US" sz="1000" b="1" dirty="0" err="1">
                <a:solidFill>
                  <a:schemeClr val="bg1"/>
                </a:solidFill>
                <a:sym typeface="Wingdings" pitchFamily="2" charset="2"/>
              </a:rPr>
              <a:t>int</a:t>
            </a:r>
            <a:r>
              <a:rPr lang="en-US" sz="1000" b="1" dirty="0">
                <a:solidFill>
                  <a:schemeClr val="bg1"/>
                </a:solidFill>
                <a:sym typeface="Wingdings" pitchFamily="2" charset="2"/>
              </a:rPr>
              <a:t> main()</a:t>
            </a:r>
          </a:p>
          <a:p>
            <a:pPr lvl="1"/>
            <a:r>
              <a:rPr lang="en-US" sz="1000" b="1" dirty="0">
                <a:solidFill>
                  <a:schemeClr val="bg1"/>
                </a:solidFill>
                <a:sym typeface="Wingdings" pitchFamily="2" charset="2"/>
              </a:rPr>
              <a:t>{</a:t>
            </a:r>
          </a:p>
          <a:p>
            <a:pPr lvl="1"/>
            <a:r>
              <a:rPr lang="en-US" sz="1000" b="1" dirty="0">
                <a:solidFill>
                  <a:schemeClr val="bg1"/>
                </a:solidFill>
                <a:sym typeface="Wingdings" pitchFamily="2" charset="2"/>
              </a:rPr>
              <a:t>    int </a:t>
            </a:r>
            <a:r>
              <a:rPr lang="en-US" sz="1000" b="1" dirty="0" err="1">
                <a:solidFill>
                  <a:schemeClr val="bg1"/>
                </a:solidFill>
                <a:sym typeface="Wingdings" pitchFamily="2" charset="2"/>
              </a:rPr>
              <a:t>arr</a:t>
            </a:r>
            <a:r>
              <a:rPr lang="en-US" sz="1000" b="1" dirty="0">
                <a:solidFill>
                  <a:schemeClr val="bg1"/>
                </a:solidFill>
                <a:sym typeface="Wingdings" pitchFamily="2" charset="2"/>
              </a:rPr>
              <a:t>[5];</a:t>
            </a:r>
          </a:p>
          <a:p>
            <a:pPr lvl="1"/>
            <a:r>
              <a:rPr lang="en-US" sz="1000" b="1" dirty="0">
                <a:solidFill>
                  <a:schemeClr val="bg1"/>
                </a:solidFill>
                <a:sym typeface="Wingdings" pitchFamily="2" charset="2"/>
              </a:rPr>
              <a:t>    int i, j, temp;</a:t>
            </a:r>
          </a:p>
          <a:p>
            <a:pPr lvl="1"/>
            <a:r>
              <a:rPr lang="en-US" sz="1000" b="1" dirty="0">
                <a:solidFill>
                  <a:schemeClr val="bg1"/>
                </a:solidFill>
                <a:sym typeface="Wingdings" pitchFamily="2" charset="2"/>
              </a:rPr>
              <a:t>   </a:t>
            </a:r>
          </a:p>
          <a:p>
            <a:pPr lvl="1"/>
            <a:r>
              <a:rPr lang="en-US" sz="1000" b="1" dirty="0">
                <a:solidFill>
                  <a:schemeClr val="bg1"/>
                </a:solidFill>
                <a:sym typeface="Wingdings" pitchFamily="2" charset="2"/>
              </a:rPr>
              <a:t>    for(i = 0; i &lt;= 4; i++)</a:t>
            </a:r>
          </a:p>
          <a:p>
            <a:pPr lvl="1"/>
            <a:r>
              <a:rPr lang="en-US" sz="1000" b="1" dirty="0">
                <a:solidFill>
                  <a:schemeClr val="bg1"/>
                </a:solidFill>
                <a:sym typeface="Wingdings" pitchFamily="2" charset="2"/>
              </a:rPr>
              <a:t>    {</a:t>
            </a:r>
          </a:p>
          <a:p>
            <a:pPr lvl="1"/>
            <a:r>
              <a:rPr lang="en-US" sz="1000" b="1" dirty="0">
                <a:solidFill>
                  <a:schemeClr val="bg1"/>
                </a:solidFill>
                <a:sym typeface="Wingdings" pitchFamily="2" charset="2"/>
              </a:rPr>
              <a:t>        printf("Enter Element:");</a:t>
            </a:r>
          </a:p>
          <a:p>
            <a:pPr lvl="1"/>
            <a:r>
              <a:rPr lang="en-US" sz="1000" b="1" dirty="0">
                <a:solidFill>
                  <a:schemeClr val="bg1"/>
                </a:solidFill>
                <a:sym typeface="Wingdings" pitchFamily="2" charset="2"/>
              </a:rPr>
              <a:t>        scanf("%d", &amp;</a:t>
            </a:r>
            <a:r>
              <a:rPr lang="en-US" sz="1000" b="1" dirty="0" err="1">
                <a:solidFill>
                  <a:schemeClr val="bg1"/>
                </a:solidFill>
                <a:sym typeface="Wingdings" pitchFamily="2" charset="2"/>
              </a:rPr>
              <a:t>arr</a:t>
            </a:r>
            <a:r>
              <a:rPr lang="en-US" sz="1000" b="1" dirty="0">
                <a:solidFill>
                  <a:schemeClr val="bg1"/>
                </a:solidFill>
                <a:sym typeface="Wingdings" pitchFamily="2" charset="2"/>
              </a:rPr>
              <a:t>[i]);</a:t>
            </a:r>
          </a:p>
          <a:p>
            <a:pPr lvl="1"/>
            <a:r>
              <a:rPr lang="en-US" sz="1000" b="1" dirty="0">
                <a:solidFill>
                  <a:schemeClr val="bg1"/>
                </a:solidFill>
                <a:sym typeface="Wingdings" pitchFamily="2" charset="2"/>
              </a:rPr>
              <a:t>    }</a:t>
            </a:r>
          </a:p>
          <a:p>
            <a:pPr lvl="1"/>
            <a:r>
              <a:rPr lang="en-US" sz="1000" b="1" dirty="0">
                <a:solidFill>
                  <a:schemeClr val="bg1"/>
                </a:solidFill>
                <a:sym typeface="Wingdings" pitchFamily="2" charset="2"/>
              </a:rPr>
              <a:t>    for(i = 0; i &lt; 4; i++)</a:t>
            </a:r>
          </a:p>
          <a:p>
            <a:pPr lvl="1"/>
            <a:r>
              <a:rPr lang="en-US" sz="1000" b="1" dirty="0">
                <a:solidFill>
                  <a:schemeClr val="bg1"/>
                </a:solidFill>
                <a:sym typeface="Wingdings" pitchFamily="2" charset="2"/>
              </a:rPr>
              <a:t>    {</a:t>
            </a:r>
          </a:p>
          <a:p>
            <a:pPr lvl="1"/>
            <a:r>
              <a:rPr lang="en-US" sz="1000" b="1" dirty="0">
                <a:solidFill>
                  <a:schemeClr val="bg1"/>
                </a:solidFill>
                <a:sym typeface="Wingdings" pitchFamily="2" charset="2"/>
              </a:rPr>
              <a:t>        for(j = i + 1; j &lt; 5; </a:t>
            </a:r>
            <a:r>
              <a:rPr lang="en-US" sz="1000" b="1" dirty="0" err="1">
                <a:solidFill>
                  <a:schemeClr val="bg1"/>
                </a:solidFill>
                <a:sym typeface="Wingdings" pitchFamily="2" charset="2"/>
              </a:rPr>
              <a:t>j++</a:t>
            </a:r>
            <a:r>
              <a:rPr lang="en-US" sz="1000" b="1" dirty="0">
                <a:solidFill>
                  <a:schemeClr val="bg1"/>
                </a:solidFill>
                <a:sym typeface="Wingdings" pitchFamily="2" charset="2"/>
              </a:rPr>
              <a:t>)</a:t>
            </a:r>
          </a:p>
          <a:p>
            <a:pPr lvl="1"/>
            <a:r>
              <a:rPr lang="en-US" sz="1000" b="1" dirty="0">
                <a:solidFill>
                  <a:schemeClr val="bg1"/>
                </a:solidFill>
                <a:sym typeface="Wingdings" pitchFamily="2" charset="2"/>
              </a:rPr>
              <a:t>        {</a:t>
            </a:r>
          </a:p>
          <a:p>
            <a:pPr lvl="1"/>
            <a:r>
              <a:rPr lang="en-US" sz="1000" b="1" dirty="0">
                <a:solidFill>
                  <a:schemeClr val="bg1"/>
                </a:solidFill>
                <a:sym typeface="Wingdings" pitchFamily="2" charset="2"/>
              </a:rPr>
              <a:t>            if(</a:t>
            </a:r>
            <a:r>
              <a:rPr lang="en-US" sz="1000" b="1" dirty="0" err="1">
                <a:solidFill>
                  <a:schemeClr val="bg1"/>
                </a:solidFill>
                <a:sym typeface="Wingdings" pitchFamily="2" charset="2"/>
              </a:rPr>
              <a:t>arr</a:t>
            </a:r>
            <a:r>
              <a:rPr lang="en-US" sz="1000" b="1" dirty="0">
                <a:solidFill>
                  <a:schemeClr val="bg1"/>
                </a:solidFill>
                <a:sym typeface="Wingdings" pitchFamily="2" charset="2"/>
              </a:rPr>
              <a:t>[i] &gt; </a:t>
            </a:r>
            <a:r>
              <a:rPr lang="en-US" sz="1000" b="1" dirty="0" err="1">
                <a:solidFill>
                  <a:schemeClr val="bg1"/>
                </a:solidFill>
                <a:sym typeface="Wingdings" pitchFamily="2" charset="2"/>
              </a:rPr>
              <a:t>arr</a:t>
            </a:r>
            <a:r>
              <a:rPr lang="en-US" sz="1000" b="1" dirty="0">
                <a:solidFill>
                  <a:schemeClr val="bg1"/>
                </a:solidFill>
                <a:sym typeface="Wingdings" pitchFamily="2" charset="2"/>
              </a:rPr>
              <a:t>[j])</a:t>
            </a:r>
          </a:p>
          <a:p>
            <a:pPr lvl="1"/>
            <a:r>
              <a:rPr lang="en-US" sz="1000" b="1" dirty="0">
                <a:solidFill>
                  <a:schemeClr val="bg1"/>
                </a:solidFill>
                <a:sym typeface="Wingdings" pitchFamily="2" charset="2"/>
              </a:rPr>
              <a:t>            {</a:t>
            </a:r>
          </a:p>
          <a:p>
            <a:pPr lvl="1"/>
            <a:r>
              <a:rPr lang="en-US" sz="1000" b="1" dirty="0">
                <a:solidFill>
                  <a:schemeClr val="bg1"/>
                </a:solidFill>
                <a:sym typeface="Wingdings" pitchFamily="2" charset="2"/>
              </a:rPr>
              <a:t>                temp = </a:t>
            </a:r>
            <a:r>
              <a:rPr lang="en-US" sz="1000" b="1" dirty="0" err="1">
                <a:solidFill>
                  <a:schemeClr val="bg1"/>
                </a:solidFill>
                <a:sym typeface="Wingdings" pitchFamily="2" charset="2"/>
              </a:rPr>
              <a:t>arr</a:t>
            </a:r>
            <a:r>
              <a:rPr lang="en-US" sz="1000" b="1" dirty="0">
                <a:solidFill>
                  <a:schemeClr val="bg1"/>
                </a:solidFill>
                <a:sym typeface="Wingdings" pitchFamily="2" charset="2"/>
              </a:rPr>
              <a:t>[i];</a:t>
            </a:r>
          </a:p>
          <a:p>
            <a:pPr lvl="1"/>
            <a:r>
              <a:rPr lang="en-US" sz="1000" b="1" dirty="0">
                <a:solidFill>
                  <a:schemeClr val="bg1"/>
                </a:solidFill>
                <a:sym typeface="Wingdings" pitchFamily="2" charset="2"/>
              </a:rPr>
              <a:t>                </a:t>
            </a:r>
            <a:r>
              <a:rPr lang="en-US" sz="1000" b="1" dirty="0" err="1">
                <a:solidFill>
                  <a:schemeClr val="bg1"/>
                </a:solidFill>
                <a:sym typeface="Wingdings" pitchFamily="2" charset="2"/>
              </a:rPr>
              <a:t>arr</a:t>
            </a:r>
            <a:r>
              <a:rPr lang="en-US" sz="1000" b="1" dirty="0">
                <a:solidFill>
                  <a:schemeClr val="bg1"/>
                </a:solidFill>
                <a:sym typeface="Wingdings" pitchFamily="2" charset="2"/>
              </a:rPr>
              <a:t>[i] = </a:t>
            </a:r>
            <a:r>
              <a:rPr lang="en-US" sz="1000" b="1" dirty="0" err="1">
                <a:solidFill>
                  <a:schemeClr val="bg1"/>
                </a:solidFill>
                <a:sym typeface="Wingdings" pitchFamily="2" charset="2"/>
              </a:rPr>
              <a:t>arr</a:t>
            </a:r>
            <a:r>
              <a:rPr lang="en-US" sz="1000" b="1" dirty="0">
                <a:solidFill>
                  <a:schemeClr val="bg1"/>
                </a:solidFill>
                <a:sym typeface="Wingdings" pitchFamily="2" charset="2"/>
              </a:rPr>
              <a:t>[j];</a:t>
            </a:r>
          </a:p>
          <a:p>
            <a:pPr lvl="1"/>
            <a:r>
              <a:rPr lang="en-US" sz="1000" b="1" dirty="0">
                <a:solidFill>
                  <a:schemeClr val="bg1"/>
                </a:solidFill>
                <a:sym typeface="Wingdings" pitchFamily="2" charset="2"/>
              </a:rPr>
              <a:t>                </a:t>
            </a:r>
            <a:r>
              <a:rPr lang="en-US" sz="1000" b="1" dirty="0" err="1">
                <a:solidFill>
                  <a:schemeClr val="bg1"/>
                </a:solidFill>
                <a:sym typeface="Wingdings" pitchFamily="2" charset="2"/>
              </a:rPr>
              <a:t>arr</a:t>
            </a:r>
            <a:r>
              <a:rPr lang="en-US" sz="1000" b="1" dirty="0">
                <a:solidFill>
                  <a:schemeClr val="bg1"/>
                </a:solidFill>
                <a:sym typeface="Wingdings" pitchFamily="2" charset="2"/>
              </a:rPr>
              <a:t>[j] = temp;</a:t>
            </a:r>
          </a:p>
          <a:p>
            <a:pPr lvl="1"/>
            <a:r>
              <a:rPr lang="en-US" sz="1000" b="1" dirty="0">
                <a:solidFill>
                  <a:schemeClr val="bg1"/>
                </a:solidFill>
                <a:sym typeface="Wingdings" pitchFamily="2" charset="2"/>
              </a:rPr>
              <a:t>            }</a:t>
            </a:r>
          </a:p>
          <a:p>
            <a:pPr lvl="1"/>
            <a:r>
              <a:rPr lang="en-US" sz="1000" b="1" dirty="0">
                <a:solidFill>
                  <a:schemeClr val="bg1"/>
                </a:solidFill>
                <a:sym typeface="Wingdings" pitchFamily="2" charset="2"/>
              </a:rPr>
              <a:t>        }</a:t>
            </a:r>
          </a:p>
          <a:p>
            <a:pPr lvl="1"/>
            <a:r>
              <a:rPr lang="en-US" sz="1000" b="1" dirty="0">
                <a:solidFill>
                  <a:schemeClr val="bg1"/>
                </a:solidFill>
                <a:sym typeface="Wingdings" pitchFamily="2" charset="2"/>
              </a:rPr>
              <a:t>    }</a:t>
            </a:r>
          </a:p>
          <a:p>
            <a:pPr lvl="1"/>
            <a:r>
              <a:rPr lang="en-US" sz="1000" b="1" dirty="0">
                <a:solidFill>
                  <a:schemeClr val="bg1"/>
                </a:solidFill>
                <a:sym typeface="Wingdings" pitchFamily="2" charset="2"/>
              </a:rPr>
              <a:t>    for(i = 0; i &lt;= 4; i++)</a:t>
            </a:r>
          </a:p>
          <a:p>
            <a:pPr lvl="1"/>
            <a:r>
              <a:rPr lang="en-US" sz="1000" b="1" dirty="0">
                <a:solidFill>
                  <a:schemeClr val="bg1"/>
                </a:solidFill>
                <a:sym typeface="Wingdings" pitchFamily="2" charset="2"/>
              </a:rPr>
              <a:t>        printf("\</a:t>
            </a:r>
            <a:r>
              <a:rPr lang="en-US" sz="1000" b="1" dirty="0" err="1">
                <a:solidFill>
                  <a:schemeClr val="bg1"/>
                </a:solidFill>
                <a:sym typeface="Wingdings" pitchFamily="2" charset="2"/>
              </a:rPr>
              <a:t>n%d</a:t>
            </a:r>
            <a:r>
              <a:rPr lang="en-US" sz="1000" b="1" dirty="0">
                <a:solidFill>
                  <a:schemeClr val="bg1"/>
                </a:solidFill>
                <a:sym typeface="Wingdings" pitchFamily="2" charset="2"/>
              </a:rPr>
              <a:t>", </a:t>
            </a:r>
            <a:r>
              <a:rPr lang="en-US" sz="1000" b="1" dirty="0" err="1">
                <a:solidFill>
                  <a:schemeClr val="bg1"/>
                </a:solidFill>
                <a:sym typeface="Wingdings" pitchFamily="2" charset="2"/>
              </a:rPr>
              <a:t>arr</a:t>
            </a:r>
            <a:r>
              <a:rPr lang="en-US" sz="1000" b="1" dirty="0">
                <a:solidFill>
                  <a:schemeClr val="bg1"/>
                </a:solidFill>
                <a:sym typeface="Wingdings" pitchFamily="2" charset="2"/>
              </a:rPr>
              <a:t>[i]);</a:t>
            </a:r>
          </a:p>
          <a:p>
            <a:pPr lvl="1"/>
            <a:r>
              <a:rPr lang="en-US" sz="1000" b="1" dirty="0">
                <a:solidFill>
                  <a:schemeClr val="bg1"/>
                </a:solidFill>
                <a:sym typeface="Wingdings" pitchFamily="2" charset="2"/>
              </a:rPr>
              <a:t>    return 0;</a:t>
            </a:r>
          </a:p>
          <a:p>
            <a:pPr lvl="1"/>
            <a:r>
              <a:rPr lang="en-US" sz="1000" b="1" dirty="0">
                <a:solidFill>
                  <a:schemeClr val="bg1"/>
                </a:solidFill>
                <a:sym typeface="Wingdings" pitchFamily="2" charset="2"/>
              </a:rPr>
              <a:t>}</a:t>
            </a:r>
            <a:endParaRPr lang="en-US" sz="1000" b="1" dirty="0">
              <a:solidFill>
                <a:srgbClr val="0000CC"/>
              </a:solidFill>
              <a:sym typeface="Wingdings" pitchFamily="2" charset="2"/>
            </a:endParaRPr>
          </a:p>
        </p:txBody>
      </p:sp>
      <p:graphicFrame>
        <p:nvGraphicFramePr>
          <p:cNvPr id="2" name="Table 2">
            <a:extLst>
              <a:ext uri="{FF2B5EF4-FFF2-40B4-BE49-F238E27FC236}">
                <a16:creationId xmlns:a16="http://schemas.microsoft.com/office/drawing/2014/main" id="{B5CCB283-005A-45F9-A01F-65AD81313F6A}"/>
              </a:ext>
            </a:extLst>
          </p:cNvPr>
          <p:cNvGraphicFramePr>
            <a:graphicFrameLocks noGrp="1"/>
          </p:cNvGraphicFramePr>
          <p:nvPr>
            <p:extLst>
              <p:ext uri="{D42A27DB-BD31-4B8C-83A1-F6EECF244321}">
                <p14:modId xmlns:p14="http://schemas.microsoft.com/office/powerpoint/2010/main" val="2268349562"/>
              </p:ext>
            </p:extLst>
          </p:nvPr>
        </p:nvGraphicFramePr>
        <p:xfrm>
          <a:off x="4168444" y="1347614"/>
          <a:ext cx="4580020" cy="370840"/>
        </p:xfrm>
        <a:graphic>
          <a:graphicData uri="http://schemas.openxmlformats.org/drawingml/2006/table">
            <a:tbl>
              <a:tblPr firstRow="1" bandRow="1">
                <a:tableStyleId>{5C22544A-7EE6-4342-B048-85BDC9FD1C3A}</a:tableStyleId>
              </a:tblPr>
              <a:tblGrid>
                <a:gridCol w="916004">
                  <a:extLst>
                    <a:ext uri="{9D8B030D-6E8A-4147-A177-3AD203B41FA5}">
                      <a16:colId xmlns:a16="http://schemas.microsoft.com/office/drawing/2014/main" val="3481865671"/>
                    </a:ext>
                  </a:extLst>
                </a:gridCol>
                <a:gridCol w="916004">
                  <a:extLst>
                    <a:ext uri="{9D8B030D-6E8A-4147-A177-3AD203B41FA5}">
                      <a16:colId xmlns:a16="http://schemas.microsoft.com/office/drawing/2014/main" val="2189285928"/>
                    </a:ext>
                  </a:extLst>
                </a:gridCol>
                <a:gridCol w="916004">
                  <a:extLst>
                    <a:ext uri="{9D8B030D-6E8A-4147-A177-3AD203B41FA5}">
                      <a16:colId xmlns:a16="http://schemas.microsoft.com/office/drawing/2014/main" val="1454188394"/>
                    </a:ext>
                  </a:extLst>
                </a:gridCol>
                <a:gridCol w="916004">
                  <a:extLst>
                    <a:ext uri="{9D8B030D-6E8A-4147-A177-3AD203B41FA5}">
                      <a16:colId xmlns:a16="http://schemas.microsoft.com/office/drawing/2014/main" val="722200832"/>
                    </a:ext>
                  </a:extLst>
                </a:gridCol>
                <a:gridCol w="916004">
                  <a:extLst>
                    <a:ext uri="{9D8B030D-6E8A-4147-A177-3AD203B41FA5}">
                      <a16:colId xmlns:a16="http://schemas.microsoft.com/office/drawing/2014/main" val="2555807219"/>
                    </a:ext>
                  </a:extLst>
                </a:gridCol>
              </a:tblGrid>
              <a:tr h="370840">
                <a:tc>
                  <a:txBody>
                    <a:bodyPr/>
                    <a:lstStyle/>
                    <a:p>
                      <a:pPr algn="ctr"/>
                      <a:r>
                        <a:rPr lang="en-US" dirty="0">
                          <a:solidFill>
                            <a:srgbClr val="FFFF00"/>
                          </a:solidFill>
                        </a:rPr>
                        <a:t>2</a:t>
                      </a:r>
                    </a:p>
                  </a:txBody>
                  <a:tcPr marL="68700" marR="68700"/>
                </a:tc>
                <a:tc>
                  <a:txBody>
                    <a:bodyPr/>
                    <a:lstStyle/>
                    <a:p>
                      <a:pPr algn="ctr"/>
                      <a:r>
                        <a:rPr lang="en-US" dirty="0">
                          <a:solidFill>
                            <a:srgbClr val="FFFF00"/>
                          </a:solidFill>
                        </a:rPr>
                        <a:t>7</a:t>
                      </a:r>
                    </a:p>
                  </a:txBody>
                  <a:tcPr marL="68700" marR="68700"/>
                </a:tc>
                <a:tc>
                  <a:txBody>
                    <a:bodyPr/>
                    <a:lstStyle/>
                    <a:p>
                      <a:pPr algn="ctr"/>
                      <a:r>
                        <a:rPr lang="en-US" dirty="0">
                          <a:solidFill>
                            <a:srgbClr val="FFFF00"/>
                          </a:solidFill>
                        </a:rPr>
                        <a:t>10</a:t>
                      </a:r>
                    </a:p>
                  </a:txBody>
                  <a:tcPr marL="68700" marR="68700"/>
                </a:tc>
                <a:tc>
                  <a:txBody>
                    <a:bodyPr/>
                    <a:lstStyle/>
                    <a:p>
                      <a:pPr algn="ctr"/>
                      <a:r>
                        <a:rPr lang="en-US" dirty="0">
                          <a:solidFill>
                            <a:srgbClr val="FFFF00"/>
                          </a:solidFill>
                        </a:rPr>
                        <a:t>11</a:t>
                      </a:r>
                    </a:p>
                  </a:txBody>
                  <a:tcPr marL="68700" marR="68700"/>
                </a:tc>
                <a:tc>
                  <a:txBody>
                    <a:bodyPr/>
                    <a:lstStyle/>
                    <a:p>
                      <a:pPr algn="ctr"/>
                      <a:r>
                        <a:rPr lang="en-US" dirty="0">
                          <a:solidFill>
                            <a:srgbClr val="FFFF00"/>
                          </a:solidFill>
                        </a:rPr>
                        <a:t>9</a:t>
                      </a:r>
                    </a:p>
                  </a:txBody>
                  <a:tcPr marL="68700" marR="68700"/>
                </a:tc>
                <a:extLst>
                  <a:ext uri="{0D108BD9-81ED-4DB2-BD59-A6C34878D82A}">
                    <a16:rowId xmlns:a16="http://schemas.microsoft.com/office/drawing/2014/main" val="3804920251"/>
                  </a:ext>
                </a:extLst>
              </a:tr>
            </a:tbl>
          </a:graphicData>
        </a:graphic>
      </p:graphicFrame>
      <p:sp>
        <p:nvSpPr>
          <p:cNvPr id="3" name="TextBox 2">
            <a:extLst>
              <a:ext uri="{FF2B5EF4-FFF2-40B4-BE49-F238E27FC236}">
                <a16:creationId xmlns:a16="http://schemas.microsoft.com/office/drawing/2014/main" id="{C6FA0825-0FA8-4FBA-977F-E16FA2D908F8}"/>
              </a:ext>
            </a:extLst>
          </p:cNvPr>
          <p:cNvSpPr txBox="1"/>
          <p:nvPr/>
        </p:nvSpPr>
        <p:spPr>
          <a:xfrm>
            <a:off x="3545121" y="1327579"/>
            <a:ext cx="455574" cy="369332"/>
          </a:xfrm>
          <a:prstGeom prst="rect">
            <a:avLst/>
          </a:prstGeom>
          <a:noFill/>
        </p:spPr>
        <p:txBody>
          <a:bodyPr wrap="none" rtlCol="0">
            <a:spAutoFit/>
          </a:bodyPr>
          <a:lstStyle/>
          <a:p>
            <a:r>
              <a:rPr lang="en-US" dirty="0" err="1"/>
              <a:t>arr</a:t>
            </a:r>
            <a:endParaRPr lang="en-US" dirty="0"/>
          </a:p>
        </p:txBody>
      </p:sp>
      <p:sp>
        <p:nvSpPr>
          <p:cNvPr id="11" name="TextBox 10">
            <a:extLst>
              <a:ext uri="{FF2B5EF4-FFF2-40B4-BE49-F238E27FC236}">
                <a16:creationId xmlns:a16="http://schemas.microsoft.com/office/drawing/2014/main" id="{3D165611-7D3A-4CFC-A19A-EEE67E1B4D36}"/>
              </a:ext>
            </a:extLst>
          </p:cNvPr>
          <p:cNvSpPr txBox="1"/>
          <p:nvPr/>
        </p:nvSpPr>
        <p:spPr>
          <a:xfrm>
            <a:off x="4486338" y="987574"/>
            <a:ext cx="301686" cy="369332"/>
          </a:xfrm>
          <a:prstGeom prst="rect">
            <a:avLst/>
          </a:prstGeom>
          <a:noFill/>
        </p:spPr>
        <p:txBody>
          <a:bodyPr wrap="none" rtlCol="0">
            <a:spAutoFit/>
          </a:bodyPr>
          <a:lstStyle/>
          <a:p>
            <a:r>
              <a:rPr lang="en-US" dirty="0"/>
              <a:t>0</a:t>
            </a:r>
          </a:p>
        </p:txBody>
      </p:sp>
      <p:sp>
        <p:nvSpPr>
          <p:cNvPr id="12" name="TextBox 11">
            <a:extLst>
              <a:ext uri="{FF2B5EF4-FFF2-40B4-BE49-F238E27FC236}">
                <a16:creationId xmlns:a16="http://schemas.microsoft.com/office/drawing/2014/main" id="{C9457882-7CAD-45B9-BB0C-2207CEFF0B64}"/>
              </a:ext>
            </a:extLst>
          </p:cNvPr>
          <p:cNvSpPr txBox="1"/>
          <p:nvPr/>
        </p:nvSpPr>
        <p:spPr>
          <a:xfrm>
            <a:off x="5350434" y="987574"/>
            <a:ext cx="301686" cy="369332"/>
          </a:xfrm>
          <a:prstGeom prst="rect">
            <a:avLst/>
          </a:prstGeom>
          <a:noFill/>
        </p:spPr>
        <p:txBody>
          <a:bodyPr wrap="none" rtlCol="0">
            <a:spAutoFit/>
          </a:bodyPr>
          <a:lstStyle/>
          <a:p>
            <a:r>
              <a:rPr lang="en-US" dirty="0"/>
              <a:t>1</a:t>
            </a:r>
          </a:p>
        </p:txBody>
      </p:sp>
      <p:sp>
        <p:nvSpPr>
          <p:cNvPr id="13" name="TextBox 12">
            <a:extLst>
              <a:ext uri="{FF2B5EF4-FFF2-40B4-BE49-F238E27FC236}">
                <a16:creationId xmlns:a16="http://schemas.microsoft.com/office/drawing/2014/main" id="{3E1779DC-67A9-499F-B382-BEE5FAE2D908}"/>
              </a:ext>
            </a:extLst>
          </p:cNvPr>
          <p:cNvSpPr txBox="1"/>
          <p:nvPr/>
        </p:nvSpPr>
        <p:spPr>
          <a:xfrm>
            <a:off x="6286538" y="987574"/>
            <a:ext cx="301686" cy="369332"/>
          </a:xfrm>
          <a:prstGeom prst="rect">
            <a:avLst/>
          </a:prstGeom>
          <a:noFill/>
        </p:spPr>
        <p:txBody>
          <a:bodyPr wrap="none" rtlCol="0">
            <a:spAutoFit/>
          </a:bodyPr>
          <a:lstStyle/>
          <a:p>
            <a:r>
              <a:rPr lang="en-US" dirty="0"/>
              <a:t>2</a:t>
            </a:r>
          </a:p>
        </p:txBody>
      </p:sp>
      <p:sp>
        <p:nvSpPr>
          <p:cNvPr id="15" name="TextBox 14">
            <a:extLst>
              <a:ext uri="{FF2B5EF4-FFF2-40B4-BE49-F238E27FC236}">
                <a16:creationId xmlns:a16="http://schemas.microsoft.com/office/drawing/2014/main" id="{9CFAE6AE-24C0-4DA5-B878-0DCBDB781C63}"/>
              </a:ext>
            </a:extLst>
          </p:cNvPr>
          <p:cNvSpPr txBox="1"/>
          <p:nvPr/>
        </p:nvSpPr>
        <p:spPr>
          <a:xfrm>
            <a:off x="7222642" y="987574"/>
            <a:ext cx="301686" cy="369332"/>
          </a:xfrm>
          <a:prstGeom prst="rect">
            <a:avLst/>
          </a:prstGeom>
          <a:noFill/>
        </p:spPr>
        <p:txBody>
          <a:bodyPr wrap="none" rtlCol="0">
            <a:spAutoFit/>
          </a:bodyPr>
          <a:lstStyle/>
          <a:p>
            <a:r>
              <a:rPr lang="en-US" dirty="0"/>
              <a:t>3</a:t>
            </a:r>
          </a:p>
        </p:txBody>
      </p:sp>
      <p:sp>
        <p:nvSpPr>
          <p:cNvPr id="16" name="TextBox 15">
            <a:extLst>
              <a:ext uri="{FF2B5EF4-FFF2-40B4-BE49-F238E27FC236}">
                <a16:creationId xmlns:a16="http://schemas.microsoft.com/office/drawing/2014/main" id="{7FA38542-6760-4742-A8E6-533B0000F7D5}"/>
              </a:ext>
            </a:extLst>
          </p:cNvPr>
          <p:cNvSpPr txBox="1"/>
          <p:nvPr/>
        </p:nvSpPr>
        <p:spPr>
          <a:xfrm>
            <a:off x="8158746" y="987574"/>
            <a:ext cx="301686" cy="369332"/>
          </a:xfrm>
          <a:prstGeom prst="rect">
            <a:avLst/>
          </a:prstGeom>
          <a:noFill/>
        </p:spPr>
        <p:txBody>
          <a:bodyPr wrap="none" rtlCol="0">
            <a:spAutoFit/>
          </a:bodyPr>
          <a:lstStyle/>
          <a:p>
            <a:r>
              <a:rPr lang="en-US" dirty="0"/>
              <a:t>4</a:t>
            </a:r>
          </a:p>
        </p:txBody>
      </p:sp>
      <p:graphicFrame>
        <p:nvGraphicFramePr>
          <p:cNvPr id="17" name="Table 2">
            <a:extLst>
              <a:ext uri="{FF2B5EF4-FFF2-40B4-BE49-F238E27FC236}">
                <a16:creationId xmlns:a16="http://schemas.microsoft.com/office/drawing/2014/main" id="{482427CD-2D04-4623-BEB1-AB61F558B145}"/>
              </a:ext>
            </a:extLst>
          </p:cNvPr>
          <p:cNvGraphicFramePr>
            <a:graphicFrameLocks noGrp="1"/>
          </p:cNvGraphicFramePr>
          <p:nvPr>
            <p:extLst>
              <p:ext uri="{D42A27DB-BD31-4B8C-83A1-F6EECF244321}">
                <p14:modId xmlns:p14="http://schemas.microsoft.com/office/powerpoint/2010/main" val="4085098045"/>
              </p:ext>
            </p:extLst>
          </p:nvPr>
        </p:nvGraphicFramePr>
        <p:xfrm>
          <a:off x="4187211" y="2139702"/>
          <a:ext cx="4580020" cy="370840"/>
        </p:xfrm>
        <a:graphic>
          <a:graphicData uri="http://schemas.openxmlformats.org/drawingml/2006/table">
            <a:tbl>
              <a:tblPr firstRow="1" bandRow="1">
                <a:tableStyleId>{5C22544A-7EE6-4342-B048-85BDC9FD1C3A}</a:tableStyleId>
              </a:tblPr>
              <a:tblGrid>
                <a:gridCol w="916004">
                  <a:extLst>
                    <a:ext uri="{9D8B030D-6E8A-4147-A177-3AD203B41FA5}">
                      <a16:colId xmlns:a16="http://schemas.microsoft.com/office/drawing/2014/main" val="3481865671"/>
                    </a:ext>
                  </a:extLst>
                </a:gridCol>
                <a:gridCol w="916004">
                  <a:extLst>
                    <a:ext uri="{9D8B030D-6E8A-4147-A177-3AD203B41FA5}">
                      <a16:colId xmlns:a16="http://schemas.microsoft.com/office/drawing/2014/main" val="2189285928"/>
                    </a:ext>
                  </a:extLst>
                </a:gridCol>
                <a:gridCol w="916004">
                  <a:extLst>
                    <a:ext uri="{9D8B030D-6E8A-4147-A177-3AD203B41FA5}">
                      <a16:colId xmlns:a16="http://schemas.microsoft.com/office/drawing/2014/main" val="1454188394"/>
                    </a:ext>
                  </a:extLst>
                </a:gridCol>
                <a:gridCol w="916004">
                  <a:extLst>
                    <a:ext uri="{9D8B030D-6E8A-4147-A177-3AD203B41FA5}">
                      <a16:colId xmlns:a16="http://schemas.microsoft.com/office/drawing/2014/main" val="722200832"/>
                    </a:ext>
                  </a:extLst>
                </a:gridCol>
                <a:gridCol w="916004">
                  <a:extLst>
                    <a:ext uri="{9D8B030D-6E8A-4147-A177-3AD203B41FA5}">
                      <a16:colId xmlns:a16="http://schemas.microsoft.com/office/drawing/2014/main" val="2555807219"/>
                    </a:ext>
                  </a:extLst>
                </a:gridCol>
              </a:tblGrid>
              <a:tr h="370840">
                <a:tc>
                  <a:txBody>
                    <a:bodyPr/>
                    <a:lstStyle/>
                    <a:p>
                      <a:pPr algn="ctr"/>
                      <a:r>
                        <a:rPr lang="en-US" dirty="0">
                          <a:solidFill>
                            <a:srgbClr val="FFFF00"/>
                          </a:solidFill>
                        </a:rPr>
                        <a:t>2</a:t>
                      </a:r>
                    </a:p>
                  </a:txBody>
                  <a:tcPr marL="68701" marR="68701"/>
                </a:tc>
                <a:tc>
                  <a:txBody>
                    <a:bodyPr/>
                    <a:lstStyle/>
                    <a:p>
                      <a:pPr algn="ctr"/>
                      <a:r>
                        <a:rPr lang="en-US" dirty="0">
                          <a:solidFill>
                            <a:srgbClr val="FFFF00"/>
                          </a:solidFill>
                        </a:rPr>
                        <a:t>7</a:t>
                      </a:r>
                    </a:p>
                  </a:txBody>
                  <a:tcPr marL="68701" marR="68701"/>
                </a:tc>
                <a:tc>
                  <a:txBody>
                    <a:bodyPr/>
                    <a:lstStyle/>
                    <a:p>
                      <a:pPr algn="ctr"/>
                      <a:r>
                        <a:rPr lang="en-US" dirty="0">
                          <a:solidFill>
                            <a:srgbClr val="FFFF00"/>
                          </a:solidFill>
                        </a:rPr>
                        <a:t>9</a:t>
                      </a:r>
                    </a:p>
                  </a:txBody>
                  <a:tcPr marL="68701" marR="68701"/>
                </a:tc>
                <a:tc>
                  <a:txBody>
                    <a:bodyPr/>
                    <a:lstStyle/>
                    <a:p>
                      <a:pPr algn="ctr"/>
                      <a:r>
                        <a:rPr lang="en-US" dirty="0">
                          <a:solidFill>
                            <a:srgbClr val="FFFF00"/>
                          </a:solidFill>
                        </a:rPr>
                        <a:t>11</a:t>
                      </a:r>
                    </a:p>
                  </a:txBody>
                  <a:tcPr marL="68701" marR="68701"/>
                </a:tc>
                <a:tc>
                  <a:txBody>
                    <a:bodyPr/>
                    <a:lstStyle/>
                    <a:p>
                      <a:pPr algn="ctr"/>
                      <a:r>
                        <a:rPr lang="en-US" dirty="0">
                          <a:solidFill>
                            <a:srgbClr val="FFFF00"/>
                          </a:solidFill>
                        </a:rPr>
                        <a:t>10</a:t>
                      </a:r>
                    </a:p>
                  </a:txBody>
                  <a:tcPr marL="68701" marR="68701"/>
                </a:tc>
                <a:extLst>
                  <a:ext uri="{0D108BD9-81ED-4DB2-BD59-A6C34878D82A}">
                    <a16:rowId xmlns:a16="http://schemas.microsoft.com/office/drawing/2014/main" val="3804920251"/>
                  </a:ext>
                </a:extLst>
              </a:tr>
            </a:tbl>
          </a:graphicData>
        </a:graphic>
      </p:graphicFrame>
      <p:sp>
        <p:nvSpPr>
          <p:cNvPr id="18" name="TextBox 17">
            <a:extLst>
              <a:ext uri="{FF2B5EF4-FFF2-40B4-BE49-F238E27FC236}">
                <a16:creationId xmlns:a16="http://schemas.microsoft.com/office/drawing/2014/main" id="{011B1EC2-1FB2-4DD0-9543-C28152280992}"/>
              </a:ext>
            </a:extLst>
          </p:cNvPr>
          <p:cNvSpPr txBox="1"/>
          <p:nvPr/>
        </p:nvSpPr>
        <p:spPr>
          <a:xfrm>
            <a:off x="3563888" y="2119667"/>
            <a:ext cx="455574" cy="369332"/>
          </a:xfrm>
          <a:prstGeom prst="rect">
            <a:avLst/>
          </a:prstGeom>
          <a:noFill/>
        </p:spPr>
        <p:txBody>
          <a:bodyPr wrap="none" rtlCol="0">
            <a:spAutoFit/>
          </a:bodyPr>
          <a:lstStyle/>
          <a:p>
            <a:r>
              <a:rPr lang="en-US" dirty="0" err="1"/>
              <a:t>arr</a:t>
            </a:r>
            <a:endParaRPr lang="en-US" dirty="0"/>
          </a:p>
        </p:txBody>
      </p:sp>
      <p:sp>
        <p:nvSpPr>
          <p:cNvPr id="19" name="TextBox 18">
            <a:extLst>
              <a:ext uri="{FF2B5EF4-FFF2-40B4-BE49-F238E27FC236}">
                <a16:creationId xmlns:a16="http://schemas.microsoft.com/office/drawing/2014/main" id="{0A72CF06-4CAB-4447-A74F-A639E4697FD5}"/>
              </a:ext>
            </a:extLst>
          </p:cNvPr>
          <p:cNvSpPr txBox="1"/>
          <p:nvPr/>
        </p:nvSpPr>
        <p:spPr>
          <a:xfrm>
            <a:off x="4505105" y="1779662"/>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BC8444F5-0F08-4285-AFDB-A47B537FA885}"/>
              </a:ext>
            </a:extLst>
          </p:cNvPr>
          <p:cNvSpPr txBox="1"/>
          <p:nvPr/>
        </p:nvSpPr>
        <p:spPr>
          <a:xfrm>
            <a:off x="5369201" y="1779662"/>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B4F42360-3FAC-4AFC-9D2A-179830937FFF}"/>
              </a:ext>
            </a:extLst>
          </p:cNvPr>
          <p:cNvSpPr txBox="1"/>
          <p:nvPr/>
        </p:nvSpPr>
        <p:spPr>
          <a:xfrm>
            <a:off x="6305305" y="1779662"/>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492D1C94-866A-4954-8601-B064BCE70644}"/>
              </a:ext>
            </a:extLst>
          </p:cNvPr>
          <p:cNvSpPr txBox="1"/>
          <p:nvPr/>
        </p:nvSpPr>
        <p:spPr>
          <a:xfrm>
            <a:off x="7241409" y="1779662"/>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5FED1558-7C39-425A-8486-A490392E6EF2}"/>
              </a:ext>
            </a:extLst>
          </p:cNvPr>
          <p:cNvSpPr txBox="1"/>
          <p:nvPr/>
        </p:nvSpPr>
        <p:spPr>
          <a:xfrm>
            <a:off x="8177513" y="1779662"/>
            <a:ext cx="301686" cy="369332"/>
          </a:xfrm>
          <a:prstGeom prst="rect">
            <a:avLst/>
          </a:prstGeom>
          <a:noFill/>
        </p:spPr>
        <p:txBody>
          <a:bodyPr wrap="none" rtlCol="0">
            <a:spAutoFit/>
          </a:bodyPr>
          <a:lstStyle/>
          <a:p>
            <a:r>
              <a:rPr lang="en-US" dirty="0"/>
              <a:t>4</a:t>
            </a:r>
          </a:p>
        </p:txBody>
      </p:sp>
      <p:graphicFrame>
        <p:nvGraphicFramePr>
          <p:cNvPr id="24" name="Table 2">
            <a:extLst>
              <a:ext uri="{FF2B5EF4-FFF2-40B4-BE49-F238E27FC236}">
                <a16:creationId xmlns:a16="http://schemas.microsoft.com/office/drawing/2014/main" id="{8191F609-D943-4081-9B9A-6FED2D836D8B}"/>
              </a:ext>
            </a:extLst>
          </p:cNvPr>
          <p:cNvGraphicFramePr>
            <a:graphicFrameLocks noGrp="1"/>
          </p:cNvGraphicFramePr>
          <p:nvPr>
            <p:extLst>
              <p:ext uri="{D42A27DB-BD31-4B8C-83A1-F6EECF244321}">
                <p14:modId xmlns:p14="http://schemas.microsoft.com/office/powerpoint/2010/main" val="3858353324"/>
              </p:ext>
            </p:extLst>
          </p:nvPr>
        </p:nvGraphicFramePr>
        <p:xfrm>
          <a:off x="4187211" y="2931790"/>
          <a:ext cx="4580020" cy="370840"/>
        </p:xfrm>
        <a:graphic>
          <a:graphicData uri="http://schemas.openxmlformats.org/drawingml/2006/table">
            <a:tbl>
              <a:tblPr firstRow="1" bandRow="1">
                <a:tableStyleId>{5C22544A-7EE6-4342-B048-85BDC9FD1C3A}</a:tableStyleId>
              </a:tblPr>
              <a:tblGrid>
                <a:gridCol w="916004">
                  <a:extLst>
                    <a:ext uri="{9D8B030D-6E8A-4147-A177-3AD203B41FA5}">
                      <a16:colId xmlns:a16="http://schemas.microsoft.com/office/drawing/2014/main" val="3481865671"/>
                    </a:ext>
                  </a:extLst>
                </a:gridCol>
                <a:gridCol w="916004">
                  <a:extLst>
                    <a:ext uri="{9D8B030D-6E8A-4147-A177-3AD203B41FA5}">
                      <a16:colId xmlns:a16="http://schemas.microsoft.com/office/drawing/2014/main" val="2189285928"/>
                    </a:ext>
                  </a:extLst>
                </a:gridCol>
                <a:gridCol w="916004">
                  <a:extLst>
                    <a:ext uri="{9D8B030D-6E8A-4147-A177-3AD203B41FA5}">
                      <a16:colId xmlns:a16="http://schemas.microsoft.com/office/drawing/2014/main" val="1454188394"/>
                    </a:ext>
                  </a:extLst>
                </a:gridCol>
                <a:gridCol w="916004">
                  <a:extLst>
                    <a:ext uri="{9D8B030D-6E8A-4147-A177-3AD203B41FA5}">
                      <a16:colId xmlns:a16="http://schemas.microsoft.com/office/drawing/2014/main" val="722200832"/>
                    </a:ext>
                  </a:extLst>
                </a:gridCol>
                <a:gridCol w="916004">
                  <a:extLst>
                    <a:ext uri="{9D8B030D-6E8A-4147-A177-3AD203B41FA5}">
                      <a16:colId xmlns:a16="http://schemas.microsoft.com/office/drawing/2014/main" val="2555807219"/>
                    </a:ext>
                  </a:extLst>
                </a:gridCol>
              </a:tblGrid>
              <a:tr h="370840">
                <a:tc>
                  <a:txBody>
                    <a:bodyPr/>
                    <a:lstStyle/>
                    <a:p>
                      <a:pPr algn="ctr"/>
                      <a:r>
                        <a:rPr lang="en-US" dirty="0">
                          <a:solidFill>
                            <a:srgbClr val="FFFF00"/>
                          </a:solidFill>
                        </a:rPr>
                        <a:t>2</a:t>
                      </a:r>
                    </a:p>
                  </a:txBody>
                  <a:tcPr marL="68700" marR="68700"/>
                </a:tc>
                <a:tc>
                  <a:txBody>
                    <a:bodyPr/>
                    <a:lstStyle/>
                    <a:p>
                      <a:pPr algn="ctr"/>
                      <a:r>
                        <a:rPr lang="en-US" dirty="0">
                          <a:solidFill>
                            <a:srgbClr val="FFFF00"/>
                          </a:solidFill>
                        </a:rPr>
                        <a:t>7</a:t>
                      </a:r>
                    </a:p>
                  </a:txBody>
                  <a:tcPr marL="68700" marR="68700"/>
                </a:tc>
                <a:tc>
                  <a:txBody>
                    <a:bodyPr/>
                    <a:lstStyle/>
                    <a:p>
                      <a:pPr algn="ctr"/>
                      <a:r>
                        <a:rPr lang="en-US" dirty="0">
                          <a:solidFill>
                            <a:srgbClr val="FFFF00"/>
                          </a:solidFill>
                        </a:rPr>
                        <a:t>9</a:t>
                      </a:r>
                    </a:p>
                  </a:txBody>
                  <a:tcPr marL="68700" marR="68700"/>
                </a:tc>
                <a:tc>
                  <a:txBody>
                    <a:bodyPr/>
                    <a:lstStyle/>
                    <a:p>
                      <a:pPr algn="ctr"/>
                      <a:r>
                        <a:rPr lang="en-US" dirty="0">
                          <a:solidFill>
                            <a:srgbClr val="FFFF00"/>
                          </a:solidFill>
                        </a:rPr>
                        <a:t>10</a:t>
                      </a:r>
                    </a:p>
                  </a:txBody>
                  <a:tcPr marL="68700" marR="68700"/>
                </a:tc>
                <a:tc>
                  <a:txBody>
                    <a:bodyPr/>
                    <a:lstStyle/>
                    <a:p>
                      <a:pPr algn="ctr"/>
                      <a:r>
                        <a:rPr lang="en-US" dirty="0">
                          <a:solidFill>
                            <a:srgbClr val="FFFF00"/>
                          </a:solidFill>
                        </a:rPr>
                        <a:t>11</a:t>
                      </a:r>
                    </a:p>
                  </a:txBody>
                  <a:tcPr marL="68700" marR="68700"/>
                </a:tc>
                <a:extLst>
                  <a:ext uri="{0D108BD9-81ED-4DB2-BD59-A6C34878D82A}">
                    <a16:rowId xmlns:a16="http://schemas.microsoft.com/office/drawing/2014/main" val="3804920251"/>
                  </a:ext>
                </a:extLst>
              </a:tr>
            </a:tbl>
          </a:graphicData>
        </a:graphic>
      </p:graphicFrame>
      <p:sp>
        <p:nvSpPr>
          <p:cNvPr id="25" name="TextBox 24">
            <a:extLst>
              <a:ext uri="{FF2B5EF4-FFF2-40B4-BE49-F238E27FC236}">
                <a16:creationId xmlns:a16="http://schemas.microsoft.com/office/drawing/2014/main" id="{37E08CA4-B94A-480E-B1DE-F04C19241BDF}"/>
              </a:ext>
            </a:extLst>
          </p:cNvPr>
          <p:cNvSpPr txBox="1"/>
          <p:nvPr/>
        </p:nvSpPr>
        <p:spPr>
          <a:xfrm>
            <a:off x="3563888" y="2911755"/>
            <a:ext cx="455574" cy="369332"/>
          </a:xfrm>
          <a:prstGeom prst="rect">
            <a:avLst/>
          </a:prstGeom>
          <a:noFill/>
        </p:spPr>
        <p:txBody>
          <a:bodyPr wrap="none" rtlCol="0">
            <a:spAutoFit/>
          </a:bodyPr>
          <a:lstStyle/>
          <a:p>
            <a:r>
              <a:rPr lang="en-US" dirty="0" err="1"/>
              <a:t>arr</a:t>
            </a:r>
            <a:endParaRPr lang="en-US" dirty="0"/>
          </a:p>
        </p:txBody>
      </p:sp>
      <p:sp>
        <p:nvSpPr>
          <p:cNvPr id="27" name="TextBox 26">
            <a:extLst>
              <a:ext uri="{FF2B5EF4-FFF2-40B4-BE49-F238E27FC236}">
                <a16:creationId xmlns:a16="http://schemas.microsoft.com/office/drawing/2014/main" id="{5B09DABF-D06C-4B10-B3B3-A4005375AFEF}"/>
              </a:ext>
            </a:extLst>
          </p:cNvPr>
          <p:cNvSpPr txBox="1"/>
          <p:nvPr/>
        </p:nvSpPr>
        <p:spPr>
          <a:xfrm>
            <a:off x="4505105" y="2571750"/>
            <a:ext cx="301686" cy="369332"/>
          </a:xfrm>
          <a:prstGeom prst="rect">
            <a:avLst/>
          </a:prstGeom>
          <a:noFill/>
        </p:spPr>
        <p:txBody>
          <a:bodyPr wrap="none" rtlCol="0">
            <a:spAutoFit/>
          </a:bodyPr>
          <a:lstStyle/>
          <a:p>
            <a:r>
              <a:rPr lang="en-US" dirty="0"/>
              <a:t>0</a:t>
            </a:r>
          </a:p>
        </p:txBody>
      </p:sp>
      <p:sp>
        <p:nvSpPr>
          <p:cNvPr id="28" name="TextBox 27">
            <a:extLst>
              <a:ext uri="{FF2B5EF4-FFF2-40B4-BE49-F238E27FC236}">
                <a16:creationId xmlns:a16="http://schemas.microsoft.com/office/drawing/2014/main" id="{E2212174-EEB2-4E90-9304-C18549DC9F78}"/>
              </a:ext>
            </a:extLst>
          </p:cNvPr>
          <p:cNvSpPr txBox="1"/>
          <p:nvPr/>
        </p:nvSpPr>
        <p:spPr>
          <a:xfrm>
            <a:off x="5369201" y="2571750"/>
            <a:ext cx="301686" cy="369332"/>
          </a:xfrm>
          <a:prstGeom prst="rect">
            <a:avLst/>
          </a:prstGeom>
          <a:noFill/>
        </p:spPr>
        <p:txBody>
          <a:bodyPr wrap="none" rtlCol="0">
            <a:spAutoFit/>
          </a:bodyPr>
          <a:lstStyle/>
          <a:p>
            <a:r>
              <a:rPr lang="en-US" dirty="0"/>
              <a:t>1</a:t>
            </a:r>
          </a:p>
        </p:txBody>
      </p:sp>
      <p:sp>
        <p:nvSpPr>
          <p:cNvPr id="29" name="TextBox 28">
            <a:extLst>
              <a:ext uri="{FF2B5EF4-FFF2-40B4-BE49-F238E27FC236}">
                <a16:creationId xmlns:a16="http://schemas.microsoft.com/office/drawing/2014/main" id="{6C42A1A3-D307-4586-895E-834DC91B7288}"/>
              </a:ext>
            </a:extLst>
          </p:cNvPr>
          <p:cNvSpPr txBox="1"/>
          <p:nvPr/>
        </p:nvSpPr>
        <p:spPr>
          <a:xfrm>
            <a:off x="6305305" y="2571750"/>
            <a:ext cx="301686" cy="369332"/>
          </a:xfrm>
          <a:prstGeom prst="rect">
            <a:avLst/>
          </a:prstGeom>
          <a:noFill/>
        </p:spPr>
        <p:txBody>
          <a:bodyPr wrap="none" rtlCol="0">
            <a:spAutoFit/>
          </a:bodyPr>
          <a:lstStyle/>
          <a:p>
            <a:r>
              <a:rPr lang="en-US" dirty="0"/>
              <a:t>2</a:t>
            </a:r>
          </a:p>
        </p:txBody>
      </p:sp>
      <p:sp>
        <p:nvSpPr>
          <p:cNvPr id="30" name="TextBox 29">
            <a:extLst>
              <a:ext uri="{FF2B5EF4-FFF2-40B4-BE49-F238E27FC236}">
                <a16:creationId xmlns:a16="http://schemas.microsoft.com/office/drawing/2014/main" id="{6D22DA75-A0EB-4FCB-BC45-872CF1E8F637}"/>
              </a:ext>
            </a:extLst>
          </p:cNvPr>
          <p:cNvSpPr txBox="1"/>
          <p:nvPr/>
        </p:nvSpPr>
        <p:spPr>
          <a:xfrm>
            <a:off x="7241409" y="2571750"/>
            <a:ext cx="301686" cy="369332"/>
          </a:xfrm>
          <a:prstGeom prst="rect">
            <a:avLst/>
          </a:prstGeom>
          <a:noFill/>
        </p:spPr>
        <p:txBody>
          <a:bodyPr wrap="none" rtlCol="0">
            <a:spAutoFit/>
          </a:bodyPr>
          <a:lstStyle/>
          <a:p>
            <a:r>
              <a:rPr lang="en-US" dirty="0"/>
              <a:t>3</a:t>
            </a:r>
          </a:p>
        </p:txBody>
      </p:sp>
      <p:sp>
        <p:nvSpPr>
          <p:cNvPr id="31" name="TextBox 30">
            <a:extLst>
              <a:ext uri="{FF2B5EF4-FFF2-40B4-BE49-F238E27FC236}">
                <a16:creationId xmlns:a16="http://schemas.microsoft.com/office/drawing/2014/main" id="{9FA559C3-6AFE-46FA-B553-D0ABE866C15B}"/>
              </a:ext>
            </a:extLst>
          </p:cNvPr>
          <p:cNvSpPr txBox="1"/>
          <p:nvPr/>
        </p:nvSpPr>
        <p:spPr>
          <a:xfrm>
            <a:off x="8177513" y="2571750"/>
            <a:ext cx="301686" cy="369332"/>
          </a:xfrm>
          <a:prstGeom prst="rect">
            <a:avLst/>
          </a:prstGeom>
          <a:noFill/>
        </p:spPr>
        <p:txBody>
          <a:bodyPr wrap="none" rtlCol="0">
            <a:spAutoFit/>
          </a:bodyPr>
          <a:lstStyle/>
          <a:p>
            <a:r>
              <a:rPr lang="en-US" dirty="0"/>
              <a:t>4</a:t>
            </a:r>
          </a:p>
        </p:txBody>
      </p:sp>
      <p:sp>
        <p:nvSpPr>
          <p:cNvPr id="4" name="Callout: Up Arrow 3">
            <a:extLst>
              <a:ext uri="{FF2B5EF4-FFF2-40B4-BE49-F238E27FC236}">
                <a16:creationId xmlns:a16="http://schemas.microsoft.com/office/drawing/2014/main" id="{3AD44239-CD7C-46B5-A293-1107A965520F}"/>
              </a:ext>
            </a:extLst>
          </p:cNvPr>
          <p:cNvSpPr/>
          <p:nvPr/>
        </p:nvSpPr>
        <p:spPr>
          <a:xfrm>
            <a:off x="5292080" y="3302630"/>
            <a:ext cx="2155127" cy="1429360"/>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The Required</a:t>
            </a:r>
          </a:p>
          <a:p>
            <a:pPr algn="ctr"/>
            <a:r>
              <a:rPr lang="en-US" dirty="0"/>
              <a:t>Sorted Array</a:t>
            </a:r>
          </a:p>
        </p:txBody>
      </p:sp>
    </p:spTree>
    <p:extLst>
      <p:ext uri="{BB962C8B-B14F-4D97-AF65-F5344CB8AC3E}">
        <p14:creationId xmlns:p14="http://schemas.microsoft.com/office/powerpoint/2010/main" val="85070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wipe(down)">
                                      <p:cBhvr>
                                        <p:cTn id="10" dur="500"/>
                                        <p:tgtEl>
                                          <p:spTgt spid="1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wipe(down)">
                                      <p:cBhvr>
                                        <p:cTn id="13" dur="500"/>
                                        <p:tgtEl>
                                          <p:spTgt spid="1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wipe(down)">
                                      <p:cBhvr>
                                        <p:cTn id="16" dur="500"/>
                                        <p:tgtEl>
                                          <p:spTgt spid="1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wipe(down)">
                                      <p:cBhvr>
                                        <p:cTn id="19" dur="500"/>
                                        <p:tgtEl>
                                          <p:spTgt spid="14">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wipe(down)">
                                      <p:cBhvr>
                                        <p:cTn id="22" dur="500"/>
                                        <p:tgtEl>
                                          <p:spTgt spid="1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animEffect transition="in" filter="wipe(down)">
                                      <p:cBhvr>
                                        <p:cTn id="25" dur="500"/>
                                        <p:tgtEl>
                                          <p:spTgt spid="14">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
                                            <p:txEl>
                                              <p:pRg st="7" end="7"/>
                                            </p:txEl>
                                          </p:spTgt>
                                        </p:tgtEl>
                                        <p:attrNameLst>
                                          <p:attrName>style.visibility</p:attrName>
                                        </p:attrNameLst>
                                      </p:cBhvr>
                                      <p:to>
                                        <p:strVal val="visible"/>
                                      </p:to>
                                    </p:set>
                                    <p:animEffect transition="in" filter="wipe(down)">
                                      <p:cBhvr>
                                        <p:cTn id="28" dur="500"/>
                                        <p:tgtEl>
                                          <p:spTgt spid="14">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animEffect transition="in" filter="wipe(down)">
                                      <p:cBhvr>
                                        <p:cTn id="31" dur="500"/>
                                        <p:tgtEl>
                                          <p:spTgt spid="14">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
                                            <p:txEl>
                                              <p:pRg st="9" end="9"/>
                                            </p:txEl>
                                          </p:spTgt>
                                        </p:tgtEl>
                                        <p:attrNameLst>
                                          <p:attrName>style.visibility</p:attrName>
                                        </p:attrNameLst>
                                      </p:cBhvr>
                                      <p:to>
                                        <p:strVal val="visible"/>
                                      </p:to>
                                    </p:set>
                                    <p:animEffect transition="in" filter="wipe(down)">
                                      <p:cBhvr>
                                        <p:cTn id="34" dur="500"/>
                                        <p:tgtEl>
                                          <p:spTgt spid="14">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xEl>
                                              <p:pRg st="10" end="10"/>
                                            </p:txEl>
                                          </p:spTgt>
                                        </p:tgtEl>
                                        <p:attrNameLst>
                                          <p:attrName>style.visibility</p:attrName>
                                        </p:attrNameLst>
                                      </p:cBhvr>
                                      <p:to>
                                        <p:strVal val="visible"/>
                                      </p:to>
                                    </p:set>
                                    <p:animEffect transition="in" filter="wipe(down)">
                                      <p:cBhvr>
                                        <p:cTn id="37" dur="500"/>
                                        <p:tgtEl>
                                          <p:spTgt spid="14">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
                                            <p:txEl>
                                              <p:pRg st="11" end="11"/>
                                            </p:txEl>
                                          </p:spTgt>
                                        </p:tgtEl>
                                        <p:attrNameLst>
                                          <p:attrName>style.visibility</p:attrName>
                                        </p:attrNameLst>
                                      </p:cBhvr>
                                      <p:to>
                                        <p:strVal val="visible"/>
                                      </p:to>
                                    </p:set>
                                    <p:animEffect transition="in" filter="wipe(down)">
                                      <p:cBhvr>
                                        <p:cTn id="40" dur="500"/>
                                        <p:tgtEl>
                                          <p:spTgt spid="14">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4">
                                            <p:txEl>
                                              <p:pRg st="12" end="12"/>
                                            </p:txEl>
                                          </p:spTgt>
                                        </p:tgtEl>
                                        <p:attrNameLst>
                                          <p:attrName>style.visibility</p:attrName>
                                        </p:attrNameLst>
                                      </p:cBhvr>
                                      <p:to>
                                        <p:strVal val="visible"/>
                                      </p:to>
                                    </p:set>
                                    <p:animEffect transition="in" filter="wipe(down)">
                                      <p:cBhvr>
                                        <p:cTn id="43" dur="500"/>
                                        <p:tgtEl>
                                          <p:spTgt spid="14">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4">
                                            <p:txEl>
                                              <p:pRg st="13" end="13"/>
                                            </p:txEl>
                                          </p:spTgt>
                                        </p:tgtEl>
                                        <p:attrNameLst>
                                          <p:attrName>style.visibility</p:attrName>
                                        </p:attrNameLst>
                                      </p:cBhvr>
                                      <p:to>
                                        <p:strVal val="visible"/>
                                      </p:to>
                                    </p:set>
                                    <p:animEffect transition="in" filter="wipe(down)">
                                      <p:cBhvr>
                                        <p:cTn id="46" dur="500"/>
                                        <p:tgtEl>
                                          <p:spTgt spid="14">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4">
                                            <p:txEl>
                                              <p:pRg st="14" end="14"/>
                                            </p:txEl>
                                          </p:spTgt>
                                        </p:tgtEl>
                                        <p:attrNameLst>
                                          <p:attrName>style.visibility</p:attrName>
                                        </p:attrNameLst>
                                      </p:cBhvr>
                                      <p:to>
                                        <p:strVal val="visible"/>
                                      </p:to>
                                    </p:set>
                                    <p:animEffect transition="in" filter="wipe(down)">
                                      <p:cBhvr>
                                        <p:cTn id="49" dur="500"/>
                                        <p:tgtEl>
                                          <p:spTgt spid="14">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4">
                                            <p:txEl>
                                              <p:pRg st="15" end="15"/>
                                            </p:txEl>
                                          </p:spTgt>
                                        </p:tgtEl>
                                        <p:attrNameLst>
                                          <p:attrName>style.visibility</p:attrName>
                                        </p:attrNameLst>
                                      </p:cBhvr>
                                      <p:to>
                                        <p:strVal val="visible"/>
                                      </p:to>
                                    </p:set>
                                    <p:animEffect transition="in" filter="wipe(down)">
                                      <p:cBhvr>
                                        <p:cTn id="52" dur="500"/>
                                        <p:tgtEl>
                                          <p:spTgt spid="14">
                                            <p:txEl>
                                              <p:pRg st="15" end="15"/>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4">
                                            <p:txEl>
                                              <p:pRg st="16" end="16"/>
                                            </p:txEl>
                                          </p:spTgt>
                                        </p:tgtEl>
                                        <p:attrNameLst>
                                          <p:attrName>style.visibility</p:attrName>
                                        </p:attrNameLst>
                                      </p:cBhvr>
                                      <p:to>
                                        <p:strVal val="visible"/>
                                      </p:to>
                                    </p:set>
                                    <p:animEffect transition="in" filter="wipe(down)">
                                      <p:cBhvr>
                                        <p:cTn id="55" dur="500"/>
                                        <p:tgtEl>
                                          <p:spTgt spid="14">
                                            <p:txEl>
                                              <p:pRg st="16" end="16"/>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4">
                                            <p:txEl>
                                              <p:pRg st="17" end="17"/>
                                            </p:txEl>
                                          </p:spTgt>
                                        </p:tgtEl>
                                        <p:attrNameLst>
                                          <p:attrName>style.visibility</p:attrName>
                                        </p:attrNameLst>
                                      </p:cBhvr>
                                      <p:to>
                                        <p:strVal val="visible"/>
                                      </p:to>
                                    </p:set>
                                    <p:animEffect transition="in" filter="wipe(down)">
                                      <p:cBhvr>
                                        <p:cTn id="58" dur="500"/>
                                        <p:tgtEl>
                                          <p:spTgt spid="14">
                                            <p:txEl>
                                              <p:pRg st="17" end="17"/>
                                            </p:txEl>
                                          </p:spTgt>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4">
                                            <p:txEl>
                                              <p:pRg st="18" end="18"/>
                                            </p:txEl>
                                          </p:spTgt>
                                        </p:tgtEl>
                                        <p:attrNameLst>
                                          <p:attrName>style.visibility</p:attrName>
                                        </p:attrNameLst>
                                      </p:cBhvr>
                                      <p:to>
                                        <p:strVal val="visible"/>
                                      </p:to>
                                    </p:set>
                                    <p:animEffect transition="in" filter="wipe(down)">
                                      <p:cBhvr>
                                        <p:cTn id="61" dur="500"/>
                                        <p:tgtEl>
                                          <p:spTgt spid="14">
                                            <p:txEl>
                                              <p:pRg st="18" end="18"/>
                                            </p:txEl>
                                          </p:spTgt>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14">
                                            <p:txEl>
                                              <p:pRg st="19" end="19"/>
                                            </p:txEl>
                                          </p:spTgt>
                                        </p:tgtEl>
                                        <p:attrNameLst>
                                          <p:attrName>style.visibility</p:attrName>
                                        </p:attrNameLst>
                                      </p:cBhvr>
                                      <p:to>
                                        <p:strVal val="visible"/>
                                      </p:to>
                                    </p:set>
                                    <p:animEffect transition="in" filter="wipe(down)">
                                      <p:cBhvr>
                                        <p:cTn id="64" dur="500"/>
                                        <p:tgtEl>
                                          <p:spTgt spid="14">
                                            <p:txEl>
                                              <p:pRg st="19" end="19"/>
                                            </p:txEl>
                                          </p:spTgt>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14">
                                            <p:txEl>
                                              <p:pRg st="20" end="20"/>
                                            </p:txEl>
                                          </p:spTgt>
                                        </p:tgtEl>
                                        <p:attrNameLst>
                                          <p:attrName>style.visibility</p:attrName>
                                        </p:attrNameLst>
                                      </p:cBhvr>
                                      <p:to>
                                        <p:strVal val="visible"/>
                                      </p:to>
                                    </p:set>
                                    <p:animEffect transition="in" filter="wipe(down)">
                                      <p:cBhvr>
                                        <p:cTn id="67" dur="500"/>
                                        <p:tgtEl>
                                          <p:spTgt spid="14">
                                            <p:txEl>
                                              <p:pRg st="20" end="20"/>
                                            </p:txEl>
                                          </p:spTgt>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4">
                                            <p:txEl>
                                              <p:pRg st="21" end="21"/>
                                            </p:txEl>
                                          </p:spTgt>
                                        </p:tgtEl>
                                        <p:attrNameLst>
                                          <p:attrName>style.visibility</p:attrName>
                                        </p:attrNameLst>
                                      </p:cBhvr>
                                      <p:to>
                                        <p:strVal val="visible"/>
                                      </p:to>
                                    </p:set>
                                    <p:animEffect transition="in" filter="wipe(down)">
                                      <p:cBhvr>
                                        <p:cTn id="70" dur="500"/>
                                        <p:tgtEl>
                                          <p:spTgt spid="14">
                                            <p:txEl>
                                              <p:pRg st="21" end="21"/>
                                            </p:txEl>
                                          </p:spTgt>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4">
                                            <p:txEl>
                                              <p:pRg st="22" end="22"/>
                                            </p:txEl>
                                          </p:spTgt>
                                        </p:tgtEl>
                                        <p:attrNameLst>
                                          <p:attrName>style.visibility</p:attrName>
                                        </p:attrNameLst>
                                      </p:cBhvr>
                                      <p:to>
                                        <p:strVal val="visible"/>
                                      </p:to>
                                    </p:set>
                                    <p:animEffect transition="in" filter="wipe(down)">
                                      <p:cBhvr>
                                        <p:cTn id="73" dur="500"/>
                                        <p:tgtEl>
                                          <p:spTgt spid="14">
                                            <p:txEl>
                                              <p:pRg st="22" end="22"/>
                                            </p:txEl>
                                          </p:spTgt>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14">
                                            <p:txEl>
                                              <p:pRg st="23" end="23"/>
                                            </p:txEl>
                                          </p:spTgt>
                                        </p:tgtEl>
                                        <p:attrNameLst>
                                          <p:attrName>style.visibility</p:attrName>
                                        </p:attrNameLst>
                                      </p:cBhvr>
                                      <p:to>
                                        <p:strVal val="visible"/>
                                      </p:to>
                                    </p:set>
                                    <p:animEffect transition="in" filter="wipe(down)">
                                      <p:cBhvr>
                                        <p:cTn id="76" dur="500"/>
                                        <p:tgtEl>
                                          <p:spTgt spid="14">
                                            <p:txEl>
                                              <p:pRg st="23" end="23"/>
                                            </p:txEl>
                                          </p:spTgt>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4">
                                            <p:txEl>
                                              <p:pRg st="24" end="24"/>
                                            </p:txEl>
                                          </p:spTgt>
                                        </p:tgtEl>
                                        <p:attrNameLst>
                                          <p:attrName>style.visibility</p:attrName>
                                        </p:attrNameLst>
                                      </p:cBhvr>
                                      <p:to>
                                        <p:strVal val="visible"/>
                                      </p:to>
                                    </p:set>
                                    <p:animEffect transition="in" filter="wipe(down)">
                                      <p:cBhvr>
                                        <p:cTn id="79" dur="500"/>
                                        <p:tgtEl>
                                          <p:spTgt spid="14">
                                            <p:txEl>
                                              <p:pRg st="24" end="24"/>
                                            </p:txEl>
                                          </p:spTgt>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4">
                                            <p:txEl>
                                              <p:pRg st="25" end="25"/>
                                            </p:txEl>
                                          </p:spTgt>
                                        </p:tgtEl>
                                        <p:attrNameLst>
                                          <p:attrName>style.visibility</p:attrName>
                                        </p:attrNameLst>
                                      </p:cBhvr>
                                      <p:to>
                                        <p:strVal val="visible"/>
                                      </p:to>
                                    </p:set>
                                    <p:animEffect transition="in" filter="wipe(down)">
                                      <p:cBhvr>
                                        <p:cTn id="82" dur="500"/>
                                        <p:tgtEl>
                                          <p:spTgt spid="14">
                                            <p:txEl>
                                              <p:pRg st="25" end="2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
                                        </p:tgtEl>
                                        <p:attrNameLst>
                                          <p:attrName>style.visibility</p:attrName>
                                        </p:attrNameLst>
                                      </p:cBhvr>
                                      <p:to>
                                        <p:strVal val="visible"/>
                                      </p:to>
                                    </p:set>
                                    <p:animEffect transition="in" filter="fade">
                                      <p:cBhvr>
                                        <p:cTn id="87" dur="2000"/>
                                        <p:tgtEl>
                                          <p:spTgt spid="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2000"/>
                                        <p:tgtEl>
                                          <p:spTgt spid="1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fade">
                                      <p:cBhvr>
                                        <p:cTn id="97" dur="2000"/>
                                        <p:tgtEl>
                                          <p:spTgt spid="2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4">
                                            <p:bg/>
                                          </p:spTgt>
                                        </p:tgtEl>
                                        <p:attrNameLst>
                                          <p:attrName>style.visibility</p:attrName>
                                        </p:attrNameLst>
                                      </p:cBhvr>
                                      <p:to>
                                        <p:strVal val="visible"/>
                                      </p:to>
                                    </p:set>
                                    <p:animEffect transition="in" filter="wipe(down)">
                                      <p:cBhvr>
                                        <p:cTn id="102" dur="500"/>
                                        <p:tgtEl>
                                          <p:spTgt spid="4">
                                            <p:bg/>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4">
                                            <p:txEl>
                                              <p:pRg st="0" end="0"/>
                                            </p:txEl>
                                          </p:spTgt>
                                        </p:tgtEl>
                                        <p:attrNameLst>
                                          <p:attrName>style.visibility</p:attrName>
                                        </p:attrNameLst>
                                      </p:cBhvr>
                                      <p:to>
                                        <p:strVal val="visible"/>
                                      </p:to>
                                    </p:set>
                                    <p:animEffect transition="in" filter="wipe(down)">
                                      <p:cBhvr>
                                        <p:cTn id="107" dur="500"/>
                                        <p:tgtEl>
                                          <p:spTgt spid="4">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4">
                                            <p:txEl>
                                              <p:pRg st="1" end="1"/>
                                            </p:txEl>
                                          </p:spTgt>
                                        </p:tgtEl>
                                        <p:attrNameLst>
                                          <p:attrName>style.visibility</p:attrName>
                                        </p:attrNameLst>
                                      </p:cBhvr>
                                      <p:to>
                                        <p:strVal val="visible"/>
                                      </p:to>
                                    </p:set>
                                    <p:animEffect transition="in" filter="wipe(down)">
                                      <p:cBhvr>
                                        <p:cTn id="1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4"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 </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179512" y="1766449"/>
            <a:ext cx="8722580" cy="2467858"/>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Write a program to create an array of 10 integers and find out the maximum element, the minimum element as well as their</a:t>
            </a:r>
          </a:p>
          <a:p>
            <a:pPr algn="ctr"/>
            <a:r>
              <a:rPr lang="en-US" sz="2400" b="1" dirty="0">
                <a:solidFill>
                  <a:srgbClr val="FFFF00"/>
                </a:solidFill>
              </a:rPr>
              <a:t>positions in the array.</a:t>
            </a:r>
          </a:p>
        </p:txBody>
      </p:sp>
    </p:spTree>
    <p:extLst>
      <p:ext uri="{BB962C8B-B14F-4D97-AF65-F5344CB8AC3E}">
        <p14:creationId xmlns:p14="http://schemas.microsoft.com/office/powerpoint/2010/main" val="29805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 </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179512" y="1766449"/>
            <a:ext cx="8722580" cy="2467858"/>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Write a program to create an array of 5 integers, accept input </a:t>
            </a:r>
          </a:p>
          <a:p>
            <a:pPr algn="ctr"/>
            <a:r>
              <a:rPr lang="en-US" sz="2400" b="1" dirty="0">
                <a:solidFill>
                  <a:srgbClr val="FFFF00"/>
                </a:solidFill>
              </a:rPr>
              <a:t>from the user in the array and calculate the sum of the digits of </a:t>
            </a:r>
          </a:p>
          <a:p>
            <a:pPr algn="ctr"/>
            <a:r>
              <a:rPr lang="en-US" sz="2400" b="1" dirty="0">
                <a:solidFill>
                  <a:srgbClr val="FFFF00"/>
                </a:solidFill>
              </a:rPr>
              <a:t>every element of the array</a:t>
            </a:r>
          </a:p>
        </p:txBody>
      </p:sp>
    </p:spTree>
    <p:extLst>
      <p:ext uri="{BB962C8B-B14F-4D97-AF65-F5344CB8AC3E}">
        <p14:creationId xmlns:p14="http://schemas.microsoft.com/office/powerpoint/2010/main" val="277725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down)">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Double Dimensional Integer Array</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2585323"/>
          </a:xfrm>
          <a:prstGeom prst="rect">
            <a:avLst/>
          </a:prstGeom>
          <a:noFill/>
        </p:spPr>
        <p:txBody>
          <a:bodyPr wrap="square" rtlCol="0">
            <a:spAutoFit/>
          </a:bodyPr>
          <a:lstStyle/>
          <a:p>
            <a:pPr marL="1257300" lvl="2" indent="-342900">
              <a:buFont typeface="Arial" pitchFamily="34" charset="0"/>
              <a:buChar char="•"/>
            </a:pPr>
            <a:r>
              <a:rPr lang="en-US" b="1" dirty="0">
                <a:solidFill>
                  <a:srgbClr val="08E64D"/>
                </a:solidFill>
                <a:sym typeface="Wingdings" pitchFamily="2" charset="2"/>
              </a:rPr>
              <a:t>Whenever</a:t>
            </a:r>
            <a:r>
              <a:rPr lang="en-US" b="1" dirty="0">
                <a:solidFill>
                  <a:schemeClr val="bg1"/>
                </a:solidFill>
                <a:sym typeface="Wingdings" pitchFamily="2" charset="2"/>
              </a:rPr>
              <a:t> we want to store multiple groups of data in </a:t>
            </a:r>
            <a:r>
              <a:rPr lang="en-US" b="1" dirty="0">
                <a:solidFill>
                  <a:srgbClr val="FF0000"/>
                </a:solidFill>
                <a:sym typeface="Wingdings" pitchFamily="2" charset="2"/>
              </a:rPr>
              <a:t>our program</a:t>
            </a:r>
            <a:r>
              <a:rPr lang="en-US" b="1" dirty="0">
                <a:solidFill>
                  <a:schemeClr val="bg1"/>
                </a:solidFill>
                <a:sym typeface="Wingdings" pitchFamily="2" charset="2"/>
              </a:rPr>
              <a:t>, then we take or use a double dimensional </a:t>
            </a:r>
            <a:r>
              <a:rPr lang="en-US" b="1" dirty="0">
                <a:solidFill>
                  <a:schemeClr val="accent6">
                    <a:lumMod val="60000"/>
                    <a:lumOff val="40000"/>
                  </a:schemeClr>
                </a:solidFill>
                <a:sym typeface="Wingdings" pitchFamily="2" charset="2"/>
              </a:rPr>
              <a:t>integer array</a:t>
            </a:r>
            <a:r>
              <a:rPr lang="en-US" b="1" dirty="0">
                <a:solidFill>
                  <a:schemeClr val="bg1"/>
                </a:solidFill>
                <a:sym typeface="Wingdings" pitchFamily="2" charset="2"/>
              </a:rPr>
              <a:t>.</a:t>
            </a:r>
          </a:p>
          <a:p>
            <a:pPr marL="1257300" lvl="2" indent="-342900"/>
            <a:endParaRPr lang="en-US" b="1" dirty="0">
              <a:solidFill>
                <a:srgbClr val="002060"/>
              </a:solidFill>
              <a:sym typeface="Wingdings" pitchFamily="2" charset="2"/>
            </a:endParaRPr>
          </a:p>
          <a:p>
            <a:pPr marL="1257300" lvl="2" indent="-342900">
              <a:buFont typeface="Arial" pitchFamily="34" charset="0"/>
              <a:buChar char="•"/>
            </a:pPr>
            <a:r>
              <a:rPr lang="en-US" b="1" dirty="0">
                <a:solidFill>
                  <a:srgbClr val="002060"/>
                </a:solidFill>
                <a:sym typeface="Wingdings" pitchFamily="2" charset="2"/>
              </a:rPr>
              <a:t>Example:</a:t>
            </a:r>
          </a:p>
          <a:p>
            <a:pPr marL="1257300" lvl="2" indent="-342900"/>
            <a:r>
              <a:rPr lang="en-US" b="1" dirty="0">
                <a:solidFill>
                  <a:srgbClr val="002060"/>
                </a:solidFill>
                <a:sym typeface="Wingdings" pitchFamily="2" charset="2"/>
              </a:rPr>
              <a:t>	</a:t>
            </a:r>
            <a:r>
              <a:rPr lang="en-US" b="1" dirty="0">
                <a:solidFill>
                  <a:schemeClr val="bg1"/>
                </a:solidFill>
                <a:sym typeface="Wingdings" pitchFamily="2" charset="2"/>
              </a:rPr>
              <a:t>For </a:t>
            </a:r>
            <a:r>
              <a:rPr lang="en-US" b="1" dirty="0">
                <a:solidFill>
                  <a:srgbClr val="FFFF00"/>
                </a:solidFill>
                <a:sym typeface="Wingdings" pitchFamily="2" charset="2"/>
              </a:rPr>
              <a:t>storing marks </a:t>
            </a:r>
            <a:r>
              <a:rPr lang="en-US" b="1" dirty="0">
                <a:solidFill>
                  <a:schemeClr val="bg1"/>
                </a:solidFill>
                <a:sym typeface="Wingdings" pitchFamily="2" charset="2"/>
              </a:rPr>
              <a:t>of 3 students, where each</a:t>
            </a:r>
            <a:r>
              <a:rPr lang="en-US" b="1" dirty="0">
                <a:solidFill>
                  <a:srgbClr val="002060"/>
                </a:solidFill>
                <a:sym typeface="Wingdings" pitchFamily="2" charset="2"/>
              </a:rPr>
              <a:t> student </a:t>
            </a:r>
            <a:r>
              <a:rPr lang="en-US" b="1" dirty="0">
                <a:solidFill>
                  <a:schemeClr val="bg1"/>
                </a:solidFill>
                <a:sym typeface="Wingdings" pitchFamily="2" charset="2"/>
              </a:rPr>
              <a:t>is having 5 subjects.</a:t>
            </a:r>
          </a:p>
          <a:p>
            <a:pPr marL="1257300" lvl="2" indent="-342900"/>
            <a:endParaRPr lang="en-US" b="1" dirty="0">
              <a:solidFill>
                <a:srgbClr val="002060"/>
              </a:solidFill>
              <a:sym typeface="Wingdings" pitchFamily="2" charset="2"/>
            </a:endParaRPr>
          </a:p>
          <a:p>
            <a:pPr marL="1257300" lvl="2" indent="-342900"/>
            <a:r>
              <a:rPr lang="en-US" b="1" dirty="0">
                <a:solidFill>
                  <a:srgbClr val="002060"/>
                </a:solidFill>
                <a:sym typeface="Wingdings" pitchFamily="2" charset="2"/>
              </a:rPr>
              <a:t>       or</a:t>
            </a:r>
          </a:p>
          <a:p>
            <a:pPr marL="1257300" lvl="2" indent="-342900"/>
            <a:endParaRPr lang="en-US" b="1" dirty="0">
              <a:solidFill>
                <a:srgbClr val="002060"/>
              </a:solidFill>
              <a:sym typeface="Wingdings" pitchFamily="2" charset="2"/>
            </a:endParaRPr>
          </a:p>
          <a:p>
            <a:pPr marL="1257300" lvl="2" indent="-342900">
              <a:buFont typeface="Arial" pitchFamily="34" charset="0"/>
              <a:buChar char="•"/>
            </a:pPr>
            <a:r>
              <a:rPr lang="en-US" b="1" dirty="0">
                <a:solidFill>
                  <a:schemeClr val="bg1"/>
                </a:solidFill>
                <a:sym typeface="Wingdings" pitchFamily="2" charset="2"/>
              </a:rPr>
              <a:t>For </a:t>
            </a:r>
            <a:r>
              <a:rPr lang="en-US" b="1" dirty="0">
                <a:solidFill>
                  <a:srgbClr val="00B0F0"/>
                </a:solidFill>
                <a:sym typeface="Wingdings" pitchFamily="2" charset="2"/>
              </a:rPr>
              <a:t>storing sale </a:t>
            </a:r>
            <a:r>
              <a:rPr lang="en-US" b="1" dirty="0">
                <a:solidFill>
                  <a:schemeClr val="bg1"/>
                </a:solidFill>
                <a:sym typeface="Wingdings" pitchFamily="2" charset="2"/>
              </a:rPr>
              <a:t>data of 5 salesmen of 1 week.</a:t>
            </a: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xEl>
                                              <p:pRg st="2" end="2"/>
                                            </p:txEl>
                                          </p:spTgt>
                                        </p:tgtEl>
                                        <p:attrNameLst>
                                          <p:attrName>style.visibility</p:attrName>
                                        </p:attrNameLst>
                                      </p:cBhvr>
                                      <p:to>
                                        <p:strVal val="visible"/>
                                      </p:to>
                                    </p:set>
                                    <p:animEffect transition="in" filter="wipe(down)">
                                      <p:cBhvr>
                                        <p:cTn id="10" dur="500"/>
                                        <p:tgtEl>
                                          <p:spTgt spid="14">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animEffect transition="in" filter="wipe(down)">
                                      <p:cBhvr>
                                        <p:cTn id="13" dur="500"/>
                                        <p:tgtEl>
                                          <p:spTgt spid="14">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xEl>
                                              <p:pRg st="5" end="5"/>
                                            </p:txEl>
                                          </p:spTgt>
                                        </p:tgtEl>
                                        <p:attrNameLst>
                                          <p:attrName>style.visibility</p:attrName>
                                        </p:attrNameLst>
                                      </p:cBhvr>
                                      <p:to>
                                        <p:strVal val="visible"/>
                                      </p:to>
                                    </p:set>
                                    <p:animEffect transition="in" filter="wipe(down)">
                                      <p:cBhvr>
                                        <p:cTn id="16" dur="500"/>
                                        <p:tgtEl>
                                          <p:spTgt spid="14">
                                            <p:txEl>
                                              <p:pRg st="5" end="5"/>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xEl>
                                              <p:pRg st="7" end="7"/>
                                            </p:txEl>
                                          </p:spTgt>
                                        </p:tgtEl>
                                        <p:attrNameLst>
                                          <p:attrName>style.visibility</p:attrName>
                                        </p:attrNameLst>
                                      </p:cBhvr>
                                      <p:to>
                                        <p:strVal val="visible"/>
                                      </p:to>
                                    </p:set>
                                    <p:animEffect transition="in" filter="wipe(down)">
                                      <p:cBhvr>
                                        <p:cTn id="19"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Syntax of 2-D Integer Array</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3970318"/>
          </a:xfrm>
          <a:prstGeom prst="rect">
            <a:avLst/>
          </a:prstGeom>
          <a:noFill/>
        </p:spPr>
        <p:txBody>
          <a:bodyPr wrap="square" rtlCol="0">
            <a:spAutoFit/>
          </a:bodyPr>
          <a:lstStyle/>
          <a:p>
            <a:pPr marL="1257300" lvl="2" indent="-342900"/>
            <a:r>
              <a:rPr lang="en-US" b="1" dirty="0">
                <a:solidFill>
                  <a:schemeClr val="bg1"/>
                </a:solidFill>
                <a:sym typeface="Wingdings" pitchFamily="2" charset="2"/>
              </a:rPr>
              <a:t>&lt;</a:t>
            </a:r>
            <a:r>
              <a:rPr lang="en-US" b="1" dirty="0" err="1">
                <a:solidFill>
                  <a:schemeClr val="bg1"/>
                </a:solidFill>
                <a:sym typeface="Wingdings" pitchFamily="2" charset="2"/>
              </a:rPr>
              <a:t>data_type</a:t>
            </a:r>
            <a:r>
              <a:rPr lang="en-US" b="1" dirty="0">
                <a:solidFill>
                  <a:schemeClr val="bg1"/>
                </a:solidFill>
                <a:sym typeface="Wingdings" pitchFamily="2" charset="2"/>
              </a:rPr>
              <a:t>&gt; &lt;</a:t>
            </a:r>
            <a:r>
              <a:rPr lang="en-US" b="1" dirty="0" err="1">
                <a:solidFill>
                  <a:schemeClr val="bg1"/>
                </a:solidFill>
                <a:sym typeface="Wingdings" pitchFamily="2" charset="2"/>
              </a:rPr>
              <a:t>array_name</a:t>
            </a:r>
            <a:r>
              <a:rPr lang="en-US" b="1" dirty="0">
                <a:solidFill>
                  <a:schemeClr val="bg1"/>
                </a:solidFill>
                <a:sym typeface="Wingdings" pitchFamily="2" charset="2"/>
              </a:rPr>
              <a:t>&gt; [&lt;</a:t>
            </a:r>
            <a:r>
              <a:rPr lang="en-US" b="1" dirty="0" err="1">
                <a:solidFill>
                  <a:schemeClr val="bg1"/>
                </a:solidFill>
                <a:sym typeface="Wingdings" pitchFamily="2" charset="2"/>
              </a:rPr>
              <a:t>row_size</a:t>
            </a:r>
            <a:r>
              <a:rPr lang="en-US" b="1" dirty="0">
                <a:solidFill>
                  <a:schemeClr val="bg1"/>
                </a:solidFill>
                <a:sym typeface="Wingdings" pitchFamily="2" charset="2"/>
              </a:rPr>
              <a:t>&gt;][&lt;</a:t>
            </a:r>
            <a:r>
              <a:rPr lang="en-US" b="1" dirty="0" err="1">
                <a:solidFill>
                  <a:schemeClr val="bg1"/>
                </a:solidFill>
                <a:sym typeface="Wingdings" pitchFamily="2" charset="2"/>
              </a:rPr>
              <a:t>column_size</a:t>
            </a:r>
            <a:r>
              <a:rPr lang="en-US" b="1" dirty="0">
                <a:solidFill>
                  <a:schemeClr val="bg1"/>
                </a:solidFill>
                <a:sym typeface="Wingdings" pitchFamily="2" charset="2"/>
              </a:rPr>
              <a:t>&gt;];</a:t>
            </a:r>
          </a:p>
          <a:p>
            <a:pPr marL="1257300" lvl="2" indent="-342900"/>
            <a:endParaRPr lang="en-US" b="1" dirty="0">
              <a:solidFill>
                <a:srgbClr val="002060"/>
              </a:solidFill>
              <a:sym typeface="Wingdings" pitchFamily="2" charset="2"/>
            </a:endParaRPr>
          </a:p>
          <a:p>
            <a:pPr marL="1257300" lvl="2" indent="-342900"/>
            <a:r>
              <a:rPr lang="en-US" b="1" dirty="0">
                <a:solidFill>
                  <a:srgbClr val="002060"/>
                </a:solidFill>
                <a:sym typeface="Wingdings" pitchFamily="2" charset="2"/>
              </a:rPr>
              <a:t>Example:</a:t>
            </a:r>
          </a:p>
          <a:p>
            <a:pPr marL="1257300" lvl="2" indent="-342900"/>
            <a:endParaRPr lang="en-US" b="1" dirty="0">
              <a:solidFill>
                <a:srgbClr val="002060"/>
              </a:solidFill>
              <a:sym typeface="Wingdings" pitchFamily="2" charset="2"/>
            </a:endParaRPr>
          </a:p>
          <a:p>
            <a:pPr marL="1257300" lvl="2" indent="-342900"/>
            <a:r>
              <a:rPr lang="en-US" b="1" dirty="0">
                <a:solidFill>
                  <a:schemeClr val="bg1"/>
                </a:solidFill>
                <a:sym typeface="Wingdings" pitchFamily="2" charset="2"/>
              </a:rPr>
              <a:t>int </a:t>
            </a:r>
            <a:r>
              <a:rPr lang="en-US" b="1" dirty="0" err="1">
                <a:solidFill>
                  <a:schemeClr val="bg1"/>
                </a:solidFill>
                <a:sym typeface="Wingdings" pitchFamily="2" charset="2"/>
              </a:rPr>
              <a:t>arr</a:t>
            </a:r>
            <a:r>
              <a:rPr lang="en-US" b="1" dirty="0">
                <a:solidFill>
                  <a:schemeClr val="bg1"/>
                </a:solidFill>
                <a:sym typeface="Wingdings" pitchFamily="2" charset="2"/>
              </a:rPr>
              <a:t>[3][4];</a:t>
            </a:r>
          </a:p>
          <a:p>
            <a:pPr marL="1257300" lvl="2" indent="-342900"/>
            <a:endParaRPr lang="en-US" b="1" dirty="0">
              <a:solidFill>
                <a:srgbClr val="002060"/>
              </a:solidFill>
              <a:sym typeface="Wingdings" pitchFamily="2" charset="2"/>
            </a:endParaRPr>
          </a:p>
          <a:p>
            <a:pPr marL="1257300" lvl="2" indent="-342900"/>
            <a:endParaRPr lang="en-US" b="1" dirty="0">
              <a:solidFill>
                <a:srgbClr val="002060"/>
              </a:solidFill>
              <a:sym typeface="Wingdings" pitchFamily="2" charset="2"/>
            </a:endParaRPr>
          </a:p>
          <a:p>
            <a:pPr marL="1257300" lvl="2" indent="-342900"/>
            <a:endParaRPr lang="en-US" b="1" dirty="0">
              <a:solidFill>
                <a:srgbClr val="002060"/>
              </a:solidFill>
              <a:sym typeface="Wingdings" pitchFamily="2" charset="2"/>
            </a:endParaRPr>
          </a:p>
          <a:p>
            <a:pPr marL="1257300" lvl="2" indent="-342900"/>
            <a:endParaRPr lang="en-US" b="1" dirty="0">
              <a:solidFill>
                <a:srgbClr val="002060"/>
              </a:solidFill>
              <a:sym typeface="Wingdings" pitchFamily="2" charset="2"/>
            </a:endParaRPr>
          </a:p>
          <a:p>
            <a:pPr marL="1257300" lvl="2" indent="-342900"/>
            <a:endParaRPr lang="en-US" b="1" dirty="0">
              <a:solidFill>
                <a:srgbClr val="002060"/>
              </a:solidFill>
              <a:sym typeface="Wingdings" pitchFamily="2" charset="2"/>
            </a:endParaRPr>
          </a:p>
          <a:p>
            <a:pPr marL="1257300" lvl="2" indent="-342900"/>
            <a:endParaRPr lang="en-US" b="1" dirty="0">
              <a:solidFill>
                <a:srgbClr val="002060"/>
              </a:solidFill>
              <a:sym typeface="Wingdings" pitchFamily="2" charset="2"/>
            </a:endParaRPr>
          </a:p>
          <a:p>
            <a:pPr marL="1257300" lvl="2" indent="-342900"/>
            <a:endParaRPr lang="en-US" b="1" dirty="0">
              <a:solidFill>
                <a:srgbClr val="002060"/>
              </a:solidFill>
              <a:sym typeface="Wingdings" pitchFamily="2" charset="2"/>
            </a:endParaRPr>
          </a:p>
          <a:p>
            <a:pPr marL="1257300" lvl="2" indent="-342900"/>
            <a:endParaRPr lang="en-US" b="1" dirty="0">
              <a:solidFill>
                <a:srgbClr val="002060"/>
              </a:solidFill>
              <a:sym typeface="Wingdings" pitchFamily="2" charset="2"/>
            </a:endParaRPr>
          </a:p>
          <a:p>
            <a:pPr marL="1257300" lvl="2" indent="-342900"/>
            <a:endParaRPr lang="en-US" b="1" dirty="0">
              <a:solidFill>
                <a:srgbClr val="C00000"/>
              </a:solidFill>
              <a:sym typeface="Wingdings" pitchFamily="2" charset="2"/>
            </a:endParaRPr>
          </a:p>
        </p:txBody>
      </p:sp>
      <p:graphicFrame>
        <p:nvGraphicFramePr>
          <p:cNvPr id="3" name="Table 3">
            <a:extLst>
              <a:ext uri="{FF2B5EF4-FFF2-40B4-BE49-F238E27FC236}">
                <a16:creationId xmlns:a16="http://schemas.microsoft.com/office/drawing/2014/main" id="{B5B3EED3-3FEC-4A9A-AE9D-3185C99FD7B7}"/>
              </a:ext>
            </a:extLst>
          </p:cNvPr>
          <p:cNvGraphicFramePr>
            <a:graphicFrameLocks noGrp="1"/>
          </p:cNvGraphicFramePr>
          <p:nvPr>
            <p:extLst>
              <p:ext uri="{D42A27DB-BD31-4B8C-83A1-F6EECF244321}">
                <p14:modId xmlns:p14="http://schemas.microsoft.com/office/powerpoint/2010/main" val="1974670533"/>
              </p:ext>
            </p:extLst>
          </p:nvPr>
        </p:nvGraphicFramePr>
        <p:xfrm>
          <a:off x="4168444" y="2571750"/>
          <a:ext cx="4580020" cy="2225040"/>
        </p:xfrm>
        <a:graphic>
          <a:graphicData uri="http://schemas.openxmlformats.org/drawingml/2006/table">
            <a:tbl>
              <a:tblPr firstRow="1" bandRow="1">
                <a:tableStyleId>{5C22544A-7EE6-4342-B048-85BDC9FD1C3A}</a:tableStyleId>
              </a:tblPr>
              <a:tblGrid>
                <a:gridCol w="1145005">
                  <a:extLst>
                    <a:ext uri="{9D8B030D-6E8A-4147-A177-3AD203B41FA5}">
                      <a16:colId xmlns:a16="http://schemas.microsoft.com/office/drawing/2014/main" val="1251815039"/>
                    </a:ext>
                  </a:extLst>
                </a:gridCol>
                <a:gridCol w="1145005">
                  <a:extLst>
                    <a:ext uri="{9D8B030D-6E8A-4147-A177-3AD203B41FA5}">
                      <a16:colId xmlns:a16="http://schemas.microsoft.com/office/drawing/2014/main" val="1270572368"/>
                    </a:ext>
                  </a:extLst>
                </a:gridCol>
                <a:gridCol w="1145005">
                  <a:extLst>
                    <a:ext uri="{9D8B030D-6E8A-4147-A177-3AD203B41FA5}">
                      <a16:colId xmlns:a16="http://schemas.microsoft.com/office/drawing/2014/main" val="2684664660"/>
                    </a:ext>
                  </a:extLst>
                </a:gridCol>
                <a:gridCol w="1145005">
                  <a:extLst>
                    <a:ext uri="{9D8B030D-6E8A-4147-A177-3AD203B41FA5}">
                      <a16:colId xmlns:a16="http://schemas.microsoft.com/office/drawing/2014/main" val="1039174146"/>
                    </a:ext>
                  </a:extLst>
                </a:gridCol>
              </a:tblGrid>
              <a:tr h="741680">
                <a:tc>
                  <a:txBody>
                    <a:bodyPr/>
                    <a:lstStyle/>
                    <a:p>
                      <a:pPr algn="ctr"/>
                      <a:r>
                        <a:rPr lang="en-US" dirty="0">
                          <a:solidFill>
                            <a:srgbClr val="FF0000"/>
                          </a:solidFill>
                        </a:rPr>
                        <a:t>?</a:t>
                      </a:r>
                    </a:p>
                    <a:p>
                      <a:pPr algn="ctr"/>
                      <a:r>
                        <a:rPr lang="en-US" dirty="0">
                          <a:solidFill>
                            <a:srgbClr val="FF0000"/>
                          </a:solidFill>
                        </a:rPr>
                        <a:t>1000</a:t>
                      </a:r>
                      <a:endParaRPr lang="en-US" dirty="0"/>
                    </a:p>
                  </a:txBody>
                  <a:tcPr marL="68701" marR="68701" anchor="ctr">
                    <a:solidFill>
                      <a:schemeClr val="accent1">
                        <a:lumMod val="20000"/>
                        <a:lumOff val="80000"/>
                      </a:schemeClr>
                    </a:solidFill>
                  </a:tcPr>
                </a:tc>
                <a:tc>
                  <a:txBody>
                    <a:bodyPr/>
                    <a:lstStyle/>
                    <a:p>
                      <a:pPr algn="ctr"/>
                      <a:r>
                        <a:rPr lang="en-US" dirty="0">
                          <a:solidFill>
                            <a:srgbClr val="FF0000"/>
                          </a:solidFill>
                        </a:rPr>
                        <a:t>?</a:t>
                      </a:r>
                    </a:p>
                    <a:p>
                      <a:pPr algn="ctr"/>
                      <a:r>
                        <a:rPr lang="en-US" dirty="0">
                          <a:solidFill>
                            <a:srgbClr val="FF0000"/>
                          </a:solidFill>
                        </a:rPr>
                        <a:t>1004</a:t>
                      </a:r>
                      <a:endParaRPr lang="en-US" dirty="0"/>
                    </a:p>
                  </a:txBody>
                  <a:tcPr marL="68701" marR="68701" anchor="ctr">
                    <a:solidFill>
                      <a:schemeClr val="accent1">
                        <a:lumMod val="20000"/>
                        <a:lumOff val="80000"/>
                      </a:schemeClr>
                    </a:solidFill>
                  </a:tcPr>
                </a:tc>
                <a:tc>
                  <a:txBody>
                    <a:bodyPr/>
                    <a:lstStyle/>
                    <a:p>
                      <a:pPr algn="ctr"/>
                      <a:r>
                        <a:rPr lang="en-US" dirty="0">
                          <a:solidFill>
                            <a:srgbClr val="FF0000"/>
                          </a:solidFill>
                        </a:rPr>
                        <a:t>?</a:t>
                      </a:r>
                    </a:p>
                    <a:p>
                      <a:pPr algn="ctr"/>
                      <a:r>
                        <a:rPr lang="en-US" dirty="0">
                          <a:solidFill>
                            <a:srgbClr val="FF0000"/>
                          </a:solidFill>
                        </a:rPr>
                        <a:t>1008</a:t>
                      </a:r>
                      <a:endParaRPr lang="en-US" dirty="0"/>
                    </a:p>
                  </a:txBody>
                  <a:tcPr marL="68701" marR="68701" anchor="ctr">
                    <a:solidFill>
                      <a:schemeClr val="accent1">
                        <a:lumMod val="20000"/>
                        <a:lumOff val="80000"/>
                      </a:schemeClr>
                    </a:solidFill>
                  </a:tcPr>
                </a:tc>
                <a:tc>
                  <a:txBody>
                    <a:bodyPr/>
                    <a:lstStyle/>
                    <a:p>
                      <a:pPr algn="ctr"/>
                      <a:r>
                        <a:rPr lang="en-US" dirty="0">
                          <a:solidFill>
                            <a:srgbClr val="FF0000"/>
                          </a:solidFill>
                        </a:rPr>
                        <a:t>?</a:t>
                      </a:r>
                    </a:p>
                    <a:p>
                      <a:pPr algn="ctr"/>
                      <a:r>
                        <a:rPr lang="en-US" dirty="0">
                          <a:solidFill>
                            <a:srgbClr val="FF0000"/>
                          </a:solidFill>
                        </a:rPr>
                        <a:t>1012</a:t>
                      </a:r>
                      <a:endParaRPr lang="en-US" dirty="0"/>
                    </a:p>
                  </a:txBody>
                  <a:tcPr marL="68701" marR="68701" anchor="ctr">
                    <a:solidFill>
                      <a:schemeClr val="accent1">
                        <a:lumMod val="20000"/>
                        <a:lumOff val="80000"/>
                      </a:schemeClr>
                    </a:solidFill>
                  </a:tcPr>
                </a:tc>
                <a:extLst>
                  <a:ext uri="{0D108BD9-81ED-4DB2-BD59-A6C34878D82A}">
                    <a16:rowId xmlns:a16="http://schemas.microsoft.com/office/drawing/2014/main" val="3410130541"/>
                  </a:ext>
                </a:extLst>
              </a:tr>
              <a:tr h="741680">
                <a:tc>
                  <a:txBody>
                    <a:bodyPr/>
                    <a:lstStyle/>
                    <a:p>
                      <a:pPr algn="ctr"/>
                      <a:r>
                        <a:rPr lang="en-US" b="1" dirty="0">
                          <a:solidFill>
                            <a:srgbClr val="FF0000"/>
                          </a:solidFill>
                        </a:rPr>
                        <a:t>?</a:t>
                      </a:r>
                    </a:p>
                    <a:p>
                      <a:pPr algn="ctr"/>
                      <a:r>
                        <a:rPr lang="en-US" b="1" dirty="0">
                          <a:solidFill>
                            <a:srgbClr val="FF0000"/>
                          </a:solidFill>
                        </a:rPr>
                        <a:t>1016</a:t>
                      </a:r>
                      <a:endParaRPr lang="en-US" b="1" dirty="0"/>
                    </a:p>
                  </a:txBody>
                  <a:tcPr marL="68701" marR="68701" anchor="ctr"/>
                </a:tc>
                <a:tc>
                  <a:txBody>
                    <a:bodyPr/>
                    <a:lstStyle/>
                    <a:p>
                      <a:pPr algn="ctr"/>
                      <a:r>
                        <a:rPr lang="en-US" b="1" dirty="0">
                          <a:solidFill>
                            <a:srgbClr val="FF0000"/>
                          </a:solidFill>
                        </a:rPr>
                        <a:t>?</a:t>
                      </a:r>
                    </a:p>
                    <a:p>
                      <a:pPr algn="ctr"/>
                      <a:r>
                        <a:rPr lang="en-US" b="1" dirty="0">
                          <a:solidFill>
                            <a:srgbClr val="FF0000"/>
                          </a:solidFill>
                        </a:rPr>
                        <a:t>1020</a:t>
                      </a:r>
                      <a:endParaRPr lang="en-US" b="1" dirty="0"/>
                    </a:p>
                  </a:txBody>
                  <a:tcPr marL="68701" marR="68701" anchor="ctr"/>
                </a:tc>
                <a:tc>
                  <a:txBody>
                    <a:bodyPr/>
                    <a:lstStyle/>
                    <a:p>
                      <a:pPr algn="ctr"/>
                      <a:r>
                        <a:rPr lang="en-US" b="1" dirty="0">
                          <a:solidFill>
                            <a:srgbClr val="FF0000"/>
                          </a:solidFill>
                        </a:rPr>
                        <a:t>?</a:t>
                      </a:r>
                    </a:p>
                    <a:p>
                      <a:pPr algn="ctr"/>
                      <a:r>
                        <a:rPr lang="en-US" b="1" dirty="0">
                          <a:solidFill>
                            <a:srgbClr val="FF0000"/>
                          </a:solidFill>
                        </a:rPr>
                        <a:t>1024</a:t>
                      </a:r>
                      <a:endParaRPr lang="en-US" b="1" dirty="0"/>
                    </a:p>
                  </a:txBody>
                  <a:tcPr marL="68701" marR="68701" anchor="ctr"/>
                </a:tc>
                <a:tc>
                  <a:txBody>
                    <a:bodyPr/>
                    <a:lstStyle/>
                    <a:p>
                      <a:pPr algn="ctr"/>
                      <a:r>
                        <a:rPr lang="en-US" b="1" dirty="0">
                          <a:solidFill>
                            <a:srgbClr val="FF0000"/>
                          </a:solidFill>
                        </a:rPr>
                        <a:t>?</a:t>
                      </a:r>
                    </a:p>
                    <a:p>
                      <a:pPr algn="ctr"/>
                      <a:r>
                        <a:rPr lang="en-US" b="1" dirty="0">
                          <a:solidFill>
                            <a:srgbClr val="FF0000"/>
                          </a:solidFill>
                        </a:rPr>
                        <a:t>1028</a:t>
                      </a:r>
                      <a:endParaRPr lang="en-US" b="1" dirty="0"/>
                    </a:p>
                  </a:txBody>
                  <a:tcPr marL="68701" marR="68701" anchor="ctr"/>
                </a:tc>
                <a:extLst>
                  <a:ext uri="{0D108BD9-81ED-4DB2-BD59-A6C34878D82A}">
                    <a16:rowId xmlns:a16="http://schemas.microsoft.com/office/drawing/2014/main" val="4250578244"/>
                  </a:ext>
                </a:extLst>
              </a:tr>
              <a:tr h="741680">
                <a:tc>
                  <a:txBody>
                    <a:bodyPr/>
                    <a:lstStyle/>
                    <a:p>
                      <a:pPr algn="ctr"/>
                      <a:r>
                        <a:rPr lang="en-US" b="1" dirty="0">
                          <a:solidFill>
                            <a:srgbClr val="FF0000"/>
                          </a:solidFill>
                        </a:rPr>
                        <a:t>?</a:t>
                      </a:r>
                    </a:p>
                    <a:p>
                      <a:pPr algn="ctr"/>
                      <a:r>
                        <a:rPr lang="en-US" b="1" dirty="0">
                          <a:solidFill>
                            <a:srgbClr val="FF0000"/>
                          </a:solidFill>
                        </a:rPr>
                        <a:t>1032</a:t>
                      </a:r>
                      <a:endParaRPr lang="en-US" b="1" dirty="0"/>
                    </a:p>
                  </a:txBody>
                  <a:tcPr marL="68701" marR="68701" anchor="ctr"/>
                </a:tc>
                <a:tc>
                  <a:txBody>
                    <a:bodyPr/>
                    <a:lstStyle/>
                    <a:p>
                      <a:pPr algn="ctr"/>
                      <a:r>
                        <a:rPr lang="en-US" b="1" dirty="0">
                          <a:solidFill>
                            <a:srgbClr val="FF0000"/>
                          </a:solidFill>
                        </a:rPr>
                        <a:t>?</a:t>
                      </a:r>
                    </a:p>
                    <a:p>
                      <a:pPr algn="ctr"/>
                      <a:r>
                        <a:rPr lang="en-US" b="1" dirty="0">
                          <a:solidFill>
                            <a:srgbClr val="FF0000"/>
                          </a:solidFill>
                        </a:rPr>
                        <a:t>1036</a:t>
                      </a:r>
                      <a:endParaRPr lang="en-US" b="1" dirty="0"/>
                    </a:p>
                  </a:txBody>
                  <a:tcPr marL="68701" marR="68701" anchor="ctr"/>
                </a:tc>
                <a:tc>
                  <a:txBody>
                    <a:bodyPr/>
                    <a:lstStyle/>
                    <a:p>
                      <a:pPr algn="ctr"/>
                      <a:r>
                        <a:rPr lang="en-US" b="1" dirty="0">
                          <a:solidFill>
                            <a:srgbClr val="FF0000"/>
                          </a:solidFill>
                        </a:rPr>
                        <a:t>?</a:t>
                      </a:r>
                    </a:p>
                    <a:p>
                      <a:pPr algn="ctr"/>
                      <a:r>
                        <a:rPr lang="en-US" b="1" dirty="0">
                          <a:solidFill>
                            <a:srgbClr val="FF0000"/>
                          </a:solidFill>
                        </a:rPr>
                        <a:t>1040</a:t>
                      </a:r>
                      <a:endParaRPr lang="en-US" b="1" dirty="0"/>
                    </a:p>
                  </a:txBody>
                  <a:tcPr marL="68701" marR="68701" anchor="ctr"/>
                </a:tc>
                <a:tc>
                  <a:txBody>
                    <a:bodyPr/>
                    <a:lstStyle/>
                    <a:p>
                      <a:pPr algn="ctr"/>
                      <a:r>
                        <a:rPr lang="en-US" b="1" dirty="0">
                          <a:solidFill>
                            <a:srgbClr val="FF0000"/>
                          </a:solidFill>
                        </a:rPr>
                        <a:t>?</a:t>
                      </a:r>
                    </a:p>
                    <a:p>
                      <a:pPr algn="ctr"/>
                      <a:r>
                        <a:rPr lang="en-US" b="1" dirty="0">
                          <a:solidFill>
                            <a:srgbClr val="FF0000"/>
                          </a:solidFill>
                        </a:rPr>
                        <a:t>1044</a:t>
                      </a:r>
                      <a:endParaRPr lang="en-US" b="1" dirty="0"/>
                    </a:p>
                  </a:txBody>
                  <a:tcPr marL="68701" marR="68701" anchor="ctr"/>
                </a:tc>
                <a:extLst>
                  <a:ext uri="{0D108BD9-81ED-4DB2-BD59-A6C34878D82A}">
                    <a16:rowId xmlns:a16="http://schemas.microsoft.com/office/drawing/2014/main" val="650213736"/>
                  </a:ext>
                </a:extLst>
              </a:tr>
            </a:tbl>
          </a:graphicData>
        </a:graphic>
      </p:graphicFrame>
      <p:cxnSp>
        <p:nvCxnSpPr>
          <p:cNvPr id="5" name="Straight Arrow Connector 4">
            <a:extLst>
              <a:ext uri="{FF2B5EF4-FFF2-40B4-BE49-F238E27FC236}">
                <a16:creationId xmlns:a16="http://schemas.microsoft.com/office/drawing/2014/main" id="{2646F7F3-25C1-4C68-9C42-4244DE1D824A}"/>
              </a:ext>
            </a:extLst>
          </p:cNvPr>
          <p:cNvCxnSpPr>
            <a:cxnSpLocks/>
          </p:cNvCxnSpPr>
          <p:nvPr/>
        </p:nvCxnSpPr>
        <p:spPr>
          <a:xfrm flipV="1">
            <a:off x="1115616" y="2532326"/>
            <a:ext cx="576064" cy="9035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F8DEEC6B-3D06-48AE-B77C-2D2C0298CD1B}"/>
              </a:ext>
            </a:extLst>
          </p:cNvPr>
          <p:cNvCxnSpPr>
            <a:cxnSpLocks/>
          </p:cNvCxnSpPr>
          <p:nvPr/>
        </p:nvCxnSpPr>
        <p:spPr>
          <a:xfrm flipH="1" flipV="1">
            <a:off x="1979712" y="2532327"/>
            <a:ext cx="266452" cy="8315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9AC7BF4A-96C9-4F86-A219-58C054FA8060}"/>
              </a:ext>
            </a:extLst>
          </p:cNvPr>
          <p:cNvSpPr txBox="1"/>
          <p:nvPr/>
        </p:nvSpPr>
        <p:spPr>
          <a:xfrm>
            <a:off x="827584" y="3363838"/>
            <a:ext cx="590996" cy="369332"/>
          </a:xfrm>
          <a:prstGeom prst="rect">
            <a:avLst/>
          </a:prstGeom>
          <a:noFill/>
        </p:spPr>
        <p:txBody>
          <a:bodyPr wrap="none" rtlCol="0">
            <a:spAutoFit/>
          </a:bodyPr>
          <a:lstStyle/>
          <a:p>
            <a:r>
              <a:rPr lang="en-US" dirty="0"/>
              <a:t>Row</a:t>
            </a:r>
          </a:p>
        </p:txBody>
      </p:sp>
      <p:sp>
        <p:nvSpPr>
          <p:cNvPr id="17" name="TextBox 16">
            <a:extLst>
              <a:ext uri="{FF2B5EF4-FFF2-40B4-BE49-F238E27FC236}">
                <a16:creationId xmlns:a16="http://schemas.microsoft.com/office/drawing/2014/main" id="{C87DFA2D-97F9-4E25-B2FB-9A828BA3BECB}"/>
              </a:ext>
            </a:extLst>
          </p:cNvPr>
          <p:cNvSpPr txBox="1"/>
          <p:nvPr/>
        </p:nvSpPr>
        <p:spPr>
          <a:xfrm>
            <a:off x="1763688" y="3354546"/>
            <a:ext cx="910827" cy="369332"/>
          </a:xfrm>
          <a:prstGeom prst="rect">
            <a:avLst/>
          </a:prstGeom>
          <a:noFill/>
        </p:spPr>
        <p:txBody>
          <a:bodyPr wrap="none" rtlCol="0">
            <a:spAutoFit/>
          </a:bodyPr>
          <a:lstStyle/>
          <a:p>
            <a:r>
              <a:rPr lang="en-US" dirty="0"/>
              <a:t>Column</a:t>
            </a:r>
          </a:p>
        </p:txBody>
      </p:sp>
      <p:sp>
        <p:nvSpPr>
          <p:cNvPr id="18" name="Thought Bubble: Cloud 17">
            <a:extLst>
              <a:ext uri="{FF2B5EF4-FFF2-40B4-BE49-F238E27FC236}">
                <a16:creationId xmlns:a16="http://schemas.microsoft.com/office/drawing/2014/main" id="{DAE26B9D-814F-4F92-B2CA-AE0BE9D97F85}"/>
              </a:ext>
            </a:extLst>
          </p:cNvPr>
          <p:cNvSpPr/>
          <p:nvPr/>
        </p:nvSpPr>
        <p:spPr>
          <a:xfrm>
            <a:off x="6911338" y="1059582"/>
            <a:ext cx="1686831" cy="871297"/>
          </a:xfrm>
          <a:prstGeom prst="cloudCallout">
            <a:avLst>
              <a:gd name="adj1" fmla="val -23354"/>
              <a:gd name="adj2" fmla="val 1015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Logical</a:t>
            </a:r>
          </a:p>
          <a:p>
            <a:pPr algn="ctr"/>
            <a:r>
              <a:rPr lang="en-US" dirty="0"/>
              <a:t>View</a:t>
            </a:r>
          </a:p>
        </p:txBody>
      </p:sp>
      <p:sp>
        <p:nvSpPr>
          <p:cNvPr id="19" name="TextBox 18">
            <a:extLst>
              <a:ext uri="{FF2B5EF4-FFF2-40B4-BE49-F238E27FC236}">
                <a16:creationId xmlns:a16="http://schemas.microsoft.com/office/drawing/2014/main" id="{2E07FCFB-95DE-4E48-A38C-BF71B939F284}"/>
              </a:ext>
            </a:extLst>
          </p:cNvPr>
          <p:cNvSpPr txBox="1"/>
          <p:nvPr/>
        </p:nvSpPr>
        <p:spPr>
          <a:xfrm>
            <a:off x="3707904" y="2706474"/>
            <a:ext cx="301686" cy="369332"/>
          </a:xfrm>
          <a:prstGeom prst="rect">
            <a:avLst/>
          </a:prstGeom>
          <a:noFill/>
        </p:spPr>
        <p:txBody>
          <a:bodyPr wrap="none" rtlCol="0">
            <a:spAutoFit/>
          </a:bodyPr>
          <a:lstStyle/>
          <a:p>
            <a:r>
              <a:rPr lang="en-US" dirty="0"/>
              <a:t>0</a:t>
            </a:r>
          </a:p>
        </p:txBody>
      </p:sp>
      <p:sp>
        <p:nvSpPr>
          <p:cNvPr id="22" name="TextBox 21">
            <a:extLst>
              <a:ext uri="{FF2B5EF4-FFF2-40B4-BE49-F238E27FC236}">
                <a16:creationId xmlns:a16="http://schemas.microsoft.com/office/drawing/2014/main" id="{D38E8119-15C8-4D0D-BD09-D50F787C1E7B}"/>
              </a:ext>
            </a:extLst>
          </p:cNvPr>
          <p:cNvSpPr txBox="1"/>
          <p:nvPr/>
        </p:nvSpPr>
        <p:spPr>
          <a:xfrm>
            <a:off x="4558346" y="2067694"/>
            <a:ext cx="301686" cy="369332"/>
          </a:xfrm>
          <a:prstGeom prst="rect">
            <a:avLst/>
          </a:prstGeom>
          <a:noFill/>
        </p:spPr>
        <p:txBody>
          <a:bodyPr wrap="none" rtlCol="0">
            <a:spAutoFit/>
          </a:bodyPr>
          <a:lstStyle/>
          <a:p>
            <a:r>
              <a:rPr lang="en-US" dirty="0"/>
              <a:t>0</a:t>
            </a:r>
          </a:p>
        </p:txBody>
      </p:sp>
      <p:sp>
        <p:nvSpPr>
          <p:cNvPr id="23" name="TextBox 22">
            <a:extLst>
              <a:ext uri="{FF2B5EF4-FFF2-40B4-BE49-F238E27FC236}">
                <a16:creationId xmlns:a16="http://schemas.microsoft.com/office/drawing/2014/main" id="{42FF23A1-3C55-4F0E-A12C-CA6C9100C496}"/>
              </a:ext>
            </a:extLst>
          </p:cNvPr>
          <p:cNvSpPr txBox="1"/>
          <p:nvPr/>
        </p:nvSpPr>
        <p:spPr>
          <a:xfrm>
            <a:off x="5638466" y="2067694"/>
            <a:ext cx="301686" cy="369332"/>
          </a:xfrm>
          <a:prstGeom prst="rect">
            <a:avLst/>
          </a:prstGeom>
          <a:noFill/>
        </p:spPr>
        <p:txBody>
          <a:bodyPr wrap="none" rtlCol="0">
            <a:spAutoFit/>
          </a:bodyPr>
          <a:lstStyle/>
          <a:p>
            <a:r>
              <a:rPr lang="en-US" dirty="0"/>
              <a:t>1</a:t>
            </a:r>
          </a:p>
        </p:txBody>
      </p:sp>
      <p:sp>
        <p:nvSpPr>
          <p:cNvPr id="24" name="TextBox 23">
            <a:extLst>
              <a:ext uri="{FF2B5EF4-FFF2-40B4-BE49-F238E27FC236}">
                <a16:creationId xmlns:a16="http://schemas.microsoft.com/office/drawing/2014/main" id="{28F021F0-BEC9-42E0-A72D-29C0E6B56EDC}"/>
              </a:ext>
            </a:extLst>
          </p:cNvPr>
          <p:cNvSpPr txBox="1"/>
          <p:nvPr/>
        </p:nvSpPr>
        <p:spPr>
          <a:xfrm>
            <a:off x="3707904" y="3498562"/>
            <a:ext cx="301686" cy="369332"/>
          </a:xfrm>
          <a:prstGeom prst="rect">
            <a:avLst/>
          </a:prstGeom>
          <a:noFill/>
        </p:spPr>
        <p:txBody>
          <a:bodyPr wrap="none" rtlCol="0">
            <a:spAutoFit/>
          </a:bodyPr>
          <a:lstStyle/>
          <a:p>
            <a:r>
              <a:rPr lang="en-US" dirty="0"/>
              <a:t>1</a:t>
            </a:r>
          </a:p>
        </p:txBody>
      </p:sp>
      <p:sp>
        <p:nvSpPr>
          <p:cNvPr id="25" name="TextBox 24">
            <a:extLst>
              <a:ext uri="{FF2B5EF4-FFF2-40B4-BE49-F238E27FC236}">
                <a16:creationId xmlns:a16="http://schemas.microsoft.com/office/drawing/2014/main" id="{F6A1FFD0-0CCF-4DE3-A42E-3B4723E3222A}"/>
              </a:ext>
            </a:extLst>
          </p:cNvPr>
          <p:cNvSpPr txBox="1"/>
          <p:nvPr/>
        </p:nvSpPr>
        <p:spPr>
          <a:xfrm>
            <a:off x="3694250" y="4218642"/>
            <a:ext cx="301686" cy="369332"/>
          </a:xfrm>
          <a:prstGeom prst="rect">
            <a:avLst/>
          </a:prstGeom>
          <a:noFill/>
        </p:spPr>
        <p:txBody>
          <a:bodyPr wrap="none" rtlCol="0">
            <a:spAutoFit/>
          </a:bodyPr>
          <a:lstStyle/>
          <a:p>
            <a:r>
              <a:rPr lang="en-US" dirty="0"/>
              <a:t>2</a:t>
            </a:r>
          </a:p>
        </p:txBody>
      </p:sp>
      <p:sp>
        <p:nvSpPr>
          <p:cNvPr id="27" name="TextBox 26">
            <a:extLst>
              <a:ext uri="{FF2B5EF4-FFF2-40B4-BE49-F238E27FC236}">
                <a16:creationId xmlns:a16="http://schemas.microsoft.com/office/drawing/2014/main" id="{7440696F-BDA9-4818-9F6D-3D687692326B}"/>
              </a:ext>
            </a:extLst>
          </p:cNvPr>
          <p:cNvSpPr txBox="1"/>
          <p:nvPr/>
        </p:nvSpPr>
        <p:spPr>
          <a:xfrm>
            <a:off x="6862602" y="2067694"/>
            <a:ext cx="301686" cy="369332"/>
          </a:xfrm>
          <a:prstGeom prst="rect">
            <a:avLst/>
          </a:prstGeom>
          <a:noFill/>
        </p:spPr>
        <p:txBody>
          <a:bodyPr wrap="none" rtlCol="0">
            <a:spAutoFit/>
          </a:bodyPr>
          <a:lstStyle/>
          <a:p>
            <a:r>
              <a:rPr lang="en-US" dirty="0"/>
              <a:t>2</a:t>
            </a:r>
          </a:p>
        </p:txBody>
      </p:sp>
      <p:sp>
        <p:nvSpPr>
          <p:cNvPr id="28" name="TextBox 27">
            <a:extLst>
              <a:ext uri="{FF2B5EF4-FFF2-40B4-BE49-F238E27FC236}">
                <a16:creationId xmlns:a16="http://schemas.microsoft.com/office/drawing/2014/main" id="{32563E38-8844-4352-99AE-6A76C2FCA50D}"/>
              </a:ext>
            </a:extLst>
          </p:cNvPr>
          <p:cNvSpPr txBox="1"/>
          <p:nvPr/>
        </p:nvSpPr>
        <p:spPr>
          <a:xfrm>
            <a:off x="8014730" y="2067694"/>
            <a:ext cx="301686" cy="369332"/>
          </a:xfrm>
          <a:prstGeom prst="rect">
            <a:avLst/>
          </a:prstGeom>
          <a:noFill/>
        </p:spPr>
        <p:txBody>
          <a:bodyPr wrap="none" rtlCol="0">
            <a:spAutoFit/>
          </a:bodyPr>
          <a:lstStyle/>
          <a:p>
            <a:r>
              <a:rPr lang="en-US" dirty="0"/>
              <a:t>3</a:t>
            </a:r>
          </a:p>
        </p:txBody>
      </p:sp>
      <p:sp>
        <p:nvSpPr>
          <p:cNvPr id="29" name="TextBox 28">
            <a:extLst>
              <a:ext uri="{FF2B5EF4-FFF2-40B4-BE49-F238E27FC236}">
                <a16:creationId xmlns:a16="http://schemas.microsoft.com/office/drawing/2014/main" id="{370891AA-AFE5-4569-A630-6CC4757858BE}"/>
              </a:ext>
            </a:extLst>
          </p:cNvPr>
          <p:cNvSpPr txBox="1"/>
          <p:nvPr/>
        </p:nvSpPr>
        <p:spPr>
          <a:xfrm>
            <a:off x="3645906" y="1995686"/>
            <a:ext cx="494046" cy="400110"/>
          </a:xfrm>
          <a:prstGeom prst="rect">
            <a:avLst/>
          </a:prstGeom>
          <a:noFill/>
        </p:spPr>
        <p:txBody>
          <a:bodyPr wrap="none" rtlCol="0">
            <a:spAutoFit/>
          </a:bodyPr>
          <a:lstStyle/>
          <a:p>
            <a:r>
              <a:rPr lang="en-US" sz="2000" b="1" dirty="0" err="1"/>
              <a:t>arr</a:t>
            </a:r>
            <a:endParaRPr lang="en-US" sz="2000" b="1" dirty="0"/>
          </a:p>
        </p:txBody>
      </p:sp>
    </p:spTree>
    <p:extLst>
      <p:ext uri="{BB962C8B-B14F-4D97-AF65-F5344CB8AC3E}">
        <p14:creationId xmlns:p14="http://schemas.microsoft.com/office/powerpoint/2010/main" val="73807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xEl>
                                              <p:pRg st="2" end="2"/>
                                            </p:txEl>
                                          </p:spTgt>
                                        </p:tgtEl>
                                        <p:attrNameLst>
                                          <p:attrName>style.visibility</p:attrName>
                                        </p:attrNameLst>
                                      </p:cBhvr>
                                      <p:to>
                                        <p:strVal val="visible"/>
                                      </p:to>
                                    </p:set>
                                    <p:animEffect transition="in" filter="wipe(down)">
                                      <p:cBhvr>
                                        <p:cTn id="10" dur="500"/>
                                        <p:tgtEl>
                                          <p:spTgt spid="14">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animEffect transition="in" filter="wipe(down)">
                                      <p:cBhvr>
                                        <p:cTn id="13" dur="500"/>
                                        <p:tgtEl>
                                          <p:spTgt spid="14">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2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8">
                                            <p:bg/>
                                          </p:spTgt>
                                        </p:tgtEl>
                                        <p:attrNameLst>
                                          <p:attrName>style.visibility</p:attrName>
                                        </p:attrNameLst>
                                      </p:cBhvr>
                                      <p:to>
                                        <p:strVal val="visible"/>
                                      </p:to>
                                    </p:set>
                                    <p:animEffect transition="in" filter="wipe(down)">
                                      <p:cBhvr>
                                        <p:cTn id="23" dur="500"/>
                                        <p:tgtEl>
                                          <p:spTgt spid="18">
                                            <p:bg/>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down)">
                                      <p:cBhvr>
                                        <p:cTn id="28" dur="500"/>
                                        <p:tgtEl>
                                          <p:spTgt spid="1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8">
                                            <p:txEl>
                                              <p:pRg st="1" end="1"/>
                                            </p:txEl>
                                          </p:spTgt>
                                        </p:tgtEl>
                                        <p:attrNameLst>
                                          <p:attrName>style.visibility</p:attrName>
                                        </p:attrNameLst>
                                      </p:cBhvr>
                                      <p:to>
                                        <p:strVal val="visible"/>
                                      </p:to>
                                    </p:set>
                                    <p:animEffect transition="in" filter="wipe(down)">
                                      <p:cBhvr>
                                        <p:cTn id="33"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8"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Physical View of 2-D Integer Array</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8" name="Thought Bubble: Cloud 17">
            <a:extLst>
              <a:ext uri="{FF2B5EF4-FFF2-40B4-BE49-F238E27FC236}">
                <a16:creationId xmlns:a16="http://schemas.microsoft.com/office/drawing/2014/main" id="{DAE26B9D-814F-4F92-B2CA-AE0BE9D97F85}"/>
              </a:ext>
            </a:extLst>
          </p:cNvPr>
          <p:cNvSpPr/>
          <p:nvPr/>
        </p:nvSpPr>
        <p:spPr>
          <a:xfrm>
            <a:off x="3276600" y="1200150"/>
            <a:ext cx="2017790" cy="1185462"/>
          </a:xfrm>
          <a:prstGeom prst="cloudCallout">
            <a:avLst>
              <a:gd name="adj1" fmla="val -40330"/>
              <a:gd name="adj2" fmla="val 97480"/>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a:t>
            </a:r>
          </a:p>
          <a:p>
            <a:pPr algn="ctr"/>
            <a:r>
              <a:rPr lang="en-US" dirty="0"/>
              <a:t>View</a:t>
            </a:r>
          </a:p>
        </p:txBody>
      </p:sp>
      <p:sp>
        <p:nvSpPr>
          <p:cNvPr id="22" name="TextBox 21">
            <a:extLst>
              <a:ext uri="{FF2B5EF4-FFF2-40B4-BE49-F238E27FC236}">
                <a16:creationId xmlns:a16="http://schemas.microsoft.com/office/drawing/2014/main" id="{D38E8119-15C8-4D0D-BD09-D50F787C1E7B}"/>
              </a:ext>
            </a:extLst>
          </p:cNvPr>
          <p:cNvSpPr txBox="1"/>
          <p:nvPr/>
        </p:nvSpPr>
        <p:spPr>
          <a:xfrm>
            <a:off x="1043608" y="2634466"/>
            <a:ext cx="301686" cy="369332"/>
          </a:xfrm>
          <a:prstGeom prst="rect">
            <a:avLst/>
          </a:prstGeom>
          <a:noFill/>
        </p:spPr>
        <p:txBody>
          <a:bodyPr wrap="none" rtlCol="0">
            <a:spAutoFit/>
          </a:bodyPr>
          <a:lstStyle/>
          <a:p>
            <a:r>
              <a:rPr lang="en-US" dirty="0">
                <a:solidFill>
                  <a:srgbClr val="FFFF00"/>
                </a:solidFill>
              </a:rPr>
              <a:t>0</a:t>
            </a:r>
          </a:p>
        </p:txBody>
      </p:sp>
      <p:sp>
        <p:nvSpPr>
          <p:cNvPr id="23" name="TextBox 22">
            <a:extLst>
              <a:ext uri="{FF2B5EF4-FFF2-40B4-BE49-F238E27FC236}">
                <a16:creationId xmlns:a16="http://schemas.microsoft.com/office/drawing/2014/main" id="{42FF23A1-3C55-4F0E-A12C-CA6C9100C496}"/>
              </a:ext>
            </a:extLst>
          </p:cNvPr>
          <p:cNvSpPr txBox="1"/>
          <p:nvPr/>
        </p:nvSpPr>
        <p:spPr>
          <a:xfrm>
            <a:off x="1691680" y="2634466"/>
            <a:ext cx="301686" cy="369332"/>
          </a:xfrm>
          <a:prstGeom prst="rect">
            <a:avLst/>
          </a:prstGeom>
          <a:noFill/>
        </p:spPr>
        <p:txBody>
          <a:bodyPr wrap="none" rtlCol="0">
            <a:spAutoFit/>
          </a:bodyPr>
          <a:lstStyle/>
          <a:p>
            <a:r>
              <a:rPr lang="en-US" dirty="0">
                <a:solidFill>
                  <a:srgbClr val="FFFF00"/>
                </a:solidFill>
              </a:rPr>
              <a:t>1</a:t>
            </a:r>
          </a:p>
        </p:txBody>
      </p:sp>
      <p:sp>
        <p:nvSpPr>
          <p:cNvPr id="24" name="TextBox 23">
            <a:extLst>
              <a:ext uri="{FF2B5EF4-FFF2-40B4-BE49-F238E27FC236}">
                <a16:creationId xmlns:a16="http://schemas.microsoft.com/office/drawing/2014/main" id="{28F021F0-BEC9-42E0-A72D-29C0E6B56EDC}"/>
              </a:ext>
            </a:extLst>
          </p:cNvPr>
          <p:cNvSpPr txBox="1"/>
          <p:nvPr/>
        </p:nvSpPr>
        <p:spPr>
          <a:xfrm>
            <a:off x="4414330" y="2634466"/>
            <a:ext cx="301686" cy="369332"/>
          </a:xfrm>
          <a:prstGeom prst="rect">
            <a:avLst/>
          </a:prstGeom>
          <a:noFill/>
        </p:spPr>
        <p:txBody>
          <a:bodyPr wrap="none" rtlCol="0">
            <a:spAutoFit/>
          </a:bodyPr>
          <a:lstStyle/>
          <a:p>
            <a:r>
              <a:rPr lang="en-US" dirty="0">
                <a:solidFill>
                  <a:srgbClr val="002060"/>
                </a:solidFill>
              </a:rPr>
              <a:t>1</a:t>
            </a:r>
          </a:p>
        </p:txBody>
      </p:sp>
      <p:sp>
        <p:nvSpPr>
          <p:cNvPr id="25" name="TextBox 24">
            <a:extLst>
              <a:ext uri="{FF2B5EF4-FFF2-40B4-BE49-F238E27FC236}">
                <a16:creationId xmlns:a16="http://schemas.microsoft.com/office/drawing/2014/main" id="{F6A1FFD0-0CCF-4DE3-A42E-3B4723E3222A}"/>
              </a:ext>
            </a:extLst>
          </p:cNvPr>
          <p:cNvSpPr txBox="1"/>
          <p:nvPr/>
        </p:nvSpPr>
        <p:spPr>
          <a:xfrm>
            <a:off x="5134410" y="2634466"/>
            <a:ext cx="301686" cy="369332"/>
          </a:xfrm>
          <a:prstGeom prst="rect">
            <a:avLst/>
          </a:prstGeom>
          <a:noFill/>
        </p:spPr>
        <p:txBody>
          <a:bodyPr wrap="none" rtlCol="0">
            <a:spAutoFit/>
          </a:bodyPr>
          <a:lstStyle/>
          <a:p>
            <a:r>
              <a:rPr lang="en-US" dirty="0">
                <a:solidFill>
                  <a:srgbClr val="002060"/>
                </a:solidFill>
              </a:rPr>
              <a:t>2</a:t>
            </a:r>
          </a:p>
        </p:txBody>
      </p:sp>
      <p:sp>
        <p:nvSpPr>
          <p:cNvPr id="27" name="TextBox 26">
            <a:extLst>
              <a:ext uri="{FF2B5EF4-FFF2-40B4-BE49-F238E27FC236}">
                <a16:creationId xmlns:a16="http://schemas.microsoft.com/office/drawing/2014/main" id="{7440696F-BDA9-4818-9F6D-3D687692326B}"/>
              </a:ext>
            </a:extLst>
          </p:cNvPr>
          <p:cNvSpPr txBox="1"/>
          <p:nvPr/>
        </p:nvSpPr>
        <p:spPr>
          <a:xfrm>
            <a:off x="2411760" y="2634466"/>
            <a:ext cx="301686" cy="369332"/>
          </a:xfrm>
          <a:prstGeom prst="rect">
            <a:avLst/>
          </a:prstGeom>
          <a:noFill/>
        </p:spPr>
        <p:txBody>
          <a:bodyPr wrap="none" rtlCol="0">
            <a:spAutoFit/>
          </a:bodyPr>
          <a:lstStyle/>
          <a:p>
            <a:r>
              <a:rPr lang="en-US" dirty="0">
                <a:solidFill>
                  <a:srgbClr val="FFFF00"/>
                </a:solidFill>
              </a:rPr>
              <a:t>2</a:t>
            </a:r>
          </a:p>
        </p:txBody>
      </p:sp>
      <p:sp>
        <p:nvSpPr>
          <p:cNvPr id="28" name="TextBox 27">
            <a:extLst>
              <a:ext uri="{FF2B5EF4-FFF2-40B4-BE49-F238E27FC236}">
                <a16:creationId xmlns:a16="http://schemas.microsoft.com/office/drawing/2014/main" id="{32563E38-8844-4352-99AE-6A76C2FCA50D}"/>
              </a:ext>
            </a:extLst>
          </p:cNvPr>
          <p:cNvSpPr txBox="1"/>
          <p:nvPr/>
        </p:nvSpPr>
        <p:spPr>
          <a:xfrm>
            <a:off x="3059832" y="2643758"/>
            <a:ext cx="301686" cy="369332"/>
          </a:xfrm>
          <a:prstGeom prst="rect">
            <a:avLst/>
          </a:prstGeom>
          <a:noFill/>
        </p:spPr>
        <p:txBody>
          <a:bodyPr wrap="none" rtlCol="0">
            <a:spAutoFit/>
          </a:bodyPr>
          <a:lstStyle/>
          <a:p>
            <a:r>
              <a:rPr lang="en-US" dirty="0">
                <a:solidFill>
                  <a:srgbClr val="FFFF00"/>
                </a:solidFill>
              </a:rPr>
              <a:t>3</a:t>
            </a:r>
          </a:p>
        </p:txBody>
      </p:sp>
      <p:graphicFrame>
        <p:nvGraphicFramePr>
          <p:cNvPr id="2" name="Table 3">
            <a:extLst>
              <a:ext uri="{FF2B5EF4-FFF2-40B4-BE49-F238E27FC236}">
                <a16:creationId xmlns:a16="http://schemas.microsoft.com/office/drawing/2014/main" id="{220FD299-B82C-412D-9F78-7DBAB9ACD632}"/>
              </a:ext>
            </a:extLst>
          </p:cNvPr>
          <p:cNvGraphicFramePr>
            <a:graphicFrameLocks noGrp="1"/>
          </p:cNvGraphicFramePr>
          <p:nvPr>
            <p:extLst>
              <p:ext uri="{D42A27DB-BD31-4B8C-83A1-F6EECF244321}">
                <p14:modId xmlns:p14="http://schemas.microsoft.com/office/powerpoint/2010/main" val="180922966"/>
              </p:ext>
            </p:extLst>
          </p:nvPr>
        </p:nvGraphicFramePr>
        <p:xfrm>
          <a:off x="850712" y="3075806"/>
          <a:ext cx="8113776" cy="897432"/>
        </p:xfrm>
        <a:graphic>
          <a:graphicData uri="http://schemas.openxmlformats.org/drawingml/2006/table">
            <a:tbl>
              <a:tblPr firstRow="1" bandRow="1">
                <a:tableStyleId>{5C22544A-7EE6-4342-B048-85BDC9FD1C3A}</a:tableStyleId>
              </a:tblPr>
              <a:tblGrid>
                <a:gridCol w="676148">
                  <a:extLst>
                    <a:ext uri="{9D8B030D-6E8A-4147-A177-3AD203B41FA5}">
                      <a16:colId xmlns:a16="http://schemas.microsoft.com/office/drawing/2014/main" val="2193689041"/>
                    </a:ext>
                  </a:extLst>
                </a:gridCol>
                <a:gridCol w="676148">
                  <a:extLst>
                    <a:ext uri="{9D8B030D-6E8A-4147-A177-3AD203B41FA5}">
                      <a16:colId xmlns:a16="http://schemas.microsoft.com/office/drawing/2014/main" val="582908549"/>
                    </a:ext>
                  </a:extLst>
                </a:gridCol>
                <a:gridCol w="676148">
                  <a:extLst>
                    <a:ext uri="{9D8B030D-6E8A-4147-A177-3AD203B41FA5}">
                      <a16:colId xmlns:a16="http://schemas.microsoft.com/office/drawing/2014/main" val="4279549400"/>
                    </a:ext>
                  </a:extLst>
                </a:gridCol>
                <a:gridCol w="676148">
                  <a:extLst>
                    <a:ext uri="{9D8B030D-6E8A-4147-A177-3AD203B41FA5}">
                      <a16:colId xmlns:a16="http://schemas.microsoft.com/office/drawing/2014/main" val="2506933913"/>
                    </a:ext>
                  </a:extLst>
                </a:gridCol>
                <a:gridCol w="676148">
                  <a:extLst>
                    <a:ext uri="{9D8B030D-6E8A-4147-A177-3AD203B41FA5}">
                      <a16:colId xmlns:a16="http://schemas.microsoft.com/office/drawing/2014/main" val="2402493427"/>
                    </a:ext>
                  </a:extLst>
                </a:gridCol>
                <a:gridCol w="676148">
                  <a:extLst>
                    <a:ext uri="{9D8B030D-6E8A-4147-A177-3AD203B41FA5}">
                      <a16:colId xmlns:a16="http://schemas.microsoft.com/office/drawing/2014/main" val="1825194586"/>
                    </a:ext>
                  </a:extLst>
                </a:gridCol>
                <a:gridCol w="676148">
                  <a:extLst>
                    <a:ext uri="{9D8B030D-6E8A-4147-A177-3AD203B41FA5}">
                      <a16:colId xmlns:a16="http://schemas.microsoft.com/office/drawing/2014/main" val="857913670"/>
                    </a:ext>
                  </a:extLst>
                </a:gridCol>
                <a:gridCol w="676148">
                  <a:extLst>
                    <a:ext uri="{9D8B030D-6E8A-4147-A177-3AD203B41FA5}">
                      <a16:colId xmlns:a16="http://schemas.microsoft.com/office/drawing/2014/main" val="3565608836"/>
                    </a:ext>
                  </a:extLst>
                </a:gridCol>
                <a:gridCol w="676148">
                  <a:extLst>
                    <a:ext uri="{9D8B030D-6E8A-4147-A177-3AD203B41FA5}">
                      <a16:colId xmlns:a16="http://schemas.microsoft.com/office/drawing/2014/main" val="3350324781"/>
                    </a:ext>
                  </a:extLst>
                </a:gridCol>
                <a:gridCol w="676148">
                  <a:extLst>
                    <a:ext uri="{9D8B030D-6E8A-4147-A177-3AD203B41FA5}">
                      <a16:colId xmlns:a16="http://schemas.microsoft.com/office/drawing/2014/main" val="1585404901"/>
                    </a:ext>
                  </a:extLst>
                </a:gridCol>
                <a:gridCol w="676148">
                  <a:extLst>
                    <a:ext uri="{9D8B030D-6E8A-4147-A177-3AD203B41FA5}">
                      <a16:colId xmlns:a16="http://schemas.microsoft.com/office/drawing/2014/main" val="3988559200"/>
                    </a:ext>
                  </a:extLst>
                </a:gridCol>
                <a:gridCol w="676148">
                  <a:extLst>
                    <a:ext uri="{9D8B030D-6E8A-4147-A177-3AD203B41FA5}">
                      <a16:colId xmlns:a16="http://schemas.microsoft.com/office/drawing/2014/main" val="3737171918"/>
                    </a:ext>
                  </a:extLst>
                </a:gridCol>
              </a:tblGrid>
              <a:tr h="897432">
                <a:tc>
                  <a:txBody>
                    <a:bodyPr/>
                    <a:lstStyle/>
                    <a:p>
                      <a:pPr algn="ctr"/>
                      <a:r>
                        <a:rPr lang="en-US" sz="2200" dirty="0">
                          <a:solidFill>
                            <a:srgbClr val="FFFF00"/>
                          </a:solidFill>
                        </a:rPr>
                        <a:t>?</a:t>
                      </a:r>
                    </a:p>
                    <a:p>
                      <a:pPr algn="ctr"/>
                      <a:r>
                        <a:rPr lang="en-US" sz="1600" dirty="0">
                          <a:solidFill>
                            <a:srgbClr val="FFFF00"/>
                          </a:solidFill>
                        </a:rPr>
                        <a:t>2000</a:t>
                      </a:r>
                    </a:p>
                  </a:txBody>
                  <a:tcPr marL="121706" marR="121706" marT="55321" marB="55321" anchor="ctr"/>
                </a:tc>
                <a:tc>
                  <a:txBody>
                    <a:bodyPr/>
                    <a:lstStyle/>
                    <a:p>
                      <a:pPr algn="ctr"/>
                      <a:r>
                        <a:rPr lang="en-US" sz="2200" dirty="0">
                          <a:solidFill>
                            <a:srgbClr val="FFFF00"/>
                          </a:solidFill>
                        </a:rPr>
                        <a:t>?</a:t>
                      </a:r>
                    </a:p>
                    <a:p>
                      <a:pPr algn="ctr"/>
                      <a:r>
                        <a:rPr lang="en-US" sz="1600" dirty="0">
                          <a:solidFill>
                            <a:srgbClr val="FFFF00"/>
                          </a:solidFill>
                        </a:rPr>
                        <a:t>2004</a:t>
                      </a:r>
                    </a:p>
                  </a:txBody>
                  <a:tcPr marL="121706" marR="121706" marT="55321" marB="55321" anchor="ctr"/>
                </a:tc>
                <a:tc>
                  <a:txBody>
                    <a:bodyPr/>
                    <a:lstStyle/>
                    <a:p>
                      <a:pPr algn="ctr"/>
                      <a:r>
                        <a:rPr lang="en-US" sz="2200" dirty="0">
                          <a:solidFill>
                            <a:srgbClr val="FFFF00"/>
                          </a:solidFill>
                        </a:rPr>
                        <a:t>?</a:t>
                      </a:r>
                    </a:p>
                    <a:p>
                      <a:pPr algn="ctr"/>
                      <a:r>
                        <a:rPr lang="en-US" sz="1600" dirty="0">
                          <a:solidFill>
                            <a:srgbClr val="FFFF00"/>
                          </a:solidFill>
                        </a:rPr>
                        <a:t>2008</a:t>
                      </a:r>
                    </a:p>
                  </a:txBody>
                  <a:tcPr marL="121706" marR="121706" marT="55321" marB="55321" anchor="ctr"/>
                </a:tc>
                <a:tc>
                  <a:txBody>
                    <a:bodyPr/>
                    <a:lstStyle/>
                    <a:p>
                      <a:pPr algn="ctr"/>
                      <a:r>
                        <a:rPr lang="en-US" sz="2200" dirty="0">
                          <a:solidFill>
                            <a:srgbClr val="FFFF00"/>
                          </a:solidFill>
                        </a:rPr>
                        <a:t>?</a:t>
                      </a:r>
                    </a:p>
                    <a:p>
                      <a:pPr algn="ctr"/>
                      <a:r>
                        <a:rPr lang="en-US" sz="1600" dirty="0">
                          <a:solidFill>
                            <a:srgbClr val="FFFF00"/>
                          </a:solidFill>
                        </a:rPr>
                        <a:t>2012</a:t>
                      </a:r>
                    </a:p>
                  </a:txBody>
                  <a:tcPr marL="121706" marR="121706" marT="55321" marB="55321" anchor="ctr"/>
                </a:tc>
                <a:tc>
                  <a:txBody>
                    <a:bodyPr/>
                    <a:lstStyle/>
                    <a:p>
                      <a:pPr algn="ctr"/>
                      <a:r>
                        <a:rPr lang="en-US" sz="2200" dirty="0">
                          <a:solidFill>
                            <a:srgbClr val="002060"/>
                          </a:solidFill>
                        </a:rPr>
                        <a:t>?</a:t>
                      </a:r>
                    </a:p>
                    <a:p>
                      <a:pPr algn="ctr"/>
                      <a:r>
                        <a:rPr lang="en-US" sz="1600" dirty="0">
                          <a:solidFill>
                            <a:srgbClr val="002060"/>
                          </a:solidFill>
                        </a:rPr>
                        <a:t>2016</a:t>
                      </a:r>
                    </a:p>
                  </a:txBody>
                  <a:tcPr marL="121706" marR="121706" marT="55321" marB="55321" anchor="ctr"/>
                </a:tc>
                <a:tc>
                  <a:txBody>
                    <a:bodyPr/>
                    <a:lstStyle/>
                    <a:p>
                      <a:pPr algn="ctr"/>
                      <a:r>
                        <a:rPr lang="en-US" sz="2200" dirty="0">
                          <a:solidFill>
                            <a:srgbClr val="002060"/>
                          </a:solidFill>
                        </a:rPr>
                        <a:t>?</a:t>
                      </a:r>
                    </a:p>
                    <a:p>
                      <a:pPr algn="ctr"/>
                      <a:r>
                        <a:rPr lang="en-US" sz="1600" dirty="0">
                          <a:solidFill>
                            <a:srgbClr val="002060"/>
                          </a:solidFill>
                        </a:rPr>
                        <a:t>2020</a:t>
                      </a:r>
                    </a:p>
                  </a:txBody>
                  <a:tcPr marL="121706" marR="121706" marT="55321" marB="55321" anchor="ctr"/>
                </a:tc>
                <a:tc>
                  <a:txBody>
                    <a:bodyPr/>
                    <a:lstStyle/>
                    <a:p>
                      <a:pPr algn="ctr"/>
                      <a:r>
                        <a:rPr lang="en-US" sz="2200" dirty="0">
                          <a:solidFill>
                            <a:srgbClr val="002060"/>
                          </a:solidFill>
                        </a:rPr>
                        <a:t>?</a:t>
                      </a:r>
                    </a:p>
                    <a:p>
                      <a:pPr algn="ctr"/>
                      <a:r>
                        <a:rPr lang="en-US" sz="1600" dirty="0">
                          <a:solidFill>
                            <a:srgbClr val="002060"/>
                          </a:solidFill>
                        </a:rPr>
                        <a:t>2024</a:t>
                      </a:r>
                    </a:p>
                  </a:txBody>
                  <a:tcPr marL="121706" marR="121706" marT="55321" marB="55321" anchor="ctr"/>
                </a:tc>
                <a:tc>
                  <a:txBody>
                    <a:bodyPr/>
                    <a:lstStyle/>
                    <a:p>
                      <a:pPr algn="ctr"/>
                      <a:r>
                        <a:rPr lang="en-US" sz="2200" dirty="0">
                          <a:solidFill>
                            <a:srgbClr val="002060"/>
                          </a:solidFill>
                        </a:rPr>
                        <a:t>?</a:t>
                      </a:r>
                    </a:p>
                    <a:p>
                      <a:pPr algn="ctr"/>
                      <a:r>
                        <a:rPr lang="en-US" sz="1600" dirty="0">
                          <a:solidFill>
                            <a:srgbClr val="002060"/>
                          </a:solidFill>
                        </a:rPr>
                        <a:t>2028</a:t>
                      </a:r>
                    </a:p>
                  </a:txBody>
                  <a:tcPr marL="121706" marR="121706" marT="55321" marB="55321" anchor="ctr"/>
                </a:tc>
                <a:tc>
                  <a:txBody>
                    <a:bodyPr/>
                    <a:lstStyle/>
                    <a:p>
                      <a:pPr algn="ctr"/>
                      <a:r>
                        <a:rPr lang="en-US" sz="2200" dirty="0">
                          <a:solidFill>
                            <a:srgbClr val="0000CC"/>
                          </a:solidFill>
                        </a:rPr>
                        <a:t>?</a:t>
                      </a:r>
                    </a:p>
                    <a:p>
                      <a:pPr algn="ctr"/>
                      <a:r>
                        <a:rPr lang="en-US" sz="1600" dirty="0">
                          <a:solidFill>
                            <a:srgbClr val="0000CC"/>
                          </a:solidFill>
                        </a:rPr>
                        <a:t>2032</a:t>
                      </a:r>
                    </a:p>
                  </a:txBody>
                  <a:tcPr marL="121706" marR="121706" marT="55321" marB="55321" anchor="ctr"/>
                </a:tc>
                <a:tc>
                  <a:txBody>
                    <a:bodyPr/>
                    <a:lstStyle/>
                    <a:p>
                      <a:pPr algn="ctr"/>
                      <a:r>
                        <a:rPr lang="en-US" sz="2200" dirty="0">
                          <a:solidFill>
                            <a:srgbClr val="0000CC"/>
                          </a:solidFill>
                        </a:rPr>
                        <a:t>?</a:t>
                      </a:r>
                    </a:p>
                    <a:p>
                      <a:pPr algn="ctr"/>
                      <a:r>
                        <a:rPr lang="en-US" sz="1600" dirty="0">
                          <a:solidFill>
                            <a:srgbClr val="0000CC"/>
                          </a:solidFill>
                        </a:rPr>
                        <a:t>2036</a:t>
                      </a:r>
                    </a:p>
                  </a:txBody>
                  <a:tcPr marL="121706" marR="121706" marT="55321" marB="55321" anchor="ctr"/>
                </a:tc>
                <a:tc>
                  <a:txBody>
                    <a:bodyPr/>
                    <a:lstStyle/>
                    <a:p>
                      <a:pPr algn="ctr"/>
                      <a:r>
                        <a:rPr lang="en-US" sz="2200" dirty="0">
                          <a:solidFill>
                            <a:srgbClr val="0000CC"/>
                          </a:solidFill>
                        </a:rPr>
                        <a:t>?</a:t>
                      </a:r>
                    </a:p>
                    <a:p>
                      <a:pPr algn="ctr"/>
                      <a:r>
                        <a:rPr lang="en-US" sz="1600" dirty="0">
                          <a:solidFill>
                            <a:srgbClr val="0000CC"/>
                          </a:solidFill>
                        </a:rPr>
                        <a:t>2040</a:t>
                      </a:r>
                    </a:p>
                  </a:txBody>
                  <a:tcPr marL="121706" marR="121706" marT="55321" marB="55321" anchor="ctr"/>
                </a:tc>
                <a:tc>
                  <a:txBody>
                    <a:bodyPr/>
                    <a:lstStyle/>
                    <a:p>
                      <a:pPr algn="ctr"/>
                      <a:r>
                        <a:rPr lang="en-US" sz="2200" dirty="0">
                          <a:solidFill>
                            <a:srgbClr val="0000CC"/>
                          </a:solidFill>
                        </a:rPr>
                        <a:t>?</a:t>
                      </a:r>
                    </a:p>
                    <a:p>
                      <a:pPr algn="ctr"/>
                      <a:r>
                        <a:rPr lang="en-US" sz="1600" dirty="0">
                          <a:solidFill>
                            <a:srgbClr val="0000CC"/>
                          </a:solidFill>
                        </a:rPr>
                        <a:t>2044</a:t>
                      </a:r>
                    </a:p>
                  </a:txBody>
                  <a:tcPr marL="121706" marR="121706" marT="55321" marB="55321" anchor="ctr"/>
                </a:tc>
                <a:extLst>
                  <a:ext uri="{0D108BD9-81ED-4DB2-BD59-A6C34878D82A}">
                    <a16:rowId xmlns:a16="http://schemas.microsoft.com/office/drawing/2014/main" val="572600064"/>
                  </a:ext>
                </a:extLst>
              </a:tr>
            </a:tbl>
          </a:graphicData>
        </a:graphic>
      </p:graphicFrame>
      <p:sp>
        <p:nvSpPr>
          <p:cNvPr id="31" name="TextBox 30">
            <a:extLst>
              <a:ext uri="{FF2B5EF4-FFF2-40B4-BE49-F238E27FC236}">
                <a16:creationId xmlns:a16="http://schemas.microsoft.com/office/drawing/2014/main" id="{F5B3B950-A06F-4BF7-A9F4-02F13A1EC9FC}"/>
              </a:ext>
            </a:extLst>
          </p:cNvPr>
          <p:cNvSpPr txBox="1"/>
          <p:nvPr/>
        </p:nvSpPr>
        <p:spPr>
          <a:xfrm>
            <a:off x="7798706" y="2643758"/>
            <a:ext cx="301686" cy="369332"/>
          </a:xfrm>
          <a:prstGeom prst="rect">
            <a:avLst/>
          </a:prstGeom>
          <a:noFill/>
        </p:spPr>
        <p:txBody>
          <a:bodyPr wrap="none" rtlCol="0">
            <a:spAutoFit/>
          </a:bodyPr>
          <a:lstStyle/>
          <a:p>
            <a:r>
              <a:rPr lang="en-US" dirty="0">
                <a:solidFill>
                  <a:srgbClr val="0000CC"/>
                </a:solidFill>
              </a:rPr>
              <a:t>2</a:t>
            </a:r>
          </a:p>
        </p:txBody>
      </p:sp>
      <p:sp>
        <p:nvSpPr>
          <p:cNvPr id="32" name="TextBox 31">
            <a:extLst>
              <a:ext uri="{FF2B5EF4-FFF2-40B4-BE49-F238E27FC236}">
                <a16:creationId xmlns:a16="http://schemas.microsoft.com/office/drawing/2014/main" id="{EF8D326D-8BA2-4E72-95D4-130B95609720}"/>
              </a:ext>
            </a:extLst>
          </p:cNvPr>
          <p:cNvSpPr txBox="1"/>
          <p:nvPr/>
        </p:nvSpPr>
        <p:spPr>
          <a:xfrm>
            <a:off x="3766258" y="2643758"/>
            <a:ext cx="301686" cy="369332"/>
          </a:xfrm>
          <a:prstGeom prst="rect">
            <a:avLst/>
          </a:prstGeom>
          <a:noFill/>
        </p:spPr>
        <p:txBody>
          <a:bodyPr wrap="none" rtlCol="0">
            <a:spAutoFit/>
          </a:bodyPr>
          <a:lstStyle/>
          <a:p>
            <a:r>
              <a:rPr lang="en-US" dirty="0">
                <a:solidFill>
                  <a:srgbClr val="002060"/>
                </a:solidFill>
              </a:rPr>
              <a:t>0</a:t>
            </a:r>
          </a:p>
        </p:txBody>
      </p:sp>
      <p:sp>
        <p:nvSpPr>
          <p:cNvPr id="33" name="TextBox 32">
            <a:extLst>
              <a:ext uri="{FF2B5EF4-FFF2-40B4-BE49-F238E27FC236}">
                <a16:creationId xmlns:a16="http://schemas.microsoft.com/office/drawing/2014/main" id="{76A8F425-AFFB-407A-BAF3-AD38BD098573}"/>
              </a:ext>
            </a:extLst>
          </p:cNvPr>
          <p:cNvSpPr txBox="1"/>
          <p:nvPr/>
        </p:nvSpPr>
        <p:spPr>
          <a:xfrm>
            <a:off x="5782482" y="2643758"/>
            <a:ext cx="301686" cy="369332"/>
          </a:xfrm>
          <a:prstGeom prst="rect">
            <a:avLst/>
          </a:prstGeom>
          <a:noFill/>
        </p:spPr>
        <p:txBody>
          <a:bodyPr wrap="none" rtlCol="0">
            <a:spAutoFit/>
          </a:bodyPr>
          <a:lstStyle/>
          <a:p>
            <a:r>
              <a:rPr lang="en-US" dirty="0">
                <a:solidFill>
                  <a:srgbClr val="002060"/>
                </a:solidFill>
              </a:rPr>
              <a:t>3</a:t>
            </a:r>
          </a:p>
        </p:txBody>
      </p:sp>
      <p:sp>
        <p:nvSpPr>
          <p:cNvPr id="35" name="TextBox 34">
            <a:extLst>
              <a:ext uri="{FF2B5EF4-FFF2-40B4-BE49-F238E27FC236}">
                <a16:creationId xmlns:a16="http://schemas.microsoft.com/office/drawing/2014/main" id="{863413CD-3EB4-4EF7-BF1F-41FDE6223242}"/>
              </a:ext>
            </a:extLst>
          </p:cNvPr>
          <p:cNvSpPr txBox="1"/>
          <p:nvPr/>
        </p:nvSpPr>
        <p:spPr>
          <a:xfrm>
            <a:off x="6430554" y="2643758"/>
            <a:ext cx="301686" cy="369332"/>
          </a:xfrm>
          <a:prstGeom prst="rect">
            <a:avLst/>
          </a:prstGeom>
          <a:noFill/>
        </p:spPr>
        <p:txBody>
          <a:bodyPr wrap="none" rtlCol="0">
            <a:spAutoFit/>
          </a:bodyPr>
          <a:lstStyle/>
          <a:p>
            <a:r>
              <a:rPr lang="en-US" dirty="0">
                <a:solidFill>
                  <a:srgbClr val="0000CC"/>
                </a:solidFill>
              </a:rPr>
              <a:t>0</a:t>
            </a:r>
          </a:p>
        </p:txBody>
      </p:sp>
      <p:sp>
        <p:nvSpPr>
          <p:cNvPr id="36" name="TextBox 35">
            <a:extLst>
              <a:ext uri="{FF2B5EF4-FFF2-40B4-BE49-F238E27FC236}">
                <a16:creationId xmlns:a16="http://schemas.microsoft.com/office/drawing/2014/main" id="{C7452185-66B4-4D89-899B-BC58C59EE2E5}"/>
              </a:ext>
            </a:extLst>
          </p:cNvPr>
          <p:cNvSpPr txBox="1"/>
          <p:nvPr/>
        </p:nvSpPr>
        <p:spPr>
          <a:xfrm>
            <a:off x="7092280" y="2643758"/>
            <a:ext cx="301686" cy="369332"/>
          </a:xfrm>
          <a:prstGeom prst="rect">
            <a:avLst/>
          </a:prstGeom>
          <a:noFill/>
        </p:spPr>
        <p:txBody>
          <a:bodyPr wrap="none" rtlCol="0">
            <a:spAutoFit/>
          </a:bodyPr>
          <a:lstStyle/>
          <a:p>
            <a:r>
              <a:rPr lang="en-US" dirty="0">
                <a:solidFill>
                  <a:srgbClr val="0000CC"/>
                </a:solidFill>
              </a:rPr>
              <a:t>1</a:t>
            </a:r>
          </a:p>
        </p:txBody>
      </p:sp>
      <p:sp>
        <p:nvSpPr>
          <p:cNvPr id="37" name="TextBox 36">
            <a:extLst>
              <a:ext uri="{FF2B5EF4-FFF2-40B4-BE49-F238E27FC236}">
                <a16:creationId xmlns:a16="http://schemas.microsoft.com/office/drawing/2014/main" id="{57CDFFD3-59CC-4932-86DC-AEF70360D8EF}"/>
              </a:ext>
            </a:extLst>
          </p:cNvPr>
          <p:cNvSpPr txBox="1"/>
          <p:nvPr/>
        </p:nvSpPr>
        <p:spPr>
          <a:xfrm>
            <a:off x="8460432" y="2643758"/>
            <a:ext cx="301686" cy="369332"/>
          </a:xfrm>
          <a:prstGeom prst="rect">
            <a:avLst/>
          </a:prstGeom>
          <a:noFill/>
        </p:spPr>
        <p:txBody>
          <a:bodyPr wrap="none" rtlCol="0">
            <a:spAutoFit/>
          </a:bodyPr>
          <a:lstStyle/>
          <a:p>
            <a:r>
              <a:rPr lang="en-US" dirty="0">
                <a:solidFill>
                  <a:srgbClr val="0000CC"/>
                </a:solidFill>
              </a:rPr>
              <a:t>3</a:t>
            </a:r>
          </a:p>
        </p:txBody>
      </p:sp>
      <p:sp>
        <p:nvSpPr>
          <p:cNvPr id="38" name="TextBox 37">
            <a:extLst>
              <a:ext uri="{FF2B5EF4-FFF2-40B4-BE49-F238E27FC236}">
                <a16:creationId xmlns:a16="http://schemas.microsoft.com/office/drawing/2014/main" id="{387BA467-E04A-4820-BA0F-B6D9E1B93F7E}"/>
              </a:ext>
            </a:extLst>
          </p:cNvPr>
          <p:cNvSpPr txBox="1"/>
          <p:nvPr/>
        </p:nvSpPr>
        <p:spPr>
          <a:xfrm>
            <a:off x="1861227" y="4146634"/>
            <a:ext cx="766557" cy="369332"/>
          </a:xfrm>
          <a:prstGeom prst="rect">
            <a:avLst/>
          </a:prstGeom>
          <a:noFill/>
        </p:spPr>
        <p:txBody>
          <a:bodyPr wrap="none" rtlCol="0">
            <a:spAutoFit/>
          </a:bodyPr>
          <a:lstStyle/>
          <a:p>
            <a:r>
              <a:rPr lang="en-US" dirty="0" err="1">
                <a:solidFill>
                  <a:srgbClr val="FFFF00"/>
                </a:solidFill>
              </a:rPr>
              <a:t>arr</a:t>
            </a:r>
            <a:r>
              <a:rPr lang="en-US" dirty="0">
                <a:solidFill>
                  <a:srgbClr val="FFFF00"/>
                </a:solidFill>
              </a:rPr>
              <a:t> [0]</a:t>
            </a:r>
          </a:p>
        </p:txBody>
      </p:sp>
      <p:sp>
        <p:nvSpPr>
          <p:cNvPr id="39" name="TextBox 38">
            <a:extLst>
              <a:ext uri="{FF2B5EF4-FFF2-40B4-BE49-F238E27FC236}">
                <a16:creationId xmlns:a16="http://schemas.microsoft.com/office/drawing/2014/main" id="{29362CF1-F490-4C5F-AC85-2862032CC555}"/>
              </a:ext>
            </a:extLst>
          </p:cNvPr>
          <p:cNvSpPr txBox="1"/>
          <p:nvPr/>
        </p:nvSpPr>
        <p:spPr>
          <a:xfrm>
            <a:off x="4525523" y="4155926"/>
            <a:ext cx="766557" cy="369332"/>
          </a:xfrm>
          <a:prstGeom prst="rect">
            <a:avLst/>
          </a:prstGeom>
          <a:noFill/>
        </p:spPr>
        <p:txBody>
          <a:bodyPr wrap="none" rtlCol="0">
            <a:spAutoFit/>
          </a:bodyPr>
          <a:lstStyle/>
          <a:p>
            <a:r>
              <a:rPr lang="en-US" dirty="0" err="1">
                <a:solidFill>
                  <a:srgbClr val="002060"/>
                </a:solidFill>
              </a:rPr>
              <a:t>arr</a:t>
            </a:r>
            <a:r>
              <a:rPr lang="en-US" dirty="0">
                <a:solidFill>
                  <a:srgbClr val="002060"/>
                </a:solidFill>
              </a:rPr>
              <a:t> [1]</a:t>
            </a:r>
          </a:p>
        </p:txBody>
      </p:sp>
      <p:sp>
        <p:nvSpPr>
          <p:cNvPr id="40" name="TextBox 39">
            <a:extLst>
              <a:ext uri="{FF2B5EF4-FFF2-40B4-BE49-F238E27FC236}">
                <a16:creationId xmlns:a16="http://schemas.microsoft.com/office/drawing/2014/main" id="{9AD9E14C-A45F-49C3-816A-880F32092068}"/>
              </a:ext>
            </a:extLst>
          </p:cNvPr>
          <p:cNvSpPr txBox="1"/>
          <p:nvPr/>
        </p:nvSpPr>
        <p:spPr>
          <a:xfrm>
            <a:off x="7236296" y="4155926"/>
            <a:ext cx="766557" cy="369332"/>
          </a:xfrm>
          <a:prstGeom prst="rect">
            <a:avLst/>
          </a:prstGeom>
          <a:noFill/>
        </p:spPr>
        <p:txBody>
          <a:bodyPr wrap="none" rtlCol="0">
            <a:spAutoFit/>
          </a:bodyPr>
          <a:lstStyle/>
          <a:p>
            <a:r>
              <a:rPr lang="en-US" dirty="0" err="1">
                <a:solidFill>
                  <a:srgbClr val="0000CC"/>
                </a:solidFill>
              </a:rPr>
              <a:t>arr</a:t>
            </a:r>
            <a:r>
              <a:rPr lang="en-US" dirty="0">
                <a:solidFill>
                  <a:srgbClr val="0000CC"/>
                </a:solidFill>
              </a:rPr>
              <a:t> [2]</a:t>
            </a:r>
          </a:p>
        </p:txBody>
      </p:sp>
      <p:sp>
        <p:nvSpPr>
          <p:cNvPr id="42" name="TextBox 41">
            <a:extLst>
              <a:ext uri="{FF2B5EF4-FFF2-40B4-BE49-F238E27FC236}">
                <a16:creationId xmlns:a16="http://schemas.microsoft.com/office/drawing/2014/main" id="{6661ECB5-B5DA-4CD5-8C7E-CEA78CE42D91}"/>
              </a:ext>
            </a:extLst>
          </p:cNvPr>
          <p:cNvSpPr txBox="1"/>
          <p:nvPr/>
        </p:nvSpPr>
        <p:spPr>
          <a:xfrm>
            <a:off x="179512" y="3323768"/>
            <a:ext cx="494046" cy="400110"/>
          </a:xfrm>
          <a:prstGeom prst="rect">
            <a:avLst/>
          </a:prstGeom>
          <a:noFill/>
        </p:spPr>
        <p:txBody>
          <a:bodyPr wrap="none" rtlCol="0">
            <a:spAutoFit/>
          </a:bodyPr>
          <a:lstStyle/>
          <a:p>
            <a:r>
              <a:rPr lang="en-US" sz="2000" b="1" dirty="0" err="1"/>
              <a:t>arr</a:t>
            </a:r>
            <a:endParaRPr lang="en-US" sz="2000" b="1" dirty="0"/>
          </a:p>
        </p:txBody>
      </p:sp>
    </p:spTree>
    <p:extLst>
      <p:ext uri="{BB962C8B-B14F-4D97-AF65-F5344CB8AC3E}">
        <p14:creationId xmlns:p14="http://schemas.microsoft.com/office/powerpoint/2010/main" val="403341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wipe(down)">
                                      <p:cBhvr>
                                        <p:cTn id="7" dur="500"/>
                                        <p:tgtEl>
                                          <p:spTgt spid="18">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wipe(down)">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wipe(down)">
                                      <p:cBhvr>
                                        <p:cTn id="17" dur="500"/>
                                        <p:tgtEl>
                                          <p:spTgt spid="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How do we access elements of a 2D array?</a:t>
            </a:r>
          </a:p>
        </p:txBody>
      </p:sp>
      <p:pic>
        <p:nvPicPr>
          <p:cNvPr id="41" name="Picture 40" descr="sca.png"/>
          <p:cNvPicPr>
            <a:picLocks noChangeAspect="1"/>
          </p:cNvPicPr>
          <p:nvPr/>
        </p:nvPicPr>
        <p:blipFill>
          <a:blip r:embed="rId3"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14" name="TextBox 13"/>
          <p:cNvSpPr txBox="1"/>
          <p:nvPr/>
        </p:nvSpPr>
        <p:spPr>
          <a:xfrm>
            <a:off x="-32" y="843558"/>
            <a:ext cx="9144032" cy="4278094"/>
          </a:xfrm>
          <a:prstGeom prst="rect">
            <a:avLst/>
          </a:prstGeom>
          <a:noFill/>
        </p:spPr>
        <p:txBody>
          <a:bodyPr wrap="square" rtlCol="0">
            <a:spAutoFit/>
          </a:bodyPr>
          <a:lstStyle/>
          <a:p>
            <a:pPr marL="342900" indent="-342900"/>
            <a:endParaRPr lang="en-US" sz="1600" b="1" dirty="0">
              <a:solidFill>
                <a:srgbClr val="002060"/>
              </a:solidFill>
              <a:sym typeface="Wingdings" pitchFamily="2" charset="2"/>
            </a:endParaRPr>
          </a:p>
          <a:p>
            <a:pPr marL="342900" indent="-342900"/>
            <a:r>
              <a:rPr lang="en-US" sz="1600" b="1" dirty="0">
                <a:solidFill>
                  <a:schemeClr val="bg1"/>
                </a:solidFill>
                <a:sym typeface="Wingdings" pitchFamily="2" charset="2"/>
              </a:rPr>
              <a:t>Syntax of Accessing a 2D Array:</a:t>
            </a:r>
          </a:p>
          <a:p>
            <a:pPr marL="342900" indent="-342900"/>
            <a:endParaRPr lang="en-US" sz="1600" b="1" dirty="0">
              <a:solidFill>
                <a:srgbClr val="002060"/>
              </a:solidFill>
              <a:sym typeface="Wingdings" pitchFamily="2" charset="2"/>
            </a:endParaRPr>
          </a:p>
          <a:p>
            <a:pPr marL="342900" indent="-342900"/>
            <a:r>
              <a:rPr lang="en-US" sz="1600" b="1" dirty="0">
                <a:solidFill>
                  <a:srgbClr val="FFFF00"/>
                </a:solidFill>
                <a:sym typeface="Wingdings" pitchFamily="2" charset="2"/>
              </a:rPr>
              <a:t>&lt;</a:t>
            </a:r>
            <a:r>
              <a:rPr lang="en-US" sz="1600" b="1" dirty="0" err="1">
                <a:solidFill>
                  <a:srgbClr val="FFFF00"/>
                </a:solidFill>
                <a:sym typeface="Wingdings" pitchFamily="2" charset="2"/>
              </a:rPr>
              <a:t>array_name</a:t>
            </a:r>
            <a:r>
              <a:rPr lang="en-US" sz="1600" b="1" dirty="0">
                <a:solidFill>
                  <a:srgbClr val="FFFF00"/>
                </a:solidFill>
                <a:sym typeface="Wingdings" pitchFamily="2" charset="2"/>
              </a:rPr>
              <a:t>&gt;[&lt;</a:t>
            </a:r>
            <a:r>
              <a:rPr lang="en-US" sz="1600" b="1" dirty="0" err="1">
                <a:solidFill>
                  <a:srgbClr val="FFFF00"/>
                </a:solidFill>
                <a:sym typeface="Wingdings" pitchFamily="2" charset="2"/>
              </a:rPr>
              <a:t>row_index</a:t>
            </a:r>
            <a:r>
              <a:rPr lang="en-US" sz="1600" b="1" dirty="0">
                <a:solidFill>
                  <a:srgbClr val="FFFF00"/>
                </a:solidFill>
                <a:sym typeface="Wingdings" pitchFamily="2" charset="2"/>
              </a:rPr>
              <a:t>&gt;][&lt;</a:t>
            </a:r>
            <a:r>
              <a:rPr lang="en-US" sz="1600" b="1" dirty="0" err="1">
                <a:solidFill>
                  <a:srgbClr val="FFFF00"/>
                </a:solidFill>
                <a:sym typeface="Wingdings" pitchFamily="2" charset="2"/>
              </a:rPr>
              <a:t>column_index</a:t>
            </a:r>
            <a:r>
              <a:rPr lang="en-US" sz="1600" b="1" dirty="0">
                <a:solidFill>
                  <a:srgbClr val="FFFF00"/>
                </a:solidFill>
                <a:sym typeface="Wingdings" pitchFamily="2" charset="2"/>
              </a:rPr>
              <a:t>&gt;] = &lt;value&gt;;</a:t>
            </a:r>
          </a:p>
          <a:p>
            <a:pPr marL="342900" indent="-342900"/>
            <a:endParaRPr lang="en-US" sz="1600" b="1" dirty="0">
              <a:solidFill>
                <a:srgbClr val="002060"/>
              </a:solidFill>
              <a:sym typeface="Wingdings" pitchFamily="2" charset="2"/>
            </a:endParaRPr>
          </a:p>
          <a:p>
            <a:pPr marL="800100" lvl="1" indent="-342900"/>
            <a:r>
              <a:rPr lang="en-US" sz="1600" b="1" dirty="0">
                <a:solidFill>
                  <a:srgbClr val="002060"/>
                </a:solidFill>
                <a:sym typeface="Wingdings" pitchFamily="2" charset="2"/>
              </a:rPr>
              <a:t>Ex:</a:t>
            </a:r>
          </a:p>
          <a:p>
            <a:pPr marL="800100" lvl="1" indent="-342900"/>
            <a:r>
              <a:rPr lang="en-US" sz="1600" b="1" dirty="0">
                <a:solidFill>
                  <a:schemeClr val="bg1"/>
                </a:solidFill>
                <a:sym typeface="Wingdings" pitchFamily="2" charset="2"/>
              </a:rPr>
              <a:t>int </a:t>
            </a:r>
            <a:r>
              <a:rPr lang="en-US" sz="1600" b="1" dirty="0" err="1">
                <a:solidFill>
                  <a:schemeClr val="bg1"/>
                </a:solidFill>
                <a:sym typeface="Wingdings" pitchFamily="2" charset="2"/>
              </a:rPr>
              <a:t>arr</a:t>
            </a:r>
            <a:r>
              <a:rPr lang="en-US" sz="1600" b="1" dirty="0">
                <a:solidFill>
                  <a:schemeClr val="bg1"/>
                </a:solidFill>
                <a:sym typeface="Wingdings" pitchFamily="2" charset="2"/>
              </a:rPr>
              <a:t>[3][4];</a:t>
            </a:r>
          </a:p>
          <a:p>
            <a:pPr marL="800100" lvl="1" indent="-342900"/>
            <a:r>
              <a:rPr lang="en-US" sz="1600" b="1" dirty="0" err="1">
                <a:solidFill>
                  <a:srgbClr val="002060"/>
                </a:solidFill>
                <a:sym typeface="Wingdings" pitchFamily="2" charset="2"/>
              </a:rPr>
              <a:t>arr</a:t>
            </a:r>
            <a:r>
              <a:rPr lang="en-US" sz="1600" b="1" dirty="0">
                <a:solidFill>
                  <a:srgbClr val="002060"/>
                </a:solidFill>
                <a:sym typeface="Wingdings" pitchFamily="2" charset="2"/>
              </a:rPr>
              <a:t>[0] = 25; </a:t>
            </a:r>
          </a:p>
          <a:p>
            <a:pPr marL="800100" lvl="1" indent="-342900"/>
            <a:endParaRPr lang="en-US" sz="1600" b="1" dirty="0">
              <a:solidFill>
                <a:srgbClr val="002060"/>
              </a:solidFill>
              <a:sym typeface="Wingdings" pitchFamily="2" charset="2"/>
            </a:endParaRPr>
          </a:p>
          <a:p>
            <a:pPr marL="800100" lvl="1" indent="-342900"/>
            <a:r>
              <a:rPr lang="en-US" sz="1600" b="1" dirty="0">
                <a:solidFill>
                  <a:srgbClr val="002060"/>
                </a:solidFill>
                <a:sym typeface="Wingdings" pitchFamily="2" charset="2"/>
              </a:rPr>
              <a:t>Ex:</a:t>
            </a:r>
          </a:p>
          <a:p>
            <a:pPr marL="800100" lvl="1" indent="-342900"/>
            <a:r>
              <a:rPr lang="en-US" sz="1600" b="1" dirty="0" err="1">
                <a:solidFill>
                  <a:schemeClr val="bg1"/>
                </a:solidFill>
                <a:sym typeface="Wingdings" pitchFamily="2" charset="2"/>
              </a:rPr>
              <a:t>arr</a:t>
            </a:r>
            <a:r>
              <a:rPr lang="en-US" sz="1600" b="1" dirty="0">
                <a:solidFill>
                  <a:schemeClr val="bg1"/>
                </a:solidFill>
                <a:sym typeface="Wingdings" pitchFamily="2" charset="2"/>
              </a:rPr>
              <a:t>[0][0] = 25</a:t>
            </a:r>
            <a:r>
              <a:rPr lang="en-US" sz="1600" b="1" dirty="0">
                <a:solidFill>
                  <a:srgbClr val="002060"/>
                </a:solidFill>
                <a:sym typeface="Wingdings" pitchFamily="2" charset="2"/>
              </a:rPr>
              <a:t>; </a:t>
            </a:r>
          </a:p>
          <a:p>
            <a:pPr marL="800100" lvl="1" indent="-342900"/>
            <a:r>
              <a:rPr lang="en-US" sz="1600" b="1" dirty="0" err="1">
                <a:solidFill>
                  <a:srgbClr val="002060"/>
                </a:solidFill>
                <a:sym typeface="Wingdings" pitchFamily="2" charset="2"/>
              </a:rPr>
              <a:t>arr</a:t>
            </a:r>
            <a:r>
              <a:rPr lang="en-US" sz="1600" b="1" dirty="0">
                <a:solidFill>
                  <a:srgbClr val="002060"/>
                </a:solidFill>
                <a:sym typeface="Wingdings" pitchFamily="2" charset="2"/>
              </a:rPr>
              <a:t>[0][1] = 35; </a:t>
            </a:r>
          </a:p>
          <a:p>
            <a:pPr marL="800100" lvl="1" indent="-342900"/>
            <a:r>
              <a:rPr lang="en-US" sz="1600" b="1" dirty="0">
                <a:solidFill>
                  <a:srgbClr val="002060"/>
                </a:solidFill>
                <a:sym typeface="Wingdings" pitchFamily="2" charset="2"/>
              </a:rPr>
              <a:t>.</a:t>
            </a:r>
          </a:p>
          <a:p>
            <a:pPr marL="800100" lvl="1" indent="-342900"/>
            <a:r>
              <a:rPr lang="en-US" sz="1600" b="1" dirty="0">
                <a:solidFill>
                  <a:srgbClr val="002060"/>
                </a:solidFill>
                <a:sym typeface="Wingdings" pitchFamily="2" charset="2"/>
              </a:rPr>
              <a:t>.</a:t>
            </a:r>
          </a:p>
          <a:p>
            <a:pPr marL="800100" lvl="1" indent="-342900"/>
            <a:r>
              <a:rPr lang="en-US" sz="1600" b="1" dirty="0" err="1">
                <a:solidFill>
                  <a:schemeClr val="bg1"/>
                </a:solidFill>
                <a:sym typeface="Wingdings" pitchFamily="2" charset="2"/>
              </a:rPr>
              <a:t>arr</a:t>
            </a:r>
            <a:r>
              <a:rPr lang="en-US" sz="1600" b="1" dirty="0">
                <a:solidFill>
                  <a:schemeClr val="bg1"/>
                </a:solidFill>
                <a:sym typeface="Wingdings" pitchFamily="2" charset="2"/>
              </a:rPr>
              <a:t>[2][3] = 100</a:t>
            </a:r>
            <a:r>
              <a:rPr lang="en-US" sz="1600" b="1" dirty="0">
                <a:solidFill>
                  <a:srgbClr val="002060"/>
                </a:solidFill>
                <a:sym typeface="Wingdings" pitchFamily="2" charset="2"/>
              </a:rPr>
              <a:t>; </a:t>
            </a:r>
          </a:p>
          <a:p>
            <a:pPr marL="800100" lvl="1" indent="-342900"/>
            <a:r>
              <a:rPr lang="en-US" sz="1600" b="1" dirty="0">
                <a:solidFill>
                  <a:srgbClr val="002060"/>
                </a:solidFill>
                <a:sym typeface="Wingdings" pitchFamily="2" charset="2"/>
              </a:rPr>
              <a:t>.</a:t>
            </a:r>
          </a:p>
          <a:p>
            <a:pPr marL="800100" lvl="1" indent="-342900"/>
            <a:r>
              <a:rPr lang="en-US" sz="1600" b="1" dirty="0">
                <a:solidFill>
                  <a:srgbClr val="002060"/>
                </a:solidFill>
                <a:sym typeface="Wingdings" pitchFamily="2" charset="2"/>
              </a:rPr>
              <a:t>.</a:t>
            </a:r>
            <a:endParaRPr lang="en-US" sz="1600" b="1" dirty="0">
              <a:solidFill>
                <a:srgbClr val="C00000"/>
              </a:solidFill>
              <a:sym typeface="Wingdings" pitchFamily="2" charset="2"/>
            </a:endParaRPr>
          </a:p>
        </p:txBody>
      </p:sp>
      <p:graphicFrame>
        <p:nvGraphicFramePr>
          <p:cNvPr id="3" name="Table 3">
            <a:extLst>
              <a:ext uri="{FF2B5EF4-FFF2-40B4-BE49-F238E27FC236}">
                <a16:creationId xmlns:a16="http://schemas.microsoft.com/office/drawing/2014/main" id="{B5B3EED3-3FEC-4A9A-AE9D-3185C99FD7B7}"/>
              </a:ext>
            </a:extLst>
          </p:cNvPr>
          <p:cNvGraphicFramePr>
            <a:graphicFrameLocks noGrp="1"/>
          </p:cNvGraphicFramePr>
          <p:nvPr>
            <p:extLst>
              <p:ext uri="{D42A27DB-BD31-4B8C-83A1-F6EECF244321}">
                <p14:modId xmlns:p14="http://schemas.microsoft.com/office/powerpoint/2010/main" val="1398770978"/>
              </p:ext>
            </p:extLst>
          </p:nvPr>
        </p:nvGraphicFramePr>
        <p:xfrm>
          <a:off x="4168444" y="2571750"/>
          <a:ext cx="4580020" cy="2225040"/>
        </p:xfrm>
        <a:graphic>
          <a:graphicData uri="http://schemas.openxmlformats.org/drawingml/2006/table">
            <a:tbl>
              <a:tblPr firstRow="1" bandRow="1">
                <a:tableStyleId>{5C22544A-7EE6-4342-B048-85BDC9FD1C3A}</a:tableStyleId>
              </a:tblPr>
              <a:tblGrid>
                <a:gridCol w="1145005">
                  <a:extLst>
                    <a:ext uri="{9D8B030D-6E8A-4147-A177-3AD203B41FA5}">
                      <a16:colId xmlns:a16="http://schemas.microsoft.com/office/drawing/2014/main" val="1251815039"/>
                    </a:ext>
                  </a:extLst>
                </a:gridCol>
                <a:gridCol w="1145005">
                  <a:extLst>
                    <a:ext uri="{9D8B030D-6E8A-4147-A177-3AD203B41FA5}">
                      <a16:colId xmlns:a16="http://schemas.microsoft.com/office/drawing/2014/main" val="1270572368"/>
                    </a:ext>
                  </a:extLst>
                </a:gridCol>
                <a:gridCol w="1145005">
                  <a:extLst>
                    <a:ext uri="{9D8B030D-6E8A-4147-A177-3AD203B41FA5}">
                      <a16:colId xmlns:a16="http://schemas.microsoft.com/office/drawing/2014/main" val="2684664660"/>
                    </a:ext>
                  </a:extLst>
                </a:gridCol>
                <a:gridCol w="1145005">
                  <a:extLst>
                    <a:ext uri="{9D8B030D-6E8A-4147-A177-3AD203B41FA5}">
                      <a16:colId xmlns:a16="http://schemas.microsoft.com/office/drawing/2014/main" val="1039174146"/>
                    </a:ext>
                  </a:extLst>
                </a:gridCol>
              </a:tblGrid>
              <a:tr h="741680">
                <a:tc>
                  <a:txBody>
                    <a:bodyPr/>
                    <a:lstStyle/>
                    <a:p>
                      <a:pPr algn="ctr"/>
                      <a:r>
                        <a:rPr lang="en-US" b="1" dirty="0" err="1">
                          <a:solidFill>
                            <a:srgbClr val="002060"/>
                          </a:solidFill>
                        </a:rPr>
                        <a:t>arr</a:t>
                      </a:r>
                      <a:r>
                        <a:rPr lang="en-US" b="1" dirty="0">
                          <a:solidFill>
                            <a:srgbClr val="002060"/>
                          </a:solidFill>
                        </a:rPr>
                        <a:t>[0][0]</a:t>
                      </a:r>
                    </a:p>
                  </a:txBody>
                  <a:tcPr marL="68701" marR="68701" anchor="ctr">
                    <a:solidFill>
                      <a:schemeClr val="accent1">
                        <a:lumMod val="20000"/>
                        <a:lumOff val="80000"/>
                      </a:schemeClr>
                    </a:solidFill>
                  </a:tcPr>
                </a:tc>
                <a:tc>
                  <a:txBody>
                    <a:bodyPr/>
                    <a:lstStyle/>
                    <a:p>
                      <a:pPr algn="ctr"/>
                      <a:r>
                        <a:rPr lang="en-US" b="1" dirty="0" err="1">
                          <a:solidFill>
                            <a:srgbClr val="002060"/>
                          </a:solidFill>
                        </a:rPr>
                        <a:t>arr</a:t>
                      </a:r>
                      <a:r>
                        <a:rPr lang="en-US" b="1" dirty="0">
                          <a:solidFill>
                            <a:srgbClr val="002060"/>
                          </a:solidFill>
                        </a:rPr>
                        <a:t>[0][1]</a:t>
                      </a:r>
                    </a:p>
                  </a:txBody>
                  <a:tcPr marL="68701" marR="68701" anchor="ctr">
                    <a:solidFill>
                      <a:schemeClr val="accent1">
                        <a:lumMod val="20000"/>
                        <a:lumOff val="80000"/>
                      </a:schemeClr>
                    </a:solidFill>
                  </a:tcPr>
                </a:tc>
                <a:tc>
                  <a:txBody>
                    <a:bodyPr/>
                    <a:lstStyle/>
                    <a:p>
                      <a:pPr algn="ctr"/>
                      <a:r>
                        <a:rPr lang="en-US" b="1" dirty="0" err="1">
                          <a:solidFill>
                            <a:srgbClr val="002060"/>
                          </a:solidFill>
                        </a:rPr>
                        <a:t>arr</a:t>
                      </a:r>
                      <a:r>
                        <a:rPr lang="en-US" b="1" dirty="0">
                          <a:solidFill>
                            <a:srgbClr val="002060"/>
                          </a:solidFill>
                        </a:rPr>
                        <a:t>[0][2]</a:t>
                      </a:r>
                    </a:p>
                  </a:txBody>
                  <a:tcPr marL="68701" marR="68701" anchor="ctr">
                    <a:solidFill>
                      <a:schemeClr val="accent1">
                        <a:lumMod val="20000"/>
                        <a:lumOff val="80000"/>
                      </a:schemeClr>
                    </a:solidFill>
                  </a:tcPr>
                </a:tc>
                <a:tc>
                  <a:txBody>
                    <a:bodyPr/>
                    <a:lstStyle/>
                    <a:p>
                      <a:pPr algn="ctr"/>
                      <a:r>
                        <a:rPr lang="en-US" b="1" dirty="0" err="1">
                          <a:solidFill>
                            <a:srgbClr val="002060"/>
                          </a:solidFill>
                        </a:rPr>
                        <a:t>arr</a:t>
                      </a:r>
                      <a:r>
                        <a:rPr lang="en-US" b="1" dirty="0">
                          <a:solidFill>
                            <a:srgbClr val="002060"/>
                          </a:solidFill>
                        </a:rPr>
                        <a:t>[0][3]</a:t>
                      </a:r>
                    </a:p>
                  </a:txBody>
                  <a:tcPr marL="68701" marR="68701" anchor="ctr">
                    <a:solidFill>
                      <a:schemeClr val="accent1">
                        <a:lumMod val="20000"/>
                        <a:lumOff val="80000"/>
                      </a:schemeClr>
                    </a:solidFill>
                  </a:tcPr>
                </a:tc>
                <a:extLst>
                  <a:ext uri="{0D108BD9-81ED-4DB2-BD59-A6C34878D82A}">
                    <a16:rowId xmlns:a16="http://schemas.microsoft.com/office/drawing/2014/main" val="3410130541"/>
                  </a:ext>
                </a:extLst>
              </a:tr>
              <a:tr h="741680">
                <a:tc>
                  <a:txBody>
                    <a:bodyPr/>
                    <a:lstStyle/>
                    <a:p>
                      <a:pPr algn="ctr"/>
                      <a:r>
                        <a:rPr lang="en-US" b="1" dirty="0" err="1">
                          <a:solidFill>
                            <a:srgbClr val="002060"/>
                          </a:solidFill>
                        </a:rPr>
                        <a:t>arr</a:t>
                      </a:r>
                      <a:r>
                        <a:rPr lang="en-US" b="1" dirty="0">
                          <a:solidFill>
                            <a:srgbClr val="002060"/>
                          </a:solidFill>
                        </a:rPr>
                        <a:t>[1][0]</a:t>
                      </a:r>
                    </a:p>
                  </a:txBody>
                  <a:tcPr marL="68701" marR="68701" anchor="ctr"/>
                </a:tc>
                <a:tc>
                  <a:txBody>
                    <a:bodyPr/>
                    <a:lstStyle/>
                    <a:p>
                      <a:pPr algn="ctr"/>
                      <a:r>
                        <a:rPr lang="en-US" b="1" dirty="0" err="1">
                          <a:solidFill>
                            <a:srgbClr val="002060"/>
                          </a:solidFill>
                        </a:rPr>
                        <a:t>arr</a:t>
                      </a:r>
                      <a:r>
                        <a:rPr lang="en-US" b="1" dirty="0">
                          <a:solidFill>
                            <a:srgbClr val="002060"/>
                          </a:solidFill>
                        </a:rPr>
                        <a:t>[1][1]</a:t>
                      </a:r>
                    </a:p>
                  </a:txBody>
                  <a:tcPr marL="68701" marR="68701" anchor="ctr"/>
                </a:tc>
                <a:tc>
                  <a:txBody>
                    <a:bodyPr/>
                    <a:lstStyle/>
                    <a:p>
                      <a:pPr algn="ctr"/>
                      <a:r>
                        <a:rPr lang="en-US" b="1" dirty="0" err="1">
                          <a:solidFill>
                            <a:srgbClr val="002060"/>
                          </a:solidFill>
                        </a:rPr>
                        <a:t>arr</a:t>
                      </a:r>
                      <a:r>
                        <a:rPr lang="en-US" b="1" dirty="0">
                          <a:solidFill>
                            <a:srgbClr val="002060"/>
                          </a:solidFill>
                        </a:rPr>
                        <a:t>[1][2]</a:t>
                      </a:r>
                    </a:p>
                  </a:txBody>
                  <a:tcPr marL="68701" marR="68701" anchor="ctr"/>
                </a:tc>
                <a:tc>
                  <a:txBody>
                    <a:bodyPr/>
                    <a:lstStyle/>
                    <a:p>
                      <a:pPr algn="ctr"/>
                      <a:r>
                        <a:rPr lang="en-US" b="1" dirty="0" err="1">
                          <a:solidFill>
                            <a:srgbClr val="002060"/>
                          </a:solidFill>
                        </a:rPr>
                        <a:t>arr</a:t>
                      </a:r>
                      <a:r>
                        <a:rPr lang="en-US" b="1" dirty="0">
                          <a:solidFill>
                            <a:srgbClr val="002060"/>
                          </a:solidFill>
                        </a:rPr>
                        <a:t>[1][3]</a:t>
                      </a:r>
                    </a:p>
                  </a:txBody>
                  <a:tcPr marL="68701" marR="68701" anchor="ctr"/>
                </a:tc>
                <a:extLst>
                  <a:ext uri="{0D108BD9-81ED-4DB2-BD59-A6C34878D82A}">
                    <a16:rowId xmlns:a16="http://schemas.microsoft.com/office/drawing/2014/main" val="4250578244"/>
                  </a:ext>
                </a:extLst>
              </a:tr>
              <a:tr h="741680">
                <a:tc>
                  <a:txBody>
                    <a:bodyPr/>
                    <a:lstStyle/>
                    <a:p>
                      <a:pPr algn="ctr"/>
                      <a:r>
                        <a:rPr lang="en-US" b="1" dirty="0" err="1">
                          <a:solidFill>
                            <a:srgbClr val="002060"/>
                          </a:solidFill>
                        </a:rPr>
                        <a:t>arr</a:t>
                      </a:r>
                      <a:r>
                        <a:rPr lang="en-US" b="1" dirty="0">
                          <a:solidFill>
                            <a:srgbClr val="002060"/>
                          </a:solidFill>
                        </a:rPr>
                        <a:t>[2][0]</a:t>
                      </a:r>
                    </a:p>
                  </a:txBody>
                  <a:tcPr marL="68701" marR="68701" anchor="ctr"/>
                </a:tc>
                <a:tc>
                  <a:txBody>
                    <a:bodyPr/>
                    <a:lstStyle/>
                    <a:p>
                      <a:pPr algn="ctr"/>
                      <a:r>
                        <a:rPr lang="en-US" b="1" dirty="0" err="1">
                          <a:solidFill>
                            <a:srgbClr val="002060"/>
                          </a:solidFill>
                        </a:rPr>
                        <a:t>arr</a:t>
                      </a:r>
                      <a:r>
                        <a:rPr lang="en-US" b="1" dirty="0">
                          <a:solidFill>
                            <a:srgbClr val="002060"/>
                          </a:solidFill>
                        </a:rPr>
                        <a:t>[2][1]</a:t>
                      </a:r>
                    </a:p>
                  </a:txBody>
                  <a:tcPr marL="68701" marR="68701" anchor="ctr"/>
                </a:tc>
                <a:tc>
                  <a:txBody>
                    <a:bodyPr/>
                    <a:lstStyle/>
                    <a:p>
                      <a:pPr algn="ctr"/>
                      <a:r>
                        <a:rPr lang="en-US" b="1" dirty="0" err="1">
                          <a:solidFill>
                            <a:srgbClr val="002060"/>
                          </a:solidFill>
                        </a:rPr>
                        <a:t>arr</a:t>
                      </a:r>
                      <a:r>
                        <a:rPr lang="en-US" b="1" dirty="0">
                          <a:solidFill>
                            <a:srgbClr val="002060"/>
                          </a:solidFill>
                        </a:rPr>
                        <a:t>[2][2]</a:t>
                      </a:r>
                    </a:p>
                  </a:txBody>
                  <a:tcPr marL="68701" marR="68701" anchor="ctr"/>
                </a:tc>
                <a:tc>
                  <a:txBody>
                    <a:bodyPr/>
                    <a:lstStyle/>
                    <a:p>
                      <a:pPr algn="ctr"/>
                      <a:r>
                        <a:rPr lang="en-US" b="1" dirty="0" err="1">
                          <a:solidFill>
                            <a:srgbClr val="002060"/>
                          </a:solidFill>
                        </a:rPr>
                        <a:t>arr</a:t>
                      </a:r>
                      <a:r>
                        <a:rPr lang="en-US" b="1" dirty="0">
                          <a:solidFill>
                            <a:srgbClr val="002060"/>
                          </a:solidFill>
                        </a:rPr>
                        <a:t>[2][3]</a:t>
                      </a:r>
                    </a:p>
                  </a:txBody>
                  <a:tcPr marL="68701" marR="68701" anchor="ctr"/>
                </a:tc>
                <a:extLst>
                  <a:ext uri="{0D108BD9-81ED-4DB2-BD59-A6C34878D82A}">
                    <a16:rowId xmlns:a16="http://schemas.microsoft.com/office/drawing/2014/main" val="650213736"/>
                  </a:ext>
                </a:extLst>
              </a:tr>
            </a:tbl>
          </a:graphicData>
        </a:graphic>
      </p:graphicFrame>
      <p:sp>
        <p:nvSpPr>
          <p:cNvPr id="18" name="Thought Bubble: Cloud 17">
            <a:extLst>
              <a:ext uri="{FF2B5EF4-FFF2-40B4-BE49-F238E27FC236}">
                <a16:creationId xmlns:a16="http://schemas.microsoft.com/office/drawing/2014/main" id="{DAE26B9D-814F-4F92-B2CA-AE0BE9D97F85}"/>
              </a:ext>
            </a:extLst>
          </p:cNvPr>
          <p:cNvSpPr/>
          <p:nvPr/>
        </p:nvSpPr>
        <p:spPr>
          <a:xfrm>
            <a:off x="6911338" y="1059582"/>
            <a:ext cx="1686831" cy="871297"/>
          </a:xfrm>
          <a:prstGeom prst="cloudCallout">
            <a:avLst>
              <a:gd name="adj1" fmla="val -30918"/>
              <a:gd name="adj2" fmla="val 114973"/>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CC"/>
                </a:solidFill>
              </a:rPr>
              <a:t>Logical</a:t>
            </a:r>
          </a:p>
          <a:p>
            <a:pPr algn="ctr"/>
            <a:r>
              <a:rPr lang="en-US" dirty="0">
                <a:solidFill>
                  <a:srgbClr val="0000CC"/>
                </a:solidFill>
              </a:rPr>
              <a:t>View</a:t>
            </a:r>
          </a:p>
        </p:txBody>
      </p:sp>
      <p:sp>
        <p:nvSpPr>
          <p:cNvPr id="19" name="TextBox 18">
            <a:extLst>
              <a:ext uri="{FF2B5EF4-FFF2-40B4-BE49-F238E27FC236}">
                <a16:creationId xmlns:a16="http://schemas.microsoft.com/office/drawing/2014/main" id="{2E07FCFB-95DE-4E48-A38C-BF71B939F284}"/>
              </a:ext>
            </a:extLst>
          </p:cNvPr>
          <p:cNvSpPr txBox="1"/>
          <p:nvPr/>
        </p:nvSpPr>
        <p:spPr>
          <a:xfrm>
            <a:off x="3707904" y="2706474"/>
            <a:ext cx="301686" cy="369332"/>
          </a:xfrm>
          <a:prstGeom prst="rect">
            <a:avLst/>
          </a:prstGeom>
          <a:noFill/>
        </p:spPr>
        <p:txBody>
          <a:bodyPr wrap="none" rtlCol="0">
            <a:spAutoFit/>
          </a:bodyPr>
          <a:lstStyle/>
          <a:p>
            <a:r>
              <a:rPr lang="en-US" dirty="0"/>
              <a:t>0</a:t>
            </a:r>
          </a:p>
        </p:txBody>
      </p:sp>
      <p:sp>
        <p:nvSpPr>
          <p:cNvPr id="22" name="TextBox 21">
            <a:extLst>
              <a:ext uri="{FF2B5EF4-FFF2-40B4-BE49-F238E27FC236}">
                <a16:creationId xmlns:a16="http://schemas.microsoft.com/office/drawing/2014/main" id="{D38E8119-15C8-4D0D-BD09-D50F787C1E7B}"/>
              </a:ext>
            </a:extLst>
          </p:cNvPr>
          <p:cNvSpPr txBox="1"/>
          <p:nvPr/>
        </p:nvSpPr>
        <p:spPr>
          <a:xfrm>
            <a:off x="4558346" y="2067694"/>
            <a:ext cx="301686" cy="369332"/>
          </a:xfrm>
          <a:prstGeom prst="rect">
            <a:avLst/>
          </a:prstGeom>
          <a:noFill/>
        </p:spPr>
        <p:txBody>
          <a:bodyPr wrap="none" rtlCol="0">
            <a:spAutoFit/>
          </a:bodyPr>
          <a:lstStyle/>
          <a:p>
            <a:r>
              <a:rPr lang="en-US" dirty="0"/>
              <a:t>0</a:t>
            </a:r>
          </a:p>
        </p:txBody>
      </p:sp>
      <p:sp>
        <p:nvSpPr>
          <p:cNvPr id="23" name="TextBox 22">
            <a:extLst>
              <a:ext uri="{FF2B5EF4-FFF2-40B4-BE49-F238E27FC236}">
                <a16:creationId xmlns:a16="http://schemas.microsoft.com/office/drawing/2014/main" id="{42FF23A1-3C55-4F0E-A12C-CA6C9100C496}"/>
              </a:ext>
            </a:extLst>
          </p:cNvPr>
          <p:cNvSpPr txBox="1"/>
          <p:nvPr/>
        </p:nvSpPr>
        <p:spPr>
          <a:xfrm>
            <a:off x="5638466" y="2067694"/>
            <a:ext cx="301686" cy="369332"/>
          </a:xfrm>
          <a:prstGeom prst="rect">
            <a:avLst/>
          </a:prstGeom>
          <a:noFill/>
        </p:spPr>
        <p:txBody>
          <a:bodyPr wrap="none" rtlCol="0">
            <a:spAutoFit/>
          </a:bodyPr>
          <a:lstStyle/>
          <a:p>
            <a:r>
              <a:rPr lang="en-US" dirty="0"/>
              <a:t>1</a:t>
            </a:r>
          </a:p>
        </p:txBody>
      </p:sp>
      <p:sp>
        <p:nvSpPr>
          <p:cNvPr id="24" name="TextBox 23">
            <a:extLst>
              <a:ext uri="{FF2B5EF4-FFF2-40B4-BE49-F238E27FC236}">
                <a16:creationId xmlns:a16="http://schemas.microsoft.com/office/drawing/2014/main" id="{28F021F0-BEC9-42E0-A72D-29C0E6B56EDC}"/>
              </a:ext>
            </a:extLst>
          </p:cNvPr>
          <p:cNvSpPr txBox="1"/>
          <p:nvPr/>
        </p:nvSpPr>
        <p:spPr>
          <a:xfrm>
            <a:off x="3707904" y="3498562"/>
            <a:ext cx="301686" cy="369332"/>
          </a:xfrm>
          <a:prstGeom prst="rect">
            <a:avLst/>
          </a:prstGeom>
          <a:noFill/>
        </p:spPr>
        <p:txBody>
          <a:bodyPr wrap="none" rtlCol="0">
            <a:spAutoFit/>
          </a:bodyPr>
          <a:lstStyle/>
          <a:p>
            <a:r>
              <a:rPr lang="en-US" dirty="0"/>
              <a:t>1</a:t>
            </a:r>
          </a:p>
        </p:txBody>
      </p:sp>
      <p:sp>
        <p:nvSpPr>
          <p:cNvPr id="25" name="TextBox 24">
            <a:extLst>
              <a:ext uri="{FF2B5EF4-FFF2-40B4-BE49-F238E27FC236}">
                <a16:creationId xmlns:a16="http://schemas.microsoft.com/office/drawing/2014/main" id="{F6A1FFD0-0CCF-4DE3-A42E-3B4723E3222A}"/>
              </a:ext>
            </a:extLst>
          </p:cNvPr>
          <p:cNvSpPr txBox="1"/>
          <p:nvPr/>
        </p:nvSpPr>
        <p:spPr>
          <a:xfrm>
            <a:off x="3694250" y="4218642"/>
            <a:ext cx="301686" cy="369332"/>
          </a:xfrm>
          <a:prstGeom prst="rect">
            <a:avLst/>
          </a:prstGeom>
          <a:noFill/>
        </p:spPr>
        <p:txBody>
          <a:bodyPr wrap="none" rtlCol="0">
            <a:spAutoFit/>
          </a:bodyPr>
          <a:lstStyle/>
          <a:p>
            <a:r>
              <a:rPr lang="en-US" dirty="0"/>
              <a:t>2</a:t>
            </a:r>
          </a:p>
        </p:txBody>
      </p:sp>
      <p:sp>
        <p:nvSpPr>
          <p:cNvPr id="27" name="TextBox 26">
            <a:extLst>
              <a:ext uri="{FF2B5EF4-FFF2-40B4-BE49-F238E27FC236}">
                <a16:creationId xmlns:a16="http://schemas.microsoft.com/office/drawing/2014/main" id="{7440696F-BDA9-4818-9F6D-3D687692326B}"/>
              </a:ext>
            </a:extLst>
          </p:cNvPr>
          <p:cNvSpPr txBox="1"/>
          <p:nvPr/>
        </p:nvSpPr>
        <p:spPr>
          <a:xfrm>
            <a:off x="6862602" y="2067694"/>
            <a:ext cx="301686" cy="369332"/>
          </a:xfrm>
          <a:prstGeom prst="rect">
            <a:avLst/>
          </a:prstGeom>
          <a:noFill/>
        </p:spPr>
        <p:txBody>
          <a:bodyPr wrap="none" rtlCol="0">
            <a:spAutoFit/>
          </a:bodyPr>
          <a:lstStyle/>
          <a:p>
            <a:r>
              <a:rPr lang="en-US" dirty="0"/>
              <a:t>2</a:t>
            </a:r>
          </a:p>
        </p:txBody>
      </p:sp>
      <p:sp>
        <p:nvSpPr>
          <p:cNvPr id="28" name="TextBox 27">
            <a:extLst>
              <a:ext uri="{FF2B5EF4-FFF2-40B4-BE49-F238E27FC236}">
                <a16:creationId xmlns:a16="http://schemas.microsoft.com/office/drawing/2014/main" id="{32563E38-8844-4352-99AE-6A76C2FCA50D}"/>
              </a:ext>
            </a:extLst>
          </p:cNvPr>
          <p:cNvSpPr txBox="1"/>
          <p:nvPr/>
        </p:nvSpPr>
        <p:spPr>
          <a:xfrm>
            <a:off x="8014730" y="2067694"/>
            <a:ext cx="301686" cy="369332"/>
          </a:xfrm>
          <a:prstGeom prst="rect">
            <a:avLst/>
          </a:prstGeom>
          <a:noFill/>
        </p:spPr>
        <p:txBody>
          <a:bodyPr wrap="none" rtlCol="0">
            <a:spAutoFit/>
          </a:bodyPr>
          <a:lstStyle/>
          <a:p>
            <a:r>
              <a:rPr lang="en-US" dirty="0"/>
              <a:t>3</a:t>
            </a:r>
          </a:p>
        </p:txBody>
      </p:sp>
      <p:sp>
        <p:nvSpPr>
          <p:cNvPr id="29" name="TextBox 28">
            <a:extLst>
              <a:ext uri="{FF2B5EF4-FFF2-40B4-BE49-F238E27FC236}">
                <a16:creationId xmlns:a16="http://schemas.microsoft.com/office/drawing/2014/main" id="{370891AA-AFE5-4569-A630-6CC4757858BE}"/>
              </a:ext>
            </a:extLst>
          </p:cNvPr>
          <p:cNvSpPr txBox="1"/>
          <p:nvPr/>
        </p:nvSpPr>
        <p:spPr>
          <a:xfrm>
            <a:off x="3645906" y="1995686"/>
            <a:ext cx="494046" cy="400110"/>
          </a:xfrm>
          <a:prstGeom prst="rect">
            <a:avLst/>
          </a:prstGeom>
          <a:noFill/>
        </p:spPr>
        <p:txBody>
          <a:bodyPr wrap="none" rtlCol="0">
            <a:spAutoFit/>
          </a:bodyPr>
          <a:lstStyle/>
          <a:p>
            <a:r>
              <a:rPr lang="en-US" sz="2000" b="1" dirty="0" err="1"/>
              <a:t>arr</a:t>
            </a:r>
            <a:endParaRPr lang="en-US" sz="2000" b="1" dirty="0"/>
          </a:p>
        </p:txBody>
      </p:sp>
      <p:sp>
        <p:nvSpPr>
          <p:cNvPr id="21" name="TextBox 20">
            <a:extLst>
              <a:ext uri="{FF2B5EF4-FFF2-40B4-BE49-F238E27FC236}">
                <a16:creationId xmlns:a16="http://schemas.microsoft.com/office/drawing/2014/main" id="{2C769325-0BBF-49DD-89BE-E32ECCDD6316}"/>
              </a:ext>
            </a:extLst>
          </p:cNvPr>
          <p:cNvSpPr txBox="1"/>
          <p:nvPr/>
        </p:nvSpPr>
        <p:spPr>
          <a:xfrm>
            <a:off x="2627784" y="2531680"/>
            <a:ext cx="913135" cy="400110"/>
          </a:xfrm>
          <a:prstGeom prst="rect">
            <a:avLst/>
          </a:prstGeom>
          <a:noFill/>
        </p:spPr>
        <p:txBody>
          <a:bodyPr wrap="none" rtlCol="0">
            <a:spAutoFit/>
          </a:bodyPr>
          <a:lstStyle/>
          <a:p>
            <a:r>
              <a:rPr lang="en-US" sz="2000" b="1" dirty="0">
                <a:solidFill>
                  <a:srgbClr val="FF0000"/>
                </a:solidFill>
              </a:rPr>
              <a:t>ERROR</a:t>
            </a:r>
          </a:p>
        </p:txBody>
      </p:sp>
      <p:sp>
        <p:nvSpPr>
          <p:cNvPr id="30" name="TextBox 29">
            <a:extLst>
              <a:ext uri="{FF2B5EF4-FFF2-40B4-BE49-F238E27FC236}">
                <a16:creationId xmlns:a16="http://schemas.microsoft.com/office/drawing/2014/main" id="{A22EB4C7-0F2B-43F0-AB66-BBEE3DE7390E}"/>
              </a:ext>
            </a:extLst>
          </p:cNvPr>
          <p:cNvSpPr txBox="1"/>
          <p:nvPr/>
        </p:nvSpPr>
        <p:spPr>
          <a:xfrm>
            <a:off x="2709802" y="3179752"/>
            <a:ext cx="494046" cy="400110"/>
          </a:xfrm>
          <a:prstGeom prst="rect">
            <a:avLst/>
          </a:prstGeom>
          <a:noFill/>
        </p:spPr>
        <p:txBody>
          <a:bodyPr wrap="none" rtlCol="0">
            <a:spAutoFit/>
          </a:bodyPr>
          <a:lstStyle/>
          <a:p>
            <a:r>
              <a:rPr lang="en-US" sz="2000" b="1" dirty="0"/>
              <a:t>OK</a:t>
            </a:r>
          </a:p>
        </p:txBody>
      </p:sp>
      <p:sp>
        <p:nvSpPr>
          <p:cNvPr id="31" name="TextBox 30">
            <a:extLst>
              <a:ext uri="{FF2B5EF4-FFF2-40B4-BE49-F238E27FC236}">
                <a16:creationId xmlns:a16="http://schemas.microsoft.com/office/drawing/2014/main" id="{10BC55F9-A269-4428-8767-EEFC32CDCC07}"/>
              </a:ext>
            </a:extLst>
          </p:cNvPr>
          <p:cNvSpPr txBox="1"/>
          <p:nvPr/>
        </p:nvSpPr>
        <p:spPr>
          <a:xfrm>
            <a:off x="2709802" y="3507854"/>
            <a:ext cx="494046" cy="400110"/>
          </a:xfrm>
          <a:prstGeom prst="rect">
            <a:avLst/>
          </a:prstGeom>
          <a:noFill/>
        </p:spPr>
        <p:txBody>
          <a:bodyPr wrap="none" rtlCol="0">
            <a:spAutoFit/>
          </a:bodyPr>
          <a:lstStyle/>
          <a:p>
            <a:r>
              <a:rPr lang="en-US" sz="2000" b="1" dirty="0"/>
              <a:t>OK</a:t>
            </a:r>
          </a:p>
        </p:txBody>
      </p:sp>
      <p:sp>
        <p:nvSpPr>
          <p:cNvPr id="32" name="TextBox 31">
            <a:extLst>
              <a:ext uri="{FF2B5EF4-FFF2-40B4-BE49-F238E27FC236}">
                <a16:creationId xmlns:a16="http://schemas.microsoft.com/office/drawing/2014/main" id="{272BA47B-784A-4FB2-A14E-0F5A4E119CA1}"/>
              </a:ext>
            </a:extLst>
          </p:cNvPr>
          <p:cNvSpPr txBox="1"/>
          <p:nvPr/>
        </p:nvSpPr>
        <p:spPr>
          <a:xfrm>
            <a:off x="2777001" y="4227934"/>
            <a:ext cx="498855" cy="400110"/>
          </a:xfrm>
          <a:prstGeom prst="rect">
            <a:avLst/>
          </a:prstGeom>
          <a:noFill/>
        </p:spPr>
        <p:txBody>
          <a:bodyPr wrap="none" rtlCol="0">
            <a:spAutoFit/>
          </a:bodyPr>
          <a:lstStyle/>
          <a:p>
            <a:r>
              <a:rPr lang="en-US" sz="2000" b="1" dirty="0"/>
              <a:t>OK</a:t>
            </a:r>
          </a:p>
        </p:txBody>
      </p:sp>
      <p:sp>
        <p:nvSpPr>
          <p:cNvPr id="2" name="Arrow: Right 1">
            <a:extLst>
              <a:ext uri="{FF2B5EF4-FFF2-40B4-BE49-F238E27FC236}">
                <a16:creationId xmlns:a16="http://schemas.microsoft.com/office/drawing/2014/main" id="{9C0273D8-1C1D-4C46-9BBA-44920C75FA96}"/>
              </a:ext>
            </a:extLst>
          </p:cNvPr>
          <p:cNvSpPr/>
          <p:nvPr/>
        </p:nvSpPr>
        <p:spPr>
          <a:xfrm>
            <a:off x="1619672" y="2643758"/>
            <a:ext cx="913135" cy="1759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81B26FE5-B383-4E49-8E5B-6297E899BD72}"/>
              </a:ext>
            </a:extLst>
          </p:cNvPr>
          <p:cNvSpPr/>
          <p:nvPr/>
        </p:nvSpPr>
        <p:spPr>
          <a:xfrm>
            <a:off x="1772072" y="3331900"/>
            <a:ext cx="913135" cy="1759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69E3F054-233B-4674-AEE6-E0C5EC7E630F}"/>
              </a:ext>
            </a:extLst>
          </p:cNvPr>
          <p:cNvSpPr/>
          <p:nvPr/>
        </p:nvSpPr>
        <p:spPr>
          <a:xfrm>
            <a:off x="1763688" y="3619932"/>
            <a:ext cx="913135" cy="1759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95321D7C-AE08-43B6-A1F9-A43955AC565A}"/>
              </a:ext>
            </a:extLst>
          </p:cNvPr>
          <p:cNvSpPr/>
          <p:nvPr/>
        </p:nvSpPr>
        <p:spPr>
          <a:xfrm>
            <a:off x="1835696" y="4340012"/>
            <a:ext cx="913135" cy="1759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261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xEl>
                                              <p:pRg st="3" end="3"/>
                                            </p:txEl>
                                          </p:spTgt>
                                        </p:tgtEl>
                                        <p:attrNameLst>
                                          <p:attrName>style.visibility</p:attrName>
                                        </p:attrNameLst>
                                      </p:cBhvr>
                                      <p:to>
                                        <p:strVal val="visible"/>
                                      </p:to>
                                    </p:set>
                                    <p:animEffect transition="in" filter="wipe(down)">
                                      <p:cBhvr>
                                        <p:cTn id="12" dur="500"/>
                                        <p:tgtEl>
                                          <p:spTgt spid="14">
                                            <p:txEl>
                                              <p:pRg st="3" end="3"/>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4">
                                            <p:txEl>
                                              <p:pRg st="5" end="5"/>
                                            </p:txEl>
                                          </p:spTgt>
                                        </p:tgtEl>
                                        <p:attrNameLst>
                                          <p:attrName>style.visibility</p:attrName>
                                        </p:attrNameLst>
                                      </p:cBhvr>
                                      <p:to>
                                        <p:strVal val="visible"/>
                                      </p:to>
                                    </p:set>
                                    <p:animEffect transition="in" filter="wipe(down)">
                                      <p:cBhvr>
                                        <p:cTn id="15" dur="500"/>
                                        <p:tgtEl>
                                          <p:spTgt spid="14">
                                            <p:txEl>
                                              <p:pRg st="5" end="5"/>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4">
                                            <p:txEl>
                                              <p:pRg st="6" end="6"/>
                                            </p:txEl>
                                          </p:spTgt>
                                        </p:tgtEl>
                                        <p:attrNameLst>
                                          <p:attrName>style.visibility</p:attrName>
                                        </p:attrNameLst>
                                      </p:cBhvr>
                                      <p:to>
                                        <p:strVal val="visible"/>
                                      </p:to>
                                    </p:set>
                                    <p:animEffect transition="in" filter="wipe(down)">
                                      <p:cBhvr>
                                        <p:cTn id="18" dur="500"/>
                                        <p:tgtEl>
                                          <p:spTgt spid="14">
                                            <p:txEl>
                                              <p:pRg st="6" end="6"/>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animEffect transition="in" filter="wipe(down)">
                                      <p:cBhvr>
                                        <p:cTn id="21" dur="500"/>
                                        <p:tgtEl>
                                          <p:spTgt spid="14">
                                            <p:txEl>
                                              <p:pRg st="7" end="7"/>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xEl>
                                              <p:pRg st="9" end="9"/>
                                            </p:txEl>
                                          </p:spTgt>
                                        </p:tgtEl>
                                        <p:attrNameLst>
                                          <p:attrName>style.visibility</p:attrName>
                                        </p:attrNameLst>
                                      </p:cBhvr>
                                      <p:to>
                                        <p:strVal val="visible"/>
                                      </p:to>
                                    </p:set>
                                    <p:animEffect transition="in" filter="wipe(down)">
                                      <p:cBhvr>
                                        <p:cTn id="24" dur="500"/>
                                        <p:tgtEl>
                                          <p:spTgt spid="14">
                                            <p:txEl>
                                              <p:pRg st="9" end="9"/>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animEffect transition="in" filter="wipe(down)">
                                      <p:cBhvr>
                                        <p:cTn id="27" dur="500"/>
                                        <p:tgtEl>
                                          <p:spTgt spid="14">
                                            <p:txEl>
                                              <p:pRg st="10" end="10"/>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4">
                                            <p:txEl>
                                              <p:pRg st="11" end="11"/>
                                            </p:txEl>
                                          </p:spTgt>
                                        </p:tgtEl>
                                        <p:attrNameLst>
                                          <p:attrName>style.visibility</p:attrName>
                                        </p:attrNameLst>
                                      </p:cBhvr>
                                      <p:to>
                                        <p:strVal val="visible"/>
                                      </p:to>
                                    </p:set>
                                    <p:animEffect transition="in" filter="wipe(down)">
                                      <p:cBhvr>
                                        <p:cTn id="30" dur="500"/>
                                        <p:tgtEl>
                                          <p:spTgt spid="14">
                                            <p:txEl>
                                              <p:pRg st="11" end="11"/>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4">
                                            <p:txEl>
                                              <p:pRg st="12" end="12"/>
                                            </p:txEl>
                                          </p:spTgt>
                                        </p:tgtEl>
                                        <p:attrNameLst>
                                          <p:attrName>style.visibility</p:attrName>
                                        </p:attrNameLst>
                                      </p:cBhvr>
                                      <p:to>
                                        <p:strVal val="visible"/>
                                      </p:to>
                                    </p:set>
                                    <p:animEffect transition="in" filter="wipe(down)">
                                      <p:cBhvr>
                                        <p:cTn id="33" dur="500"/>
                                        <p:tgtEl>
                                          <p:spTgt spid="14">
                                            <p:txEl>
                                              <p:pRg st="12" end="12"/>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4">
                                            <p:txEl>
                                              <p:pRg st="13" end="13"/>
                                            </p:txEl>
                                          </p:spTgt>
                                        </p:tgtEl>
                                        <p:attrNameLst>
                                          <p:attrName>style.visibility</p:attrName>
                                        </p:attrNameLst>
                                      </p:cBhvr>
                                      <p:to>
                                        <p:strVal val="visible"/>
                                      </p:to>
                                    </p:set>
                                    <p:animEffect transition="in" filter="wipe(down)">
                                      <p:cBhvr>
                                        <p:cTn id="36" dur="500"/>
                                        <p:tgtEl>
                                          <p:spTgt spid="14">
                                            <p:txEl>
                                              <p:pRg st="13" end="13"/>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4">
                                            <p:txEl>
                                              <p:pRg st="14" end="14"/>
                                            </p:txEl>
                                          </p:spTgt>
                                        </p:tgtEl>
                                        <p:attrNameLst>
                                          <p:attrName>style.visibility</p:attrName>
                                        </p:attrNameLst>
                                      </p:cBhvr>
                                      <p:to>
                                        <p:strVal val="visible"/>
                                      </p:to>
                                    </p:set>
                                    <p:animEffect transition="in" filter="wipe(down)">
                                      <p:cBhvr>
                                        <p:cTn id="39" dur="500"/>
                                        <p:tgtEl>
                                          <p:spTgt spid="14">
                                            <p:txEl>
                                              <p:pRg st="14" end="14"/>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4">
                                            <p:txEl>
                                              <p:pRg st="15" end="15"/>
                                            </p:txEl>
                                          </p:spTgt>
                                        </p:tgtEl>
                                        <p:attrNameLst>
                                          <p:attrName>style.visibility</p:attrName>
                                        </p:attrNameLst>
                                      </p:cBhvr>
                                      <p:to>
                                        <p:strVal val="visible"/>
                                      </p:to>
                                    </p:set>
                                    <p:animEffect transition="in" filter="wipe(down)">
                                      <p:cBhvr>
                                        <p:cTn id="42" dur="500"/>
                                        <p:tgtEl>
                                          <p:spTgt spid="14">
                                            <p:txEl>
                                              <p:pRg st="15" end="15"/>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4">
                                            <p:txEl>
                                              <p:pRg st="16" end="16"/>
                                            </p:txEl>
                                          </p:spTgt>
                                        </p:tgtEl>
                                        <p:attrNameLst>
                                          <p:attrName>style.visibility</p:attrName>
                                        </p:attrNameLst>
                                      </p:cBhvr>
                                      <p:to>
                                        <p:strVal val="visible"/>
                                      </p:to>
                                    </p:set>
                                    <p:animEffect transition="in" filter="wipe(down)">
                                      <p:cBhvr>
                                        <p:cTn id="45" dur="500"/>
                                        <p:tgtEl>
                                          <p:spTgt spid="14">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2000"/>
                                        <p:tgtEl>
                                          <p:spTgt spid="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8">
                                            <p:bg/>
                                          </p:spTgt>
                                        </p:tgtEl>
                                        <p:attrNameLst>
                                          <p:attrName>style.visibility</p:attrName>
                                        </p:attrNameLst>
                                      </p:cBhvr>
                                      <p:to>
                                        <p:strVal val="visible"/>
                                      </p:to>
                                    </p:set>
                                    <p:animEffect transition="in" filter="wipe(down)">
                                      <p:cBhvr>
                                        <p:cTn id="55" dur="500"/>
                                        <p:tgtEl>
                                          <p:spTgt spid="18">
                                            <p:bg/>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8">
                                            <p:txEl>
                                              <p:pRg st="0" end="0"/>
                                            </p:txEl>
                                          </p:spTgt>
                                        </p:tgtEl>
                                        <p:attrNameLst>
                                          <p:attrName>style.visibility</p:attrName>
                                        </p:attrNameLst>
                                      </p:cBhvr>
                                      <p:to>
                                        <p:strVal val="visible"/>
                                      </p:to>
                                    </p:set>
                                    <p:animEffect transition="in" filter="wipe(down)">
                                      <p:cBhvr>
                                        <p:cTn id="60" dur="500"/>
                                        <p:tgtEl>
                                          <p:spTgt spid="18">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8">
                                            <p:txEl>
                                              <p:pRg st="1" end="1"/>
                                            </p:txEl>
                                          </p:spTgt>
                                        </p:tgtEl>
                                        <p:attrNameLst>
                                          <p:attrName>style.visibility</p:attrName>
                                        </p:attrNameLst>
                                      </p:cBhvr>
                                      <p:to>
                                        <p:strVal val="visible"/>
                                      </p:to>
                                    </p:set>
                                    <p:animEffect transition="in" filter="wipe(down)">
                                      <p:cBhvr>
                                        <p:cTn id="65" dur="500"/>
                                        <p:tgtEl>
                                          <p:spTgt spid="18">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1">
                                            <p:txEl>
                                              <p:pRg st="0" end="0"/>
                                            </p:txEl>
                                          </p:spTgt>
                                        </p:tgtEl>
                                        <p:attrNameLst>
                                          <p:attrName>style.visibility</p:attrName>
                                        </p:attrNameLst>
                                      </p:cBhvr>
                                      <p:to>
                                        <p:strVal val="visible"/>
                                      </p:to>
                                    </p:set>
                                    <p:animEffect transition="in" filter="wipe(down)">
                                      <p:cBhvr>
                                        <p:cTn id="70" dur="500"/>
                                        <p:tgtEl>
                                          <p:spTgt spid="21">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30">
                                            <p:txEl>
                                              <p:pRg st="0" end="0"/>
                                            </p:txEl>
                                          </p:spTgt>
                                        </p:tgtEl>
                                        <p:attrNameLst>
                                          <p:attrName>style.visibility</p:attrName>
                                        </p:attrNameLst>
                                      </p:cBhvr>
                                      <p:to>
                                        <p:strVal val="visible"/>
                                      </p:to>
                                    </p:set>
                                    <p:animEffect transition="in" filter="wipe(down)">
                                      <p:cBhvr>
                                        <p:cTn id="75" dur="500"/>
                                        <p:tgtEl>
                                          <p:spTgt spid="30">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1">
                                            <p:txEl>
                                              <p:pRg st="0" end="0"/>
                                            </p:txEl>
                                          </p:spTgt>
                                        </p:tgtEl>
                                        <p:attrNameLst>
                                          <p:attrName>style.visibility</p:attrName>
                                        </p:attrNameLst>
                                      </p:cBhvr>
                                      <p:to>
                                        <p:strVal val="visible"/>
                                      </p:to>
                                    </p:set>
                                    <p:animEffect transition="in" filter="wipe(down)">
                                      <p:cBhvr>
                                        <p:cTn id="80" dur="500"/>
                                        <p:tgtEl>
                                          <p:spTgt spid="31">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Effect transition="in" filter="wipe(down)">
                                      <p:cBhvr>
                                        <p:cTn id="85" dur="500"/>
                                        <p:tgtEl>
                                          <p:spTgt spid="32">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9">
                                            <p:txEl>
                                              <p:pRg st="0" end="0"/>
                                            </p:txEl>
                                          </p:spTgt>
                                        </p:tgtEl>
                                        <p:attrNameLst>
                                          <p:attrName>style.visibility</p:attrName>
                                        </p:attrNameLst>
                                      </p:cBhvr>
                                      <p:to>
                                        <p:strVal val="visible"/>
                                      </p:to>
                                    </p:set>
                                    <p:animEffect transition="in" filter="wipe(down)">
                                      <p:cBhvr>
                                        <p:cTn id="90"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8" grpId="0" build="p" animBg="1"/>
      <p:bldP spid="29" grpId="0" build="p"/>
      <p:bldP spid="21" grpId="0" build="p"/>
      <p:bldP spid="30" grpId="0" build="p"/>
      <p:bldP spid="31" grpId="0" build="p"/>
      <p:bldP spid="3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Approach 1</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049704"/>
            <a:ext cx="9144032" cy="3754874"/>
          </a:xfrm>
          <a:prstGeom prst="rect">
            <a:avLst/>
          </a:prstGeom>
          <a:noFill/>
        </p:spPr>
        <p:txBody>
          <a:bodyPr wrap="square" rtlCol="0">
            <a:spAutoFit/>
          </a:bodyPr>
          <a:lstStyle/>
          <a:p>
            <a:pPr lvl="2"/>
            <a:r>
              <a:rPr lang="en-US" sz="1400" b="1" dirty="0" err="1">
                <a:solidFill>
                  <a:schemeClr val="bg1"/>
                </a:solidFill>
                <a:sym typeface="Wingdings" pitchFamily="2" charset="2"/>
              </a:rPr>
              <a:t>int</a:t>
            </a:r>
            <a:r>
              <a:rPr lang="en-US" sz="1400" b="1" dirty="0">
                <a:solidFill>
                  <a:schemeClr val="bg1"/>
                </a:solidFill>
                <a:sym typeface="Wingdings" pitchFamily="2" charset="2"/>
              </a:rPr>
              <a:t> main()</a:t>
            </a:r>
          </a:p>
          <a:p>
            <a:pPr lvl="2"/>
            <a:r>
              <a:rPr lang="en-US" sz="1400" b="1" dirty="0">
                <a:solidFill>
                  <a:schemeClr val="bg1"/>
                </a:solidFill>
                <a:sym typeface="Wingdings" pitchFamily="2" charset="2"/>
              </a:rPr>
              <a:t>{</a:t>
            </a:r>
          </a:p>
          <a:p>
            <a:pPr lvl="2"/>
            <a:r>
              <a:rPr lang="en-US" sz="1400" b="1" dirty="0">
                <a:solidFill>
                  <a:schemeClr val="bg1"/>
                </a:solidFill>
                <a:sym typeface="Wingdings" pitchFamily="2" charset="2"/>
              </a:rPr>
              <a:t>    int a, b, c, d, e;</a:t>
            </a:r>
          </a:p>
          <a:p>
            <a:pPr lvl="2"/>
            <a:r>
              <a:rPr lang="en-US" sz="1400" b="1" dirty="0">
                <a:solidFill>
                  <a:schemeClr val="bg1"/>
                </a:solidFill>
                <a:sym typeface="Wingdings" pitchFamily="2" charset="2"/>
              </a:rPr>
              <a:t>    printf("Enter a number:");</a:t>
            </a:r>
          </a:p>
          <a:p>
            <a:pPr lvl="2"/>
            <a:r>
              <a:rPr lang="en-US" sz="1400" b="1" dirty="0">
                <a:solidFill>
                  <a:schemeClr val="bg1"/>
                </a:solidFill>
                <a:sym typeface="Wingdings" pitchFamily="2" charset="2"/>
              </a:rPr>
              <a:t>    scanf("%d", &amp;a);</a:t>
            </a:r>
          </a:p>
          <a:p>
            <a:pPr lvl="2"/>
            <a:r>
              <a:rPr lang="en-US" sz="1400" b="1" dirty="0">
                <a:solidFill>
                  <a:schemeClr val="bg1"/>
                </a:solidFill>
                <a:sym typeface="Wingdings" pitchFamily="2" charset="2"/>
              </a:rPr>
              <a:t>    printf("Enter a number:");</a:t>
            </a:r>
          </a:p>
          <a:p>
            <a:pPr lvl="2"/>
            <a:r>
              <a:rPr lang="en-US" sz="1400" b="1" dirty="0">
                <a:solidFill>
                  <a:schemeClr val="bg1"/>
                </a:solidFill>
                <a:sym typeface="Wingdings" pitchFamily="2" charset="2"/>
              </a:rPr>
              <a:t>    scanf("%d", &amp;b);</a:t>
            </a:r>
          </a:p>
          <a:p>
            <a:pPr lvl="2"/>
            <a:r>
              <a:rPr lang="en-US" sz="1400" b="1" dirty="0">
                <a:solidFill>
                  <a:schemeClr val="bg1"/>
                </a:solidFill>
                <a:sym typeface="Wingdings" pitchFamily="2" charset="2"/>
              </a:rPr>
              <a:t>    printf("Enter a number:");</a:t>
            </a:r>
          </a:p>
          <a:p>
            <a:pPr lvl="2"/>
            <a:r>
              <a:rPr lang="en-US" sz="1400" b="1" dirty="0">
                <a:solidFill>
                  <a:schemeClr val="bg1"/>
                </a:solidFill>
                <a:sym typeface="Wingdings" pitchFamily="2" charset="2"/>
              </a:rPr>
              <a:t>    scanf("%d", &amp;c);</a:t>
            </a:r>
          </a:p>
          <a:p>
            <a:pPr lvl="2"/>
            <a:r>
              <a:rPr lang="en-US" sz="1400" b="1" dirty="0">
                <a:solidFill>
                  <a:schemeClr val="bg1"/>
                </a:solidFill>
                <a:sym typeface="Wingdings" pitchFamily="2" charset="2"/>
              </a:rPr>
              <a:t>    printf("Enter a number:");</a:t>
            </a:r>
          </a:p>
          <a:p>
            <a:pPr lvl="2"/>
            <a:r>
              <a:rPr lang="en-US" sz="1400" b="1" dirty="0">
                <a:solidFill>
                  <a:schemeClr val="bg1"/>
                </a:solidFill>
                <a:sym typeface="Wingdings" pitchFamily="2" charset="2"/>
              </a:rPr>
              <a:t>    scanf("%d", &amp;d);</a:t>
            </a:r>
          </a:p>
          <a:p>
            <a:pPr lvl="2"/>
            <a:r>
              <a:rPr lang="en-US" sz="1400" b="1" dirty="0">
                <a:solidFill>
                  <a:schemeClr val="bg1"/>
                </a:solidFill>
                <a:sym typeface="Wingdings" pitchFamily="2" charset="2"/>
              </a:rPr>
              <a:t>    printf("Enter a number:");</a:t>
            </a:r>
          </a:p>
          <a:p>
            <a:pPr lvl="2"/>
            <a:r>
              <a:rPr lang="en-US" sz="1400" b="1" dirty="0">
                <a:solidFill>
                  <a:schemeClr val="bg1"/>
                </a:solidFill>
                <a:sym typeface="Wingdings" pitchFamily="2" charset="2"/>
              </a:rPr>
              <a:t>    scanf("%d", &amp;e);</a:t>
            </a:r>
          </a:p>
          <a:p>
            <a:pPr lvl="2"/>
            <a:r>
              <a:rPr lang="en-US" sz="1400" b="1" dirty="0">
                <a:solidFill>
                  <a:schemeClr val="bg1"/>
                </a:solidFill>
                <a:sym typeface="Wingdings" pitchFamily="2" charset="2"/>
              </a:rPr>
              <a:t>    printf("You inputted:\n");</a:t>
            </a:r>
          </a:p>
          <a:p>
            <a:pPr lvl="2"/>
            <a:r>
              <a:rPr lang="en-US" sz="1400" b="1" dirty="0">
                <a:solidFill>
                  <a:schemeClr val="bg1"/>
                </a:solidFill>
                <a:sym typeface="Wingdings" pitchFamily="2" charset="2"/>
              </a:rPr>
              <a:t>    printf("%d\</a:t>
            </a:r>
            <a:r>
              <a:rPr lang="en-US" sz="1400" b="1" dirty="0" err="1">
                <a:solidFill>
                  <a:schemeClr val="bg1"/>
                </a:solidFill>
                <a:sym typeface="Wingdings" pitchFamily="2" charset="2"/>
              </a:rPr>
              <a:t>n%d</a:t>
            </a:r>
            <a:r>
              <a:rPr lang="en-US" sz="1400" b="1" dirty="0">
                <a:solidFill>
                  <a:schemeClr val="bg1"/>
                </a:solidFill>
                <a:sym typeface="Wingdings" pitchFamily="2" charset="2"/>
              </a:rPr>
              <a:t>\</a:t>
            </a:r>
            <a:r>
              <a:rPr lang="en-US" sz="1400" b="1" dirty="0" err="1">
                <a:solidFill>
                  <a:schemeClr val="bg1"/>
                </a:solidFill>
                <a:sym typeface="Wingdings" pitchFamily="2" charset="2"/>
              </a:rPr>
              <a:t>n%d</a:t>
            </a:r>
            <a:r>
              <a:rPr lang="en-US" sz="1400" b="1" dirty="0">
                <a:solidFill>
                  <a:schemeClr val="bg1"/>
                </a:solidFill>
                <a:sym typeface="Wingdings" pitchFamily="2" charset="2"/>
              </a:rPr>
              <a:t>\</a:t>
            </a:r>
            <a:r>
              <a:rPr lang="en-US" sz="1400" b="1" dirty="0" err="1">
                <a:solidFill>
                  <a:schemeClr val="bg1"/>
                </a:solidFill>
                <a:sym typeface="Wingdings" pitchFamily="2" charset="2"/>
              </a:rPr>
              <a:t>n%d</a:t>
            </a:r>
            <a:r>
              <a:rPr lang="en-US" sz="1400" b="1" dirty="0">
                <a:solidFill>
                  <a:schemeClr val="bg1"/>
                </a:solidFill>
                <a:sym typeface="Wingdings" pitchFamily="2" charset="2"/>
              </a:rPr>
              <a:t>\</a:t>
            </a:r>
            <a:r>
              <a:rPr lang="en-US" sz="1400" b="1" dirty="0" err="1">
                <a:solidFill>
                  <a:schemeClr val="bg1"/>
                </a:solidFill>
                <a:sym typeface="Wingdings" pitchFamily="2" charset="2"/>
              </a:rPr>
              <a:t>n%d</a:t>
            </a:r>
            <a:r>
              <a:rPr lang="en-US" sz="1400" b="1" dirty="0">
                <a:solidFill>
                  <a:schemeClr val="bg1"/>
                </a:solidFill>
                <a:sym typeface="Wingdings" pitchFamily="2" charset="2"/>
              </a:rPr>
              <a:t>\n", a, b, c, d, e);</a:t>
            </a:r>
          </a:p>
          <a:p>
            <a:pPr lvl="2"/>
            <a:r>
              <a:rPr lang="en-US" sz="1400" b="1" dirty="0">
                <a:solidFill>
                  <a:schemeClr val="bg1"/>
                </a:solidFill>
                <a:sym typeface="Wingdings" pitchFamily="2" charset="2"/>
              </a:rPr>
              <a:t>    return 0;</a:t>
            </a:r>
          </a:p>
          <a:p>
            <a:pPr lvl="2"/>
            <a:r>
              <a:rPr lang="en-US" sz="1400" b="1" dirty="0">
                <a:solidFill>
                  <a:schemeClr val="bg1"/>
                </a:solidFill>
                <a:sym typeface="Wingdings" pitchFamily="2" charset="2"/>
              </a:rPr>
              <a:t>}</a:t>
            </a:r>
            <a:endParaRPr lang="en-US" sz="1400" b="1" dirty="0">
              <a:solidFill>
                <a:srgbClr val="0000CC"/>
              </a:solidFill>
              <a:sym typeface="Wingdings" pitchFamily="2" charset="2"/>
            </a:endParaRP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wipe(down)">
                                      <p:cBhvr>
                                        <p:cTn id="10" dur="500"/>
                                        <p:tgtEl>
                                          <p:spTgt spid="1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wipe(down)">
                                      <p:cBhvr>
                                        <p:cTn id="13" dur="500"/>
                                        <p:tgtEl>
                                          <p:spTgt spid="1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wipe(down)">
                                      <p:cBhvr>
                                        <p:cTn id="16" dur="500"/>
                                        <p:tgtEl>
                                          <p:spTgt spid="1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wipe(down)">
                                      <p:cBhvr>
                                        <p:cTn id="19" dur="500"/>
                                        <p:tgtEl>
                                          <p:spTgt spid="14">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wipe(down)">
                                      <p:cBhvr>
                                        <p:cTn id="22" dur="500"/>
                                        <p:tgtEl>
                                          <p:spTgt spid="1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animEffect transition="in" filter="wipe(down)">
                                      <p:cBhvr>
                                        <p:cTn id="25" dur="500"/>
                                        <p:tgtEl>
                                          <p:spTgt spid="14">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
                                            <p:txEl>
                                              <p:pRg st="7" end="7"/>
                                            </p:txEl>
                                          </p:spTgt>
                                        </p:tgtEl>
                                        <p:attrNameLst>
                                          <p:attrName>style.visibility</p:attrName>
                                        </p:attrNameLst>
                                      </p:cBhvr>
                                      <p:to>
                                        <p:strVal val="visible"/>
                                      </p:to>
                                    </p:set>
                                    <p:animEffect transition="in" filter="wipe(down)">
                                      <p:cBhvr>
                                        <p:cTn id="28" dur="500"/>
                                        <p:tgtEl>
                                          <p:spTgt spid="14">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animEffect transition="in" filter="wipe(down)">
                                      <p:cBhvr>
                                        <p:cTn id="31" dur="500"/>
                                        <p:tgtEl>
                                          <p:spTgt spid="14">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
                                            <p:txEl>
                                              <p:pRg st="9" end="9"/>
                                            </p:txEl>
                                          </p:spTgt>
                                        </p:tgtEl>
                                        <p:attrNameLst>
                                          <p:attrName>style.visibility</p:attrName>
                                        </p:attrNameLst>
                                      </p:cBhvr>
                                      <p:to>
                                        <p:strVal val="visible"/>
                                      </p:to>
                                    </p:set>
                                    <p:animEffect transition="in" filter="wipe(down)">
                                      <p:cBhvr>
                                        <p:cTn id="34" dur="500"/>
                                        <p:tgtEl>
                                          <p:spTgt spid="14">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xEl>
                                              <p:pRg st="10" end="10"/>
                                            </p:txEl>
                                          </p:spTgt>
                                        </p:tgtEl>
                                        <p:attrNameLst>
                                          <p:attrName>style.visibility</p:attrName>
                                        </p:attrNameLst>
                                      </p:cBhvr>
                                      <p:to>
                                        <p:strVal val="visible"/>
                                      </p:to>
                                    </p:set>
                                    <p:animEffect transition="in" filter="wipe(down)">
                                      <p:cBhvr>
                                        <p:cTn id="37" dur="500"/>
                                        <p:tgtEl>
                                          <p:spTgt spid="14">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
                                            <p:txEl>
                                              <p:pRg st="11" end="11"/>
                                            </p:txEl>
                                          </p:spTgt>
                                        </p:tgtEl>
                                        <p:attrNameLst>
                                          <p:attrName>style.visibility</p:attrName>
                                        </p:attrNameLst>
                                      </p:cBhvr>
                                      <p:to>
                                        <p:strVal val="visible"/>
                                      </p:to>
                                    </p:set>
                                    <p:animEffect transition="in" filter="wipe(down)">
                                      <p:cBhvr>
                                        <p:cTn id="40" dur="500"/>
                                        <p:tgtEl>
                                          <p:spTgt spid="14">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4">
                                            <p:txEl>
                                              <p:pRg st="12" end="12"/>
                                            </p:txEl>
                                          </p:spTgt>
                                        </p:tgtEl>
                                        <p:attrNameLst>
                                          <p:attrName>style.visibility</p:attrName>
                                        </p:attrNameLst>
                                      </p:cBhvr>
                                      <p:to>
                                        <p:strVal val="visible"/>
                                      </p:to>
                                    </p:set>
                                    <p:animEffect transition="in" filter="wipe(down)">
                                      <p:cBhvr>
                                        <p:cTn id="43" dur="500"/>
                                        <p:tgtEl>
                                          <p:spTgt spid="14">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4">
                                            <p:txEl>
                                              <p:pRg st="13" end="13"/>
                                            </p:txEl>
                                          </p:spTgt>
                                        </p:tgtEl>
                                        <p:attrNameLst>
                                          <p:attrName>style.visibility</p:attrName>
                                        </p:attrNameLst>
                                      </p:cBhvr>
                                      <p:to>
                                        <p:strVal val="visible"/>
                                      </p:to>
                                    </p:set>
                                    <p:animEffect transition="in" filter="wipe(down)">
                                      <p:cBhvr>
                                        <p:cTn id="46" dur="500"/>
                                        <p:tgtEl>
                                          <p:spTgt spid="14">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4">
                                            <p:txEl>
                                              <p:pRg st="14" end="14"/>
                                            </p:txEl>
                                          </p:spTgt>
                                        </p:tgtEl>
                                        <p:attrNameLst>
                                          <p:attrName>style.visibility</p:attrName>
                                        </p:attrNameLst>
                                      </p:cBhvr>
                                      <p:to>
                                        <p:strVal val="visible"/>
                                      </p:to>
                                    </p:set>
                                    <p:animEffect transition="in" filter="wipe(down)">
                                      <p:cBhvr>
                                        <p:cTn id="49" dur="500"/>
                                        <p:tgtEl>
                                          <p:spTgt spid="14">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4">
                                            <p:txEl>
                                              <p:pRg st="15" end="15"/>
                                            </p:txEl>
                                          </p:spTgt>
                                        </p:tgtEl>
                                        <p:attrNameLst>
                                          <p:attrName>style.visibility</p:attrName>
                                        </p:attrNameLst>
                                      </p:cBhvr>
                                      <p:to>
                                        <p:strVal val="visible"/>
                                      </p:to>
                                    </p:set>
                                    <p:animEffect transition="in" filter="wipe(down)">
                                      <p:cBhvr>
                                        <p:cTn id="52" dur="500"/>
                                        <p:tgtEl>
                                          <p:spTgt spid="14">
                                            <p:txEl>
                                              <p:pRg st="15" end="15"/>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4">
                                            <p:txEl>
                                              <p:pRg st="16" end="16"/>
                                            </p:txEl>
                                          </p:spTgt>
                                        </p:tgtEl>
                                        <p:attrNameLst>
                                          <p:attrName>style.visibility</p:attrName>
                                        </p:attrNameLst>
                                      </p:cBhvr>
                                      <p:to>
                                        <p:strVal val="visible"/>
                                      </p:to>
                                    </p:set>
                                    <p:animEffect transition="in" filter="wipe(down)">
                                      <p:cBhvr>
                                        <p:cTn id="55" dur="500"/>
                                        <p:tgtEl>
                                          <p:spTgt spid="1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How To Accept Values In a 2 D Array?</a:t>
            </a:r>
          </a:p>
        </p:txBody>
      </p:sp>
      <p:pic>
        <p:nvPicPr>
          <p:cNvPr id="41" name="Picture 40" descr="sca.png"/>
          <p:cNvPicPr>
            <a:picLocks noChangeAspect="1"/>
          </p:cNvPicPr>
          <p:nvPr/>
        </p:nvPicPr>
        <p:blipFill>
          <a:blip r:embed="rId3"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14" name="TextBox 13"/>
          <p:cNvSpPr txBox="1"/>
          <p:nvPr/>
        </p:nvSpPr>
        <p:spPr>
          <a:xfrm>
            <a:off x="609600" y="1024444"/>
            <a:ext cx="9144032" cy="3985706"/>
          </a:xfrm>
          <a:prstGeom prst="rect">
            <a:avLst/>
          </a:prstGeom>
          <a:noFill/>
        </p:spPr>
        <p:txBody>
          <a:bodyPr wrap="square" rtlCol="0">
            <a:spAutoFit/>
          </a:bodyPr>
          <a:lstStyle/>
          <a:p>
            <a:pPr marL="342900" indent="-342900"/>
            <a:r>
              <a:rPr lang="en-US" sz="1100" b="1" dirty="0" err="1">
                <a:solidFill>
                  <a:srgbClr val="FFFF00"/>
                </a:solidFill>
                <a:sym typeface="Wingdings" pitchFamily="2" charset="2"/>
              </a:rPr>
              <a:t>int</a:t>
            </a:r>
            <a:r>
              <a:rPr lang="en-US" sz="1100" b="1" dirty="0">
                <a:solidFill>
                  <a:srgbClr val="FFFF00"/>
                </a:solidFill>
                <a:sym typeface="Wingdings" pitchFamily="2" charset="2"/>
              </a:rPr>
              <a:t> main()</a:t>
            </a:r>
          </a:p>
          <a:p>
            <a:pPr marL="342900" indent="-342900"/>
            <a:r>
              <a:rPr lang="en-US" sz="1100" b="1" dirty="0">
                <a:solidFill>
                  <a:srgbClr val="FFFF00"/>
                </a:solidFill>
                <a:sym typeface="Wingdings" pitchFamily="2" charset="2"/>
              </a:rPr>
              <a:t>{</a:t>
            </a:r>
          </a:p>
          <a:p>
            <a:pPr marL="342900" indent="-342900"/>
            <a:r>
              <a:rPr lang="en-US" sz="1100" b="1" dirty="0">
                <a:solidFill>
                  <a:srgbClr val="FFFF00"/>
                </a:solidFill>
                <a:sym typeface="Wingdings" pitchFamily="2" charset="2"/>
              </a:rPr>
              <a:t>    int </a:t>
            </a:r>
            <a:r>
              <a:rPr lang="en-US" sz="1100" b="1" dirty="0" err="1">
                <a:solidFill>
                  <a:srgbClr val="FFFF00"/>
                </a:solidFill>
                <a:sym typeface="Wingdings" pitchFamily="2" charset="2"/>
              </a:rPr>
              <a:t>arr</a:t>
            </a:r>
            <a:r>
              <a:rPr lang="en-US" sz="1100" b="1" dirty="0">
                <a:solidFill>
                  <a:srgbClr val="FFFF00"/>
                </a:solidFill>
                <a:sym typeface="Wingdings" pitchFamily="2" charset="2"/>
              </a:rPr>
              <a:t>[3][4];</a:t>
            </a:r>
          </a:p>
          <a:p>
            <a:pPr marL="342900" indent="-342900"/>
            <a:r>
              <a:rPr lang="en-US" sz="1100" b="1" dirty="0">
                <a:solidFill>
                  <a:srgbClr val="FFFF00"/>
                </a:solidFill>
                <a:sym typeface="Wingdings" pitchFamily="2" charset="2"/>
              </a:rPr>
              <a:t>    int i, j;</a:t>
            </a:r>
          </a:p>
          <a:p>
            <a:pPr marL="342900" indent="-342900"/>
            <a:r>
              <a:rPr lang="en-US" sz="1100" b="1" dirty="0">
                <a:solidFill>
                  <a:srgbClr val="FFFF00"/>
                </a:solidFill>
                <a:sym typeface="Wingdings" pitchFamily="2" charset="2"/>
              </a:rPr>
              <a:t>  </a:t>
            </a:r>
          </a:p>
          <a:p>
            <a:pPr marL="342900" indent="-342900"/>
            <a:r>
              <a:rPr lang="en-US" sz="1100" b="1" dirty="0">
                <a:solidFill>
                  <a:srgbClr val="FFFF00"/>
                </a:solidFill>
                <a:sym typeface="Wingdings" pitchFamily="2" charset="2"/>
              </a:rPr>
              <a:t>    for(i = 0; i &lt; 3; i++)</a:t>
            </a:r>
          </a:p>
          <a:p>
            <a:pPr marL="342900" indent="-342900"/>
            <a:r>
              <a:rPr lang="en-US" sz="1100" b="1" dirty="0">
                <a:solidFill>
                  <a:srgbClr val="FFFF00"/>
                </a:solidFill>
                <a:sym typeface="Wingdings" pitchFamily="2" charset="2"/>
              </a:rPr>
              <a:t>    {</a:t>
            </a:r>
          </a:p>
          <a:p>
            <a:pPr marL="342900" indent="-342900"/>
            <a:r>
              <a:rPr lang="en-US" sz="1100" b="1" dirty="0">
                <a:solidFill>
                  <a:srgbClr val="FFFF00"/>
                </a:solidFill>
                <a:sym typeface="Wingdings" pitchFamily="2" charset="2"/>
              </a:rPr>
              <a:t>	for(j = 0; j &lt; 4; </a:t>
            </a:r>
            <a:r>
              <a:rPr lang="en-US" sz="1100" b="1" dirty="0" err="1">
                <a:solidFill>
                  <a:srgbClr val="FFFF00"/>
                </a:solidFill>
                <a:sym typeface="Wingdings" pitchFamily="2" charset="2"/>
              </a:rPr>
              <a:t>j++</a:t>
            </a:r>
            <a:r>
              <a:rPr lang="en-US" sz="1100" b="1" dirty="0">
                <a:solidFill>
                  <a:srgbClr val="FFFF00"/>
                </a:solidFill>
                <a:sym typeface="Wingdings" pitchFamily="2" charset="2"/>
              </a:rPr>
              <a:t>)</a:t>
            </a:r>
          </a:p>
          <a:p>
            <a:pPr marL="342900" indent="-342900"/>
            <a:r>
              <a:rPr lang="en-US" sz="1100" b="1" dirty="0">
                <a:solidFill>
                  <a:srgbClr val="FFFF00"/>
                </a:solidFill>
                <a:sym typeface="Wingdings" pitchFamily="2" charset="2"/>
              </a:rPr>
              <a:t>	{</a:t>
            </a:r>
          </a:p>
          <a:p>
            <a:pPr marL="342900" indent="-342900"/>
            <a:r>
              <a:rPr lang="en-US" sz="1100" b="1" dirty="0">
                <a:solidFill>
                  <a:srgbClr val="FFFF00"/>
                </a:solidFill>
                <a:sym typeface="Wingdings" pitchFamily="2" charset="2"/>
              </a:rPr>
              <a:t>	    printf("Enter a number:");</a:t>
            </a:r>
          </a:p>
          <a:p>
            <a:pPr marL="342900" indent="-342900"/>
            <a:r>
              <a:rPr lang="en-US" sz="1100" b="1" dirty="0">
                <a:solidFill>
                  <a:srgbClr val="FFFF00"/>
                </a:solidFill>
                <a:sym typeface="Wingdings" pitchFamily="2" charset="2"/>
              </a:rPr>
              <a:t>	    scanf("%d", &amp;</a:t>
            </a:r>
            <a:r>
              <a:rPr lang="en-US" sz="1100" b="1" dirty="0" err="1">
                <a:solidFill>
                  <a:srgbClr val="FFFF00"/>
                </a:solidFill>
                <a:sym typeface="Wingdings" pitchFamily="2" charset="2"/>
              </a:rPr>
              <a:t>arr</a:t>
            </a:r>
            <a:r>
              <a:rPr lang="en-US" sz="1100" b="1" dirty="0">
                <a:solidFill>
                  <a:srgbClr val="FFFF00"/>
                </a:solidFill>
                <a:sym typeface="Wingdings" pitchFamily="2" charset="2"/>
              </a:rPr>
              <a:t>[i][j]);</a:t>
            </a:r>
          </a:p>
          <a:p>
            <a:pPr marL="342900" indent="-342900"/>
            <a:r>
              <a:rPr lang="en-US" sz="1100" b="1" dirty="0">
                <a:solidFill>
                  <a:srgbClr val="FFFF00"/>
                </a:solidFill>
                <a:sym typeface="Wingdings" pitchFamily="2" charset="2"/>
              </a:rPr>
              <a:t>	}</a:t>
            </a:r>
          </a:p>
          <a:p>
            <a:pPr marL="342900" indent="-342900"/>
            <a:r>
              <a:rPr lang="en-US" sz="1100" b="1" dirty="0">
                <a:solidFill>
                  <a:srgbClr val="FFFF00"/>
                </a:solidFill>
                <a:sym typeface="Wingdings" pitchFamily="2" charset="2"/>
              </a:rPr>
              <a:t>    }</a:t>
            </a:r>
          </a:p>
          <a:p>
            <a:pPr marL="342900" indent="-342900"/>
            <a:r>
              <a:rPr lang="en-US" sz="1100" b="1" dirty="0">
                <a:solidFill>
                  <a:srgbClr val="FFFF00"/>
                </a:solidFill>
                <a:sym typeface="Wingdings" pitchFamily="2" charset="2"/>
              </a:rPr>
              <a:t>    for(i = 0; i &lt; 3; i++)</a:t>
            </a:r>
          </a:p>
          <a:p>
            <a:pPr marL="342900" indent="-342900"/>
            <a:r>
              <a:rPr lang="en-US" sz="1100" b="1" dirty="0">
                <a:solidFill>
                  <a:srgbClr val="FFFF00"/>
                </a:solidFill>
                <a:sym typeface="Wingdings" pitchFamily="2" charset="2"/>
              </a:rPr>
              <a:t>    {</a:t>
            </a:r>
          </a:p>
          <a:p>
            <a:pPr marL="342900" indent="-342900"/>
            <a:r>
              <a:rPr lang="en-US" sz="1100" b="1" dirty="0">
                <a:solidFill>
                  <a:srgbClr val="FFFF00"/>
                </a:solidFill>
                <a:sym typeface="Wingdings" pitchFamily="2" charset="2"/>
              </a:rPr>
              <a:t>	for(j = 0; j &lt; 4; </a:t>
            </a:r>
            <a:r>
              <a:rPr lang="en-US" sz="1100" b="1" dirty="0" err="1">
                <a:solidFill>
                  <a:srgbClr val="FFFF00"/>
                </a:solidFill>
                <a:sym typeface="Wingdings" pitchFamily="2" charset="2"/>
              </a:rPr>
              <a:t>j++</a:t>
            </a:r>
            <a:r>
              <a:rPr lang="en-US" sz="1100" b="1" dirty="0">
                <a:solidFill>
                  <a:srgbClr val="FFFF00"/>
                </a:solidFill>
                <a:sym typeface="Wingdings" pitchFamily="2" charset="2"/>
              </a:rPr>
              <a:t>)</a:t>
            </a:r>
          </a:p>
          <a:p>
            <a:pPr marL="342900" indent="-342900"/>
            <a:r>
              <a:rPr lang="en-US" sz="1100" b="1" dirty="0">
                <a:solidFill>
                  <a:srgbClr val="FFFF00"/>
                </a:solidFill>
                <a:sym typeface="Wingdings" pitchFamily="2" charset="2"/>
              </a:rPr>
              <a:t>	{</a:t>
            </a:r>
          </a:p>
          <a:p>
            <a:pPr marL="342900" indent="-342900"/>
            <a:r>
              <a:rPr lang="en-US" sz="1100" b="1" dirty="0">
                <a:solidFill>
                  <a:srgbClr val="FFFF00"/>
                </a:solidFill>
                <a:sym typeface="Wingdings" pitchFamily="2" charset="2"/>
              </a:rPr>
              <a:t>	    printf("%d ", </a:t>
            </a:r>
            <a:r>
              <a:rPr lang="en-US" sz="1100" b="1" dirty="0" err="1">
                <a:solidFill>
                  <a:srgbClr val="FFFF00"/>
                </a:solidFill>
                <a:sym typeface="Wingdings" pitchFamily="2" charset="2"/>
              </a:rPr>
              <a:t>arr</a:t>
            </a:r>
            <a:r>
              <a:rPr lang="en-US" sz="1100" b="1" dirty="0">
                <a:solidFill>
                  <a:srgbClr val="FFFF00"/>
                </a:solidFill>
                <a:sym typeface="Wingdings" pitchFamily="2" charset="2"/>
              </a:rPr>
              <a:t>[i][j]);</a:t>
            </a:r>
          </a:p>
          <a:p>
            <a:pPr marL="342900" indent="-342900"/>
            <a:r>
              <a:rPr lang="en-US" sz="1100" b="1" dirty="0">
                <a:solidFill>
                  <a:srgbClr val="FFFF00"/>
                </a:solidFill>
                <a:sym typeface="Wingdings" pitchFamily="2" charset="2"/>
              </a:rPr>
              <a:t>	}</a:t>
            </a:r>
          </a:p>
          <a:p>
            <a:pPr marL="342900" indent="-342900"/>
            <a:r>
              <a:rPr lang="en-US" sz="1100" b="1" dirty="0">
                <a:solidFill>
                  <a:srgbClr val="FFFF00"/>
                </a:solidFill>
                <a:sym typeface="Wingdings" pitchFamily="2" charset="2"/>
              </a:rPr>
              <a:t>	printf("\n");</a:t>
            </a:r>
          </a:p>
          <a:p>
            <a:pPr marL="342900" indent="-342900"/>
            <a:r>
              <a:rPr lang="en-US" sz="1100" b="1" dirty="0">
                <a:solidFill>
                  <a:srgbClr val="FFFF00"/>
                </a:solidFill>
                <a:sym typeface="Wingdings" pitchFamily="2" charset="2"/>
              </a:rPr>
              <a:t>    }</a:t>
            </a:r>
          </a:p>
          <a:p>
            <a:pPr marL="342900" indent="-342900"/>
            <a:r>
              <a:rPr lang="en-US" sz="1100" b="1" dirty="0">
                <a:solidFill>
                  <a:srgbClr val="FFFF00"/>
                </a:solidFill>
                <a:sym typeface="Wingdings" pitchFamily="2" charset="2"/>
              </a:rPr>
              <a:t>    return 0;</a:t>
            </a:r>
          </a:p>
          <a:p>
            <a:pPr marL="342900" indent="-342900"/>
            <a:r>
              <a:rPr lang="en-US" sz="1100" b="1" dirty="0">
                <a:solidFill>
                  <a:srgbClr val="FFFF00"/>
                </a:solidFill>
                <a:sym typeface="Wingdings" pitchFamily="2" charset="2"/>
              </a:rPr>
              <a:t>}</a:t>
            </a:r>
          </a:p>
        </p:txBody>
      </p:sp>
      <p:graphicFrame>
        <p:nvGraphicFramePr>
          <p:cNvPr id="3" name="Table 3">
            <a:extLst>
              <a:ext uri="{FF2B5EF4-FFF2-40B4-BE49-F238E27FC236}">
                <a16:creationId xmlns:a16="http://schemas.microsoft.com/office/drawing/2014/main" id="{B5B3EED3-3FEC-4A9A-AE9D-3185C99FD7B7}"/>
              </a:ext>
            </a:extLst>
          </p:cNvPr>
          <p:cNvGraphicFramePr>
            <a:graphicFrameLocks noGrp="1"/>
          </p:cNvGraphicFramePr>
          <p:nvPr>
            <p:extLst>
              <p:ext uri="{D42A27DB-BD31-4B8C-83A1-F6EECF244321}">
                <p14:modId xmlns:p14="http://schemas.microsoft.com/office/powerpoint/2010/main" val="3324612268"/>
              </p:ext>
            </p:extLst>
          </p:nvPr>
        </p:nvGraphicFramePr>
        <p:xfrm>
          <a:off x="4168444" y="2499742"/>
          <a:ext cx="4580020" cy="2225040"/>
        </p:xfrm>
        <a:graphic>
          <a:graphicData uri="http://schemas.openxmlformats.org/drawingml/2006/table">
            <a:tbl>
              <a:tblPr firstRow="1" bandRow="1">
                <a:tableStyleId>{5C22544A-7EE6-4342-B048-85BDC9FD1C3A}</a:tableStyleId>
              </a:tblPr>
              <a:tblGrid>
                <a:gridCol w="1145005">
                  <a:extLst>
                    <a:ext uri="{9D8B030D-6E8A-4147-A177-3AD203B41FA5}">
                      <a16:colId xmlns:a16="http://schemas.microsoft.com/office/drawing/2014/main" val="1251815039"/>
                    </a:ext>
                  </a:extLst>
                </a:gridCol>
                <a:gridCol w="1145005">
                  <a:extLst>
                    <a:ext uri="{9D8B030D-6E8A-4147-A177-3AD203B41FA5}">
                      <a16:colId xmlns:a16="http://schemas.microsoft.com/office/drawing/2014/main" val="1270572368"/>
                    </a:ext>
                  </a:extLst>
                </a:gridCol>
                <a:gridCol w="1145005">
                  <a:extLst>
                    <a:ext uri="{9D8B030D-6E8A-4147-A177-3AD203B41FA5}">
                      <a16:colId xmlns:a16="http://schemas.microsoft.com/office/drawing/2014/main" val="2684664660"/>
                    </a:ext>
                  </a:extLst>
                </a:gridCol>
                <a:gridCol w="1145005">
                  <a:extLst>
                    <a:ext uri="{9D8B030D-6E8A-4147-A177-3AD203B41FA5}">
                      <a16:colId xmlns:a16="http://schemas.microsoft.com/office/drawing/2014/main" val="1039174146"/>
                    </a:ext>
                  </a:extLst>
                </a:gridCol>
              </a:tblGrid>
              <a:tr h="741680">
                <a:tc>
                  <a:txBody>
                    <a:bodyPr/>
                    <a:lstStyle/>
                    <a:p>
                      <a:pPr algn="ctr"/>
                      <a:r>
                        <a:rPr lang="en-US" b="1" dirty="0">
                          <a:solidFill>
                            <a:srgbClr val="FF0000"/>
                          </a:solidFill>
                        </a:rPr>
                        <a:t>15</a:t>
                      </a:r>
                    </a:p>
                    <a:p>
                      <a:pPr algn="ctr"/>
                      <a:r>
                        <a:rPr lang="en-US" b="1" dirty="0">
                          <a:solidFill>
                            <a:srgbClr val="FF0000"/>
                          </a:solidFill>
                        </a:rPr>
                        <a:t>1000</a:t>
                      </a:r>
                      <a:endParaRPr lang="en-US" b="1" dirty="0"/>
                    </a:p>
                  </a:txBody>
                  <a:tcPr marL="68701" marR="68701" anchor="ctr">
                    <a:solidFill>
                      <a:schemeClr val="accent1">
                        <a:lumMod val="20000"/>
                        <a:lumOff val="80000"/>
                      </a:schemeClr>
                    </a:solidFill>
                  </a:tcPr>
                </a:tc>
                <a:tc>
                  <a:txBody>
                    <a:bodyPr/>
                    <a:lstStyle/>
                    <a:p>
                      <a:pPr algn="ctr"/>
                      <a:r>
                        <a:rPr lang="en-US" b="1" dirty="0">
                          <a:solidFill>
                            <a:srgbClr val="FF0000"/>
                          </a:solidFill>
                        </a:rPr>
                        <a:t>25</a:t>
                      </a:r>
                    </a:p>
                    <a:p>
                      <a:pPr algn="ctr"/>
                      <a:r>
                        <a:rPr lang="en-US" b="1" dirty="0">
                          <a:solidFill>
                            <a:srgbClr val="FF0000"/>
                          </a:solidFill>
                        </a:rPr>
                        <a:t>1004</a:t>
                      </a:r>
                      <a:endParaRPr lang="en-US" b="1" dirty="0"/>
                    </a:p>
                  </a:txBody>
                  <a:tcPr marL="68701" marR="68701" anchor="ctr">
                    <a:solidFill>
                      <a:schemeClr val="accent1">
                        <a:lumMod val="20000"/>
                        <a:lumOff val="80000"/>
                      </a:schemeClr>
                    </a:solidFill>
                  </a:tcPr>
                </a:tc>
                <a:tc>
                  <a:txBody>
                    <a:bodyPr/>
                    <a:lstStyle/>
                    <a:p>
                      <a:pPr algn="ctr"/>
                      <a:r>
                        <a:rPr lang="en-US" b="1" dirty="0">
                          <a:solidFill>
                            <a:srgbClr val="FF0000"/>
                          </a:solidFill>
                        </a:rPr>
                        <a:t>8</a:t>
                      </a:r>
                    </a:p>
                    <a:p>
                      <a:pPr algn="ctr"/>
                      <a:r>
                        <a:rPr lang="en-US" b="1" dirty="0">
                          <a:solidFill>
                            <a:srgbClr val="FF0000"/>
                          </a:solidFill>
                        </a:rPr>
                        <a:t>1008</a:t>
                      </a:r>
                      <a:endParaRPr lang="en-US" b="1" dirty="0"/>
                    </a:p>
                  </a:txBody>
                  <a:tcPr marL="68701" marR="68701" anchor="ctr">
                    <a:solidFill>
                      <a:schemeClr val="accent1">
                        <a:lumMod val="20000"/>
                        <a:lumOff val="80000"/>
                      </a:schemeClr>
                    </a:solidFill>
                  </a:tcPr>
                </a:tc>
                <a:tc>
                  <a:txBody>
                    <a:bodyPr/>
                    <a:lstStyle/>
                    <a:p>
                      <a:pPr algn="ctr"/>
                      <a:r>
                        <a:rPr lang="en-US" b="1" dirty="0">
                          <a:solidFill>
                            <a:srgbClr val="FF0000"/>
                          </a:solidFill>
                        </a:rPr>
                        <a:t>12</a:t>
                      </a:r>
                    </a:p>
                    <a:p>
                      <a:pPr algn="ctr"/>
                      <a:r>
                        <a:rPr lang="en-US" b="1" dirty="0">
                          <a:solidFill>
                            <a:srgbClr val="FF0000"/>
                          </a:solidFill>
                        </a:rPr>
                        <a:t>1012</a:t>
                      </a:r>
                      <a:endParaRPr lang="en-US" b="1" dirty="0"/>
                    </a:p>
                  </a:txBody>
                  <a:tcPr marL="68701" marR="68701" anchor="ctr">
                    <a:solidFill>
                      <a:schemeClr val="accent1">
                        <a:lumMod val="20000"/>
                        <a:lumOff val="80000"/>
                      </a:schemeClr>
                    </a:solidFill>
                  </a:tcPr>
                </a:tc>
                <a:extLst>
                  <a:ext uri="{0D108BD9-81ED-4DB2-BD59-A6C34878D82A}">
                    <a16:rowId xmlns:a16="http://schemas.microsoft.com/office/drawing/2014/main" val="3410130541"/>
                  </a:ext>
                </a:extLst>
              </a:tr>
              <a:tr h="741680">
                <a:tc>
                  <a:txBody>
                    <a:bodyPr/>
                    <a:lstStyle/>
                    <a:p>
                      <a:pPr algn="ctr"/>
                      <a:r>
                        <a:rPr lang="en-US" b="1" dirty="0">
                          <a:solidFill>
                            <a:srgbClr val="FF0000"/>
                          </a:solidFill>
                        </a:rPr>
                        <a:t>18</a:t>
                      </a:r>
                    </a:p>
                    <a:p>
                      <a:pPr algn="ctr"/>
                      <a:r>
                        <a:rPr lang="en-US" b="1" dirty="0">
                          <a:solidFill>
                            <a:srgbClr val="FF0000"/>
                          </a:solidFill>
                        </a:rPr>
                        <a:t>1016</a:t>
                      </a:r>
                      <a:endParaRPr lang="en-US" b="1" dirty="0"/>
                    </a:p>
                  </a:txBody>
                  <a:tcPr marL="68701" marR="68701" anchor="ctr"/>
                </a:tc>
                <a:tc>
                  <a:txBody>
                    <a:bodyPr/>
                    <a:lstStyle/>
                    <a:p>
                      <a:pPr algn="ctr"/>
                      <a:r>
                        <a:rPr lang="en-US" b="1" dirty="0">
                          <a:solidFill>
                            <a:srgbClr val="FF0000"/>
                          </a:solidFill>
                        </a:rPr>
                        <a:t>35</a:t>
                      </a:r>
                    </a:p>
                    <a:p>
                      <a:pPr algn="ctr"/>
                      <a:r>
                        <a:rPr lang="en-US" b="1" dirty="0">
                          <a:solidFill>
                            <a:srgbClr val="FF0000"/>
                          </a:solidFill>
                        </a:rPr>
                        <a:t>1020</a:t>
                      </a:r>
                      <a:endParaRPr lang="en-US" b="1" dirty="0"/>
                    </a:p>
                  </a:txBody>
                  <a:tcPr marL="68701" marR="68701" anchor="ctr"/>
                </a:tc>
                <a:tc>
                  <a:txBody>
                    <a:bodyPr/>
                    <a:lstStyle/>
                    <a:p>
                      <a:pPr algn="ctr"/>
                      <a:r>
                        <a:rPr lang="en-US" b="1" dirty="0">
                          <a:solidFill>
                            <a:srgbClr val="FF0000"/>
                          </a:solidFill>
                        </a:rPr>
                        <a:t>40</a:t>
                      </a:r>
                    </a:p>
                    <a:p>
                      <a:pPr algn="ctr"/>
                      <a:r>
                        <a:rPr lang="en-US" b="1" dirty="0">
                          <a:solidFill>
                            <a:srgbClr val="FF0000"/>
                          </a:solidFill>
                        </a:rPr>
                        <a:t>1024</a:t>
                      </a:r>
                      <a:endParaRPr lang="en-US" b="1" dirty="0"/>
                    </a:p>
                  </a:txBody>
                  <a:tcPr marL="68701" marR="68701" anchor="ctr"/>
                </a:tc>
                <a:tc>
                  <a:txBody>
                    <a:bodyPr/>
                    <a:lstStyle/>
                    <a:p>
                      <a:pPr algn="ctr"/>
                      <a:r>
                        <a:rPr lang="en-US" b="1" dirty="0">
                          <a:solidFill>
                            <a:srgbClr val="FF0000"/>
                          </a:solidFill>
                        </a:rPr>
                        <a:t>25</a:t>
                      </a:r>
                    </a:p>
                    <a:p>
                      <a:pPr algn="ctr"/>
                      <a:r>
                        <a:rPr lang="en-US" b="1" dirty="0">
                          <a:solidFill>
                            <a:srgbClr val="FF0000"/>
                          </a:solidFill>
                        </a:rPr>
                        <a:t>1028</a:t>
                      </a:r>
                      <a:endParaRPr lang="en-US" b="1" dirty="0"/>
                    </a:p>
                  </a:txBody>
                  <a:tcPr marL="68701" marR="68701" anchor="ctr"/>
                </a:tc>
                <a:extLst>
                  <a:ext uri="{0D108BD9-81ED-4DB2-BD59-A6C34878D82A}">
                    <a16:rowId xmlns:a16="http://schemas.microsoft.com/office/drawing/2014/main" val="4250578244"/>
                  </a:ext>
                </a:extLst>
              </a:tr>
              <a:tr h="741680">
                <a:tc>
                  <a:txBody>
                    <a:bodyPr/>
                    <a:lstStyle/>
                    <a:p>
                      <a:pPr algn="ctr"/>
                      <a:r>
                        <a:rPr lang="en-US" b="1" dirty="0">
                          <a:solidFill>
                            <a:srgbClr val="FF0000"/>
                          </a:solidFill>
                        </a:rPr>
                        <a:t>29</a:t>
                      </a:r>
                    </a:p>
                    <a:p>
                      <a:pPr algn="ctr"/>
                      <a:r>
                        <a:rPr lang="en-US" b="1" dirty="0">
                          <a:solidFill>
                            <a:srgbClr val="FF0000"/>
                          </a:solidFill>
                        </a:rPr>
                        <a:t>1032</a:t>
                      </a:r>
                      <a:endParaRPr lang="en-US" b="1" dirty="0"/>
                    </a:p>
                  </a:txBody>
                  <a:tcPr marL="68701" marR="68701" anchor="ctr"/>
                </a:tc>
                <a:tc>
                  <a:txBody>
                    <a:bodyPr/>
                    <a:lstStyle/>
                    <a:p>
                      <a:pPr algn="ctr"/>
                      <a:r>
                        <a:rPr lang="en-US" b="1" dirty="0">
                          <a:solidFill>
                            <a:srgbClr val="FF0000"/>
                          </a:solidFill>
                        </a:rPr>
                        <a:t>31</a:t>
                      </a:r>
                    </a:p>
                    <a:p>
                      <a:pPr algn="ctr"/>
                      <a:r>
                        <a:rPr lang="en-US" b="1" dirty="0">
                          <a:solidFill>
                            <a:srgbClr val="FF0000"/>
                          </a:solidFill>
                        </a:rPr>
                        <a:t>1036</a:t>
                      </a:r>
                      <a:endParaRPr lang="en-US" b="1" dirty="0"/>
                    </a:p>
                  </a:txBody>
                  <a:tcPr marL="68701" marR="68701" anchor="ctr"/>
                </a:tc>
                <a:tc>
                  <a:txBody>
                    <a:bodyPr/>
                    <a:lstStyle/>
                    <a:p>
                      <a:pPr algn="ctr"/>
                      <a:r>
                        <a:rPr lang="en-US" b="1" dirty="0">
                          <a:solidFill>
                            <a:srgbClr val="FF0000"/>
                          </a:solidFill>
                        </a:rPr>
                        <a:t>48</a:t>
                      </a:r>
                    </a:p>
                    <a:p>
                      <a:pPr algn="ctr"/>
                      <a:r>
                        <a:rPr lang="en-US" b="1" dirty="0">
                          <a:solidFill>
                            <a:srgbClr val="FF0000"/>
                          </a:solidFill>
                        </a:rPr>
                        <a:t>1040</a:t>
                      </a:r>
                      <a:endParaRPr lang="en-US" b="1" dirty="0"/>
                    </a:p>
                  </a:txBody>
                  <a:tcPr marL="68701" marR="68701" anchor="ctr"/>
                </a:tc>
                <a:tc>
                  <a:txBody>
                    <a:bodyPr/>
                    <a:lstStyle/>
                    <a:p>
                      <a:pPr algn="ctr"/>
                      <a:r>
                        <a:rPr lang="en-US" b="1" dirty="0">
                          <a:solidFill>
                            <a:srgbClr val="FF0000"/>
                          </a:solidFill>
                        </a:rPr>
                        <a:t>28</a:t>
                      </a:r>
                    </a:p>
                    <a:p>
                      <a:pPr algn="ctr"/>
                      <a:r>
                        <a:rPr lang="en-US" b="1" dirty="0">
                          <a:solidFill>
                            <a:srgbClr val="FF0000"/>
                          </a:solidFill>
                        </a:rPr>
                        <a:t>1044</a:t>
                      </a:r>
                      <a:endParaRPr lang="en-US" b="1" dirty="0"/>
                    </a:p>
                  </a:txBody>
                  <a:tcPr marL="68701" marR="68701" anchor="ctr"/>
                </a:tc>
                <a:extLst>
                  <a:ext uri="{0D108BD9-81ED-4DB2-BD59-A6C34878D82A}">
                    <a16:rowId xmlns:a16="http://schemas.microsoft.com/office/drawing/2014/main" val="650213736"/>
                  </a:ext>
                </a:extLst>
              </a:tr>
            </a:tbl>
          </a:graphicData>
        </a:graphic>
      </p:graphicFrame>
      <p:sp>
        <p:nvSpPr>
          <p:cNvPr id="18" name="Thought Bubble: Cloud 17">
            <a:extLst>
              <a:ext uri="{FF2B5EF4-FFF2-40B4-BE49-F238E27FC236}">
                <a16:creationId xmlns:a16="http://schemas.microsoft.com/office/drawing/2014/main" id="{DAE26B9D-814F-4F92-B2CA-AE0BE9D97F85}"/>
              </a:ext>
            </a:extLst>
          </p:cNvPr>
          <p:cNvSpPr/>
          <p:nvPr/>
        </p:nvSpPr>
        <p:spPr>
          <a:xfrm>
            <a:off x="6911338" y="1059582"/>
            <a:ext cx="1686831" cy="871297"/>
          </a:xfrm>
          <a:prstGeom prst="cloudCallout">
            <a:avLst>
              <a:gd name="adj1" fmla="val -25876"/>
              <a:gd name="adj2" fmla="val 1064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Logical</a:t>
            </a:r>
          </a:p>
          <a:p>
            <a:pPr algn="ctr"/>
            <a:r>
              <a:rPr lang="en-US" dirty="0"/>
              <a:t>View</a:t>
            </a:r>
          </a:p>
        </p:txBody>
      </p:sp>
      <p:sp>
        <p:nvSpPr>
          <p:cNvPr id="19" name="TextBox 18">
            <a:extLst>
              <a:ext uri="{FF2B5EF4-FFF2-40B4-BE49-F238E27FC236}">
                <a16:creationId xmlns:a16="http://schemas.microsoft.com/office/drawing/2014/main" id="{2E07FCFB-95DE-4E48-A38C-BF71B939F284}"/>
              </a:ext>
            </a:extLst>
          </p:cNvPr>
          <p:cNvSpPr txBox="1"/>
          <p:nvPr/>
        </p:nvSpPr>
        <p:spPr>
          <a:xfrm>
            <a:off x="3707904" y="2634466"/>
            <a:ext cx="301686" cy="369332"/>
          </a:xfrm>
          <a:prstGeom prst="rect">
            <a:avLst/>
          </a:prstGeom>
          <a:noFill/>
        </p:spPr>
        <p:txBody>
          <a:bodyPr wrap="none" rtlCol="0">
            <a:spAutoFit/>
          </a:bodyPr>
          <a:lstStyle/>
          <a:p>
            <a:r>
              <a:rPr lang="en-US" dirty="0"/>
              <a:t>0</a:t>
            </a:r>
          </a:p>
        </p:txBody>
      </p:sp>
      <p:sp>
        <p:nvSpPr>
          <p:cNvPr id="22" name="TextBox 21">
            <a:extLst>
              <a:ext uri="{FF2B5EF4-FFF2-40B4-BE49-F238E27FC236}">
                <a16:creationId xmlns:a16="http://schemas.microsoft.com/office/drawing/2014/main" id="{D38E8119-15C8-4D0D-BD09-D50F787C1E7B}"/>
              </a:ext>
            </a:extLst>
          </p:cNvPr>
          <p:cNvSpPr txBox="1"/>
          <p:nvPr/>
        </p:nvSpPr>
        <p:spPr>
          <a:xfrm>
            <a:off x="4558346" y="1995686"/>
            <a:ext cx="301686" cy="369332"/>
          </a:xfrm>
          <a:prstGeom prst="rect">
            <a:avLst/>
          </a:prstGeom>
          <a:noFill/>
        </p:spPr>
        <p:txBody>
          <a:bodyPr wrap="none" rtlCol="0">
            <a:spAutoFit/>
          </a:bodyPr>
          <a:lstStyle/>
          <a:p>
            <a:r>
              <a:rPr lang="en-US" dirty="0"/>
              <a:t>0</a:t>
            </a:r>
          </a:p>
        </p:txBody>
      </p:sp>
      <p:sp>
        <p:nvSpPr>
          <p:cNvPr id="23" name="TextBox 22">
            <a:extLst>
              <a:ext uri="{FF2B5EF4-FFF2-40B4-BE49-F238E27FC236}">
                <a16:creationId xmlns:a16="http://schemas.microsoft.com/office/drawing/2014/main" id="{42FF23A1-3C55-4F0E-A12C-CA6C9100C496}"/>
              </a:ext>
            </a:extLst>
          </p:cNvPr>
          <p:cNvSpPr txBox="1"/>
          <p:nvPr/>
        </p:nvSpPr>
        <p:spPr>
          <a:xfrm>
            <a:off x="5638466" y="1995686"/>
            <a:ext cx="301686" cy="369332"/>
          </a:xfrm>
          <a:prstGeom prst="rect">
            <a:avLst/>
          </a:prstGeom>
          <a:noFill/>
        </p:spPr>
        <p:txBody>
          <a:bodyPr wrap="none" rtlCol="0">
            <a:spAutoFit/>
          </a:bodyPr>
          <a:lstStyle/>
          <a:p>
            <a:r>
              <a:rPr lang="en-US" dirty="0"/>
              <a:t>1</a:t>
            </a:r>
          </a:p>
        </p:txBody>
      </p:sp>
      <p:sp>
        <p:nvSpPr>
          <p:cNvPr id="24" name="TextBox 23">
            <a:extLst>
              <a:ext uri="{FF2B5EF4-FFF2-40B4-BE49-F238E27FC236}">
                <a16:creationId xmlns:a16="http://schemas.microsoft.com/office/drawing/2014/main" id="{28F021F0-BEC9-42E0-A72D-29C0E6B56EDC}"/>
              </a:ext>
            </a:extLst>
          </p:cNvPr>
          <p:cNvSpPr txBox="1"/>
          <p:nvPr/>
        </p:nvSpPr>
        <p:spPr>
          <a:xfrm>
            <a:off x="3707904" y="3426554"/>
            <a:ext cx="301686" cy="369332"/>
          </a:xfrm>
          <a:prstGeom prst="rect">
            <a:avLst/>
          </a:prstGeom>
          <a:noFill/>
        </p:spPr>
        <p:txBody>
          <a:bodyPr wrap="none" rtlCol="0">
            <a:spAutoFit/>
          </a:bodyPr>
          <a:lstStyle/>
          <a:p>
            <a:r>
              <a:rPr lang="en-US" dirty="0"/>
              <a:t>1</a:t>
            </a:r>
          </a:p>
        </p:txBody>
      </p:sp>
      <p:sp>
        <p:nvSpPr>
          <p:cNvPr id="25" name="TextBox 24">
            <a:extLst>
              <a:ext uri="{FF2B5EF4-FFF2-40B4-BE49-F238E27FC236}">
                <a16:creationId xmlns:a16="http://schemas.microsoft.com/office/drawing/2014/main" id="{F6A1FFD0-0CCF-4DE3-A42E-3B4723E3222A}"/>
              </a:ext>
            </a:extLst>
          </p:cNvPr>
          <p:cNvSpPr txBox="1"/>
          <p:nvPr/>
        </p:nvSpPr>
        <p:spPr>
          <a:xfrm>
            <a:off x="3694250" y="4146634"/>
            <a:ext cx="301686" cy="369332"/>
          </a:xfrm>
          <a:prstGeom prst="rect">
            <a:avLst/>
          </a:prstGeom>
          <a:noFill/>
        </p:spPr>
        <p:txBody>
          <a:bodyPr wrap="none" rtlCol="0">
            <a:spAutoFit/>
          </a:bodyPr>
          <a:lstStyle/>
          <a:p>
            <a:r>
              <a:rPr lang="en-US" dirty="0"/>
              <a:t>2</a:t>
            </a:r>
          </a:p>
        </p:txBody>
      </p:sp>
      <p:sp>
        <p:nvSpPr>
          <p:cNvPr id="27" name="TextBox 26">
            <a:extLst>
              <a:ext uri="{FF2B5EF4-FFF2-40B4-BE49-F238E27FC236}">
                <a16:creationId xmlns:a16="http://schemas.microsoft.com/office/drawing/2014/main" id="{7440696F-BDA9-4818-9F6D-3D687692326B}"/>
              </a:ext>
            </a:extLst>
          </p:cNvPr>
          <p:cNvSpPr txBox="1"/>
          <p:nvPr/>
        </p:nvSpPr>
        <p:spPr>
          <a:xfrm>
            <a:off x="6862602" y="1995686"/>
            <a:ext cx="301686" cy="369332"/>
          </a:xfrm>
          <a:prstGeom prst="rect">
            <a:avLst/>
          </a:prstGeom>
          <a:noFill/>
        </p:spPr>
        <p:txBody>
          <a:bodyPr wrap="none" rtlCol="0">
            <a:spAutoFit/>
          </a:bodyPr>
          <a:lstStyle/>
          <a:p>
            <a:r>
              <a:rPr lang="en-US" dirty="0"/>
              <a:t>2</a:t>
            </a:r>
          </a:p>
        </p:txBody>
      </p:sp>
      <p:sp>
        <p:nvSpPr>
          <p:cNvPr id="28" name="TextBox 27">
            <a:extLst>
              <a:ext uri="{FF2B5EF4-FFF2-40B4-BE49-F238E27FC236}">
                <a16:creationId xmlns:a16="http://schemas.microsoft.com/office/drawing/2014/main" id="{32563E38-8844-4352-99AE-6A76C2FCA50D}"/>
              </a:ext>
            </a:extLst>
          </p:cNvPr>
          <p:cNvSpPr txBox="1"/>
          <p:nvPr/>
        </p:nvSpPr>
        <p:spPr>
          <a:xfrm>
            <a:off x="8014730" y="1995686"/>
            <a:ext cx="301686" cy="369332"/>
          </a:xfrm>
          <a:prstGeom prst="rect">
            <a:avLst/>
          </a:prstGeom>
          <a:noFill/>
        </p:spPr>
        <p:txBody>
          <a:bodyPr wrap="none" rtlCol="0">
            <a:spAutoFit/>
          </a:bodyPr>
          <a:lstStyle/>
          <a:p>
            <a:r>
              <a:rPr lang="en-US" dirty="0"/>
              <a:t>3</a:t>
            </a:r>
          </a:p>
        </p:txBody>
      </p:sp>
      <p:sp>
        <p:nvSpPr>
          <p:cNvPr id="29" name="TextBox 28">
            <a:extLst>
              <a:ext uri="{FF2B5EF4-FFF2-40B4-BE49-F238E27FC236}">
                <a16:creationId xmlns:a16="http://schemas.microsoft.com/office/drawing/2014/main" id="{370891AA-AFE5-4569-A630-6CC4757858BE}"/>
              </a:ext>
            </a:extLst>
          </p:cNvPr>
          <p:cNvSpPr txBox="1"/>
          <p:nvPr/>
        </p:nvSpPr>
        <p:spPr>
          <a:xfrm>
            <a:off x="3645906" y="1923678"/>
            <a:ext cx="494046" cy="400110"/>
          </a:xfrm>
          <a:prstGeom prst="rect">
            <a:avLst/>
          </a:prstGeom>
          <a:noFill/>
        </p:spPr>
        <p:txBody>
          <a:bodyPr wrap="none" rtlCol="0">
            <a:spAutoFit/>
          </a:bodyPr>
          <a:lstStyle/>
          <a:p>
            <a:r>
              <a:rPr lang="en-US" sz="2000" b="1" dirty="0" err="1"/>
              <a:t>arr</a:t>
            </a:r>
            <a:endParaRPr lang="en-US" sz="2000" b="1" dirty="0"/>
          </a:p>
        </p:txBody>
      </p:sp>
    </p:spTree>
    <p:extLst>
      <p:ext uri="{BB962C8B-B14F-4D97-AF65-F5344CB8AC3E}">
        <p14:creationId xmlns:p14="http://schemas.microsoft.com/office/powerpoint/2010/main" val="228923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down)">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down)">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wipe(down)">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wipe(down)">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wipe(down)">
                                      <p:cBhvr>
                                        <p:cTn id="32" dur="5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animEffect transition="in" filter="wipe(down)">
                                      <p:cBhvr>
                                        <p:cTn id="37" dur="500"/>
                                        <p:tgtEl>
                                          <p:spTgt spid="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
                                            <p:txEl>
                                              <p:pRg st="7" end="7"/>
                                            </p:txEl>
                                          </p:spTgt>
                                        </p:tgtEl>
                                        <p:attrNameLst>
                                          <p:attrName>style.visibility</p:attrName>
                                        </p:attrNameLst>
                                      </p:cBhvr>
                                      <p:to>
                                        <p:strVal val="visible"/>
                                      </p:to>
                                    </p:set>
                                    <p:animEffect transition="in" filter="wipe(down)">
                                      <p:cBhvr>
                                        <p:cTn id="42" dur="500"/>
                                        <p:tgtEl>
                                          <p:spTgt spid="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xEl>
                                              <p:pRg st="8" end="8"/>
                                            </p:txEl>
                                          </p:spTgt>
                                        </p:tgtEl>
                                        <p:attrNameLst>
                                          <p:attrName>style.visibility</p:attrName>
                                        </p:attrNameLst>
                                      </p:cBhvr>
                                      <p:to>
                                        <p:strVal val="visible"/>
                                      </p:to>
                                    </p:set>
                                    <p:animEffect transition="in" filter="wipe(down)">
                                      <p:cBhvr>
                                        <p:cTn id="47" dur="500"/>
                                        <p:tgtEl>
                                          <p:spTgt spid="1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4">
                                            <p:txEl>
                                              <p:pRg st="9" end="9"/>
                                            </p:txEl>
                                          </p:spTgt>
                                        </p:tgtEl>
                                        <p:attrNameLst>
                                          <p:attrName>style.visibility</p:attrName>
                                        </p:attrNameLst>
                                      </p:cBhvr>
                                      <p:to>
                                        <p:strVal val="visible"/>
                                      </p:to>
                                    </p:set>
                                    <p:animEffect transition="in" filter="wipe(down)">
                                      <p:cBhvr>
                                        <p:cTn id="52" dur="500"/>
                                        <p:tgtEl>
                                          <p:spTgt spid="1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xEl>
                                              <p:pRg st="10" end="10"/>
                                            </p:txEl>
                                          </p:spTgt>
                                        </p:tgtEl>
                                        <p:attrNameLst>
                                          <p:attrName>style.visibility</p:attrName>
                                        </p:attrNameLst>
                                      </p:cBhvr>
                                      <p:to>
                                        <p:strVal val="visible"/>
                                      </p:to>
                                    </p:set>
                                    <p:animEffect transition="in" filter="wipe(down)">
                                      <p:cBhvr>
                                        <p:cTn id="57" dur="500"/>
                                        <p:tgtEl>
                                          <p:spTgt spid="1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4">
                                            <p:txEl>
                                              <p:pRg st="11" end="11"/>
                                            </p:txEl>
                                          </p:spTgt>
                                        </p:tgtEl>
                                        <p:attrNameLst>
                                          <p:attrName>style.visibility</p:attrName>
                                        </p:attrNameLst>
                                      </p:cBhvr>
                                      <p:to>
                                        <p:strVal val="visible"/>
                                      </p:to>
                                    </p:set>
                                    <p:animEffect transition="in" filter="wipe(down)">
                                      <p:cBhvr>
                                        <p:cTn id="62" dur="500"/>
                                        <p:tgtEl>
                                          <p:spTgt spid="1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4">
                                            <p:txEl>
                                              <p:pRg st="12" end="12"/>
                                            </p:txEl>
                                          </p:spTgt>
                                        </p:tgtEl>
                                        <p:attrNameLst>
                                          <p:attrName>style.visibility</p:attrName>
                                        </p:attrNameLst>
                                      </p:cBhvr>
                                      <p:to>
                                        <p:strVal val="visible"/>
                                      </p:to>
                                    </p:set>
                                    <p:animEffect transition="in" filter="wipe(down)">
                                      <p:cBhvr>
                                        <p:cTn id="67" dur="500"/>
                                        <p:tgtEl>
                                          <p:spTgt spid="1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4">
                                            <p:txEl>
                                              <p:pRg st="13" end="13"/>
                                            </p:txEl>
                                          </p:spTgt>
                                        </p:tgtEl>
                                        <p:attrNameLst>
                                          <p:attrName>style.visibility</p:attrName>
                                        </p:attrNameLst>
                                      </p:cBhvr>
                                      <p:to>
                                        <p:strVal val="visible"/>
                                      </p:to>
                                    </p:set>
                                    <p:animEffect transition="in" filter="wipe(down)">
                                      <p:cBhvr>
                                        <p:cTn id="72" dur="500"/>
                                        <p:tgtEl>
                                          <p:spTgt spid="1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4">
                                            <p:txEl>
                                              <p:pRg st="14" end="14"/>
                                            </p:txEl>
                                          </p:spTgt>
                                        </p:tgtEl>
                                        <p:attrNameLst>
                                          <p:attrName>style.visibility</p:attrName>
                                        </p:attrNameLst>
                                      </p:cBhvr>
                                      <p:to>
                                        <p:strVal val="visible"/>
                                      </p:to>
                                    </p:set>
                                    <p:animEffect transition="in" filter="wipe(down)">
                                      <p:cBhvr>
                                        <p:cTn id="77" dur="500"/>
                                        <p:tgtEl>
                                          <p:spTgt spid="14">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4">
                                            <p:txEl>
                                              <p:pRg st="15" end="15"/>
                                            </p:txEl>
                                          </p:spTgt>
                                        </p:tgtEl>
                                        <p:attrNameLst>
                                          <p:attrName>style.visibility</p:attrName>
                                        </p:attrNameLst>
                                      </p:cBhvr>
                                      <p:to>
                                        <p:strVal val="visible"/>
                                      </p:to>
                                    </p:set>
                                    <p:animEffect transition="in" filter="wipe(down)">
                                      <p:cBhvr>
                                        <p:cTn id="82" dur="500"/>
                                        <p:tgtEl>
                                          <p:spTgt spid="14">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4">
                                            <p:txEl>
                                              <p:pRg st="16" end="16"/>
                                            </p:txEl>
                                          </p:spTgt>
                                        </p:tgtEl>
                                        <p:attrNameLst>
                                          <p:attrName>style.visibility</p:attrName>
                                        </p:attrNameLst>
                                      </p:cBhvr>
                                      <p:to>
                                        <p:strVal val="visible"/>
                                      </p:to>
                                    </p:set>
                                    <p:animEffect transition="in" filter="wipe(down)">
                                      <p:cBhvr>
                                        <p:cTn id="87" dur="500"/>
                                        <p:tgtEl>
                                          <p:spTgt spid="14">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14">
                                            <p:txEl>
                                              <p:pRg st="17" end="17"/>
                                            </p:txEl>
                                          </p:spTgt>
                                        </p:tgtEl>
                                        <p:attrNameLst>
                                          <p:attrName>style.visibility</p:attrName>
                                        </p:attrNameLst>
                                      </p:cBhvr>
                                      <p:to>
                                        <p:strVal val="visible"/>
                                      </p:to>
                                    </p:set>
                                    <p:animEffect transition="in" filter="wipe(down)">
                                      <p:cBhvr>
                                        <p:cTn id="92" dur="500"/>
                                        <p:tgtEl>
                                          <p:spTgt spid="14">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14">
                                            <p:txEl>
                                              <p:pRg st="18" end="18"/>
                                            </p:txEl>
                                          </p:spTgt>
                                        </p:tgtEl>
                                        <p:attrNameLst>
                                          <p:attrName>style.visibility</p:attrName>
                                        </p:attrNameLst>
                                      </p:cBhvr>
                                      <p:to>
                                        <p:strVal val="visible"/>
                                      </p:to>
                                    </p:set>
                                    <p:animEffect transition="in" filter="wipe(down)">
                                      <p:cBhvr>
                                        <p:cTn id="97" dur="500"/>
                                        <p:tgtEl>
                                          <p:spTgt spid="14">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4">
                                            <p:txEl>
                                              <p:pRg st="19" end="19"/>
                                            </p:txEl>
                                          </p:spTgt>
                                        </p:tgtEl>
                                        <p:attrNameLst>
                                          <p:attrName>style.visibility</p:attrName>
                                        </p:attrNameLst>
                                      </p:cBhvr>
                                      <p:to>
                                        <p:strVal val="visible"/>
                                      </p:to>
                                    </p:set>
                                    <p:animEffect transition="in" filter="wipe(down)">
                                      <p:cBhvr>
                                        <p:cTn id="102" dur="500"/>
                                        <p:tgtEl>
                                          <p:spTgt spid="14">
                                            <p:txEl>
                                              <p:pRg st="19" end="1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14">
                                            <p:txEl>
                                              <p:pRg st="20" end="20"/>
                                            </p:txEl>
                                          </p:spTgt>
                                        </p:tgtEl>
                                        <p:attrNameLst>
                                          <p:attrName>style.visibility</p:attrName>
                                        </p:attrNameLst>
                                      </p:cBhvr>
                                      <p:to>
                                        <p:strVal val="visible"/>
                                      </p:to>
                                    </p:set>
                                    <p:animEffect transition="in" filter="wipe(down)">
                                      <p:cBhvr>
                                        <p:cTn id="107" dur="500"/>
                                        <p:tgtEl>
                                          <p:spTgt spid="14">
                                            <p:txEl>
                                              <p:pRg st="20" end="2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14">
                                            <p:txEl>
                                              <p:pRg st="21" end="21"/>
                                            </p:txEl>
                                          </p:spTgt>
                                        </p:tgtEl>
                                        <p:attrNameLst>
                                          <p:attrName>style.visibility</p:attrName>
                                        </p:attrNameLst>
                                      </p:cBhvr>
                                      <p:to>
                                        <p:strVal val="visible"/>
                                      </p:to>
                                    </p:set>
                                    <p:animEffect transition="in" filter="wipe(down)">
                                      <p:cBhvr>
                                        <p:cTn id="112" dur="500"/>
                                        <p:tgtEl>
                                          <p:spTgt spid="14">
                                            <p:txEl>
                                              <p:pRg st="21" end="2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14">
                                            <p:txEl>
                                              <p:pRg st="22" end="22"/>
                                            </p:txEl>
                                          </p:spTgt>
                                        </p:tgtEl>
                                        <p:attrNameLst>
                                          <p:attrName>style.visibility</p:attrName>
                                        </p:attrNameLst>
                                      </p:cBhvr>
                                      <p:to>
                                        <p:strVal val="visible"/>
                                      </p:to>
                                    </p:set>
                                    <p:animEffect transition="in" filter="wipe(down)">
                                      <p:cBhvr>
                                        <p:cTn id="117" dur="500"/>
                                        <p:tgtEl>
                                          <p:spTgt spid="14">
                                            <p:txEl>
                                              <p:pRg st="22" end="22"/>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29">
                                            <p:txEl>
                                              <p:pRg st="0" end="0"/>
                                            </p:txEl>
                                          </p:spTgt>
                                        </p:tgtEl>
                                        <p:attrNameLst>
                                          <p:attrName>style.visibility</p:attrName>
                                        </p:attrNameLst>
                                      </p:cBhvr>
                                      <p:to>
                                        <p:strVal val="visible"/>
                                      </p:to>
                                    </p:set>
                                    <p:animEffect transition="in" filter="wipe(down)">
                                      <p:cBhvr>
                                        <p:cTn id="122" dur="500"/>
                                        <p:tgtEl>
                                          <p:spTgt spid="29">
                                            <p:txEl>
                                              <p:pRg st="0" end="0"/>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3"/>
                                        </p:tgtEl>
                                        <p:attrNameLst>
                                          <p:attrName>style.visibility</p:attrName>
                                        </p:attrNameLst>
                                      </p:cBhvr>
                                      <p:to>
                                        <p:strVal val="visible"/>
                                      </p:to>
                                    </p:set>
                                    <p:animEffect transition="in" filter="fade">
                                      <p:cBhvr>
                                        <p:cTn id="127" dur="2000"/>
                                        <p:tgtEl>
                                          <p:spTgt spid="3"/>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18">
                                            <p:bg/>
                                          </p:spTgt>
                                        </p:tgtEl>
                                        <p:attrNameLst>
                                          <p:attrName>style.visibility</p:attrName>
                                        </p:attrNameLst>
                                      </p:cBhvr>
                                      <p:to>
                                        <p:strVal val="visible"/>
                                      </p:to>
                                    </p:set>
                                    <p:animEffect transition="in" filter="wipe(down)">
                                      <p:cBhvr>
                                        <p:cTn id="132" dur="500"/>
                                        <p:tgtEl>
                                          <p:spTgt spid="18">
                                            <p:bg/>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18">
                                            <p:txEl>
                                              <p:pRg st="0" end="0"/>
                                            </p:txEl>
                                          </p:spTgt>
                                        </p:tgtEl>
                                        <p:attrNameLst>
                                          <p:attrName>style.visibility</p:attrName>
                                        </p:attrNameLst>
                                      </p:cBhvr>
                                      <p:to>
                                        <p:strVal val="visible"/>
                                      </p:to>
                                    </p:set>
                                    <p:animEffect transition="in" filter="wipe(down)">
                                      <p:cBhvr>
                                        <p:cTn id="137" dur="500"/>
                                        <p:tgtEl>
                                          <p:spTgt spid="18">
                                            <p:txEl>
                                              <p:pRg st="0" end="0"/>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18">
                                            <p:txEl>
                                              <p:pRg st="1" end="1"/>
                                            </p:txEl>
                                          </p:spTgt>
                                        </p:tgtEl>
                                        <p:attrNameLst>
                                          <p:attrName>style.visibility</p:attrName>
                                        </p:attrNameLst>
                                      </p:cBhvr>
                                      <p:to>
                                        <p:strVal val="visible"/>
                                      </p:to>
                                    </p:set>
                                    <p:animEffect transition="in" filter="wipe(down)">
                                      <p:cBhvr>
                                        <p:cTn id="142"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8" grpId="0" build="p" animBg="1"/>
      <p:bldP spid="2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642910" y="1643056"/>
            <a:ext cx="7929618" cy="2714644"/>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Write a program to accept values from the user in a 2D</a:t>
            </a:r>
          </a:p>
          <a:p>
            <a:pPr algn="ctr"/>
            <a:r>
              <a:rPr lang="en-US" sz="2400" b="1" dirty="0">
                <a:solidFill>
                  <a:srgbClr val="FFFF00"/>
                </a:solidFill>
              </a:rPr>
              <a:t>array of size 3 * 4, and display the sum and average of all</a:t>
            </a:r>
          </a:p>
          <a:p>
            <a:pPr algn="ctr"/>
            <a:r>
              <a:rPr lang="en-US" sz="2400" b="1" dirty="0">
                <a:solidFill>
                  <a:srgbClr val="FFFF00"/>
                </a:solidFill>
              </a:rPr>
              <a:t>the numbers of the array</a:t>
            </a: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down)">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Solution</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412233" y="1017611"/>
            <a:ext cx="8462474" cy="3983031"/>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108520" y="964922"/>
            <a:ext cx="5367243" cy="4278094"/>
          </a:xfrm>
          <a:prstGeom prst="rect">
            <a:avLst/>
          </a:prstGeom>
          <a:noFill/>
        </p:spPr>
        <p:txBody>
          <a:bodyPr wrap="square" rtlCol="0">
            <a:spAutoFit/>
          </a:bodyPr>
          <a:lstStyle/>
          <a:p>
            <a:pPr marL="1257300" lvl="2" indent="-342900"/>
            <a:r>
              <a:rPr lang="en-US" sz="1550" dirty="0" err="1">
                <a:solidFill>
                  <a:schemeClr val="bg1"/>
                </a:solidFill>
                <a:sym typeface="Wingdings" pitchFamily="2" charset="2"/>
              </a:rPr>
              <a:t>int</a:t>
            </a:r>
            <a:r>
              <a:rPr lang="en-US" sz="1550" dirty="0">
                <a:solidFill>
                  <a:schemeClr val="bg1"/>
                </a:solidFill>
                <a:sym typeface="Wingdings" pitchFamily="2" charset="2"/>
              </a:rPr>
              <a:t> main()</a:t>
            </a:r>
          </a:p>
          <a:p>
            <a:pPr marL="1257300" lvl="2" indent="-342900"/>
            <a:r>
              <a:rPr lang="en-US" sz="1550" dirty="0">
                <a:solidFill>
                  <a:schemeClr val="bg1"/>
                </a:solidFill>
                <a:sym typeface="Wingdings" pitchFamily="2" charset="2"/>
              </a:rPr>
              <a:t>{</a:t>
            </a:r>
          </a:p>
          <a:p>
            <a:pPr marL="1257300" lvl="2" indent="-342900"/>
            <a:r>
              <a:rPr lang="en-US" sz="1550" dirty="0">
                <a:solidFill>
                  <a:schemeClr val="bg1"/>
                </a:solidFill>
                <a:sym typeface="Wingdings" pitchFamily="2" charset="2"/>
              </a:rPr>
              <a:t>    int </a:t>
            </a:r>
            <a:r>
              <a:rPr lang="en-US" sz="1550" dirty="0" err="1">
                <a:solidFill>
                  <a:schemeClr val="bg1"/>
                </a:solidFill>
                <a:sym typeface="Wingdings" pitchFamily="2" charset="2"/>
              </a:rPr>
              <a:t>arr</a:t>
            </a:r>
            <a:r>
              <a:rPr lang="en-US" sz="1550" dirty="0">
                <a:solidFill>
                  <a:schemeClr val="bg1"/>
                </a:solidFill>
                <a:sym typeface="Wingdings" pitchFamily="2" charset="2"/>
              </a:rPr>
              <a:t>[3][4], i, j, sum = 0;</a:t>
            </a:r>
          </a:p>
          <a:p>
            <a:pPr marL="1257300" lvl="2" indent="-342900"/>
            <a:r>
              <a:rPr lang="en-US" sz="1550" dirty="0">
                <a:solidFill>
                  <a:schemeClr val="bg1"/>
                </a:solidFill>
                <a:sym typeface="Wingdings" pitchFamily="2" charset="2"/>
              </a:rPr>
              <a:t>  </a:t>
            </a:r>
          </a:p>
          <a:p>
            <a:pPr marL="1257300" lvl="2" indent="-342900"/>
            <a:r>
              <a:rPr lang="en-US" sz="1550" dirty="0">
                <a:solidFill>
                  <a:schemeClr val="bg1"/>
                </a:solidFill>
                <a:sym typeface="Wingdings" pitchFamily="2" charset="2"/>
              </a:rPr>
              <a:t>    for(i = 0; i &lt; 3; i++)</a:t>
            </a:r>
          </a:p>
          <a:p>
            <a:pPr marL="1257300" lvl="2" indent="-342900"/>
            <a:r>
              <a:rPr lang="en-US" sz="1550" dirty="0">
                <a:solidFill>
                  <a:schemeClr val="bg1"/>
                </a:solidFill>
                <a:sym typeface="Wingdings" pitchFamily="2" charset="2"/>
              </a:rPr>
              <a:t>    {</a:t>
            </a:r>
          </a:p>
          <a:p>
            <a:pPr marL="1257300" lvl="2" indent="-342900"/>
            <a:r>
              <a:rPr lang="en-US" sz="1550" dirty="0">
                <a:solidFill>
                  <a:schemeClr val="bg1"/>
                </a:solidFill>
                <a:sym typeface="Wingdings" pitchFamily="2" charset="2"/>
              </a:rPr>
              <a:t>        for(j = 0; j &lt; 4; </a:t>
            </a:r>
            <a:r>
              <a:rPr lang="en-US" sz="1550" dirty="0" err="1">
                <a:solidFill>
                  <a:schemeClr val="bg1"/>
                </a:solidFill>
                <a:sym typeface="Wingdings" pitchFamily="2" charset="2"/>
              </a:rPr>
              <a:t>j++</a:t>
            </a:r>
            <a:r>
              <a:rPr lang="en-US" sz="1550" dirty="0">
                <a:solidFill>
                  <a:schemeClr val="bg1"/>
                </a:solidFill>
                <a:sym typeface="Wingdings" pitchFamily="2" charset="2"/>
              </a:rPr>
              <a:t>)</a:t>
            </a:r>
          </a:p>
          <a:p>
            <a:pPr marL="1257300" lvl="2" indent="-342900"/>
            <a:r>
              <a:rPr lang="en-US" sz="1550" dirty="0">
                <a:solidFill>
                  <a:schemeClr val="bg1"/>
                </a:solidFill>
                <a:sym typeface="Wingdings" pitchFamily="2" charset="2"/>
              </a:rPr>
              <a:t>        {</a:t>
            </a:r>
          </a:p>
          <a:p>
            <a:pPr marL="1257300" lvl="2" indent="-342900"/>
            <a:r>
              <a:rPr lang="en-US" sz="1550" dirty="0">
                <a:solidFill>
                  <a:schemeClr val="bg1"/>
                </a:solidFill>
                <a:sym typeface="Wingdings" pitchFamily="2" charset="2"/>
              </a:rPr>
              <a:t>            printf("Enter Element:");</a:t>
            </a:r>
          </a:p>
          <a:p>
            <a:pPr marL="1257300" lvl="2" indent="-342900"/>
            <a:r>
              <a:rPr lang="en-US" sz="1550" dirty="0">
                <a:solidFill>
                  <a:schemeClr val="bg1"/>
                </a:solidFill>
                <a:sym typeface="Wingdings" pitchFamily="2" charset="2"/>
              </a:rPr>
              <a:t>            scanf("%d", &amp;</a:t>
            </a:r>
            <a:r>
              <a:rPr lang="en-US" sz="1550" dirty="0" err="1">
                <a:solidFill>
                  <a:schemeClr val="bg1"/>
                </a:solidFill>
                <a:sym typeface="Wingdings" pitchFamily="2" charset="2"/>
              </a:rPr>
              <a:t>arr</a:t>
            </a:r>
            <a:r>
              <a:rPr lang="en-US" sz="1550" dirty="0">
                <a:solidFill>
                  <a:schemeClr val="bg1"/>
                </a:solidFill>
                <a:sym typeface="Wingdings" pitchFamily="2" charset="2"/>
              </a:rPr>
              <a:t>[i][j]);</a:t>
            </a:r>
          </a:p>
          <a:p>
            <a:pPr marL="1257300" lvl="2" indent="-342900"/>
            <a:r>
              <a:rPr lang="en-US" sz="1550" dirty="0">
                <a:solidFill>
                  <a:schemeClr val="bg1"/>
                </a:solidFill>
                <a:sym typeface="Wingdings" pitchFamily="2" charset="2"/>
              </a:rPr>
              <a:t>            sum = sum + </a:t>
            </a:r>
            <a:r>
              <a:rPr lang="en-US" sz="1550" dirty="0" err="1">
                <a:solidFill>
                  <a:schemeClr val="bg1"/>
                </a:solidFill>
                <a:sym typeface="Wingdings" pitchFamily="2" charset="2"/>
              </a:rPr>
              <a:t>arr</a:t>
            </a:r>
            <a:r>
              <a:rPr lang="en-US" sz="1550" dirty="0">
                <a:solidFill>
                  <a:schemeClr val="bg1"/>
                </a:solidFill>
                <a:sym typeface="Wingdings" pitchFamily="2" charset="2"/>
              </a:rPr>
              <a:t>[i][j];</a:t>
            </a:r>
          </a:p>
          <a:p>
            <a:pPr marL="1257300" lvl="2" indent="-342900"/>
            <a:r>
              <a:rPr lang="en-US" sz="1550" dirty="0">
                <a:solidFill>
                  <a:schemeClr val="bg1"/>
                </a:solidFill>
                <a:sym typeface="Wingdings" pitchFamily="2" charset="2"/>
              </a:rPr>
              <a:t>        }</a:t>
            </a:r>
          </a:p>
          <a:p>
            <a:pPr marL="1257300" lvl="2" indent="-342900"/>
            <a:r>
              <a:rPr lang="en-US" sz="1550" dirty="0">
                <a:solidFill>
                  <a:schemeClr val="bg1"/>
                </a:solidFill>
                <a:sym typeface="Wingdings" pitchFamily="2" charset="2"/>
              </a:rPr>
              <a:t>    }</a:t>
            </a:r>
          </a:p>
          <a:p>
            <a:pPr marL="1257300" lvl="2" indent="-342900"/>
            <a:r>
              <a:rPr lang="en-US" sz="1550" dirty="0">
                <a:solidFill>
                  <a:schemeClr val="bg1"/>
                </a:solidFill>
                <a:sym typeface="Wingdings" pitchFamily="2" charset="2"/>
              </a:rPr>
              <a:t>    printf("Sum is %d", sum);</a:t>
            </a:r>
          </a:p>
          <a:p>
            <a:pPr marL="1257300" lvl="2" indent="-342900"/>
            <a:r>
              <a:rPr lang="en-US" sz="1550" dirty="0">
                <a:solidFill>
                  <a:schemeClr val="bg1"/>
                </a:solidFill>
                <a:sym typeface="Wingdings" pitchFamily="2" charset="2"/>
              </a:rPr>
              <a:t>    printf("\</a:t>
            </a:r>
            <a:r>
              <a:rPr lang="en-US" sz="1550" dirty="0" err="1">
                <a:solidFill>
                  <a:schemeClr val="bg1"/>
                </a:solidFill>
                <a:sym typeface="Wingdings" pitchFamily="2" charset="2"/>
              </a:rPr>
              <a:t>nAverage</a:t>
            </a:r>
            <a:r>
              <a:rPr lang="en-US" sz="1550" dirty="0">
                <a:solidFill>
                  <a:schemeClr val="bg1"/>
                </a:solidFill>
                <a:sym typeface="Wingdings" pitchFamily="2" charset="2"/>
              </a:rPr>
              <a:t> is %f", (float)sum / 12);</a:t>
            </a:r>
          </a:p>
          <a:p>
            <a:pPr marL="1257300" lvl="2" indent="-342900"/>
            <a:r>
              <a:rPr lang="en-US" sz="1550" dirty="0">
                <a:solidFill>
                  <a:schemeClr val="bg1"/>
                </a:solidFill>
                <a:sym typeface="Wingdings" pitchFamily="2" charset="2"/>
              </a:rPr>
              <a:t>    return 0;</a:t>
            </a:r>
          </a:p>
          <a:p>
            <a:pPr marL="1257300" lvl="2" indent="-342900"/>
            <a:r>
              <a:rPr lang="en-US" sz="1550" dirty="0">
                <a:solidFill>
                  <a:schemeClr val="bg1"/>
                </a:solidFill>
                <a:sym typeface="Wingdings" pitchFamily="2" charset="2"/>
              </a:rPr>
              <a:t>}</a:t>
            </a: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down)">
                                      <p:cBhvr>
                                        <p:cTn id="11" dur="500"/>
                                        <p:tgtEl>
                                          <p:spTgt spid="11">
                                            <p:txEl>
                                              <p:pRg st="0" end="0"/>
                                            </p:tx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wipe(down)">
                                      <p:cBhvr>
                                        <p:cTn id="14" dur="500"/>
                                        <p:tgtEl>
                                          <p:spTgt spid="11">
                                            <p:txEl>
                                              <p:pRg st="1" end="1"/>
                                            </p:tx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down)">
                                      <p:cBhvr>
                                        <p:cTn id="17" dur="500"/>
                                        <p:tgtEl>
                                          <p:spTgt spid="11">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wipe(down)">
                                      <p:cBhvr>
                                        <p:cTn id="20" dur="500"/>
                                        <p:tgtEl>
                                          <p:spTgt spid="11">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wipe(down)">
                                      <p:cBhvr>
                                        <p:cTn id="23" dur="500"/>
                                        <p:tgtEl>
                                          <p:spTgt spid="11">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wipe(down)">
                                      <p:cBhvr>
                                        <p:cTn id="26" dur="500"/>
                                        <p:tgtEl>
                                          <p:spTgt spid="11">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wipe(down)">
                                      <p:cBhvr>
                                        <p:cTn id="29" dur="500"/>
                                        <p:tgtEl>
                                          <p:spTgt spid="11">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1">
                                            <p:txEl>
                                              <p:pRg st="7" end="7"/>
                                            </p:txEl>
                                          </p:spTgt>
                                        </p:tgtEl>
                                        <p:attrNameLst>
                                          <p:attrName>style.visibility</p:attrName>
                                        </p:attrNameLst>
                                      </p:cBhvr>
                                      <p:to>
                                        <p:strVal val="visible"/>
                                      </p:to>
                                    </p:set>
                                    <p:animEffect transition="in" filter="wipe(down)">
                                      <p:cBhvr>
                                        <p:cTn id="32" dur="500"/>
                                        <p:tgtEl>
                                          <p:spTgt spid="11">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1">
                                            <p:txEl>
                                              <p:pRg st="8" end="8"/>
                                            </p:txEl>
                                          </p:spTgt>
                                        </p:tgtEl>
                                        <p:attrNameLst>
                                          <p:attrName>style.visibility</p:attrName>
                                        </p:attrNameLst>
                                      </p:cBhvr>
                                      <p:to>
                                        <p:strVal val="visible"/>
                                      </p:to>
                                    </p:set>
                                    <p:animEffect transition="in" filter="wipe(down)">
                                      <p:cBhvr>
                                        <p:cTn id="35" dur="500"/>
                                        <p:tgtEl>
                                          <p:spTgt spid="11">
                                            <p:txEl>
                                              <p:pRg st="8" end="8"/>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1">
                                            <p:txEl>
                                              <p:pRg st="9" end="9"/>
                                            </p:txEl>
                                          </p:spTgt>
                                        </p:tgtEl>
                                        <p:attrNameLst>
                                          <p:attrName>style.visibility</p:attrName>
                                        </p:attrNameLst>
                                      </p:cBhvr>
                                      <p:to>
                                        <p:strVal val="visible"/>
                                      </p:to>
                                    </p:set>
                                    <p:animEffect transition="in" filter="wipe(down)">
                                      <p:cBhvr>
                                        <p:cTn id="38" dur="500"/>
                                        <p:tgtEl>
                                          <p:spTgt spid="11">
                                            <p:txEl>
                                              <p:pRg st="9" end="9"/>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1">
                                            <p:txEl>
                                              <p:pRg st="10" end="10"/>
                                            </p:txEl>
                                          </p:spTgt>
                                        </p:tgtEl>
                                        <p:attrNameLst>
                                          <p:attrName>style.visibility</p:attrName>
                                        </p:attrNameLst>
                                      </p:cBhvr>
                                      <p:to>
                                        <p:strVal val="visible"/>
                                      </p:to>
                                    </p:set>
                                    <p:animEffect transition="in" filter="wipe(down)">
                                      <p:cBhvr>
                                        <p:cTn id="41" dur="500"/>
                                        <p:tgtEl>
                                          <p:spTgt spid="11">
                                            <p:txEl>
                                              <p:pRg st="10" end="10"/>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1">
                                            <p:txEl>
                                              <p:pRg st="11" end="11"/>
                                            </p:txEl>
                                          </p:spTgt>
                                        </p:tgtEl>
                                        <p:attrNameLst>
                                          <p:attrName>style.visibility</p:attrName>
                                        </p:attrNameLst>
                                      </p:cBhvr>
                                      <p:to>
                                        <p:strVal val="visible"/>
                                      </p:to>
                                    </p:set>
                                    <p:animEffect transition="in" filter="wipe(down)">
                                      <p:cBhvr>
                                        <p:cTn id="44" dur="500"/>
                                        <p:tgtEl>
                                          <p:spTgt spid="11">
                                            <p:txEl>
                                              <p:pRg st="11" end="11"/>
                                            </p:tx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1">
                                            <p:txEl>
                                              <p:pRg st="12" end="12"/>
                                            </p:txEl>
                                          </p:spTgt>
                                        </p:tgtEl>
                                        <p:attrNameLst>
                                          <p:attrName>style.visibility</p:attrName>
                                        </p:attrNameLst>
                                      </p:cBhvr>
                                      <p:to>
                                        <p:strVal val="visible"/>
                                      </p:to>
                                    </p:set>
                                    <p:animEffect transition="in" filter="wipe(down)">
                                      <p:cBhvr>
                                        <p:cTn id="47" dur="500"/>
                                        <p:tgtEl>
                                          <p:spTgt spid="11">
                                            <p:txEl>
                                              <p:pRg st="12" end="12"/>
                                            </p:txEl>
                                          </p:spTgt>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1">
                                            <p:txEl>
                                              <p:pRg st="13" end="13"/>
                                            </p:txEl>
                                          </p:spTgt>
                                        </p:tgtEl>
                                        <p:attrNameLst>
                                          <p:attrName>style.visibility</p:attrName>
                                        </p:attrNameLst>
                                      </p:cBhvr>
                                      <p:to>
                                        <p:strVal val="visible"/>
                                      </p:to>
                                    </p:set>
                                    <p:animEffect transition="in" filter="wipe(down)">
                                      <p:cBhvr>
                                        <p:cTn id="50" dur="500"/>
                                        <p:tgtEl>
                                          <p:spTgt spid="11">
                                            <p:txEl>
                                              <p:pRg st="13" end="13"/>
                                            </p:txEl>
                                          </p:spTgt>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1">
                                            <p:txEl>
                                              <p:pRg st="14" end="14"/>
                                            </p:txEl>
                                          </p:spTgt>
                                        </p:tgtEl>
                                        <p:attrNameLst>
                                          <p:attrName>style.visibility</p:attrName>
                                        </p:attrNameLst>
                                      </p:cBhvr>
                                      <p:to>
                                        <p:strVal val="visible"/>
                                      </p:to>
                                    </p:set>
                                    <p:animEffect transition="in" filter="wipe(down)">
                                      <p:cBhvr>
                                        <p:cTn id="53" dur="500"/>
                                        <p:tgtEl>
                                          <p:spTgt spid="11">
                                            <p:txEl>
                                              <p:pRg st="14" end="14"/>
                                            </p:txEl>
                                          </p:spTgt>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1">
                                            <p:txEl>
                                              <p:pRg st="15" end="15"/>
                                            </p:txEl>
                                          </p:spTgt>
                                        </p:tgtEl>
                                        <p:attrNameLst>
                                          <p:attrName>style.visibility</p:attrName>
                                        </p:attrNameLst>
                                      </p:cBhvr>
                                      <p:to>
                                        <p:strVal val="visible"/>
                                      </p:to>
                                    </p:set>
                                    <p:animEffect transition="in" filter="wipe(down)">
                                      <p:cBhvr>
                                        <p:cTn id="56" dur="500"/>
                                        <p:tgtEl>
                                          <p:spTgt spid="11">
                                            <p:txEl>
                                              <p:pRg st="15" end="15"/>
                                            </p:txEl>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1">
                                            <p:txEl>
                                              <p:pRg st="16" end="16"/>
                                            </p:txEl>
                                          </p:spTgt>
                                        </p:tgtEl>
                                        <p:attrNameLst>
                                          <p:attrName>style.visibility</p:attrName>
                                        </p:attrNameLst>
                                      </p:cBhvr>
                                      <p:to>
                                        <p:strVal val="visible"/>
                                      </p:to>
                                    </p:set>
                                    <p:animEffect transition="in" filter="wipe(down)">
                                      <p:cBhvr>
                                        <p:cTn id="59" dur="500"/>
                                        <p:tgtEl>
                                          <p:spTgt spid="11">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642910" y="1643056"/>
            <a:ext cx="7929618" cy="2714644"/>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Write a program to accept values from the user in 2, 2D</a:t>
            </a:r>
          </a:p>
          <a:p>
            <a:pPr algn="ctr"/>
            <a:r>
              <a:rPr lang="en-US" sz="2400" b="1" dirty="0">
                <a:solidFill>
                  <a:srgbClr val="FFFF00"/>
                </a:solidFill>
              </a:rPr>
              <a:t>arrays of 2 * 2 size each. Then add their corresponding</a:t>
            </a:r>
          </a:p>
          <a:p>
            <a:pPr algn="ctr"/>
            <a:r>
              <a:rPr lang="en-US" sz="2400" b="1" dirty="0">
                <a:solidFill>
                  <a:srgbClr val="FFFF00"/>
                </a:solidFill>
              </a:rPr>
              <a:t>using matrix addition logic and store the result in the 3</a:t>
            </a:r>
            <a:r>
              <a:rPr lang="en-US" sz="2400" b="1" baseline="30000" dirty="0">
                <a:solidFill>
                  <a:srgbClr val="FFFF00"/>
                </a:solidFill>
              </a:rPr>
              <a:t>rd</a:t>
            </a:r>
            <a:endParaRPr lang="en-US" sz="2400" b="1" dirty="0">
              <a:solidFill>
                <a:srgbClr val="FFFF00"/>
              </a:solidFill>
            </a:endParaRPr>
          </a:p>
          <a:p>
            <a:pPr algn="ctr"/>
            <a:r>
              <a:rPr lang="en-US" sz="2400" b="1" dirty="0">
                <a:solidFill>
                  <a:srgbClr val="FFFF00"/>
                </a:solidFill>
              </a:rPr>
              <a:t>2D array. Finally, print the 3rd array</a:t>
            </a:r>
          </a:p>
        </p:txBody>
      </p:sp>
    </p:spTree>
    <p:extLst>
      <p:ext uri="{BB962C8B-B14F-4D97-AF65-F5344CB8AC3E}">
        <p14:creationId xmlns:p14="http://schemas.microsoft.com/office/powerpoint/2010/main" val="307165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down)">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down)">
                                      <p:cBhvr>
                                        <p:cTn id="2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Solution</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412233" y="1017611"/>
            <a:ext cx="8462474" cy="3983031"/>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500002" y="971550"/>
            <a:ext cx="8643998" cy="3908762"/>
          </a:xfrm>
          <a:prstGeom prst="rect">
            <a:avLst/>
          </a:prstGeom>
          <a:noFill/>
        </p:spPr>
        <p:txBody>
          <a:bodyPr wrap="square" numCol="2" rtlCol="0">
            <a:spAutoFit/>
          </a:bodyPr>
          <a:lstStyle/>
          <a:p>
            <a:pPr marL="342900" indent="-342900"/>
            <a:r>
              <a:rPr lang="en-US" sz="1550" dirty="0" err="1">
                <a:solidFill>
                  <a:schemeClr val="bg1"/>
                </a:solidFill>
                <a:sym typeface="Wingdings" pitchFamily="2" charset="2"/>
              </a:rPr>
              <a:t>int</a:t>
            </a:r>
            <a:r>
              <a:rPr lang="en-US" sz="1550" dirty="0">
                <a:solidFill>
                  <a:schemeClr val="bg1"/>
                </a:solidFill>
                <a:sym typeface="Wingdings" pitchFamily="2" charset="2"/>
              </a:rPr>
              <a:t> main()</a:t>
            </a:r>
          </a:p>
          <a:p>
            <a:pPr marL="342900" indent="-342900"/>
            <a:r>
              <a:rPr lang="en-US" sz="1550" dirty="0">
                <a:solidFill>
                  <a:schemeClr val="bg1"/>
                </a:solidFill>
                <a:sym typeface="Wingdings" pitchFamily="2" charset="2"/>
              </a:rPr>
              <a:t>{</a:t>
            </a:r>
          </a:p>
          <a:p>
            <a:pPr marL="342900" indent="-342900"/>
            <a:r>
              <a:rPr lang="en-US" sz="1550" dirty="0">
                <a:solidFill>
                  <a:schemeClr val="bg1"/>
                </a:solidFill>
                <a:sym typeface="Wingdings" pitchFamily="2" charset="2"/>
              </a:rPr>
              <a:t>    int </a:t>
            </a:r>
            <a:r>
              <a:rPr lang="en-US" sz="1550" dirty="0" err="1">
                <a:solidFill>
                  <a:schemeClr val="bg1"/>
                </a:solidFill>
                <a:sym typeface="Wingdings" pitchFamily="2" charset="2"/>
              </a:rPr>
              <a:t>arr</a:t>
            </a:r>
            <a:r>
              <a:rPr lang="en-US" sz="1550" dirty="0">
                <a:solidFill>
                  <a:schemeClr val="bg1"/>
                </a:solidFill>
                <a:sym typeface="Wingdings" pitchFamily="2" charset="2"/>
              </a:rPr>
              <a:t>[2][2], </a:t>
            </a:r>
            <a:r>
              <a:rPr lang="en-US" sz="1550" dirty="0" err="1">
                <a:solidFill>
                  <a:schemeClr val="bg1"/>
                </a:solidFill>
                <a:sym typeface="Wingdings" pitchFamily="2" charset="2"/>
              </a:rPr>
              <a:t>brr</a:t>
            </a:r>
            <a:r>
              <a:rPr lang="en-US" sz="1550" dirty="0">
                <a:solidFill>
                  <a:schemeClr val="bg1"/>
                </a:solidFill>
                <a:sym typeface="Wingdings" pitchFamily="2" charset="2"/>
              </a:rPr>
              <a:t>[2][2], </a:t>
            </a:r>
            <a:r>
              <a:rPr lang="en-US" sz="1550" dirty="0" err="1">
                <a:solidFill>
                  <a:schemeClr val="bg1"/>
                </a:solidFill>
                <a:sym typeface="Wingdings" pitchFamily="2" charset="2"/>
              </a:rPr>
              <a:t>crr</a:t>
            </a:r>
            <a:r>
              <a:rPr lang="en-US" sz="1550" dirty="0">
                <a:solidFill>
                  <a:schemeClr val="bg1"/>
                </a:solidFill>
                <a:sym typeface="Wingdings" pitchFamily="2" charset="2"/>
              </a:rPr>
              <a:t>[2][2], i, j;</a:t>
            </a:r>
          </a:p>
          <a:p>
            <a:pPr marL="342900" indent="-342900"/>
            <a:r>
              <a:rPr lang="en-US" sz="1550" dirty="0">
                <a:solidFill>
                  <a:schemeClr val="bg1"/>
                </a:solidFill>
                <a:sym typeface="Wingdings" pitchFamily="2" charset="2"/>
              </a:rPr>
              <a:t>    printf("Enter value for the first 2D array:\n");</a:t>
            </a:r>
          </a:p>
          <a:p>
            <a:pPr marL="342900" indent="-342900"/>
            <a:r>
              <a:rPr lang="en-US" sz="1550" dirty="0">
                <a:solidFill>
                  <a:schemeClr val="bg1"/>
                </a:solidFill>
                <a:sym typeface="Wingdings" pitchFamily="2" charset="2"/>
              </a:rPr>
              <a:t>    for(i = 0; i &lt; 2; i++)</a:t>
            </a:r>
          </a:p>
          <a:p>
            <a:pPr marL="342900" indent="-342900"/>
            <a:r>
              <a:rPr lang="en-US" sz="1550" dirty="0">
                <a:solidFill>
                  <a:schemeClr val="bg1"/>
                </a:solidFill>
                <a:sym typeface="Wingdings" pitchFamily="2" charset="2"/>
              </a:rPr>
              <a:t>    {</a:t>
            </a:r>
          </a:p>
          <a:p>
            <a:pPr marL="342900" indent="-342900"/>
            <a:r>
              <a:rPr lang="en-US" sz="1550" dirty="0">
                <a:solidFill>
                  <a:schemeClr val="bg1"/>
                </a:solidFill>
                <a:sym typeface="Wingdings" pitchFamily="2" charset="2"/>
              </a:rPr>
              <a:t>	for(j = 0; j &lt; 2; </a:t>
            </a:r>
            <a:r>
              <a:rPr lang="en-US" sz="1550" dirty="0" err="1">
                <a:solidFill>
                  <a:schemeClr val="bg1"/>
                </a:solidFill>
                <a:sym typeface="Wingdings" pitchFamily="2" charset="2"/>
              </a:rPr>
              <a:t>j++</a:t>
            </a:r>
            <a:r>
              <a:rPr lang="en-US" sz="1550" dirty="0">
                <a:solidFill>
                  <a:schemeClr val="bg1"/>
                </a:solidFill>
                <a:sym typeface="Wingdings" pitchFamily="2" charset="2"/>
              </a:rPr>
              <a:t>)</a:t>
            </a:r>
          </a:p>
          <a:p>
            <a:pPr marL="342900" indent="-342900"/>
            <a:r>
              <a:rPr lang="en-US" sz="1550" dirty="0">
                <a:solidFill>
                  <a:schemeClr val="bg1"/>
                </a:solidFill>
                <a:sym typeface="Wingdings" pitchFamily="2" charset="2"/>
              </a:rPr>
              <a:t>	{</a:t>
            </a:r>
          </a:p>
          <a:p>
            <a:pPr marL="342900" indent="-342900"/>
            <a:r>
              <a:rPr lang="en-US" sz="1550" dirty="0">
                <a:solidFill>
                  <a:schemeClr val="bg1"/>
                </a:solidFill>
                <a:sym typeface="Wingdings" pitchFamily="2" charset="2"/>
              </a:rPr>
              <a:t>	    printf("Enter Number:");</a:t>
            </a:r>
          </a:p>
          <a:p>
            <a:pPr marL="342900" indent="-342900"/>
            <a:r>
              <a:rPr lang="en-US" sz="1550" dirty="0">
                <a:solidFill>
                  <a:schemeClr val="bg1"/>
                </a:solidFill>
                <a:sym typeface="Wingdings" pitchFamily="2" charset="2"/>
              </a:rPr>
              <a:t>	    scanf("%d", &amp;</a:t>
            </a:r>
            <a:r>
              <a:rPr lang="en-US" sz="1550" dirty="0" err="1">
                <a:solidFill>
                  <a:schemeClr val="bg1"/>
                </a:solidFill>
                <a:sym typeface="Wingdings" pitchFamily="2" charset="2"/>
              </a:rPr>
              <a:t>arr</a:t>
            </a:r>
            <a:r>
              <a:rPr lang="en-US" sz="1550" dirty="0">
                <a:solidFill>
                  <a:schemeClr val="bg1"/>
                </a:solidFill>
                <a:sym typeface="Wingdings" pitchFamily="2" charset="2"/>
              </a:rPr>
              <a:t>[i][j]);</a:t>
            </a:r>
          </a:p>
          <a:p>
            <a:pPr marL="342900" indent="-342900"/>
            <a:r>
              <a:rPr lang="en-US" sz="1550" dirty="0">
                <a:solidFill>
                  <a:schemeClr val="bg1"/>
                </a:solidFill>
                <a:sym typeface="Wingdings" pitchFamily="2" charset="2"/>
              </a:rPr>
              <a:t>	}</a:t>
            </a:r>
          </a:p>
          <a:p>
            <a:pPr marL="342900" indent="-342900"/>
            <a:r>
              <a:rPr lang="en-US" sz="1550" dirty="0">
                <a:solidFill>
                  <a:schemeClr val="bg1"/>
                </a:solidFill>
                <a:sym typeface="Wingdings" pitchFamily="2" charset="2"/>
              </a:rPr>
              <a:t>    }</a:t>
            </a:r>
          </a:p>
          <a:p>
            <a:pPr marL="342900" indent="-342900"/>
            <a:r>
              <a:rPr lang="en-US" sz="1550" dirty="0">
                <a:solidFill>
                  <a:schemeClr val="bg1"/>
                </a:solidFill>
                <a:sym typeface="Wingdings" pitchFamily="2" charset="2"/>
              </a:rPr>
              <a:t>    printf("Enter value for the second 2D array:\n");</a:t>
            </a:r>
          </a:p>
          <a:p>
            <a:pPr marL="342900" indent="-342900"/>
            <a:r>
              <a:rPr lang="en-US" sz="1550" dirty="0">
                <a:solidFill>
                  <a:schemeClr val="bg1"/>
                </a:solidFill>
                <a:sym typeface="Wingdings" pitchFamily="2" charset="2"/>
              </a:rPr>
              <a:t>    for(i = 0; i &lt; 2; i++)</a:t>
            </a:r>
          </a:p>
          <a:p>
            <a:pPr marL="342900" indent="-342900"/>
            <a:r>
              <a:rPr lang="en-US" sz="1550" dirty="0">
                <a:solidFill>
                  <a:schemeClr val="bg1"/>
                </a:solidFill>
                <a:sym typeface="Wingdings" pitchFamily="2" charset="2"/>
              </a:rPr>
              <a:t>    {</a:t>
            </a:r>
          </a:p>
          <a:p>
            <a:pPr marL="342900" indent="-342900"/>
            <a:r>
              <a:rPr lang="en-US" sz="1550" dirty="0">
                <a:solidFill>
                  <a:schemeClr val="bg1"/>
                </a:solidFill>
                <a:sym typeface="Wingdings" pitchFamily="2" charset="2"/>
              </a:rPr>
              <a:t>	for(j = 0; j &lt; 2; </a:t>
            </a:r>
            <a:r>
              <a:rPr lang="en-US" sz="1550" dirty="0" err="1">
                <a:solidFill>
                  <a:schemeClr val="bg1"/>
                </a:solidFill>
                <a:sym typeface="Wingdings" pitchFamily="2" charset="2"/>
              </a:rPr>
              <a:t>j++</a:t>
            </a:r>
            <a:r>
              <a:rPr lang="en-US" sz="1550" dirty="0">
                <a:solidFill>
                  <a:schemeClr val="bg1"/>
                </a:solidFill>
                <a:sym typeface="Wingdings" pitchFamily="2" charset="2"/>
              </a:rPr>
              <a:t>)</a:t>
            </a:r>
          </a:p>
          <a:p>
            <a:pPr marL="342900" indent="-342900"/>
            <a:r>
              <a:rPr lang="en-US" sz="1550" dirty="0">
                <a:solidFill>
                  <a:schemeClr val="bg1"/>
                </a:solidFill>
                <a:sym typeface="Wingdings" pitchFamily="2" charset="2"/>
              </a:rPr>
              <a:t>	{</a:t>
            </a:r>
          </a:p>
          <a:p>
            <a:pPr marL="342900" indent="-342900"/>
            <a:r>
              <a:rPr lang="en-US" sz="1550" dirty="0">
                <a:solidFill>
                  <a:schemeClr val="bg1"/>
                </a:solidFill>
                <a:sym typeface="Wingdings" pitchFamily="2" charset="2"/>
              </a:rPr>
              <a:t>	    printf("Enter Number:");</a:t>
            </a:r>
          </a:p>
          <a:p>
            <a:pPr marL="342900" indent="-342900"/>
            <a:r>
              <a:rPr lang="en-US" sz="1550" dirty="0">
                <a:solidFill>
                  <a:schemeClr val="bg1"/>
                </a:solidFill>
                <a:sym typeface="Wingdings" pitchFamily="2" charset="2"/>
              </a:rPr>
              <a:t>	    scanf("%d", &amp;</a:t>
            </a:r>
            <a:r>
              <a:rPr lang="en-US" sz="1550" dirty="0" err="1">
                <a:solidFill>
                  <a:schemeClr val="bg1"/>
                </a:solidFill>
                <a:sym typeface="Wingdings" pitchFamily="2" charset="2"/>
              </a:rPr>
              <a:t>brr</a:t>
            </a:r>
            <a:r>
              <a:rPr lang="en-US" sz="1550" dirty="0">
                <a:solidFill>
                  <a:schemeClr val="bg1"/>
                </a:solidFill>
                <a:sym typeface="Wingdings" pitchFamily="2" charset="2"/>
              </a:rPr>
              <a:t>[i][j]);</a:t>
            </a:r>
          </a:p>
          <a:p>
            <a:pPr marL="342900" indent="-342900"/>
            <a:r>
              <a:rPr lang="en-US" sz="1550" dirty="0">
                <a:solidFill>
                  <a:schemeClr val="bg1"/>
                </a:solidFill>
                <a:sym typeface="Wingdings" pitchFamily="2" charset="2"/>
              </a:rPr>
              <a:t>	}</a:t>
            </a:r>
          </a:p>
          <a:p>
            <a:pPr marL="342900" indent="-342900"/>
            <a:r>
              <a:rPr lang="en-US" sz="1550" dirty="0">
                <a:solidFill>
                  <a:schemeClr val="bg1"/>
                </a:solidFill>
                <a:sym typeface="Wingdings" pitchFamily="2" charset="2"/>
              </a:rPr>
              <a:t>    }</a:t>
            </a:r>
          </a:p>
          <a:p>
            <a:pPr marL="342900" indent="-342900"/>
            <a:r>
              <a:rPr lang="en-US" sz="1550" dirty="0">
                <a:solidFill>
                  <a:schemeClr val="bg1"/>
                </a:solidFill>
                <a:sym typeface="Wingdings" pitchFamily="2" charset="2"/>
              </a:rPr>
              <a:t>    for(i = 0; i &lt; 2; i++)</a:t>
            </a:r>
          </a:p>
          <a:p>
            <a:pPr marL="342900" indent="-342900"/>
            <a:r>
              <a:rPr lang="en-US" sz="1550" dirty="0">
                <a:solidFill>
                  <a:schemeClr val="bg1"/>
                </a:solidFill>
                <a:sym typeface="Wingdings" pitchFamily="2" charset="2"/>
              </a:rPr>
              <a:t>    {</a:t>
            </a:r>
          </a:p>
          <a:p>
            <a:pPr marL="342900" indent="-342900"/>
            <a:r>
              <a:rPr lang="en-US" sz="1550" dirty="0">
                <a:solidFill>
                  <a:schemeClr val="bg1"/>
                </a:solidFill>
                <a:sym typeface="Wingdings" pitchFamily="2" charset="2"/>
              </a:rPr>
              <a:t>	for(j = 0; j &lt; 2; </a:t>
            </a:r>
            <a:r>
              <a:rPr lang="en-US" sz="1550" dirty="0" err="1">
                <a:solidFill>
                  <a:schemeClr val="bg1"/>
                </a:solidFill>
                <a:sym typeface="Wingdings" pitchFamily="2" charset="2"/>
              </a:rPr>
              <a:t>j++</a:t>
            </a:r>
            <a:r>
              <a:rPr lang="en-US" sz="1550" dirty="0">
                <a:solidFill>
                  <a:schemeClr val="bg1"/>
                </a:solidFill>
                <a:sym typeface="Wingdings" pitchFamily="2" charset="2"/>
              </a:rPr>
              <a:t>)</a:t>
            </a:r>
          </a:p>
          <a:p>
            <a:pPr marL="342900" indent="-342900"/>
            <a:r>
              <a:rPr lang="en-US" sz="1550" dirty="0">
                <a:solidFill>
                  <a:schemeClr val="bg1"/>
                </a:solidFill>
                <a:sym typeface="Wingdings" pitchFamily="2" charset="2"/>
              </a:rPr>
              <a:t>	{</a:t>
            </a:r>
          </a:p>
          <a:p>
            <a:pPr marL="342900" indent="-342900"/>
            <a:r>
              <a:rPr lang="en-US" sz="1550" dirty="0">
                <a:solidFill>
                  <a:schemeClr val="bg1"/>
                </a:solidFill>
                <a:sym typeface="Wingdings" pitchFamily="2" charset="2"/>
              </a:rPr>
              <a:t>	    </a:t>
            </a:r>
            <a:r>
              <a:rPr lang="en-US" sz="1550" dirty="0" err="1">
                <a:solidFill>
                  <a:schemeClr val="bg1"/>
                </a:solidFill>
                <a:sym typeface="Wingdings" pitchFamily="2" charset="2"/>
              </a:rPr>
              <a:t>crr</a:t>
            </a:r>
            <a:r>
              <a:rPr lang="en-US" sz="1550" dirty="0">
                <a:solidFill>
                  <a:schemeClr val="bg1"/>
                </a:solidFill>
                <a:sym typeface="Wingdings" pitchFamily="2" charset="2"/>
              </a:rPr>
              <a:t>[i][j] = </a:t>
            </a:r>
            <a:r>
              <a:rPr lang="en-US" sz="1550" dirty="0" err="1">
                <a:solidFill>
                  <a:schemeClr val="bg1"/>
                </a:solidFill>
                <a:sym typeface="Wingdings" pitchFamily="2" charset="2"/>
              </a:rPr>
              <a:t>arr</a:t>
            </a:r>
            <a:r>
              <a:rPr lang="en-US" sz="1550" dirty="0">
                <a:solidFill>
                  <a:schemeClr val="bg1"/>
                </a:solidFill>
                <a:sym typeface="Wingdings" pitchFamily="2" charset="2"/>
              </a:rPr>
              <a:t>[i][j] + </a:t>
            </a:r>
            <a:r>
              <a:rPr lang="en-US" sz="1550" dirty="0" err="1">
                <a:solidFill>
                  <a:schemeClr val="bg1"/>
                </a:solidFill>
                <a:sym typeface="Wingdings" pitchFamily="2" charset="2"/>
              </a:rPr>
              <a:t>brr</a:t>
            </a:r>
            <a:r>
              <a:rPr lang="en-US" sz="1550" dirty="0">
                <a:solidFill>
                  <a:schemeClr val="bg1"/>
                </a:solidFill>
                <a:sym typeface="Wingdings" pitchFamily="2" charset="2"/>
              </a:rPr>
              <a:t>[i][j];</a:t>
            </a:r>
          </a:p>
          <a:p>
            <a:pPr marL="342900" indent="-342900"/>
            <a:r>
              <a:rPr lang="en-US" sz="1550" dirty="0">
                <a:solidFill>
                  <a:schemeClr val="bg1"/>
                </a:solidFill>
                <a:sym typeface="Wingdings" pitchFamily="2" charset="2"/>
              </a:rPr>
              <a:t>	    printf("%d ", </a:t>
            </a:r>
            <a:r>
              <a:rPr lang="en-US" sz="1550" dirty="0" err="1">
                <a:solidFill>
                  <a:schemeClr val="bg1"/>
                </a:solidFill>
                <a:sym typeface="Wingdings" pitchFamily="2" charset="2"/>
              </a:rPr>
              <a:t>crr</a:t>
            </a:r>
            <a:r>
              <a:rPr lang="en-US" sz="1550" dirty="0">
                <a:solidFill>
                  <a:schemeClr val="bg1"/>
                </a:solidFill>
                <a:sym typeface="Wingdings" pitchFamily="2" charset="2"/>
              </a:rPr>
              <a:t>[i][j]);</a:t>
            </a:r>
          </a:p>
          <a:p>
            <a:pPr marL="342900" indent="-342900"/>
            <a:r>
              <a:rPr lang="en-US" sz="1550" dirty="0">
                <a:solidFill>
                  <a:schemeClr val="bg1"/>
                </a:solidFill>
                <a:sym typeface="Wingdings" pitchFamily="2" charset="2"/>
              </a:rPr>
              <a:t>	}</a:t>
            </a:r>
          </a:p>
          <a:p>
            <a:pPr marL="342900" indent="-342900"/>
            <a:r>
              <a:rPr lang="en-US" sz="1550" dirty="0">
                <a:solidFill>
                  <a:schemeClr val="bg1"/>
                </a:solidFill>
                <a:sym typeface="Wingdings" pitchFamily="2" charset="2"/>
              </a:rPr>
              <a:t>	printf("\n");</a:t>
            </a:r>
          </a:p>
          <a:p>
            <a:pPr marL="342900" indent="-342900"/>
            <a:r>
              <a:rPr lang="en-US" sz="1550" dirty="0">
                <a:solidFill>
                  <a:schemeClr val="bg1"/>
                </a:solidFill>
                <a:sym typeface="Wingdings" pitchFamily="2" charset="2"/>
              </a:rPr>
              <a:t>    }</a:t>
            </a:r>
          </a:p>
          <a:p>
            <a:pPr marL="342900" indent="-342900"/>
            <a:r>
              <a:rPr lang="en-US" sz="1550" dirty="0">
                <a:solidFill>
                  <a:schemeClr val="bg1"/>
                </a:solidFill>
                <a:sym typeface="Wingdings" pitchFamily="2" charset="2"/>
              </a:rPr>
              <a:t>    return 0;</a:t>
            </a:r>
          </a:p>
          <a:p>
            <a:pPr marL="342900" indent="-342900"/>
            <a:r>
              <a:rPr lang="en-US" sz="1550" dirty="0">
                <a:solidFill>
                  <a:schemeClr val="bg1"/>
                </a:solidFill>
                <a:sym typeface="Wingdings" pitchFamily="2" charset="2"/>
              </a:rPr>
              <a:t>}</a:t>
            </a:r>
          </a:p>
        </p:txBody>
      </p:sp>
    </p:spTree>
    <p:extLst>
      <p:ext uri="{BB962C8B-B14F-4D97-AF65-F5344CB8AC3E}">
        <p14:creationId xmlns:p14="http://schemas.microsoft.com/office/powerpoint/2010/main" val="357777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down)">
                                      <p:cBhvr>
                                        <p:cTn id="11" dur="500"/>
                                        <p:tgtEl>
                                          <p:spTgt spid="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animEffect transition="in" filter="wipe(down)">
                                      <p:cBhvr>
                                        <p:cTn id="16" dur="500"/>
                                        <p:tgtEl>
                                          <p:spTgt spid="1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wipe(down)">
                                      <p:cBhvr>
                                        <p:cTn id="21" dur="500"/>
                                        <p:tgtEl>
                                          <p:spTgt spid="1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wipe(down)">
                                      <p:cBhvr>
                                        <p:cTn id="26" dur="500"/>
                                        <p:tgtEl>
                                          <p:spTgt spid="11">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Effect transition="in" filter="wipe(down)">
                                      <p:cBhvr>
                                        <p:cTn id="31" dur="500"/>
                                        <p:tgtEl>
                                          <p:spTgt spid="11">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1">
                                            <p:txEl>
                                              <p:pRg st="5" end="5"/>
                                            </p:txEl>
                                          </p:spTgt>
                                        </p:tgtEl>
                                        <p:attrNameLst>
                                          <p:attrName>style.visibility</p:attrName>
                                        </p:attrNameLst>
                                      </p:cBhvr>
                                      <p:to>
                                        <p:strVal val="visible"/>
                                      </p:to>
                                    </p:set>
                                    <p:animEffect transition="in" filter="wipe(down)">
                                      <p:cBhvr>
                                        <p:cTn id="36" dur="500"/>
                                        <p:tgtEl>
                                          <p:spTgt spid="11">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xEl>
                                              <p:pRg st="6" end="6"/>
                                            </p:txEl>
                                          </p:spTgt>
                                        </p:tgtEl>
                                        <p:attrNameLst>
                                          <p:attrName>style.visibility</p:attrName>
                                        </p:attrNameLst>
                                      </p:cBhvr>
                                      <p:to>
                                        <p:strVal val="visible"/>
                                      </p:to>
                                    </p:set>
                                    <p:animEffect transition="in" filter="wipe(down)">
                                      <p:cBhvr>
                                        <p:cTn id="41" dur="500"/>
                                        <p:tgtEl>
                                          <p:spTgt spid="11">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1">
                                            <p:txEl>
                                              <p:pRg st="7" end="7"/>
                                            </p:txEl>
                                          </p:spTgt>
                                        </p:tgtEl>
                                        <p:attrNameLst>
                                          <p:attrName>style.visibility</p:attrName>
                                        </p:attrNameLst>
                                      </p:cBhvr>
                                      <p:to>
                                        <p:strVal val="visible"/>
                                      </p:to>
                                    </p:set>
                                    <p:animEffect transition="in" filter="wipe(down)">
                                      <p:cBhvr>
                                        <p:cTn id="46" dur="500"/>
                                        <p:tgtEl>
                                          <p:spTgt spid="11">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1">
                                            <p:txEl>
                                              <p:pRg st="8" end="8"/>
                                            </p:txEl>
                                          </p:spTgt>
                                        </p:tgtEl>
                                        <p:attrNameLst>
                                          <p:attrName>style.visibility</p:attrName>
                                        </p:attrNameLst>
                                      </p:cBhvr>
                                      <p:to>
                                        <p:strVal val="visible"/>
                                      </p:to>
                                    </p:set>
                                    <p:animEffect transition="in" filter="wipe(down)">
                                      <p:cBhvr>
                                        <p:cTn id="51" dur="500"/>
                                        <p:tgtEl>
                                          <p:spTgt spid="11">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1">
                                            <p:txEl>
                                              <p:pRg st="9" end="9"/>
                                            </p:txEl>
                                          </p:spTgt>
                                        </p:tgtEl>
                                        <p:attrNameLst>
                                          <p:attrName>style.visibility</p:attrName>
                                        </p:attrNameLst>
                                      </p:cBhvr>
                                      <p:to>
                                        <p:strVal val="visible"/>
                                      </p:to>
                                    </p:set>
                                    <p:animEffect transition="in" filter="wipe(down)">
                                      <p:cBhvr>
                                        <p:cTn id="56" dur="500"/>
                                        <p:tgtEl>
                                          <p:spTgt spid="11">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1">
                                            <p:txEl>
                                              <p:pRg st="10" end="10"/>
                                            </p:txEl>
                                          </p:spTgt>
                                        </p:tgtEl>
                                        <p:attrNameLst>
                                          <p:attrName>style.visibility</p:attrName>
                                        </p:attrNameLst>
                                      </p:cBhvr>
                                      <p:to>
                                        <p:strVal val="visible"/>
                                      </p:to>
                                    </p:set>
                                    <p:animEffect transition="in" filter="wipe(down)">
                                      <p:cBhvr>
                                        <p:cTn id="61" dur="500"/>
                                        <p:tgtEl>
                                          <p:spTgt spid="11">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1">
                                            <p:txEl>
                                              <p:pRg st="11" end="11"/>
                                            </p:txEl>
                                          </p:spTgt>
                                        </p:tgtEl>
                                        <p:attrNameLst>
                                          <p:attrName>style.visibility</p:attrName>
                                        </p:attrNameLst>
                                      </p:cBhvr>
                                      <p:to>
                                        <p:strVal val="visible"/>
                                      </p:to>
                                    </p:set>
                                    <p:animEffect transition="in" filter="wipe(down)">
                                      <p:cBhvr>
                                        <p:cTn id="66" dur="500"/>
                                        <p:tgtEl>
                                          <p:spTgt spid="11">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1">
                                            <p:txEl>
                                              <p:pRg st="12" end="12"/>
                                            </p:txEl>
                                          </p:spTgt>
                                        </p:tgtEl>
                                        <p:attrNameLst>
                                          <p:attrName>style.visibility</p:attrName>
                                        </p:attrNameLst>
                                      </p:cBhvr>
                                      <p:to>
                                        <p:strVal val="visible"/>
                                      </p:to>
                                    </p:set>
                                    <p:animEffect transition="in" filter="wipe(down)">
                                      <p:cBhvr>
                                        <p:cTn id="71" dur="500"/>
                                        <p:tgtEl>
                                          <p:spTgt spid="11">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1">
                                            <p:txEl>
                                              <p:pRg st="13" end="13"/>
                                            </p:txEl>
                                          </p:spTgt>
                                        </p:tgtEl>
                                        <p:attrNameLst>
                                          <p:attrName>style.visibility</p:attrName>
                                        </p:attrNameLst>
                                      </p:cBhvr>
                                      <p:to>
                                        <p:strVal val="visible"/>
                                      </p:to>
                                    </p:set>
                                    <p:animEffect transition="in" filter="wipe(down)">
                                      <p:cBhvr>
                                        <p:cTn id="76" dur="500"/>
                                        <p:tgtEl>
                                          <p:spTgt spid="11">
                                            <p:txEl>
                                              <p:pRg st="13" end="1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1">
                                            <p:txEl>
                                              <p:pRg st="14" end="14"/>
                                            </p:txEl>
                                          </p:spTgt>
                                        </p:tgtEl>
                                        <p:attrNameLst>
                                          <p:attrName>style.visibility</p:attrName>
                                        </p:attrNameLst>
                                      </p:cBhvr>
                                      <p:to>
                                        <p:strVal val="visible"/>
                                      </p:to>
                                    </p:set>
                                    <p:animEffect transition="in" filter="wipe(down)">
                                      <p:cBhvr>
                                        <p:cTn id="81" dur="500"/>
                                        <p:tgtEl>
                                          <p:spTgt spid="11">
                                            <p:txEl>
                                              <p:pRg st="14" end="14"/>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11">
                                            <p:txEl>
                                              <p:pRg st="15" end="15"/>
                                            </p:txEl>
                                          </p:spTgt>
                                        </p:tgtEl>
                                        <p:attrNameLst>
                                          <p:attrName>style.visibility</p:attrName>
                                        </p:attrNameLst>
                                      </p:cBhvr>
                                      <p:to>
                                        <p:strVal val="visible"/>
                                      </p:to>
                                    </p:set>
                                    <p:animEffect transition="in" filter="wipe(down)">
                                      <p:cBhvr>
                                        <p:cTn id="86" dur="500"/>
                                        <p:tgtEl>
                                          <p:spTgt spid="11">
                                            <p:txEl>
                                              <p:pRg st="15" end="15"/>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11">
                                            <p:txEl>
                                              <p:pRg st="16" end="16"/>
                                            </p:txEl>
                                          </p:spTgt>
                                        </p:tgtEl>
                                        <p:attrNameLst>
                                          <p:attrName>style.visibility</p:attrName>
                                        </p:attrNameLst>
                                      </p:cBhvr>
                                      <p:to>
                                        <p:strVal val="visible"/>
                                      </p:to>
                                    </p:set>
                                    <p:animEffect transition="in" filter="wipe(down)">
                                      <p:cBhvr>
                                        <p:cTn id="91" dur="500"/>
                                        <p:tgtEl>
                                          <p:spTgt spid="11">
                                            <p:txEl>
                                              <p:pRg st="16" end="16"/>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11">
                                            <p:txEl>
                                              <p:pRg st="17" end="17"/>
                                            </p:txEl>
                                          </p:spTgt>
                                        </p:tgtEl>
                                        <p:attrNameLst>
                                          <p:attrName>style.visibility</p:attrName>
                                        </p:attrNameLst>
                                      </p:cBhvr>
                                      <p:to>
                                        <p:strVal val="visible"/>
                                      </p:to>
                                    </p:set>
                                    <p:animEffect transition="in" filter="wipe(down)">
                                      <p:cBhvr>
                                        <p:cTn id="96" dur="500"/>
                                        <p:tgtEl>
                                          <p:spTgt spid="11">
                                            <p:txEl>
                                              <p:pRg st="17" end="17"/>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11">
                                            <p:txEl>
                                              <p:pRg st="18" end="18"/>
                                            </p:txEl>
                                          </p:spTgt>
                                        </p:tgtEl>
                                        <p:attrNameLst>
                                          <p:attrName>style.visibility</p:attrName>
                                        </p:attrNameLst>
                                      </p:cBhvr>
                                      <p:to>
                                        <p:strVal val="visible"/>
                                      </p:to>
                                    </p:set>
                                    <p:animEffect transition="in" filter="wipe(down)">
                                      <p:cBhvr>
                                        <p:cTn id="101" dur="500"/>
                                        <p:tgtEl>
                                          <p:spTgt spid="11">
                                            <p:txEl>
                                              <p:pRg st="18" end="18"/>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11">
                                            <p:txEl>
                                              <p:pRg st="19" end="19"/>
                                            </p:txEl>
                                          </p:spTgt>
                                        </p:tgtEl>
                                        <p:attrNameLst>
                                          <p:attrName>style.visibility</p:attrName>
                                        </p:attrNameLst>
                                      </p:cBhvr>
                                      <p:to>
                                        <p:strVal val="visible"/>
                                      </p:to>
                                    </p:set>
                                    <p:animEffect transition="in" filter="wipe(down)">
                                      <p:cBhvr>
                                        <p:cTn id="106" dur="500"/>
                                        <p:tgtEl>
                                          <p:spTgt spid="11">
                                            <p:txEl>
                                              <p:pRg st="19" end="19"/>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1">
                                            <p:txEl>
                                              <p:pRg st="20" end="20"/>
                                            </p:txEl>
                                          </p:spTgt>
                                        </p:tgtEl>
                                        <p:attrNameLst>
                                          <p:attrName>style.visibility</p:attrName>
                                        </p:attrNameLst>
                                      </p:cBhvr>
                                      <p:to>
                                        <p:strVal val="visible"/>
                                      </p:to>
                                    </p:set>
                                    <p:animEffect transition="in" filter="wipe(down)">
                                      <p:cBhvr>
                                        <p:cTn id="111" dur="500"/>
                                        <p:tgtEl>
                                          <p:spTgt spid="11">
                                            <p:txEl>
                                              <p:pRg st="20" end="20"/>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11">
                                            <p:txEl>
                                              <p:pRg st="21" end="21"/>
                                            </p:txEl>
                                          </p:spTgt>
                                        </p:tgtEl>
                                        <p:attrNameLst>
                                          <p:attrName>style.visibility</p:attrName>
                                        </p:attrNameLst>
                                      </p:cBhvr>
                                      <p:to>
                                        <p:strVal val="visible"/>
                                      </p:to>
                                    </p:set>
                                    <p:animEffect transition="in" filter="wipe(down)">
                                      <p:cBhvr>
                                        <p:cTn id="116" dur="500"/>
                                        <p:tgtEl>
                                          <p:spTgt spid="11">
                                            <p:txEl>
                                              <p:pRg st="21" end="21"/>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11">
                                            <p:txEl>
                                              <p:pRg st="22" end="22"/>
                                            </p:txEl>
                                          </p:spTgt>
                                        </p:tgtEl>
                                        <p:attrNameLst>
                                          <p:attrName>style.visibility</p:attrName>
                                        </p:attrNameLst>
                                      </p:cBhvr>
                                      <p:to>
                                        <p:strVal val="visible"/>
                                      </p:to>
                                    </p:set>
                                    <p:animEffect transition="in" filter="wipe(down)">
                                      <p:cBhvr>
                                        <p:cTn id="121" dur="500"/>
                                        <p:tgtEl>
                                          <p:spTgt spid="11">
                                            <p:txEl>
                                              <p:pRg st="22" end="22"/>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11">
                                            <p:txEl>
                                              <p:pRg st="23" end="23"/>
                                            </p:txEl>
                                          </p:spTgt>
                                        </p:tgtEl>
                                        <p:attrNameLst>
                                          <p:attrName>style.visibility</p:attrName>
                                        </p:attrNameLst>
                                      </p:cBhvr>
                                      <p:to>
                                        <p:strVal val="visible"/>
                                      </p:to>
                                    </p:set>
                                    <p:animEffect transition="in" filter="wipe(down)">
                                      <p:cBhvr>
                                        <p:cTn id="126" dur="500"/>
                                        <p:tgtEl>
                                          <p:spTgt spid="11">
                                            <p:txEl>
                                              <p:pRg st="23" end="23"/>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11">
                                            <p:txEl>
                                              <p:pRg st="24" end="24"/>
                                            </p:txEl>
                                          </p:spTgt>
                                        </p:tgtEl>
                                        <p:attrNameLst>
                                          <p:attrName>style.visibility</p:attrName>
                                        </p:attrNameLst>
                                      </p:cBhvr>
                                      <p:to>
                                        <p:strVal val="visible"/>
                                      </p:to>
                                    </p:set>
                                    <p:animEffect transition="in" filter="wipe(down)">
                                      <p:cBhvr>
                                        <p:cTn id="131" dur="500"/>
                                        <p:tgtEl>
                                          <p:spTgt spid="11">
                                            <p:txEl>
                                              <p:pRg st="24" end="24"/>
                                            </p:txEl>
                                          </p:spTgt>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11">
                                            <p:txEl>
                                              <p:pRg st="25" end="25"/>
                                            </p:txEl>
                                          </p:spTgt>
                                        </p:tgtEl>
                                        <p:attrNameLst>
                                          <p:attrName>style.visibility</p:attrName>
                                        </p:attrNameLst>
                                      </p:cBhvr>
                                      <p:to>
                                        <p:strVal val="visible"/>
                                      </p:to>
                                    </p:set>
                                    <p:animEffect transition="in" filter="wipe(down)">
                                      <p:cBhvr>
                                        <p:cTn id="136" dur="500"/>
                                        <p:tgtEl>
                                          <p:spTgt spid="11">
                                            <p:txEl>
                                              <p:pRg st="25" end="25"/>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grpId="0" nodeType="clickEffect">
                                  <p:stCondLst>
                                    <p:cond delay="0"/>
                                  </p:stCondLst>
                                  <p:childTnLst>
                                    <p:set>
                                      <p:cBhvr>
                                        <p:cTn id="140" dur="1" fill="hold">
                                          <p:stCondLst>
                                            <p:cond delay="0"/>
                                          </p:stCondLst>
                                        </p:cTn>
                                        <p:tgtEl>
                                          <p:spTgt spid="11">
                                            <p:txEl>
                                              <p:pRg st="26" end="26"/>
                                            </p:txEl>
                                          </p:spTgt>
                                        </p:tgtEl>
                                        <p:attrNameLst>
                                          <p:attrName>style.visibility</p:attrName>
                                        </p:attrNameLst>
                                      </p:cBhvr>
                                      <p:to>
                                        <p:strVal val="visible"/>
                                      </p:to>
                                    </p:set>
                                    <p:animEffect transition="in" filter="wipe(down)">
                                      <p:cBhvr>
                                        <p:cTn id="141" dur="500"/>
                                        <p:tgtEl>
                                          <p:spTgt spid="11">
                                            <p:txEl>
                                              <p:pRg st="26" end="26"/>
                                            </p:txEl>
                                          </p:spTgt>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11">
                                            <p:txEl>
                                              <p:pRg st="27" end="27"/>
                                            </p:txEl>
                                          </p:spTgt>
                                        </p:tgtEl>
                                        <p:attrNameLst>
                                          <p:attrName>style.visibility</p:attrName>
                                        </p:attrNameLst>
                                      </p:cBhvr>
                                      <p:to>
                                        <p:strVal val="visible"/>
                                      </p:to>
                                    </p:set>
                                    <p:animEffect transition="in" filter="wipe(down)">
                                      <p:cBhvr>
                                        <p:cTn id="146" dur="500"/>
                                        <p:tgtEl>
                                          <p:spTgt spid="11">
                                            <p:txEl>
                                              <p:pRg st="27" end="27"/>
                                            </p:txEl>
                                          </p:spTgt>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grpId="0" nodeType="clickEffect">
                                  <p:stCondLst>
                                    <p:cond delay="0"/>
                                  </p:stCondLst>
                                  <p:childTnLst>
                                    <p:set>
                                      <p:cBhvr>
                                        <p:cTn id="150" dur="1" fill="hold">
                                          <p:stCondLst>
                                            <p:cond delay="0"/>
                                          </p:stCondLst>
                                        </p:cTn>
                                        <p:tgtEl>
                                          <p:spTgt spid="11">
                                            <p:txEl>
                                              <p:pRg st="28" end="28"/>
                                            </p:txEl>
                                          </p:spTgt>
                                        </p:tgtEl>
                                        <p:attrNameLst>
                                          <p:attrName>style.visibility</p:attrName>
                                        </p:attrNameLst>
                                      </p:cBhvr>
                                      <p:to>
                                        <p:strVal val="visible"/>
                                      </p:to>
                                    </p:set>
                                    <p:animEffect transition="in" filter="wipe(down)">
                                      <p:cBhvr>
                                        <p:cTn id="151" dur="500"/>
                                        <p:tgtEl>
                                          <p:spTgt spid="11">
                                            <p:txEl>
                                              <p:pRg st="28" end="28"/>
                                            </p:txEl>
                                          </p:spTgt>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4" fill="hold" grpId="0" nodeType="clickEffect">
                                  <p:stCondLst>
                                    <p:cond delay="0"/>
                                  </p:stCondLst>
                                  <p:childTnLst>
                                    <p:set>
                                      <p:cBhvr>
                                        <p:cTn id="155" dur="1" fill="hold">
                                          <p:stCondLst>
                                            <p:cond delay="0"/>
                                          </p:stCondLst>
                                        </p:cTn>
                                        <p:tgtEl>
                                          <p:spTgt spid="11">
                                            <p:txEl>
                                              <p:pRg st="29" end="29"/>
                                            </p:txEl>
                                          </p:spTgt>
                                        </p:tgtEl>
                                        <p:attrNameLst>
                                          <p:attrName>style.visibility</p:attrName>
                                        </p:attrNameLst>
                                      </p:cBhvr>
                                      <p:to>
                                        <p:strVal val="visible"/>
                                      </p:to>
                                    </p:set>
                                    <p:animEffect transition="in" filter="wipe(down)">
                                      <p:cBhvr>
                                        <p:cTn id="156" dur="500"/>
                                        <p:tgtEl>
                                          <p:spTgt spid="11">
                                            <p:txEl>
                                              <p:pRg st="29" end="29"/>
                                            </p:txEl>
                                          </p:spTgt>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4" fill="hold" grpId="0" nodeType="clickEffect">
                                  <p:stCondLst>
                                    <p:cond delay="0"/>
                                  </p:stCondLst>
                                  <p:childTnLst>
                                    <p:set>
                                      <p:cBhvr>
                                        <p:cTn id="160" dur="1" fill="hold">
                                          <p:stCondLst>
                                            <p:cond delay="0"/>
                                          </p:stCondLst>
                                        </p:cTn>
                                        <p:tgtEl>
                                          <p:spTgt spid="11">
                                            <p:txEl>
                                              <p:pRg st="30" end="30"/>
                                            </p:txEl>
                                          </p:spTgt>
                                        </p:tgtEl>
                                        <p:attrNameLst>
                                          <p:attrName>style.visibility</p:attrName>
                                        </p:attrNameLst>
                                      </p:cBhvr>
                                      <p:to>
                                        <p:strVal val="visible"/>
                                      </p:to>
                                    </p:set>
                                    <p:animEffect transition="in" filter="wipe(down)">
                                      <p:cBhvr>
                                        <p:cTn id="161" dur="500"/>
                                        <p:tgtEl>
                                          <p:spTgt spid="11">
                                            <p:txEl>
                                              <p:pRg st="30" end="30"/>
                                            </p:txEl>
                                          </p:spTgt>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4" fill="hold" grpId="0" nodeType="clickEffect">
                                  <p:stCondLst>
                                    <p:cond delay="0"/>
                                  </p:stCondLst>
                                  <p:childTnLst>
                                    <p:set>
                                      <p:cBhvr>
                                        <p:cTn id="165" dur="1" fill="hold">
                                          <p:stCondLst>
                                            <p:cond delay="0"/>
                                          </p:stCondLst>
                                        </p:cTn>
                                        <p:tgtEl>
                                          <p:spTgt spid="11">
                                            <p:txEl>
                                              <p:pRg st="31" end="31"/>
                                            </p:txEl>
                                          </p:spTgt>
                                        </p:tgtEl>
                                        <p:attrNameLst>
                                          <p:attrName>style.visibility</p:attrName>
                                        </p:attrNameLst>
                                      </p:cBhvr>
                                      <p:to>
                                        <p:strVal val="visible"/>
                                      </p:to>
                                    </p:set>
                                    <p:animEffect transition="in" filter="wipe(down)">
                                      <p:cBhvr>
                                        <p:cTn id="166" dur="500"/>
                                        <p:tgtEl>
                                          <p:spTgt spid="11">
                                            <p:txEl>
                                              <p:pRg st="31" end="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642910" y="1643056"/>
            <a:ext cx="7929618" cy="2714644"/>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Write a program to accept marks of 3 students each having 4 subjects and do the following:</a:t>
            </a:r>
          </a:p>
          <a:p>
            <a:pPr algn="ctr"/>
            <a:endParaRPr lang="en-US" sz="2400" b="1" dirty="0">
              <a:solidFill>
                <a:srgbClr val="FFFF00"/>
              </a:solidFill>
            </a:endParaRPr>
          </a:p>
          <a:p>
            <a:pPr algn="ctr"/>
            <a:r>
              <a:rPr lang="en-US" sz="2400" b="1" dirty="0">
                <a:solidFill>
                  <a:srgbClr val="FFFF00"/>
                </a:solidFill>
              </a:rPr>
              <a:t>1. Find out the total marks obtained by each student</a:t>
            </a:r>
          </a:p>
        </p:txBody>
      </p:sp>
    </p:spTree>
    <p:extLst>
      <p:ext uri="{BB962C8B-B14F-4D97-AF65-F5344CB8AC3E}">
        <p14:creationId xmlns:p14="http://schemas.microsoft.com/office/powerpoint/2010/main" val="53232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Solution</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Rectangle 6"/>
          <p:cNvSpPr/>
          <p:nvPr/>
        </p:nvSpPr>
        <p:spPr>
          <a:xfrm>
            <a:off x="35496" y="1017611"/>
            <a:ext cx="9047386" cy="3983031"/>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785800"/>
            <a:ext cx="4643470" cy="646331"/>
          </a:xfrm>
          <a:prstGeom prst="rect">
            <a:avLst/>
          </a:prstGeom>
          <a:noFill/>
        </p:spPr>
        <p:txBody>
          <a:bodyPr wrap="square" rtlCol="0">
            <a:spAutoFit/>
          </a:bodyPr>
          <a:lstStyle/>
          <a:p>
            <a:pPr marL="1257300" lvl="2" indent="-342900"/>
            <a:endParaRPr lang="en-US" b="1" dirty="0">
              <a:solidFill>
                <a:schemeClr val="bg1"/>
              </a:solidFill>
              <a:sym typeface="Wingdings" pitchFamily="2" charset="2"/>
            </a:endParaRPr>
          </a:p>
          <a:p>
            <a:pPr marL="1257300" lvl="2" indent="-342900"/>
            <a:endParaRPr lang="en-US" b="1" dirty="0">
              <a:solidFill>
                <a:srgbClr val="002060"/>
              </a:solidFill>
              <a:sym typeface="Wingdings" pitchFamily="2" charset="2"/>
            </a:endParaRPr>
          </a:p>
        </p:txBody>
      </p:sp>
      <p:sp>
        <p:nvSpPr>
          <p:cNvPr id="11" name="TextBox 10"/>
          <p:cNvSpPr txBox="1"/>
          <p:nvPr/>
        </p:nvSpPr>
        <p:spPr>
          <a:xfrm>
            <a:off x="0" y="952328"/>
            <a:ext cx="9006426" cy="4191172"/>
          </a:xfrm>
          <a:prstGeom prst="rect">
            <a:avLst/>
          </a:prstGeom>
          <a:noFill/>
        </p:spPr>
        <p:txBody>
          <a:bodyPr wrap="square" numCol="2" rtlCol="0">
            <a:spAutoFit/>
          </a:bodyPr>
          <a:lstStyle/>
          <a:p>
            <a:pPr marL="342900" indent="-342900"/>
            <a:r>
              <a:rPr lang="en-US" sz="1550" dirty="0" err="1">
                <a:solidFill>
                  <a:schemeClr val="bg1"/>
                </a:solidFill>
                <a:sym typeface="Wingdings" pitchFamily="2" charset="2"/>
              </a:rPr>
              <a:t>int</a:t>
            </a:r>
            <a:r>
              <a:rPr lang="en-US" sz="1550" dirty="0">
                <a:solidFill>
                  <a:schemeClr val="bg1"/>
                </a:solidFill>
                <a:sym typeface="Wingdings" pitchFamily="2" charset="2"/>
              </a:rPr>
              <a:t> main()</a:t>
            </a:r>
          </a:p>
          <a:p>
            <a:pPr marL="342900" indent="-342900"/>
            <a:r>
              <a:rPr lang="en-US" sz="1550" dirty="0">
                <a:solidFill>
                  <a:schemeClr val="bg1"/>
                </a:solidFill>
                <a:sym typeface="Wingdings" pitchFamily="2" charset="2"/>
              </a:rPr>
              <a:t>{</a:t>
            </a:r>
          </a:p>
          <a:p>
            <a:pPr marL="342900" indent="-342900"/>
            <a:r>
              <a:rPr lang="en-US" sz="1550" dirty="0">
                <a:solidFill>
                  <a:schemeClr val="bg1"/>
                </a:solidFill>
                <a:sym typeface="Wingdings" pitchFamily="2" charset="2"/>
              </a:rPr>
              <a:t>    int </a:t>
            </a:r>
            <a:r>
              <a:rPr lang="en-US" sz="1550" dirty="0" err="1">
                <a:solidFill>
                  <a:schemeClr val="bg1"/>
                </a:solidFill>
                <a:sym typeface="Wingdings" pitchFamily="2" charset="2"/>
              </a:rPr>
              <a:t>arr</a:t>
            </a:r>
            <a:r>
              <a:rPr lang="en-US" sz="1550" dirty="0">
                <a:solidFill>
                  <a:schemeClr val="bg1"/>
                </a:solidFill>
                <a:sym typeface="Wingdings" pitchFamily="2" charset="2"/>
              </a:rPr>
              <a:t>[3][4], i, j, sum;</a:t>
            </a:r>
          </a:p>
          <a:p>
            <a:pPr marL="342900" indent="-342900"/>
            <a:r>
              <a:rPr lang="en-US" sz="1550" dirty="0">
                <a:solidFill>
                  <a:schemeClr val="bg1"/>
                </a:solidFill>
                <a:sym typeface="Wingdings" pitchFamily="2" charset="2"/>
              </a:rPr>
              <a:t>   </a:t>
            </a:r>
          </a:p>
          <a:p>
            <a:pPr marL="342900" indent="-342900"/>
            <a:r>
              <a:rPr lang="en-US" sz="1550" dirty="0">
                <a:solidFill>
                  <a:schemeClr val="bg1"/>
                </a:solidFill>
                <a:sym typeface="Wingdings" pitchFamily="2" charset="2"/>
              </a:rPr>
              <a:t>    for(i = 0; i &lt; 3; i++)</a:t>
            </a:r>
          </a:p>
          <a:p>
            <a:pPr marL="342900" indent="-342900"/>
            <a:r>
              <a:rPr lang="en-US" sz="1550" dirty="0">
                <a:solidFill>
                  <a:schemeClr val="bg1"/>
                </a:solidFill>
                <a:sym typeface="Wingdings" pitchFamily="2" charset="2"/>
              </a:rPr>
              <a:t>    {</a:t>
            </a:r>
          </a:p>
          <a:p>
            <a:pPr marL="342900" indent="-342900"/>
            <a:r>
              <a:rPr lang="en-US" sz="1550" dirty="0">
                <a:solidFill>
                  <a:schemeClr val="bg1"/>
                </a:solidFill>
                <a:sym typeface="Wingdings" pitchFamily="2" charset="2"/>
              </a:rPr>
              <a:t>        for(j = 0; j &lt; 4; </a:t>
            </a:r>
            <a:r>
              <a:rPr lang="en-US" sz="1550" dirty="0" err="1">
                <a:solidFill>
                  <a:schemeClr val="bg1"/>
                </a:solidFill>
                <a:sym typeface="Wingdings" pitchFamily="2" charset="2"/>
              </a:rPr>
              <a:t>j++</a:t>
            </a:r>
            <a:r>
              <a:rPr lang="en-US" sz="1550" dirty="0">
                <a:solidFill>
                  <a:schemeClr val="bg1"/>
                </a:solidFill>
                <a:sym typeface="Wingdings" pitchFamily="2" charset="2"/>
              </a:rPr>
              <a:t>)</a:t>
            </a:r>
          </a:p>
          <a:p>
            <a:pPr marL="342900" indent="-342900"/>
            <a:r>
              <a:rPr lang="en-US" sz="1550" dirty="0">
                <a:solidFill>
                  <a:schemeClr val="bg1"/>
                </a:solidFill>
                <a:sym typeface="Wingdings" pitchFamily="2" charset="2"/>
              </a:rPr>
              <a:t>        {</a:t>
            </a:r>
          </a:p>
          <a:p>
            <a:pPr marL="342900" indent="-342900"/>
            <a:r>
              <a:rPr lang="en-US" sz="1550" dirty="0">
                <a:solidFill>
                  <a:schemeClr val="bg1"/>
                </a:solidFill>
                <a:sym typeface="Wingdings" pitchFamily="2" charset="2"/>
              </a:rPr>
              <a:t>	    printf("Enter Marks:");</a:t>
            </a:r>
          </a:p>
          <a:p>
            <a:pPr marL="342900" indent="-342900"/>
            <a:r>
              <a:rPr lang="en-US" sz="1550" dirty="0">
                <a:solidFill>
                  <a:schemeClr val="bg1"/>
                </a:solidFill>
                <a:sym typeface="Wingdings" pitchFamily="2" charset="2"/>
              </a:rPr>
              <a:t>	    scanf("%d", &amp;</a:t>
            </a:r>
            <a:r>
              <a:rPr lang="en-US" sz="1550" dirty="0" err="1">
                <a:solidFill>
                  <a:schemeClr val="bg1"/>
                </a:solidFill>
                <a:sym typeface="Wingdings" pitchFamily="2" charset="2"/>
              </a:rPr>
              <a:t>arr</a:t>
            </a:r>
            <a:r>
              <a:rPr lang="en-US" sz="1550" dirty="0">
                <a:solidFill>
                  <a:schemeClr val="bg1"/>
                </a:solidFill>
                <a:sym typeface="Wingdings" pitchFamily="2" charset="2"/>
              </a:rPr>
              <a:t>[i][j]);</a:t>
            </a:r>
          </a:p>
          <a:p>
            <a:pPr marL="342900" indent="-342900"/>
            <a:r>
              <a:rPr lang="en-US" sz="1550" dirty="0">
                <a:solidFill>
                  <a:schemeClr val="bg1"/>
                </a:solidFill>
                <a:sym typeface="Wingdings" pitchFamily="2" charset="2"/>
              </a:rPr>
              <a:t>	}</a:t>
            </a:r>
          </a:p>
          <a:p>
            <a:pPr marL="342900" indent="-342900"/>
            <a:r>
              <a:rPr lang="en-US" sz="1550" dirty="0">
                <a:solidFill>
                  <a:schemeClr val="bg1"/>
                </a:solidFill>
                <a:sym typeface="Wingdings" pitchFamily="2" charset="2"/>
              </a:rPr>
              <a:t>    }</a:t>
            </a:r>
          </a:p>
          <a:p>
            <a:pPr marL="342900" indent="-342900"/>
            <a:r>
              <a:rPr lang="en-US" sz="1550" dirty="0">
                <a:solidFill>
                  <a:schemeClr val="bg1"/>
                </a:solidFill>
                <a:sym typeface="Wingdings" pitchFamily="2" charset="2"/>
              </a:rPr>
              <a:t>    for(i = 0; i &lt; 3; i++)</a:t>
            </a:r>
          </a:p>
          <a:p>
            <a:pPr marL="342900" indent="-342900"/>
            <a:r>
              <a:rPr lang="en-US" sz="1550" dirty="0">
                <a:solidFill>
                  <a:schemeClr val="bg1"/>
                </a:solidFill>
                <a:sym typeface="Wingdings" pitchFamily="2" charset="2"/>
              </a:rPr>
              <a:t>    {</a:t>
            </a:r>
          </a:p>
          <a:p>
            <a:pPr marL="342900" indent="-342900"/>
            <a:r>
              <a:rPr lang="en-US" sz="1550" dirty="0">
                <a:solidFill>
                  <a:schemeClr val="bg1"/>
                </a:solidFill>
                <a:sym typeface="Wingdings" pitchFamily="2" charset="2"/>
              </a:rPr>
              <a:t>	sum = 0;</a:t>
            </a:r>
          </a:p>
          <a:p>
            <a:pPr marL="342900" indent="-342900"/>
            <a:r>
              <a:rPr lang="en-US" sz="1550" dirty="0">
                <a:solidFill>
                  <a:schemeClr val="bg1"/>
                </a:solidFill>
                <a:sym typeface="Wingdings" pitchFamily="2" charset="2"/>
              </a:rPr>
              <a:t>	for(j = 0; j &lt; 4; </a:t>
            </a:r>
            <a:r>
              <a:rPr lang="en-US" sz="1550" dirty="0" err="1">
                <a:solidFill>
                  <a:schemeClr val="bg1"/>
                </a:solidFill>
                <a:sym typeface="Wingdings" pitchFamily="2" charset="2"/>
              </a:rPr>
              <a:t>j++</a:t>
            </a:r>
            <a:r>
              <a:rPr lang="en-US" sz="1550" dirty="0">
                <a:solidFill>
                  <a:schemeClr val="bg1"/>
                </a:solidFill>
                <a:sym typeface="Wingdings" pitchFamily="2" charset="2"/>
              </a:rPr>
              <a:t>)</a:t>
            </a:r>
          </a:p>
          <a:p>
            <a:pPr marL="342900" indent="-342900"/>
            <a:r>
              <a:rPr lang="en-US" sz="1550" dirty="0">
                <a:solidFill>
                  <a:schemeClr val="bg1"/>
                </a:solidFill>
                <a:sym typeface="Wingdings" pitchFamily="2" charset="2"/>
              </a:rPr>
              <a:t>	{</a:t>
            </a:r>
          </a:p>
          <a:p>
            <a:pPr marL="342900" indent="-342900"/>
            <a:r>
              <a:rPr lang="en-US" sz="1550" dirty="0">
                <a:solidFill>
                  <a:schemeClr val="bg1"/>
                </a:solidFill>
                <a:sym typeface="Wingdings" pitchFamily="2" charset="2"/>
              </a:rPr>
              <a:t>	    sum = sum + </a:t>
            </a:r>
            <a:r>
              <a:rPr lang="en-US" sz="1550" dirty="0" err="1">
                <a:solidFill>
                  <a:schemeClr val="bg1"/>
                </a:solidFill>
                <a:sym typeface="Wingdings" pitchFamily="2" charset="2"/>
              </a:rPr>
              <a:t>arr</a:t>
            </a:r>
            <a:r>
              <a:rPr lang="en-US" sz="1550" dirty="0">
                <a:solidFill>
                  <a:schemeClr val="bg1"/>
                </a:solidFill>
                <a:sym typeface="Wingdings" pitchFamily="2" charset="2"/>
              </a:rPr>
              <a:t>[i][j];</a:t>
            </a:r>
          </a:p>
          <a:p>
            <a:pPr marL="342900" indent="-342900"/>
            <a:r>
              <a:rPr lang="en-US" sz="1550" dirty="0">
                <a:solidFill>
                  <a:schemeClr val="bg1"/>
                </a:solidFill>
                <a:sym typeface="Wingdings" pitchFamily="2" charset="2"/>
              </a:rPr>
              <a:t>	}</a:t>
            </a:r>
          </a:p>
          <a:p>
            <a:pPr marL="342900" indent="-342900"/>
            <a:r>
              <a:rPr lang="en-US" sz="1550" dirty="0">
                <a:solidFill>
                  <a:schemeClr val="bg1"/>
                </a:solidFill>
                <a:sym typeface="Wingdings" pitchFamily="2" charset="2"/>
              </a:rPr>
              <a:t>	printf("\</a:t>
            </a:r>
            <a:r>
              <a:rPr lang="en-US" sz="1550" dirty="0" err="1">
                <a:solidFill>
                  <a:schemeClr val="bg1"/>
                </a:solidFill>
                <a:sym typeface="Wingdings" pitchFamily="2" charset="2"/>
              </a:rPr>
              <a:t>nStudent</a:t>
            </a:r>
            <a:r>
              <a:rPr lang="en-US" sz="1550" dirty="0">
                <a:solidFill>
                  <a:schemeClr val="bg1"/>
                </a:solidFill>
                <a:sym typeface="Wingdings" pitchFamily="2" charset="2"/>
              </a:rPr>
              <a:t> number = %d, Total = %d", i + 1, sum);</a:t>
            </a:r>
          </a:p>
          <a:p>
            <a:pPr marL="342900" indent="-342900"/>
            <a:r>
              <a:rPr lang="en-US" sz="1550" dirty="0">
                <a:solidFill>
                  <a:schemeClr val="bg1"/>
                </a:solidFill>
                <a:sym typeface="Wingdings" pitchFamily="2" charset="2"/>
              </a:rPr>
              <a:t>    }</a:t>
            </a:r>
          </a:p>
          <a:p>
            <a:pPr marL="342900" indent="-342900"/>
            <a:r>
              <a:rPr lang="en-US" sz="1550" dirty="0">
                <a:solidFill>
                  <a:schemeClr val="bg1"/>
                </a:solidFill>
                <a:sym typeface="Wingdings" pitchFamily="2" charset="2"/>
              </a:rPr>
              <a:t>    return 0;</a:t>
            </a:r>
          </a:p>
          <a:p>
            <a:pPr marL="342900" indent="-342900"/>
            <a:r>
              <a:rPr lang="en-US" sz="1550" dirty="0">
                <a:solidFill>
                  <a:schemeClr val="bg1"/>
                </a:solidFill>
                <a:sym typeface="Wingdings" pitchFamily="2" charset="2"/>
              </a:rPr>
              <a:t>}</a:t>
            </a:r>
          </a:p>
        </p:txBody>
      </p:sp>
      <p:graphicFrame>
        <p:nvGraphicFramePr>
          <p:cNvPr id="12" name="Table 3">
            <a:extLst>
              <a:ext uri="{FF2B5EF4-FFF2-40B4-BE49-F238E27FC236}">
                <a16:creationId xmlns:a16="http://schemas.microsoft.com/office/drawing/2014/main" id="{E0AD6FEC-3DC0-4CC8-A542-661CF08818F5}"/>
              </a:ext>
            </a:extLst>
          </p:cNvPr>
          <p:cNvGraphicFramePr>
            <a:graphicFrameLocks noGrp="1"/>
          </p:cNvGraphicFramePr>
          <p:nvPr>
            <p:extLst>
              <p:ext uri="{D42A27DB-BD31-4B8C-83A1-F6EECF244321}">
                <p14:modId xmlns:p14="http://schemas.microsoft.com/office/powerpoint/2010/main" val="2934464035"/>
              </p:ext>
            </p:extLst>
          </p:nvPr>
        </p:nvGraphicFramePr>
        <p:xfrm>
          <a:off x="4456476" y="2794982"/>
          <a:ext cx="4580020" cy="2225040"/>
        </p:xfrm>
        <a:graphic>
          <a:graphicData uri="http://schemas.openxmlformats.org/drawingml/2006/table">
            <a:tbl>
              <a:tblPr firstRow="1" bandRow="1">
                <a:tableStyleId>{5C22544A-7EE6-4342-B048-85BDC9FD1C3A}</a:tableStyleId>
              </a:tblPr>
              <a:tblGrid>
                <a:gridCol w="1145005">
                  <a:extLst>
                    <a:ext uri="{9D8B030D-6E8A-4147-A177-3AD203B41FA5}">
                      <a16:colId xmlns:a16="http://schemas.microsoft.com/office/drawing/2014/main" val="1251815039"/>
                    </a:ext>
                  </a:extLst>
                </a:gridCol>
                <a:gridCol w="1145005">
                  <a:extLst>
                    <a:ext uri="{9D8B030D-6E8A-4147-A177-3AD203B41FA5}">
                      <a16:colId xmlns:a16="http://schemas.microsoft.com/office/drawing/2014/main" val="1270572368"/>
                    </a:ext>
                  </a:extLst>
                </a:gridCol>
                <a:gridCol w="1145005">
                  <a:extLst>
                    <a:ext uri="{9D8B030D-6E8A-4147-A177-3AD203B41FA5}">
                      <a16:colId xmlns:a16="http://schemas.microsoft.com/office/drawing/2014/main" val="2684664660"/>
                    </a:ext>
                  </a:extLst>
                </a:gridCol>
                <a:gridCol w="1145005">
                  <a:extLst>
                    <a:ext uri="{9D8B030D-6E8A-4147-A177-3AD203B41FA5}">
                      <a16:colId xmlns:a16="http://schemas.microsoft.com/office/drawing/2014/main" val="1039174146"/>
                    </a:ext>
                  </a:extLst>
                </a:gridCol>
              </a:tblGrid>
              <a:tr h="741680">
                <a:tc>
                  <a:txBody>
                    <a:bodyPr/>
                    <a:lstStyle/>
                    <a:p>
                      <a:pPr algn="ctr"/>
                      <a:r>
                        <a:rPr lang="en-US" b="1" dirty="0">
                          <a:solidFill>
                            <a:srgbClr val="FF0000"/>
                          </a:solidFill>
                        </a:rPr>
                        <a:t>90</a:t>
                      </a:r>
                      <a:endParaRPr lang="en-US" b="1" dirty="0"/>
                    </a:p>
                  </a:txBody>
                  <a:tcPr marL="68701" marR="68701" anchor="ctr">
                    <a:solidFill>
                      <a:schemeClr val="accent1">
                        <a:lumMod val="20000"/>
                        <a:lumOff val="80000"/>
                      </a:schemeClr>
                    </a:solidFill>
                  </a:tcPr>
                </a:tc>
                <a:tc>
                  <a:txBody>
                    <a:bodyPr/>
                    <a:lstStyle/>
                    <a:p>
                      <a:pPr algn="ctr"/>
                      <a:r>
                        <a:rPr lang="en-US" b="1" dirty="0">
                          <a:solidFill>
                            <a:srgbClr val="FF0000"/>
                          </a:solidFill>
                        </a:rPr>
                        <a:t>65</a:t>
                      </a:r>
                      <a:endParaRPr lang="en-US" b="1" dirty="0"/>
                    </a:p>
                  </a:txBody>
                  <a:tcPr marL="68701" marR="68701" anchor="ctr">
                    <a:solidFill>
                      <a:schemeClr val="accent1">
                        <a:lumMod val="20000"/>
                        <a:lumOff val="80000"/>
                      </a:schemeClr>
                    </a:solidFill>
                  </a:tcPr>
                </a:tc>
                <a:tc>
                  <a:txBody>
                    <a:bodyPr/>
                    <a:lstStyle/>
                    <a:p>
                      <a:pPr algn="ctr"/>
                      <a:r>
                        <a:rPr lang="en-US" b="1" dirty="0">
                          <a:solidFill>
                            <a:srgbClr val="FF0000"/>
                          </a:solidFill>
                        </a:rPr>
                        <a:t>70</a:t>
                      </a:r>
                      <a:endParaRPr lang="en-US" b="1" dirty="0"/>
                    </a:p>
                  </a:txBody>
                  <a:tcPr marL="68701" marR="68701" anchor="ctr">
                    <a:solidFill>
                      <a:schemeClr val="accent1">
                        <a:lumMod val="20000"/>
                        <a:lumOff val="80000"/>
                      </a:schemeClr>
                    </a:solidFill>
                  </a:tcPr>
                </a:tc>
                <a:tc>
                  <a:txBody>
                    <a:bodyPr/>
                    <a:lstStyle/>
                    <a:p>
                      <a:pPr algn="ctr"/>
                      <a:r>
                        <a:rPr lang="en-US" b="1" dirty="0">
                          <a:solidFill>
                            <a:srgbClr val="FF0000"/>
                          </a:solidFill>
                        </a:rPr>
                        <a:t>55</a:t>
                      </a:r>
                      <a:endParaRPr lang="en-US" b="1" dirty="0"/>
                    </a:p>
                  </a:txBody>
                  <a:tcPr marL="68701" marR="68701" anchor="ctr">
                    <a:solidFill>
                      <a:schemeClr val="accent1">
                        <a:lumMod val="20000"/>
                        <a:lumOff val="80000"/>
                      </a:schemeClr>
                    </a:solidFill>
                  </a:tcPr>
                </a:tc>
                <a:extLst>
                  <a:ext uri="{0D108BD9-81ED-4DB2-BD59-A6C34878D82A}">
                    <a16:rowId xmlns:a16="http://schemas.microsoft.com/office/drawing/2014/main" val="3410130541"/>
                  </a:ext>
                </a:extLst>
              </a:tr>
              <a:tr h="741680">
                <a:tc>
                  <a:txBody>
                    <a:bodyPr/>
                    <a:lstStyle/>
                    <a:p>
                      <a:pPr algn="ctr"/>
                      <a:r>
                        <a:rPr lang="en-US" b="1" dirty="0">
                          <a:solidFill>
                            <a:srgbClr val="FF0000"/>
                          </a:solidFill>
                        </a:rPr>
                        <a:t>71</a:t>
                      </a:r>
                      <a:endParaRPr lang="en-US" b="1" dirty="0"/>
                    </a:p>
                  </a:txBody>
                  <a:tcPr marL="68701" marR="68701" anchor="ctr"/>
                </a:tc>
                <a:tc>
                  <a:txBody>
                    <a:bodyPr/>
                    <a:lstStyle/>
                    <a:p>
                      <a:pPr algn="ctr"/>
                      <a:r>
                        <a:rPr lang="en-US" b="1" dirty="0">
                          <a:solidFill>
                            <a:srgbClr val="FF0000"/>
                          </a:solidFill>
                        </a:rPr>
                        <a:t>58</a:t>
                      </a:r>
                      <a:endParaRPr lang="en-US" b="1" dirty="0"/>
                    </a:p>
                  </a:txBody>
                  <a:tcPr marL="68701" marR="68701" anchor="ctr"/>
                </a:tc>
                <a:tc>
                  <a:txBody>
                    <a:bodyPr/>
                    <a:lstStyle/>
                    <a:p>
                      <a:pPr algn="ctr"/>
                      <a:r>
                        <a:rPr lang="en-US" b="1" dirty="0">
                          <a:solidFill>
                            <a:srgbClr val="FF0000"/>
                          </a:solidFill>
                        </a:rPr>
                        <a:t>32</a:t>
                      </a:r>
                      <a:endParaRPr lang="en-US" b="1" dirty="0"/>
                    </a:p>
                  </a:txBody>
                  <a:tcPr marL="68701" marR="68701" anchor="ctr"/>
                </a:tc>
                <a:tc>
                  <a:txBody>
                    <a:bodyPr/>
                    <a:lstStyle/>
                    <a:p>
                      <a:pPr algn="ctr"/>
                      <a:r>
                        <a:rPr lang="en-US" b="1" dirty="0">
                          <a:solidFill>
                            <a:srgbClr val="FF0000"/>
                          </a:solidFill>
                        </a:rPr>
                        <a:t>85</a:t>
                      </a:r>
                      <a:endParaRPr lang="en-US" b="1" dirty="0"/>
                    </a:p>
                  </a:txBody>
                  <a:tcPr marL="68701" marR="68701" anchor="ctr"/>
                </a:tc>
                <a:extLst>
                  <a:ext uri="{0D108BD9-81ED-4DB2-BD59-A6C34878D82A}">
                    <a16:rowId xmlns:a16="http://schemas.microsoft.com/office/drawing/2014/main" val="4250578244"/>
                  </a:ext>
                </a:extLst>
              </a:tr>
              <a:tr h="741680">
                <a:tc>
                  <a:txBody>
                    <a:bodyPr/>
                    <a:lstStyle/>
                    <a:p>
                      <a:pPr algn="ctr"/>
                      <a:r>
                        <a:rPr lang="en-US" b="1" dirty="0">
                          <a:solidFill>
                            <a:srgbClr val="FF0000"/>
                          </a:solidFill>
                        </a:rPr>
                        <a:t>81</a:t>
                      </a:r>
                      <a:endParaRPr lang="en-US" b="1" dirty="0"/>
                    </a:p>
                  </a:txBody>
                  <a:tcPr marL="68701" marR="68701" anchor="ctr"/>
                </a:tc>
                <a:tc>
                  <a:txBody>
                    <a:bodyPr/>
                    <a:lstStyle/>
                    <a:p>
                      <a:pPr algn="ctr"/>
                      <a:r>
                        <a:rPr lang="en-US" b="1" dirty="0">
                          <a:solidFill>
                            <a:srgbClr val="FF0000"/>
                          </a:solidFill>
                        </a:rPr>
                        <a:t>39</a:t>
                      </a:r>
                      <a:endParaRPr lang="en-US" b="1" dirty="0"/>
                    </a:p>
                  </a:txBody>
                  <a:tcPr marL="68701" marR="68701" anchor="ctr"/>
                </a:tc>
                <a:tc>
                  <a:txBody>
                    <a:bodyPr/>
                    <a:lstStyle/>
                    <a:p>
                      <a:pPr algn="ctr"/>
                      <a:r>
                        <a:rPr lang="en-US" b="1" dirty="0">
                          <a:solidFill>
                            <a:srgbClr val="FF0000"/>
                          </a:solidFill>
                        </a:rPr>
                        <a:t>73</a:t>
                      </a:r>
                      <a:endParaRPr lang="en-US" b="1" dirty="0"/>
                    </a:p>
                  </a:txBody>
                  <a:tcPr marL="68701" marR="68701" anchor="ctr"/>
                </a:tc>
                <a:tc>
                  <a:txBody>
                    <a:bodyPr/>
                    <a:lstStyle/>
                    <a:p>
                      <a:pPr algn="ctr"/>
                      <a:r>
                        <a:rPr lang="en-US" b="1" dirty="0">
                          <a:solidFill>
                            <a:srgbClr val="FF0000"/>
                          </a:solidFill>
                        </a:rPr>
                        <a:t>65</a:t>
                      </a:r>
                      <a:endParaRPr lang="en-US" b="1" dirty="0"/>
                    </a:p>
                  </a:txBody>
                  <a:tcPr marL="68701" marR="68701" anchor="ctr"/>
                </a:tc>
                <a:extLst>
                  <a:ext uri="{0D108BD9-81ED-4DB2-BD59-A6C34878D82A}">
                    <a16:rowId xmlns:a16="http://schemas.microsoft.com/office/drawing/2014/main" val="650213736"/>
                  </a:ext>
                </a:extLst>
              </a:tr>
            </a:tbl>
          </a:graphicData>
        </a:graphic>
      </p:graphicFrame>
      <p:sp>
        <p:nvSpPr>
          <p:cNvPr id="13" name="TextBox 12">
            <a:extLst>
              <a:ext uri="{FF2B5EF4-FFF2-40B4-BE49-F238E27FC236}">
                <a16:creationId xmlns:a16="http://schemas.microsoft.com/office/drawing/2014/main" id="{2B03A612-70BC-459C-A7AB-6A22D77BD27E}"/>
              </a:ext>
            </a:extLst>
          </p:cNvPr>
          <p:cNvSpPr txBox="1"/>
          <p:nvPr/>
        </p:nvSpPr>
        <p:spPr>
          <a:xfrm>
            <a:off x="3995936" y="2929706"/>
            <a:ext cx="301686" cy="369332"/>
          </a:xfrm>
          <a:prstGeom prst="rect">
            <a:avLst/>
          </a:prstGeom>
          <a:noFill/>
        </p:spPr>
        <p:txBody>
          <a:bodyPr wrap="none" rtlCol="0">
            <a:spAutoFit/>
          </a:bodyPr>
          <a:lstStyle/>
          <a:p>
            <a:r>
              <a:rPr lang="en-US" dirty="0">
                <a:solidFill>
                  <a:srgbClr val="FFFF00"/>
                </a:solidFill>
              </a:rPr>
              <a:t>0</a:t>
            </a:r>
          </a:p>
        </p:txBody>
      </p:sp>
      <p:sp>
        <p:nvSpPr>
          <p:cNvPr id="14" name="TextBox 13">
            <a:extLst>
              <a:ext uri="{FF2B5EF4-FFF2-40B4-BE49-F238E27FC236}">
                <a16:creationId xmlns:a16="http://schemas.microsoft.com/office/drawing/2014/main" id="{D47C674E-C922-4638-82A1-315158FEC2E8}"/>
              </a:ext>
            </a:extLst>
          </p:cNvPr>
          <p:cNvSpPr txBox="1"/>
          <p:nvPr/>
        </p:nvSpPr>
        <p:spPr>
          <a:xfrm>
            <a:off x="4918386" y="2346434"/>
            <a:ext cx="301686" cy="369332"/>
          </a:xfrm>
          <a:prstGeom prst="rect">
            <a:avLst/>
          </a:prstGeom>
          <a:noFill/>
        </p:spPr>
        <p:txBody>
          <a:bodyPr wrap="none" rtlCol="0">
            <a:spAutoFit/>
          </a:bodyPr>
          <a:lstStyle/>
          <a:p>
            <a:r>
              <a:rPr lang="en-US" dirty="0">
                <a:solidFill>
                  <a:srgbClr val="FFFF00"/>
                </a:solidFill>
              </a:rPr>
              <a:t>0</a:t>
            </a:r>
          </a:p>
        </p:txBody>
      </p:sp>
      <p:sp>
        <p:nvSpPr>
          <p:cNvPr id="15" name="TextBox 14">
            <a:extLst>
              <a:ext uri="{FF2B5EF4-FFF2-40B4-BE49-F238E27FC236}">
                <a16:creationId xmlns:a16="http://schemas.microsoft.com/office/drawing/2014/main" id="{C943FC68-39C8-4027-96F8-8F6E21683E28}"/>
              </a:ext>
            </a:extLst>
          </p:cNvPr>
          <p:cNvSpPr txBox="1"/>
          <p:nvPr/>
        </p:nvSpPr>
        <p:spPr>
          <a:xfrm>
            <a:off x="5926498" y="2346434"/>
            <a:ext cx="301686" cy="369332"/>
          </a:xfrm>
          <a:prstGeom prst="rect">
            <a:avLst/>
          </a:prstGeom>
          <a:noFill/>
        </p:spPr>
        <p:txBody>
          <a:bodyPr wrap="none" rtlCol="0">
            <a:spAutoFit/>
          </a:bodyPr>
          <a:lstStyle/>
          <a:p>
            <a:r>
              <a:rPr lang="en-US" dirty="0">
                <a:solidFill>
                  <a:srgbClr val="FFFF00"/>
                </a:solidFill>
              </a:rPr>
              <a:t>1</a:t>
            </a:r>
          </a:p>
        </p:txBody>
      </p:sp>
      <p:sp>
        <p:nvSpPr>
          <p:cNvPr id="16" name="TextBox 15">
            <a:extLst>
              <a:ext uri="{FF2B5EF4-FFF2-40B4-BE49-F238E27FC236}">
                <a16:creationId xmlns:a16="http://schemas.microsoft.com/office/drawing/2014/main" id="{3873FADC-F9AA-47F2-90F6-346FE734E8C7}"/>
              </a:ext>
            </a:extLst>
          </p:cNvPr>
          <p:cNvSpPr txBox="1"/>
          <p:nvPr/>
        </p:nvSpPr>
        <p:spPr>
          <a:xfrm>
            <a:off x="3995936" y="3721794"/>
            <a:ext cx="301686" cy="369332"/>
          </a:xfrm>
          <a:prstGeom prst="rect">
            <a:avLst/>
          </a:prstGeom>
          <a:noFill/>
        </p:spPr>
        <p:txBody>
          <a:bodyPr wrap="none" rtlCol="0">
            <a:spAutoFit/>
          </a:bodyPr>
          <a:lstStyle/>
          <a:p>
            <a:r>
              <a:rPr lang="en-US" dirty="0">
                <a:solidFill>
                  <a:srgbClr val="FFFF00"/>
                </a:solidFill>
              </a:rPr>
              <a:t>1</a:t>
            </a:r>
          </a:p>
        </p:txBody>
      </p:sp>
      <p:sp>
        <p:nvSpPr>
          <p:cNvPr id="17" name="TextBox 16">
            <a:extLst>
              <a:ext uri="{FF2B5EF4-FFF2-40B4-BE49-F238E27FC236}">
                <a16:creationId xmlns:a16="http://schemas.microsoft.com/office/drawing/2014/main" id="{E0F2576A-FD67-43B7-8047-D11663D7B4C3}"/>
              </a:ext>
            </a:extLst>
          </p:cNvPr>
          <p:cNvSpPr txBox="1"/>
          <p:nvPr/>
        </p:nvSpPr>
        <p:spPr>
          <a:xfrm>
            <a:off x="3982282" y="4441874"/>
            <a:ext cx="301686" cy="369332"/>
          </a:xfrm>
          <a:prstGeom prst="rect">
            <a:avLst/>
          </a:prstGeom>
          <a:noFill/>
        </p:spPr>
        <p:txBody>
          <a:bodyPr wrap="none" rtlCol="0">
            <a:spAutoFit/>
          </a:bodyPr>
          <a:lstStyle/>
          <a:p>
            <a:r>
              <a:rPr lang="en-US" dirty="0">
                <a:solidFill>
                  <a:srgbClr val="FFFF00"/>
                </a:solidFill>
              </a:rPr>
              <a:t>2</a:t>
            </a:r>
          </a:p>
        </p:txBody>
      </p:sp>
      <p:sp>
        <p:nvSpPr>
          <p:cNvPr id="18" name="TextBox 17">
            <a:extLst>
              <a:ext uri="{FF2B5EF4-FFF2-40B4-BE49-F238E27FC236}">
                <a16:creationId xmlns:a16="http://schemas.microsoft.com/office/drawing/2014/main" id="{59251511-191C-420D-89D1-FABDF57A9C22}"/>
              </a:ext>
            </a:extLst>
          </p:cNvPr>
          <p:cNvSpPr txBox="1"/>
          <p:nvPr/>
        </p:nvSpPr>
        <p:spPr>
          <a:xfrm>
            <a:off x="7150634" y="2346434"/>
            <a:ext cx="301686" cy="369332"/>
          </a:xfrm>
          <a:prstGeom prst="rect">
            <a:avLst/>
          </a:prstGeom>
          <a:noFill/>
        </p:spPr>
        <p:txBody>
          <a:bodyPr wrap="none" rtlCol="0">
            <a:spAutoFit/>
          </a:bodyPr>
          <a:lstStyle/>
          <a:p>
            <a:r>
              <a:rPr lang="en-US" dirty="0">
                <a:solidFill>
                  <a:srgbClr val="FFFF00"/>
                </a:solidFill>
              </a:rPr>
              <a:t>2</a:t>
            </a:r>
          </a:p>
        </p:txBody>
      </p:sp>
      <p:sp>
        <p:nvSpPr>
          <p:cNvPr id="19" name="TextBox 18">
            <a:extLst>
              <a:ext uri="{FF2B5EF4-FFF2-40B4-BE49-F238E27FC236}">
                <a16:creationId xmlns:a16="http://schemas.microsoft.com/office/drawing/2014/main" id="{626F9AD5-C393-454A-81BD-25899AEE011D}"/>
              </a:ext>
            </a:extLst>
          </p:cNvPr>
          <p:cNvSpPr txBox="1"/>
          <p:nvPr/>
        </p:nvSpPr>
        <p:spPr>
          <a:xfrm>
            <a:off x="8302762" y="2346434"/>
            <a:ext cx="301686" cy="369332"/>
          </a:xfrm>
          <a:prstGeom prst="rect">
            <a:avLst/>
          </a:prstGeom>
          <a:noFill/>
        </p:spPr>
        <p:txBody>
          <a:bodyPr wrap="none" rtlCol="0">
            <a:spAutoFit/>
          </a:bodyPr>
          <a:lstStyle/>
          <a:p>
            <a:r>
              <a:rPr lang="en-US" dirty="0">
                <a:solidFill>
                  <a:srgbClr val="FFFF00"/>
                </a:solidFill>
              </a:rPr>
              <a:t>3</a:t>
            </a:r>
          </a:p>
        </p:txBody>
      </p:sp>
      <p:sp>
        <p:nvSpPr>
          <p:cNvPr id="20" name="TextBox 19">
            <a:extLst>
              <a:ext uri="{FF2B5EF4-FFF2-40B4-BE49-F238E27FC236}">
                <a16:creationId xmlns:a16="http://schemas.microsoft.com/office/drawing/2014/main" id="{E6420532-194B-4A1C-B98B-15FE8A8EBD2D}"/>
              </a:ext>
            </a:extLst>
          </p:cNvPr>
          <p:cNvSpPr txBox="1"/>
          <p:nvPr/>
        </p:nvSpPr>
        <p:spPr>
          <a:xfrm>
            <a:off x="3357874" y="3723878"/>
            <a:ext cx="494046" cy="400110"/>
          </a:xfrm>
          <a:prstGeom prst="rect">
            <a:avLst/>
          </a:prstGeom>
          <a:noFill/>
        </p:spPr>
        <p:txBody>
          <a:bodyPr wrap="none" rtlCol="0">
            <a:spAutoFit/>
          </a:bodyPr>
          <a:lstStyle/>
          <a:p>
            <a:r>
              <a:rPr lang="en-US" sz="2000" b="1" dirty="0" err="1">
                <a:solidFill>
                  <a:srgbClr val="FFFF00"/>
                </a:solidFill>
              </a:rPr>
              <a:t>arr</a:t>
            </a:r>
            <a:endParaRPr lang="en-US" sz="2000" b="1" dirty="0">
              <a:solidFill>
                <a:srgbClr val="FFFF00"/>
              </a:solidFill>
            </a:endParaRPr>
          </a:p>
        </p:txBody>
      </p:sp>
    </p:spTree>
    <p:extLst>
      <p:ext uri="{BB962C8B-B14F-4D97-AF65-F5344CB8AC3E}">
        <p14:creationId xmlns:p14="http://schemas.microsoft.com/office/powerpoint/2010/main" val="395111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down)">
                                      <p:cBhvr>
                                        <p:cTn id="11" dur="500"/>
                                        <p:tgtEl>
                                          <p:spTgt spid="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animEffect transition="in" filter="wipe(down)">
                                      <p:cBhvr>
                                        <p:cTn id="16" dur="500"/>
                                        <p:tgtEl>
                                          <p:spTgt spid="1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wipe(down)">
                                      <p:cBhvr>
                                        <p:cTn id="21" dur="500"/>
                                        <p:tgtEl>
                                          <p:spTgt spid="1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wipe(down)">
                                      <p:cBhvr>
                                        <p:cTn id="26" dur="500"/>
                                        <p:tgtEl>
                                          <p:spTgt spid="11">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Effect transition="in" filter="wipe(down)">
                                      <p:cBhvr>
                                        <p:cTn id="31" dur="500"/>
                                        <p:tgtEl>
                                          <p:spTgt spid="11">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1">
                                            <p:txEl>
                                              <p:pRg st="5" end="5"/>
                                            </p:txEl>
                                          </p:spTgt>
                                        </p:tgtEl>
                                        <p:attrNameLst>
                                          <p:attrName>style.visibility</p:attrName>
                                        </p:attrNameLst>
                                      </p:cBhvr>
                                      <p:to>
                                        <p:strVal val="visible"/>
                                      </p:to>
                                    </p:set>
                                    <p:animEffect transition="in" filter="wipe(down)">
                                      <p:cBhvr>
                                        <p:cTn id="36" dur="500"/>
                                        <p:tgtEl>
                                          <p:spTgt spid="11">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xEl>
                                              <p:pRg st="6" end="6"/>
                                            </p:txEl>
                                          </p:spTgt>
                                        </p:tgtEl>
                                        <p:attrNameLst>
                                          <p:attrName>style.visibility</p:attrName>
                                        </p:attrNameLst>
                                      </p:cBhvr>
                                      <p:to>
                                        <p:strVal val="visible"/>
                                      </p:to>
                                    </p:set>
                                    <p:animEffect transition="in" filter="wipe(down)">
                                      <p:cBhvr>
                                        <p:cTn id="41" dur="500"/>
                                        <p:tgtEl>
                                          <p:spTgt spid="11">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1">
                                            <p:txEl>
                                              <p:pRg st="7" end="7"/>
                                            </p:txEl>
                                          </p:spTgt>
                                        </p:tgtEl>
                                        <p:attrNameLst>
                                          <p:attrName>style.visibility</p:attrName>
                                        </p:attrNameLst>
                                      </p:cBhvr>
                                      <p:to>
                                        <p:strVal val="visible"/>
                                      </p:to>
                                    </p:set>
                                    <p:animEffect transition="in" filter="wipe(down)">
                                      <p:cBhvr>
                                        <p:cTn id="46" dur="500"/>
                                        <p:tgtEl>
                                          <p:spTgt spid="11">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1">
                                            <p:txEl>
                                              <p:pRg st="8" end="8"/>
                                            </p:txEl>
                                          </p:spTgt>
                                        </p:tgtEl>
                                        <p:attrNameLst>
                                          <p:attrName>style.visibility</p:attrName>
                                        </p:attrNameLst>
                                      </p:cBhvr>
                                      <p:to>
                                        <p:strVal val="visible"/>
                                      </p:to>
                                    </p:set>
                                    <p:animEffect transition="in" filter="wipe(down)">
                                      <p:cBhvr>
                                        <p:cTn id="51" dur="500"/>
                                        <p:tgtEl>
                                          <p:spTgt spid="11">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1">
                                            <p:txEl>
                                              <p:pRg st="9" end="9"/>
                                            </p:txEl>
                                          </p:spTgt>
                                        </p:tgtEl>
                                        <p:attrNameLst>
                                          <p:attrName>style.visibility</p:attrName>
                                        </p:attrNameLst>
                                      </p:cBhvr>
                                      <p:to>
                                        <p:strVal val="visible"/>
                                      </p:to>
                                    </p:set>
                                    <p:animEffect transition="in" filter="wipe(down)">
                                      <p:cBhvr>
                                        <p:cTn id="56" dur="500"/>
                                        <p:tgtEl>
                                          <p:spTgt spid="11">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1">
                                            <p:txEl>
                                              <p:pRg st="10" end="10"/>
                                            </p:txEl>
                                          </p:spTgt>
                                        </p:tgtEl>
                                        <p:attrNameLst>
                                          <p:attrName>style.visibility</p:attrName>
                                        </p:attrNameLst>
                                      </p:cBhvr>
                                      <p:to>
                                        <p:strVal val="visible"/>
                                      </p:to>
                                    </p:set>
                                    <p:animEffect transition="in" filter="wipe(down)">
                                      <p:cBhvr>
                                        <p:cTn id="61" dur="500"/>
                                        <p:tgtEl>
                                          <p:spTgt spid="11">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1">
                                            <p:txEl>
                                              <p:pRg st="11" end="11"/>
                                            </p:txEl>
                                          </p:spTgt>
                                        </p:tgtEl>
                                        <p:attrNameLst>
                                          <p:attrName>style.visibility</p:attrName>
                                        </p:attrNameLst>
                                      </p:cBhvr>
                                      <p:to>
                                        <p:strVal val="visible"/>
                                      </p:to>
                                    </p:set>
                                    <p:animEffect transition="in" filter="wipe(down)">
                                      <p:cBhvr>
                                        <p:cTn id="66" dur="500"/>
                                        <p:tgtEl>
                                          <p:spTgt spid="11">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1">
                                            <p:txEl>
                                              <p:pRg st="12" end="12"/>
                                            </p:txEl>
                                          </p:spTgt>
                                        </p:tgtEl>
                                        <p:attrNameLst>
                                          <p:attrName>style.visibility</p:attrName>
                                        </p:attrNameLst>
                                      </p:cBhvr>
                                      <p:to>
                                        <p:strVal val="visible"/>
                                      </p:to>
                                    </p:set>
                                    <p:animEffect transition="in" filter="wipe(down)">
                                      <p:cBhvr>
                                        <p:cTn id="71" dur="500"/>
                                        <p:tgtEl>
                                          <p:spTgt spid="11">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1">
                                            <p:txEl>
                                              <p:pRg st="13" end="13"/>
                                            </p:txEl>
                                          </p:spTgt>
                                        </p:tgtEl>
                                        <p:attrNameLst>
                                          <p:attrName>style.visibility</p:attrName>
                                        </p:attrNameLst>
                                      </p:cBhvr>
                                      <p:to>
                                        <p:strVal val="visible"/>
                                      </p:to>
                                    </p:set>
                                    <p:animEffect transition="in" filter="wipe(down)">
                                      <p:cBhvr>
                                        <p:cTn id="76" dur="500"/>
                                        <p:tgtEl>
                                          <p:spTgt spid="11">
                                            <p:txEl>
                                              <p:pRg st="13" end="1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1">
                                            <p:txEl>
                                              <p:pRg st="14" end="14"/>
                                            </p:txEl>
                                          </p:spTgt>
                                        </p:tgtEl>
                                        <p:attrNameLst>
                                          <p:attrName>style.visibility</p:attrName>
                                        </p:attrNameLst>
                                      </p:cBhvr>
                                      <p:to>
                                        <p:strVal val="visible"/>
                                      </p:to>
                                    </p:set>
                                    <p:animEffect transition="in" filter="wipe(down)">
                                      <p:cBhvr>
                                        <p:cTn id="81" dur="500"/>
                                        <p:tgtEl>
                                          <p:spTgt spid="11">
                                            <p:txEl>
                                              <p:pRg st="14" end="14"/>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11">
                                            <p:txEl>
                                              <p:pRg st="15" end="15"/>
                                            </p:txEl>
                                          </p:spTgt>
                                        </p:tgtEl>
                                        <p:attrNameLst>
                                          <p:attrName>style.visibility</p:attrName>
                                        </p:attrNameLst>
                                      </p:cBhvr>
                                      <p:to>
                                        <p:strVal val="visible"/>
                                      </p:to>
                                    </p:set>
                                    <p:animEffect transition="in" filter="wipe(down)">
                                      <p:cBhvr>
                                        <p:cTn id="86" dur="500"/>
                                        <p:tgtEl>
                                          <p:spTgt spid="11">
                                            <p:txEl>
                                              <p:pRg st="15" end="15"/>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11">
                                            <p:txEl>
                                              <p:pRg st="16" end="16"/>
                                            </p:txEl>
                                          </p:spTgt>
                                        </p:tgtEl>
                                        <p:attrNameLst>
                                          <p:attrName>style.visibility</p:attrName>
                                        </p:attrNameLst>
                                      </p:cBhvr>
                                      <p:to>
                                        <p:strVal val="visible"/>
                                      </p:to>
                                    </p:set>
                                    <p:animEffect transition="in" filter="wipe(down)">
                                      <p:cBhvr>
                                        <p:cTn id="91" dur="500"/>
                                        <p:tgtEl>
                                          <p:spTgt spid="11">
                                            <p:txEl>
                                              <p:pRg st="16" end="16"/>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11">
                                            <p:txEl>
                                              <p:pRg st="17" end="17"/>
                                            </p:txEl>
                                          </p:spTgt>
                                        </p:tgtEl>
                                        <p:attrNameLst>
                                          <p:attrName>style.visibility</p:attrName>
                                        </p:attrNameLst>
                                      </p:cBhvr>
                                      <p:to>
                                        <p:strVal val="visible"/>
                                      </p:to>
                                    </p:set>
                                    <p:animEffect transition="in" filter="wipe(down)">
                                      <p:cBhvr>
                                        <p:cTn id="96" dur="500"/>
                                        <p:tgtEl>
                                          <p:spTgt spid="11">
                                            <p:txEl>
                                              <p:pRg st="17" end="17"/>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11">
                                            <p:txEl>
                                              <p:pRg st="18" end="18"/>
                                            </p:txEl>
                                          </p:spTgt>
                                        </p:tgtEl>
                                        <p:attrNameLst>
                                          <p:attrName>style.visibility</p:attrName>
                                        </p:attrNameLst>
                                      </p:cBhvr>
                                      <p:to>
                                        <p:strVal val="visible"/>
                                      </p:to>
                                    </p:set>
                                    <p:animEffect transition="in" filter="wipe(down)">
                                      <p:cBhvr>
                                        <p:cTn id="101" dur="500"/>
                                        <p:tgtEl>
                                          <p:spTgt spid="11">
                                            <p:txEl>
                                              <p:pRg st="18" end="18"/>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11">
                                            <p:txEl>
                                              <p:pRg st="19" end="19"/>
                                            </p:txEl>
                                          </p:spTgt>
                                        </p:tgtEl>
                                        <p:attrNameLst>
                                          <p:attrName>style.visibility</p:attrName>
                                        </p:attrNameLst>
                                      </p:cBhvr>
                                      <p:to>
                                        <p:strVal val="visible"/>
                                      </p:to>
                                    </p:set>
                                    <p:animEffect transition="in" filter="wipe(down)">
                                      <p:cBhvr>
                                        <p:cTn id="106" dur="500"/>
                                        <p:tgtEl>
                                          <p:spTgt spid="11">
                                            <p:txEl>
                                              <p:pRg st="19" end="19"/>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1">
                                            <p:txEl>
                                              <p:pRg st="20" end="20"/>
                                            </p:txEl>
                                          </p:spTgt>
                                        </p:tgtEl>
                                        <p:attrNameLst>
                                          <p:attrName>style.visibility</p:attrName>
                                        </p:attrNameLst>
                                      </p:cBhvr>
                                      <p:to>
                                        <p:strVal val="visible"/>
                                      </p:to>
                                    </p:set>
                                    <p:animEffect transition="in" filter="wipe(down)">
                                      <p:cBhvr>
                                        <p:cTn id="111" dur="500"/>
                                        <p:tgtEl>
                                          <p:spTgt spid="11">
                                            <p:txEl>
                                              <p:pRg st="20" end="20"/>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11">
                                            <p:txEl>
                                              <p:pRg st="21" end="21"/>
                                            </p:txEl>
                                          </p:spTgt>
                                        </p:tgtEl>
                                        <p:attrNameLst>
                                          <p:attrName>style.visibility</p:attrName>
                                        </p:attrNameLst>
                                      </p:cBhvr>
                                      <p:to>
                                        <p:strVal val="visible"/>
                                      </p:to>
                                    </p:set>
                                    <p:animEffect transition="in" filter="wipe(down)">
                                      <p:cBhvr>
                                        <p:cTn id="116" dur="500"/>
                                        <p:tgtEl>
                                          <p:spTgt spid="11">
                                            <p:txEl>
                                              <p:pRg st="21" end="21"/>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11">
                                            <p:txEl>
                                              <p:pRg st="22" end="22"/>
                                            </p:txEl>
                                          </p:spTgt>
                                        </p:tgtEl>
                                        <p:attrNameLst>
                                          <p:attrName>style.visibility</p:attrName>
                                        </p:attrNameLst>
                                      </p:cBhvr>
                                      <p:to>
                                        <p:strVal val="visible"/>
                                      </p:to>
                                    </p:set>
                                    <p:animEffect transition="in" filter="wipe(down)">
                                      <p:cBhvr>
                                        <p:cTn id="121" dur="500"/>
                                        <p:tgtEl>
                                          <p:spTgt spid="11">
                                            <p:txEl>
                                              <p:pRg st="22" end="22"/>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20">
                                            <p:txEl>
                                              <p:pRg st="0" end="0"/>
                                            </p:txEl>
                                          </p:spTgt>
                                        </p:tgtEl>
                                        <p:attrNameLst>
                                          <p:attrName>style.visibility</p:attrName>
                                        </p:attrNameLst>
                                      </p:cBhvr>
                                      <p:to>
                                        <p:strVal val="visible"/>
                                      </p:to>
                                    </p:set>
                                    <p:animEffect transition="in" filter="wipe(down)">
                                      <p:cBhvr>
                                        <p:cTn id="126" dur="500"/>
                                        <p:tgtEl>
                                          <p:spTgt spid="20">
                                            <p:txEl>
                                              <p:pRg st="0" end="0"/>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2"/>
                                        </p:tgtEl>
                                        <p:attrNameLst>
                                          <p:attrName>style.visibility</p:attrName>
                                        </p:attrNameLst>
                                      </p:cBhvr>
                                      <p:to>
                                        <p:strVal val="visible"/>
                                      </p:to>
                                    </p:set>
                                    <p:animEffect transition="in" filter="fade">
                                      <p:cBhvr>
                                        <p:cTn id="131"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p"/>
      <p:bldP spid="20"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246429" y="1193783"/>
            <a:ext cx="8722580" cy="3613191"/>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Write a program to accept marks of 3 students each having 4</a:t>
            </a:r>
          </a:p>
          <a:p>
            <a:pPr algn="ctr"/>
            <a:r>
              <a:rPr lang="en-US" sz="2400" b="1" dirty="0">
                <a:solidFill>
                  <a:srgbClr val="FFFF00"/>
                </a:solidFill>
              </a:rPr>
              <a:t>subjects and do the following:</a:t>
            </a:r>
          </a:p>
          <a:p>
            <a:pPr algn="ctr"/>
            <a:endParaRPr lang="en-US" sz="2400" b="1" dirty="0">
              <a:solidFill>
                <a:srgbClr val="FFFF00"/>
              </a:solidFill>
            </a:endParaRPr>
          </a:p>
          <a:p>
            <a:pPr algn="ctr"/>
            <a:r>
              <a:rPr lang="en-US" sz="2400" b="1" dirty="0">
                <a:solidFill>
                  <a:srgbClr val="FFFF00"/>
                </a:solidFill>
              </a:rPr>
              <a:t>2. Find out the highest marks scored by every student:</a:t>
            </a:r>
          </a:p>
          <a:p>
            <a:pPr algn="ctr"/>
            <a:r>
              <a:rPr lang="en-US" sz="2400" b="1" dirty="0">
                <a:solidFill>
                  <a:srgbClr val="FFFF00"/>
                </a:solidFill>
              </a:rPr>
              <a:t>Sample Output</a:t>
            </a:r>
          </a:p>
          <a:p>
            <a:pPr algn="ctr"/>
            <a:endParaRPr lang="en-US" sz="2400" b="1" dirty="0">
              <a:solidFill>
                <a:srgbClr val="FFFF00"/>
              </a:solidFill>
            </a:endParaRPr>
          </a:p>
          <a:p>
            <a:pPr algn="ctr"/>
            <a:r>
              <a:rPr lang="en-US" sz="2400" b="1" dirty="0">
                <a:solidFill>
                  <a:srgbClr val="FFFF00"/>
                </a:solidFill>
              </a:rPr>
              <a:t>Student No: 1		Highest: 90</a:t>
            </a:r>
          </a:p>
          <a:p>
            <a:pPr algn="ctr"/>
            <a:r>
              <a:rPr lang="en-US" sz="2400" b="1" dirty="0">
                <a:solidFill>
                  <a:srgbClr val="FFFF00"/>
                </a:solidFill>
              </a:rPr>
              <a:t>Student No: 2		Highest: 85</a:t>
            </a:r>
          </a:p>
          <a:p>
            <a:pPr algn="ctr"/>
            <a:r>
              <a:rPr lang="en-US" sz="2400" b="1" dirty="0">
                <a:solidFill>
                  <a:srgbClr val="FFFF00"/>
                </a:solidFill>
              </a:rPr>
              <a:t>Student No: 3		Highest: 81</a:t>
            </a:r>
          </a:p>
        </p:txBody>
      </p:sp>
    </p:spTree>
    <p:extLst>
      <p:ext uri="{BB962C8B-B14F-4D97-AF65-F5344CB8AC3E}">
        <p14:creationId xmlns:p14="http://schemas.microsoft.com/office/powerpoint/2010/main" val="59379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down)">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wipe(down)">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wipe(down)">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wipe(down)">
                                      <p:cBhvr>
                                        <p:cTn id="4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Exercise</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142990"/>
            <a:ext cx="9144032" cy="1785104"/>
          </a:xfrm>
          <a:prstGeom prst="rect">
            <a:avLst/>
          </a:prstGeom>
          <a:noFill/>
        </p:spPr>
        <p:txBody>
          <a:bodyPr wrap="square" rtlCol="0">
            <a:spAutoFit/>
          </a:bodyPr>
          <a:lstStyle/>
          <a:p>
            <a:pPr marL="1257300" lvl="2" indent="-342900"/>
            <a:endParaRPr lang="en-US" b="1" dirty="0">
              <a:solidFill>
                <a:srgbClr val="002060"/>
              </a:solidFill>
              <a:sym typeface="Wingdings" pitchFamily="2" charset="2"/>
            </a:endParaRPr>
          </a:p>
          <a:p>
            <a:pPr marL="1257300" lvl="2" indent="-342900"/>
            <a:r>
              <a:rPr lang="en-US" sz="2000" b="1" dirty="0">
                <a:solidFill>
                  <a:schemeClr val="bg1"/>
                </a:solidFill>
                <a:sym typeface="Wingdings" pitchFamily="2" charset="2"/>
              </a:rPr>
              <a:t>	</a:t>
            </a:r>
            <a:endParaRPr lang="en-US" b="1" dirty="0">
              <a:solidFill>
                <a:srgbClr val="0000CC"/>
              </a:solidFill>
              <a:sym typeface="Wingdings" pitchFamily="2" charset="2"/>
            </a:endParaRPr>
          </a:p>
          <a:p>
            <a:pPr marL="1257300" lvl="2" indent="-342900"/>
            <a:endParaRPr lang="en-US" b="1" dirty="0">
              <a:solidFill>
                <a:srgbClr val="C000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endParaRPr lang="en-US" b="1" dirty="0">
              <a:solidFill>
                <a:srgbClr val="FFFF00"/>
              </a:solidFill>
              <a:sym typeface="Wingdings" pitchFamily="2" charset="2"/>
            </a:endParaRPr>
          </a:p>
          <a:p>
            <a:pPr marL="1257300" lvl="2" indent="-342900"/>
            <a:r>
              <a:rPr lang="en-US" b="1" dirty="0">
                <a:solidFill>
                  <a:srgbClr val="FFFF00"/>
                </a:solidFill>
                <a:sym typeface="Wingdings" pitchFamily="2" charset="2"/>
              </a:rPr>
              <a:t>	</a:t>
            </a:r>
            <a:endParaRPr lang="en-US" b="1" dirty="0">
              <a:solidFill>
                <a:srgbClr val="0000CC"/>
              </a:solidFill>
              <a:sym typeface="Wingdings" pitchFamily="2" charset="2"/>
            </a:endParaRPr>
          </a:p>
        </p:txBody>
      </p:sp>
      <p:sp>
        <p:nvSpPr>
          <p:cNvPr id="7" name="Rounded Rectangle 6"/>
          <p:cNvSpPr/>
          <p:nvPr/>
        </p:nvSpPr>
        <p:spPr>
          <a:xfrm>
            <a:off x="246429" y="1193783"/>
            <a:ext cx="8722580" cy="3613191"/>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00"/>
                </a:solidFill>
              </a:rPr>
              <a:t>Write a program to accept marks of 3 students each having 4</a:t>
            </a:r>
          </a:p>
          <a:p>
            <a:pPr algn="ctr"/>
            <a:r>
              <a:rPr lang="en-US" sz="2000" b="1" dirty="0">
                <a:solidFill>
                  <a:srgbClr val="FFFF00"/>
                </a:solidFill>
              </a:rPr>
              <a:t>subjects and do the following:</a:t>
            </a:r>
          </a:p>
          <a:p>
            <a:pPr algn="ctr"/>
            <a:endParaRPr lang="en-US" sz="2000" b="1" dirty="0">
              <a:solidFill>
                <a:srgbClr val="FFFF00"/>
              </a:solidFill>
            </a:endParaRPr>
          </a:p>
          <a:p>
            <a:pPr algn="ctr"/>
            <a:r>
              <a:rPr lang="en-US" sz="2000" b="1" dirty="0">
                <a:solidFill>
                  <a:srgbClr val="FFFF00"/>
                </a:solidFill>
              </a:rPr>
              <a:t>3. Modify the previous code to display the subject number also in which the student has scored the highest marks. </a:t>
            </a:r>
          </a:p>
          <a:p>
            <a:pPr algn="ctr"/>
            <a:r>
              <a:rPr lang="en-US" sz="2000" b="1" dirty="0">
                <a:solidFill>
                  <a:srgbClr val="FFFF00"/>
                </a:solidFill>
              </a:rPr>
              <a:t>Sample Output</a:t>
            </a:r>
          </a:p>
          <a:p>
            <a:pPr algn="ctr"/>
            <a:endParaRPr lang="en-US" sz="2000" b="1" dirty="0">
              <a:solidFill>
                <a:srgbClr val="FFFF00"/>
              </a:solidFill>
            </a:endParaRPr>
          </a:p>
          <a:p>
            <a:pPr algn="ctr"/>
            <a:r>
              <a:rPr lang="en-US" sz="2000" b="1" dirty="0">
                <a:solidFill>
                  <a:srgbClr val="FFFF00"/>
                </a:solidFill>
              </a:rPr>
              <a:t>Student No: 1	Highest: 90	Subject: 1</a:t>
            </a:r>
          </a:p>
          <a:p>
            <a:pPr algn="ctr"/>
            <a:r>
              <a:rPr lang="en-US" sz="2000" b="1" dirty="0">
                <a:solidFill>
                  <a:srgbClr val="FFFF00"/>
                </a:solidFill>
              </a:rPr>
              <a:t>Student No: 2	Highest: 85	Subject: 4</a:t>
            </a:r>
          </a:p>
          <a:p>
            <a:pPr algn="ctr"/>
            <a:r>
              <a:rPr lang="en-US" sz="2000" b="1" dirty="0">
                <a:solidFill>
                  <a:srgbClr val="FFFF00"/>
                </a:solidFill>
              </a:rPr>
              <a:t>Student No: 3	Highest: 81	Subject: 1</a:t>
            </a:r>
          </a:p>
        </p:txBody>
      </p:sp>
    </p:spTree>
    <p:extLst>
      <p:ext uri="{BB962C8B-B14F-4D97-AF65-F5344CB8AC3E}">
        <p14:creationId xmlns:p14="http://schemas.microsoft.com/office/powerpoint/2010/main" val="170346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down)">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wipe(down)">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wipe(down)">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wipe(down)">
                                      <p:cBhvr>
                                        <p:cTn id="4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End of Lecture 28</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7" name="Text Placeholder 1"/>
          <p:cNvSpPr txBox="1">
            <a:spLocks/>
          </p:cNvSpPr>
          <p:nvPr/>
        </p:nvSpPr>
        <p:spPr>
          <a:xfrm>
            <a:off x="0" y="3561194"/>
            <a:ext cx="9144000" cy="576063"/>
          </a:xfrm>
          <a:prstGeom prst="rect">
            <a:avLst/>
          </a:prstGeom>
        </p:spPr>
        <p:txBody>
          <a:bodyPr vert="horz" lIns="91440" tIns="45720" rIns="91440" bIns="4572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rPr>
              <a:t>Thank you</a:t>
            </a:r>
            <a:endParaRPr kumimoji="0" lang="ko-KR" altLang="en-US"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endParaRPr>
          </a:p>
        </p:txBody>
      </p:sp>
      <p:grpSp>
        <p:nvGrpSpPr>
          <p:cNvPr id="8" name="Group 13318">
            <a:extLst>
              <a:ext uri="{FF2B5EF4-FFF2-40B4-BE49-F238E27FC236}">
                <a16:creationId xmlns:a16="http://schemas.microsoft.com/office/drawing/2014/main" id="{3176A925-9561-4C3F-8238-DB986AC67B50}"/>
              </a:ext>
            </a:extLst>
          </p:cNvPr>
          <p:cNvGrpSpPr/>
          <p:nvPr/>
        </p:nvGrpSpPr>
        <p:grpSpPr>
          <a:xfrm rot="1682053" flipH="1">
            <a:off x="6005137" y="682740"/>
            <a:ext cx="1665869" cy="3558872"/>
            <a:chOff x="1359132" y="345882"/>
            <a:chExt cx="1966239" cy="4200564"/>
          </a:xfrm>
        </p:grpSpPr>
        <p:grpSp>
          <p:nvGrpSpPr>
            <p:cNvPr id="11" name="Group 23">
              <a:extLst>
                <a:ext uri="{FF2B5EF4-FFF2-40B4-BE49-F238E27FC236}">
                  <a16:creationId xmlns:a16="http://schemas.microsoft.com/office/drawing/2014/main" id="{F1830171-F3BF-4D8C-BBE7-DC399D6D1691}"/>
                </a:ext>
              </a:extLst>
            </p:cNvPr>
            <p:cNvGrpSpPr/>
            <p:nvPr/>
          </p:nvGrpSpPr>
          <p:grpSpPr>
            <a:xfrm>
              <a:off x="2073901" y="2186669"/>
              <a:ext cx="501313" cy="2359777"/>
              <a:chOff x="2810055" y="1677194"/>
              <a:chExt cx="535258" cy="2519562"/>
            </a:xfrm>
          </p:grpSpPr>
          <p:sp>
            <p:nvSpPr>
              <p:cNvPr id="25" name="Rectangle 8">
                <a:extLst>
                  <a:ext uri="{FF2B5EF4-FFF2-40B4-BE49-F238E27FC236}">
                    <a16:creationId xmlns:a16="http://schemas.microsoft.com/office/drawing/2014/main" id="{EA6408B1-590A-4B35-99D9-FD571251018D}"/>
                  </a:ext>
                </a:extLst>
              </p:cNvPr>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8">
                <a:extLst>
                  <a:ext uri="{FF2B5EF4-FFF2-40B4-BE49-F238E27FC236}">
                    <a16:creationId xmlns:a16="http://schemas.microsoft.com/office/drawing/2014/main" id="{9AD44607-A66D-48A0-9FE2-E296E272740A}"/>
                  </a:ext>
                </a:extLst>
              </p:cNvPr>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8">
                <a:extLst>
                  <a:ext uri="{FF2B5EF4-FFF2-40B4-BE49-F238E27FC236}">
                    <a16:creationId xmlns:a16="http://schemas.microsoft.com/office/drawing/2014/main" id="{8281CE4E-D56C-4E49-B3E2-5D78C9EA1732}"/>
                  </a:ext>
                </a:extLst>
              </p:cNvPr>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
                <a:extLst>
                  <a:ext uri="{FF2B5EF4-FFF2-40B4-BE49-F238E27FC236}">
                    <a16:creationId xmlns:a16="http://schemas.microsoft.com/office/drawing/2014/main" id="{3E95295E-B3E7-4F6E-8448-4A4089D20A1A}"/>
                  </a:ext>
                </a:extLst>
              </p:cNvPr>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
                <a:extLst>
                  <a:ext uri="{FF2B5EF4-FFF2-40B4-BE49-F238E27FC236}">
                    <a16:creationId xmlns:a16="http://schemas.microsoft.com/office/drawing/2014/main" id="{BCDA3D7C-208F-4796-9CD0-D2F312817A95}"/>
                  </a:ext>
                </a:extLst>
              </p:cNvPr>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2">
                <a:extLst>
                  <a:ext uri="{FF2B5EF4-FFF2-40B4-BE49-F238E27FC236}">
                    <a16:creationId xmlns:a16="http://schemas.microsoft.com/office/drawing/2014/main" id="{5990E51F-BEB5-4B24-98F7-94F4F212A2D3}"/>
                  </a:ext>
                </a:extLst>
              </p:cNvPr>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Isosceles Triangle 4">
                <a:extLst>
                  <a:ext uri="{FF2B5EF4-FFF2-40B4-BE49-F238E27FC236}">
                    <a16:creationId xmlns:a16="http://schemas.microsoft.com/office/drawing/2014/main" id="{0764F1D1-C010-460B-9C7C-2FF50681B51A}"/>
                  </a:ext>
                </a:extLst>
              </p:cNvPr>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26">
              <a:extLst>
                <a:ext uri="{FF2B5EF4-FFF2-40B4-BE49-F238E27FC236}">
                  <a16:creationId xmlns:a16="http://schemas.microsoft.com/office/drawing/2014/main" id="{187C0761-B81E-4279-BA43-015F4789B66D}"/>
                </a:ext>
              </a:extLst>
            </p:cNvPr>
            <p:cNvGrpSpPr/>
            <p:nvPr/>
          </p:nvGrpSpPr>
          <p:grpSpPr>
            <a:xfrm>
              <a:off x="1359132" y="345883"/>
              <a:ext cx="1966239" cy="1811156"/>
              <a:chOff x="1888981" y="1110787"/>
              <a:chExt cx="2254374" cy="2076562"/>
            </a:xfrm>
          </p:grpSpPr>
          <p:sp>
            <p:nvSpPr>
              <p:cNvPr id="13" name="Teardrop 30">
                <a:extLst>
                  <a:ext uri="{FF2B5EF4-FFF2-40B4-BE49-F238E27FC236}">
                    <a16:creationId xmlns:a16="http://schemas.microsoft.com/office/drawing/2014/main" id="{64AC187B-0A2A-489A-A907-3D496D0F402B}"/>
                  </a:ext>
                </a:extLst>
              </p:cNvPr>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rapezoid 24">
                <a:extLst>
                  <a:ext uri="{FF2B5EF4-FFF2-40B4-BE49-F238E27FC236}">
                    <a16:creationId xmlns:a16="http://schemas.microsoft.com/office/drawing/2014/main" id="{7651C308-51DD-43ED-AD7A-2E53A4CDDA81}"/>
                  </a:ext>
                </a:extLst>
              </p:cNvPr>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ounded Rectangle 18">
                <a:extLst>
                  <a:ext uri="{FF2B5EF4-FFF2-40B4-BE49-F238E27FC236}">
                    <a16:creationId xmlns:a16="http://schemas.microsoft.com/office/drawing/2014/main" id="{62930416-EBA5-4143-8370-943F45E8700C}"/>
                  </a:ext>
                </a:extLst>
              </p:cNvPr>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ounded Rectangle 19">
                <a:extLst>
                  <a:ext uri="{FF2B5EF4-FFF2-40B4-BE49-F238E27FC236}">
                    <a16:creationId xmlns:a16="http://schemas.microsoft.com/office/drawing/2014/main" id="{0353A222-C645-4858-A96B-D4B4B9C69293}"/>
                  </a:ext>
                </a:extLst>
              </p:cNvPr>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ounded Rectangle 20">
                <a:extLst>
                  <a:ext uri="{FF2B5EF4-FFF2-40B4-BE49-F238E27FC236}">
                    <a16:creationId xmlns:a16="http://schemas.microsoft.com/office/drawing/2014/main" id="{AE7A8672-48A3-4738-9AFC-10E91DD06D6B}"/>
                  </a:ext>
                </a:extLst>
              </p:cNvPr>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Rounded Rectangle 21">
                <a:extLst>
                  <a:ext uri="{FF2B5EF4-FFF2-40B4-BE49-F238E27FC236}">
                    <a16:creationId xmlns:a16="http://schemas.microsoft.com/office/drawing/2014/main" id="{971073D8-F5DB-49E0-90B8-CB5EE821BBDF}"/>
                  </a:ext>
                </a:extLst>
              </p:cNvPr>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22">
                <a:extLst>
                  <a:ext uri="{FF2B5EF4-FFF2-40B4-BE49-F238E27FC236}">
                    <a16:creationId xmlns:a16="http://schemas.microsoft.com/office/drawing/2014/main" id="{84868AB7-B7FC-41AD-8F70-C0362E013604}"/>
                  </a:ext>
                </a:extLst>
              </p:cNvPr>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5">
                <a:extLst>
                  <a:ext uri="{FF2B5EF4-FFF2-40B4-BE49-F238E27FC236}">
                    <a16:creationId xmlns:a16="http://schemas.microsoft.com/office/drawing/2014/main" id="{D3DAEEE6-E3DD-4070-AFC9-DF5EF5A20C44}"/>
                  </a:ext>
                </a:extLst>
              </p:cNvPr>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Rounded Rectangle 27">
                <a:extLst>
                  <a:ext uri="{FF2B5EF4-FFF2-40B4-BE49-F238E27FC236}">
                    <a16:creationId xmlns:a16="http://schemas.microsoft.com/office/drawing/2014/main" id="{577B8435-1E8C-4F57-B74D-B56C83326D65}"/>
                  </a:ext>
                </a:extLst>
              </p:cNvPr>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8">
                <a:extLst>
                  <a:ext uri="{FF2B5EF4-FFF2-40B4-BE49-F238E27FC236}">
                    <a16:creationId xmlns:a16="http://schemas.microsoft.com/office/drawing/2014/main" id="{B0241759-7E69-42F7-8D33-266DE9417147}"/>
                  </a:ext>
                </a:extLst>
              </p:cNvPr>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ounded Rectangle 29">
                <a:extLst>
                  <a:ext uri="{FF2B5EF4-FFF2-40B4-BE49-F238E27FC236}">
                    <a16:creationId xmlns:a16="http://schemas.microsoft.com/office/drawing/2014/main" id="{DD2DBE1F-0326-42C7-B5F3-A1B7E8B47779}"/>
                  </a:ext>
                </a:extLst>
              </p:cNvPr>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33" name="Freeform 13312">
            <a:extLst>
              <a:ext uri="{FF2B5EF4-FFF2-40B4-BE49-F238E27FC236}">
                <a16:creationId xmlns:a16="http://schemas.microsoft.com/office/drawing/2014/main" id="{36A901D8-68F0-4EDC-8133-6AF6E902A151}"/>
              </a:ext>
            </a:extLst>
          </p:cNvPr>
          <p:cNvSpPr/>
          <p:nvPr/>
        </p:nvSpPr>
        <p:spPr>
          <a:xfrm flipH="1">
            <a:off x="6052352" y="1859326"/>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TextBox 33"/>
          <p:cNvSpPr txBox="1"/>
          <p:nvPr/>
        </p:nvSpPr>
        <p:spPr>
          <a:xfrm>
            <a:off x="0" y="1000114"/>
            <a:ext cx="6000760" cy="707886"/>
          </a:xfrm>
          <a:prstGeom prst="rect">
            <a:avLst/>
          </a:prstGeom>
          <a:noFill/>
          <a:ln>
            <a:noFill/>
          </a:ln>
        </p:spPr>
        <p:txBody>
          <a:bodyPr wrap="square" rtlCol="0">
            <a:spAutoFit/>
          </a:bodyPr>
          <a:lstStyle/>
          <a:p>
            <a:r>
              <a:rPr lang="en-US" sz="2000" b="1" dirty="0">
                <a:solidFill>
                  <a:srgbClr val="FF0000"/>
                </a:solidFill>
              </a:rPr>
              <a:t>For any queries mail us @: </a:t>
            </a:r>
            <a:r>
              <a:rPr lang="en-US" sz="2000" b="1" dirty="0">
                <a:solidFill>
                  <a:srgbClr val="FF0000"/>
                </a:solidFill>
                <a:hlinkClick r:id="rId4"/>
              </a:rPr>
              <a:t>scalive4u@gmail.com</a:t>
            </a:r>
            <a:endParaRPr lang="en-US" sz="2000" b="1" dirty="0">
              <a:solidFill>
                <a:srgbClr val="FF0000"/>
              </a:solidFill>
            </a:endParaRPr>
          </a:p>
          <a:p>
            <a:r>
              <a:rPr lang="en-US" sz="2000" b="1" dirty="0">
                <a:solidFill>
                  <a:srgbClr val="FF0000"/>
                </a:solidFill>
              </a:rPr>
              <a:t>Call us @ : </a:t>
            </a:r>
            <a:r>
              <a:rPr lang="en-US" sz="2000" b="1" dirty="0">
                <a:solidFill>
                  <a:srgbClr val="0070C0"/>
                </a:solidFill>
              </a:rPr>
              <a:t>0755-4271659, 7879165533</a:t>
            </a:r>
          </a:p>
        </p:txBody>
      </p:sp>
      <p:pic>
        <p:nvPicPr>
          <p:cNvPr id="35" name="Picture 34" descr="cccccccccccccccccccccccc.png"/>
          <p:cNvPicPr>
            <a:picLocks noChangeAspect="1"/>
          </p:cNvPicPr>
          <p:nvPr/>
        </p:nvPicPr>
        <p:blipFill>
          <a:blip r:embed="rId5" cstate="print"/>
          <a:stretch>
            <a:fillRect/>
          </a:stretch>
        </p:blipFill>
        <p:spPr>
          <a:xfrm>
            <a:off x="3929058" y="1857370"/>
            <a:ext cx="1428760" cy="1585538"/>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Another Solution to the above problem</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039832"/>
            <a:ext cx="9144032" cy="3970318"/>
          </a:xfrm>
          <a:prstGeom prst="rect">
            <a:avLst/>
          </a:prstGeom>
          <a:noFill/>
        </p:spPr>
        <p:txBody>
          <a:bodyPr wrap="square" rtlCol="0">
            <a:spAutoFit/>
          </a:bodyPr>
          <a:lstStyle/>
          <a:p>
            <a:pPr lvl="2">
              <a:buFont typeface="Arial" pitchFamily="34" charset="0"/>
              <a:buChar char="•"/>
            </a:pPr>
            <a:r>
              <a:rPr lang="en-US" b="1" dirty="0">
                <a:solidFill>
                  <a:schemeClr val="accent6">
                    <a:lumMod val="20000"/>
                    <a:lumOff val="80000"/>
                  </a:schemeClr>
                </a:solidFill>
                <a:sym typeface="Wingdings" pitchFamily="2" charset="2"/>
              </a:rPr>
              <a:t> Now</a:t>
            </a:r>
            <a:r>
              <a:rPr lang="en-US" b="1" dirty="0">
                <a:solidFill>
                  <a:schemeClr val="bg1"/>
                </a:solidFill>
                <a:sym typeface="Wingdings" pitchFamily="2" charset="2"/>
              </a:rPr>
              <a:t> we have the same </a:t>
            </a:r>
            <a:r>
              <a:rPr lang="en-US" b="1" dirty="0">
                <a:solidFill>
                  <a:schemeClr val="accent6">
                    <a:lumMod val="75000"/>
                  </a:schemeClr>
                </a:solidFill>
                <a:sym typeface="Wingdings" pitchFamily="2" charset="2"/>
              </a:rPr>
              <a:t>problem</a:t>
            </a:r>
            <a:r>
              <a:rPr lang="en-US" b="1" dirty="0">
                <a:solidFill>
                  <a:schemeClr val="bg1"/>
                </a:solidFill>
                <a:sym typeface="Wingdings" pitchFamily="2" charset="2"/>
              </a:rPr>
              <a:t> as follows:</a:t>
            </a:r>
          </a:p>
          <a:p>
            <a:pPr lvl="2"/>
            <a:endParaRPr lang="en-US" b="1" dirty="0">
              <a:solidFill>
                <a:schemeClr val="bg1"/>
              </a:solidFill>
              <a:sym typeface="Wingdings" pitchFamily="2" charset="2"/>
            </a:endParaRPr>
          </a:p>
          <a:p>
            <a:pPr lvl="2">
              <a:buFont typeface="Arial" pitchFamily="34" charset="0"/>
              <a:buChar char="•"/>
            </a:pPr>
            <a:r>
              <a:rPr lang="en-US" b="1" dirty="0">
                <a:solidFill>
                  <a:schemeClr val="accent6">
                    <a:lumMod val="60000"/>
                    <a:lumOff val="40000"/>
                  </a:schemeClr>
                </a:solidFill>
                <a:sym typeface="Wingdings" pitchFamily="2" charset="2"/>
              </a:rPr>
              <a:t> Write a program </a:t>
            </a:r>
            <a:r>
              <a:rPr lang="en-US" b="1" dirty="0">
                <a:solidFill>
                  <a:schemeClr val="bg1"/>
                </a:solidFill>
                <a:sym typeface="Wingdings" pitchFamily="2" charset="2"/>
              </a:rPr>
              <a:t>to accept 50 integers </a:t>
            </a:r>
            <a:r>
              <a:rPr lang="en-US" b="1" dirty="0">
                <a:solidFill>
                  <a:srgbClr val="002060"/>
                </a:solidFill>
                <a:sym typeface="Wingdings" pitchFamily="2" charset="2"/>
              </a:rPr>
              <a:t>from the user </a:t>
            </a:r>
            <a:r>
              <a:rPr lang="en-US" b="1" dirty="0">
                <a:solidFill>
                  <a:schemeClr val="bg1"/>
                </a:solidFill>
                <a:sym typeface="Wingdings" pitchFamily="2" charset="2"/>
              </a:rPr>
              <a:t>and display them back on the         screen</a:t>
            </a:r>
          </a:p>
          <a:p>
            <a:pPr lvl="2"/>
            <a:endParaRPr lang="en-US" b="1" dirty="0">
              <a:solidFill>
                <a:schemeClr val="bg1"/>
              </a:solidFill>
              <a:sym typeface="Wingdings" pitchFamily="2" charset="2"/>
            </a:endParaRPr>
          </a:p>
          <a:p>
            <a:pPr lvl="2"/>
            <a:endParaRPr lang="en-US" b="1" dirty="0">
              <a:solidFill>
                <a:schemeClr val="bg1"/>
              </a:solidFill>
              <a:sym typeface="Wingdings" pitchFamily="2" charset="2"/>
            </a:endParaRPr>
          </a:p>
          <a:p>
            <a:pPr lvl="2"/>
            <a:endParaRPr lang="en-US" b="1" dirty="0">
              <a:solidFill>
                <a:schemeClr val="bg1"/>
              </a:solidFill>
              <a:sym typeface="Wingdings" pitchFamily="2" charset="2"/>
            </a:endParaRPr>
          </a:p>
          <a:p>
            <a:pPr lvl="2"/>
            <a:endParaRPr lang="en-US" b="1" dirty="0">
              <a:solidFill>
                <a:schemeClr val="bg1"/>
              </a:solidFill>
              <a:sym typeface="Wingdings" pitchFamily="2" charset="2"/>
            </a:endParaRPr>
          </a:p>
          <a:p>
            <a:pPr lvl="2"/>
            <a:endParaRPr lang="en-US" b="1" dirty="0">
              <a:solidFill>
                <a:schemeClr val="bg1"/>
              </a:solidFill>
              <a:sym typeface="Wingdings" pitchFamily="2" charset="2"/>
            </a:endParaRPr>
          </a:p>
          <a:p>
            <a:pPr lvl="2"/>
            <a:endParaRPr lang="en-US" b="1" dirty="0">
              <a:solidFill>
                <a:schemeClr val="bg1"/>
              </a:solidFill>
              <a:sym typeface="Wingdings" pitchFamily="2" charset="2"/>
            </a:endParaRPr>
          </a:p>
          <a:p>
            <a:pPr lvl="2"/>
            <a:endParaRPr lang="en-US" b="1" dirty="0">
              <a:solidFill>
                <a:schemeClr val="bg1"/>
              </a:solidFill>
              <a:sym typeface="Wingdings" pitchFamily="2" charset="2"/>
            </a:endParaRPr>
          </a:p>
          <a:p>
            <a:pPr lvl="2"/>
            <a:endParaRPr lang="en-US" b="1" dirty="0">
              <a:solidFill>
                <a:schemeClr val="bg1"/>
              </a:solidFill>
              <a:sym typeface="Wingdings" pitchFamily="2" charset="2"/>
            </a:endParaRPr>
          </a:p>
          <a:p>
            <a:pPr lvl="2">
              <a:buFont typeface="Arial" pitchFamily="34" charset="0"/>
              <a:buChar char="•"/>
            </a:pPr>
            <a:r>
              <a:rPr lang="en-US" b="1" dirty="0">
                <a:solidFill>
                  <a:schemeClr val="bg1"/>
                </a:solidFill>
                <a:sym typeface="Wingdings" pitchFamily="2" charset="2"/>
              </a:rPr>
              <a:t> So we have another solution provided by the C language:</a:t>
            </a:r>
          </a:p>
          <a:p>
            <a:pPr lvl="2"/>
            <a:endParaRPr lang="en-US" b="1" dirty="0">
              <a:solidFill>
                <a:schemeClr val="bg1"/>
              </a:solidFill>
              <a:sym typeface="Wingdings" pitchFamily="2" charset="2"/>
            </a:endParaRPr>
          </a:p>
        </p:txBody>
      </p:sp>
      <p:sp>
        <p:nvSpPr>
          <p:cNvPr id="2" name="TextBox 1">
            <a:extLst>
              <a:ext uri="{FF2B5EF4-FFF2-40B4-BE49-F238E27FC236}">
                <a16:creationId xmlns:a16="http://schemas.microsoft.com/office/drawing/2014/main" id="{4C8222C5-B446-4036-AF39-7C83385B755E}"/>
              </a:ext>
            </a:extLst>
          </p:cNvPr>
          <p:cNvSpPr txBox="1"/>
          <p:nvPr/>
        </p:nvSpPr>
        <p:spPr>
          <a:xfrm>
            <a:off x="5353997" y="2396201"/>
            <a:ext cx="3472434"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t>Now, 50 variables and the 50 pairs of printf, scanf will be required</a:t>
            </a:r>
          </a:p>
          <a:p>
            <a:r>
              <a:rPr lang="en-US" b="1" dirty="0"/>
              <a:t>which is too time-consuming</a:t>
            </a:r>
          </a:p>
          <a:p>
            <a:endParaRPr lang="en-US" dirty="0"/>
          </a:p>
        </p:txBody>
      </p:sp>
      <p:sp>
        <p:nvSpPr>
          <p:cNvPr id="5" name="Arrow: Up 4">
            <a:extLst>
              <a:ext uri="{FF2B5EF4-FFF2-40B4-BE49-F238E27FC236}">
                <a16:creationId xmlns:a16="http://schemas.microsoft.com/office/drawing/2014/main" id="{C64169A4-E1A7-43D4-A73A-5AA3D56B5C5F}"/>
              </a:ext>
            </a:extLst>
          </p:cNvPr>
          <p:cNvSpPr/>
          <p:nvPr/>
        </p:nvSpPr>
        <p:spPr>
          <a:xfrm rot="17786183">
            <a:off x="4483813" y="1657314"/>
            <a:ext cx="308821" cy="13226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9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xEl>
                                              <p:pRg st="2" end="2"/>
                                            </p:txEl>
                                          </p:spTgt>
                                        </p:tgtEl>
                                        <p:attrNameLst>
                                          <p:attrName>style.visibility</p:attrName>
                                        </p:attrNameLst>
                                      </p:cBhvr>
                                      <p:to>
                                        <p:strVal val="visible"/>
                                      </p:to>
                                    </p:set>
                                    <p:animEffect transition="in" filter="wipe(down)">
                                      <p:cBhvr>
                                        <p:cTn id="10" dur="500"/>
                                        <p:tgtEl>
                                          <p:spTgt spid="14">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xEl>
                                              <p:pRg st="11" end="11"/>
                                            </p:txEl>
                                          </p:spTgt>
                                        </p:tgtEl>
                                        <p:attrNameLst>
                                          <p:attrName>style.visibility</p:attrName>
                                        </p:attrNameLst>
                                      </p:cBhvr>
                                      <p:to>
                                        <p:strVal val="visible"/>
                                      </p:to>
                                    </p:set>
                                    <p:animEffect transition="in" filter="wipe(down)">
                                      <p:cBhvr>
                                        <p:cTn id="13" dur="500"/>
                                        <p:tgtEl>
                                          <p:spTgt spid="14">
                                            <p:txEl>
                                              <p:pRg st="11" end="1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
                                            <p:bg/>
                                          </p:spTgt>
                                        </p:tgtEl>
                                        <p:attrNameLst>
                                          <p:attrName>style.visibility</p:attrName>
                                        </p:attrNameLst>
                                      </p:cBhvr>
                                      <p:to>
                                        <p:strVal val="visible"/>
                                      </p:to>
                                    </p:set>
                                    <p:animEffect transition="in" filter="wipe(down)">
                                      <p:cBhvr>
                                        <p:cTn id="18" dur="500"/>
                                        <p:tgtEl>
                                          <p:spTgt spid="2">
                                            <p:bg/>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animEffect transition="in" filter="wipe(down)">
                                      <p:cBhvr>
                                        <p:cTn id="23" dur="500"/>
                                        <p:tgtEl>
                                          <p:spTgt spid="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wipe(down)">
                                      <p:cBhvr>
                                        <p:cTn id="28"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33647" y="1021808"/>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33647" y="21694"/>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Definition</a:t>
            </a:r>
          </a:p>
        </p:txBody>
      </p:sp>
      <p:pic>
        <p:nvPicPr>
          <p:cNvPr id="41" name="Picture 40" descr="sca.png"/>
          <p:cNvPicPr>
            <a:picLocks noChangeAspect="1"/>
          </p:cNvPicPr>
          <p:nvPr/>
        </p:nvPicPr>
        <p:blipFill>
          <a:blip r:embed="rId2" cstate="print"/>
          <a:stretch>
            <a:fillRect/>
          </a:stretch>
        </p:blipFill>
        <p:spPr>
          <a:xfrm>
            <a:off x="109197" y="93114"/>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188186" y="93132"/>
            <a:ext cx="820089" cy="785800"/>
          </a:xfrm>
          <a:prstGeom prst="rect">
            <a:avLst/>
          </a:prstGeom>
        </p:spPr>
      </p:pic>
      <p:sp>
        <p:nvSpPr>
          <p:cNvPr id="14" name="TextBox 13"/>
          <p:cNvSpPr txBox="1"/>
          <p:nvPr/>
        </p:nvSpPr>
        <p:spPr>
          <a:xfrm>
            <a:off x="-33679" y="937260"/>
            <a:ext cx="9144032" cy="2031325"/>
          </a:xfrm>
          <a:prstGeom prst="rect">
            <a:avLst/>
          </a:prstGeom>
          <a:noFill/>
        </p:spPr>
        <p:txBody>
          <a:bodyPr wrap="square" rtlCol="0">
            <a:spAutoFit/>
          </a:bodyPr>
          <a:lstStyle/>
          <a:p>
            <a:pPr lvl="2"/>
            <a:endParaRPr lang="en-US" b="1" dirty="0">
              <a:solidFill>
                <a:schemeClr val="bg1"/>
              </a:solidFill>
              <a:sym typeface="Wingdings" pitchFamily="2" charset="2"/>
            </a:endParaRPr>
          </a:p>
          <a:p>
            <a:pPr lvl="2"/>
            <a:r>
              <a:rPr lang="en-US" b="1" dirty="0">
                <a:solidFill>
                  <a:schemeClr val="bg1"/>
                </a:solidFill>
                <a:sym typeface="Wingdings" pitchFamily="2" charset="2"/>
              </a:rPr>
              <a:t>Definition of </a:t>
            </a:r>
            <a:r>
              <a:rPr lang="en-US" b="1" dirty="0">
                <a:solidFill>
                  <a:schemeClr val="accent6">
                    <a:lumMod val="60000"/>
                    <a:lumOff val="40000"/>
                  </a:schemeClr>
                </a:solidFill>
                <a:sym typeface="Wingdings" pitchFamily="2" charset="2"/>
              </a:rPr>
              <a:t>Array</a:t>
            </a:r>
            <a:r>
              <a:rPr lang="en-US" b="1" dirty="0">
                <a:solidFill>
                  <a:schemeClr val="bg1"/>
                </a:solidFill>
                <a:sym typeface="Wingdings" pitchFamily="2" charset="2"/>
              </a:rPr>
              <a:t> in C:</a:t>
            </a:r>
          </a:p>
          <a:p>
            <a:pPr lvl="2"/>
            <a:endParaRPr lang="en-US" b="1" dirty="0">
              <a:solidFill>
                <a:schemeClr val="bg1"/>
              </a:solidFill>
              <a:sym typeface="Wingdings" pitchFamily="2" charset="2"/>
            </a:endParaRPr>
          </a:p>
          <a:p>
            <a:pPr lvl="2"/>
            <a:r>
              <a:rPr lang="en-US" b="1" dirty="0">
                <a:solidFill>
                  <a:srgbClr val="C00000"/>
                </a:solidFill>
                <a:sym typeface="Wingdings" pitchFamily="2" charset="2"/>
              </a:rPr>
              <a:t>In C language, </a:t>
            </a:r>
            <a:r>
              <a:rPr lang="en-US" b="1" dirty="0">
                <a:solidFill>
                  <a:schemeClr val="bg1"/>
                </a:solidFill>
                <a:sym typeface="Wingdings" pitchFamily="2" charset="2"/>
              </a:rPr>
              <a:t>an array is always defined as a </a:t>
            </a:r>
            <a:r>
              <a:rPr lang="en-US" b="1" dirty="0">
                <a:solidFill>
                  <a:schemeClr val="accent1">
                    <a:lumMod val="60000"/>
                    <a:lumOff val="40000"/>
                  </a:schemeClr>
                </a:solidFill>
                <a:sym typeface="Wingdings" pitchFamily="2" charset="2"/>
              </a:rPr>
              <a:t>collection </a:t>
            </a:r>
            <a:r>
              <a:rPr lang="en-US" b="1" dirty="0">
                <a:solidFill>
                  <a:schemeClr val="bg1"/>
                </a:solidFill>
                <a:sym typeface="Wingdings" pitchFamily="2" charset="2"/>
              </a:rPr>
              <a:t>of </a:t>
            </a:r>
            <a:r>
              <a:rPr lang="en-US" b="1" u="sng" dirty="0">
                <a:solidFill>
                  <a:schemeClr val="bg1"/>
                </a:solidFill>
                <a:sym typeface="Wingdings" pitchFamily="2" charset="2"/>
              </a:rPr>
              <a:t>SIMILAR kinds</a:t>
            </a:r>
            <a:r>
              <a:rPr lang="en-US" b="1" dirty="0">
                <a:solidFill>
                  <a:schemeClr val="bg1"/>
                </a:solidFill>
                <a:sym typeface="Wingdings" pitchFamily="2" charset="2"/>
              </a:rPr>
              <a:t> of data       elements stored at </a:t>
            </a:r>
            <a:r>
              <a:rPr lang="en-US" b="1" u="sng" dirty="0">
                <a:solidFill>
                  <a:srgbClr val="08E64D"/>
                </a:solidFill>
                <a:sym typeface="Wingdings" pitchFamily="2" charset="2"/>
              </a:rPr>
              <a:t>CONTINUOUS</a:t>
            </a:r>
            <a:r>
              <a:rPr lang="en-US" b="1" dirty="0">
                <a:solidFill>
                  <a:schemeClr val="bg1"/>
                </a:solidFill>
                <a:sym typeface="Wingdings" pitchFamily="2" charset="2"/>
              </a:rPr>
              <a:t> memory location</a:t>
            </a:r>
            <a:endParaRPr lang="en-US" sz="1200" b="1" dirty="0">
              <a:solidFill>
                <a:srgbClr val="0000CC"/>
              </a:solidFill>
              <a:sym typeface="Wingdings" pitchFamily="2" charset="2"/>
            </a:endParaRPr>
          </a:p>
          <a:p>
            <a:pPr lvl="2"/>
            <a:endParaRPr lang="en-US" b="1" dirty="0">
              <a:solidFill>
                <a:schemeClr val="bg1"/>
              </a:solidFill>
              <a:sym typeface="Wingdings" pitchFamily="2" charset="2"/>
            </a:endParaRPr>
          </a:p>
          <a:p>
            <a:pPr lvl="2"/>
            <a:endParaRPr lang="en-US" b="1" dirty="0">
              <a:solidFill>
                <a:schemeClr val="bg1"/>
              </a:solidFill>
              <a:sym typeface="Wingdings" pitchFamily="2" charset="2"/>
            </a:endParaRPr>
          </a:p>
        </p:txBody>
      </p:sp>
      <p:sp>
        <p:nvSpPr>
          <p:cNvPr id="8" name="TextBox 7">
            <a:extLst>
              <a:ext uri="{FF2B5EF4-FFF2-40B4-BE49-F238E27FC236}">
                <a16:creationId xmlns:a16="http://schemas.microsoft.com/office/drawing/2014/main" id="{43209137-4604-43D3-847E-6898AA90C2BD}"/>
              </a:ext>
            </a:extLst>
          </p:cNvPr>
          <p:cNvSpPr txBox="1"/>
          <p:nvPr/>
        </p:nvSpPr>
        <p:spPr>
          <a:xfrm>
            <a:off x="5109197" y="3075806"/>
            <a:ext cx="3629776" cy="646331"/>
          </a:xfrm>
          <a:prstGeom prst="rect">
            <a:avLst/>
          </a:prstGeom>
          <a:noFill/>
        </p:spPr>
        <p:txBody>
          <a:bodyPr wrap="none" rtlCol="0">
            <a:spAutoFit/>
          </a:bodyPr>
          <a:lstStyle/>
          <a:p>
            <a:r>
              <a:rPr lang="en-US" dirty="0">
                <a:solidFill>
                  <a:schemeClr val="accent2">
                    <a:lumMod val="60000"/>
                    <a:lumOff val="40000"/>
                  </a:schemeClr>
                </a:solidFill>
              </a:rPr>
              <a:t>Similar kinds: </a:t>
            </a:r>
            <a:r>
              <a:rPr lang="en-US" dirty="0"/>
              <a:t>In C language array is a</a:t>
            </a:r>
          </a:p>
          <a:p>
            <a:r>
              <a:rPr lang="en-US" dirty="0"/>
              <a:t>collection of homogeneous data.</a:t>
            </a:r>
          </a:p>
        </p:txBody>
      </p:sp>
      <p:sp>
        <p:nvSpPr>
          <p:cNvPr id="15" name="TextBox 14">
            <a:extLst>
              <a:ext uri="{FF2B5EF4-FFF2-40B4-BE49-F238E27FC236}">
                <a16:creationId xmlns:a16="http://schemas.microsoft.com/office/drawing/2014/main" id="{2EE90AF3-D845-4DC4-ABE6-993EA109C243}"/>
              </a:ext>
            </a:extLst>
          </p:cNvPr>
          <p:cNvSpPr txBox="1"/>
          <p:nvPr/>
        </p:nvSpPr>
        <p:spPr>
          <a:xfrm>
            <a:off x="179512" y="2931790"/>
            <a:ext cx="4150945" cy="923330"/>
          </a:xfrm>
          <a:prstGeom prst="rect">
            <a:avLst/>
          </a:prstGeom>
          <a:noFill/>
        </p:spPr>
        <p:txBody>
          <a:bodyPr wrap="none" rtlCol="0">
            <a:spAutoFit/>
          </a:bodyPr>
          <a:lstStyle/>
          <a:p>
            <a:r>
              <a:rPr lang="en-US" dirty="0">
                <a:solidFill>
                  <a:schemeClr val="accent2">
                    <a:lumMod val="60000"/>
                    <a:lumOff val="40000"/>
                  </a:schemeClr>
                </a:solidFill>
              </a:rPr>
              <a:t>Continuous: </a:t>
            </a:r>
            <a:r>
              <a:rPr lang="en-US" dirty="0"/>
              <a:t>compiler in C language in the </a:t>
            </a:r>
          </a:p>
          <a:p>
            <a:r>
              <a:rPr lang="en-US" dirty="0"/>
              <a:t>array always store element one after the </a:t>
            </a:r>
          </a:p>
          <a:p>
            <a:r>
              <a:rPr lang="en-US" dirty="0"/>
              <a:t>other in continuous form</a:t>
            </a:r>
          </a:p>
        </p:txBody>
      </p:sp>
      <p:sp>
        <p:nvSpPr>
          <p:cNvPr id="12" name="Arrow: Down 11">
            <a:extLst>
              <a:ext uri="{FF2B5EF4-FFF2-40B4-BE49-F238E27FC236}">
                <a16:creationId xmlns:a16="http://schemas.microsoft.com/office/drawing/2014/main" id="{5152266A-8F9A-46B1-976A-949CEC183FD8}"/>
              </a:ext>
            </a:extLst>
          </p:cNvPr>
          <p:cNvSpPr/>
          <p:nvPr/>
        </p:nvSpPr>
        <p:spPr>
          <a:xfrm>
            <a:off x="6876256" y="2139702"/>
            <a:ext cx="216024"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D8EEE505-2546-49C0-93D9-CB7E666E17A2}"/>
              </a:ext>
            </a:extLst>
          </p:cNvPr>
          <p:cNvSpPr/>
          <p:nvPr/>
        </p:nvSpPr>
        <p:spPr>
          <a:xfrm>
            <a:off x="3131840" y="2429475"/>
            <a:ext cx="216024" cy="5974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84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xEl>
                                              <p:pRg st="3" end="3"/>
                                            </p:txEl>
                                          </p:spTgt>
                                        </p:tgtEl>
                                        <p:attrNameLst>
                                          <p:attrName>style.visibility</p:attrName>
                                        </p:attrNameLst>
                                      </p:cBhvr>
                                      <p:to>
                                        <p:strVal val="visible"/>
                                      </p:to>
                                    </p:set>
                                    <p:animEffect transition="in" filter="wipe(down)">
                                      <p:cBhvr>
                                        <p:cTn id="10" dur="500"/>
                                        <p:tgtEl>
                                          <p:spTgt spid="1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down)">
                                      <p:cBhvr>
                                        <p:cTn id="15" dur="500"/>
                                        <p:tgtEl>
                                          <p:spTgt spid="1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5">
                                            <p:txEl>
                                              <p:pRg st="1" end="1"/>
                                            </p:txEl>
                                          </p:spTgt>
                                        </p:tgtEl>
                                        <p:attrNameLst>
                                          <p:attrName>style.visibility</p:attrName>
                                        </p:attrNameLst>
                                      </p:cBhvr>
                                      <p:to>
                                        <p:strVal val="visible"/>
                                      </p:to>
                                    </p:set>
                                    <p:animEffect transition="in" filter="wipe(down)">
                                      <p:cBhvr>
                                        <p:cTn id="20" dur="500"/>
                                        <p:tgtEl>
                                          <p:spTgt spid="1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5">
                                            <p:txEl>
                                              <p:pRg st="2" end="2"/>
                                            </p:txEl>
                                          </p:spTgt>
                                        </p:tgtEl>
                                        <p:attrNameLst>
                                          <p:attrName>style.visibility</p:attrName>
                                        </p:attrNameLst>
                                      </p:cBhvr>
                                      <p:to>
                                        <p:strVal val="visible"/>
                                      </p:to>
                                    </p:set>
                                    <p:animEffect transition="in" filter="wipe(down)">
                                      <p:cBhvr>
                                        <p:cTn id="25" dur="500"/>
                                        <p:tgtEl>
                                          <p:spTgt spid="1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wipe(down)">
                                      <p:cBhvr>
                                        <p:cTn id="30" dur="500"/>
                                        <p:tgtEl>
                                          <p:spTgt spid="8">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wipe(down)">
                                      <p:cBhvr>
                                        <p:cTn id="3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8" grpId="0" build="p"/>
      <p:bldP spid="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Syntax of Declaring an Array:</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915566"/>
            <a:ext cx="9144032" cy="4154984"/>
          </a:xfrm>
          <a:prstGeom prst="rect">
            <a:avLst/>
          </a:prstGeom>
          <a:noFill/>
        </p:spPr>
        <p:txBody>
          <a:bodyPr wrap="square" rtlCol="0">
            <a:spAutoFit/>
          </a:bodyPr>
          <a:lstStyle/>
          <a:p>
            <a:pPr lvl="2"/>
            <a:endParaRPr lang="en-US" b="1" dirty="0">
              <a:solidFill>
                <a:schemeClr val="bg1"/>
              </a:solidFill>
              <a:sym typeface="Wingdings" pitchFamily="2" charset="2"/>
            </a:endParaRPr>
          </a:p>
          <a:p>
            <a:pPr lvl="2"/>
            <a:endParaRPr lang="en-US" b="1" dirty="0">
              <a:solidFill>
                <a:schemeClr val="bg1"/>
              </a:solidFill>
              <a:sym typeface="Wingdings" pitchFamily="2" charset="2"/>
            </a:endParaRPr>
          </a:p>
          <a:p>
            <a:pPr lvl="2"/>
            <a:r>
              <a:rPr lang="en-US" b="1" dirty="0">
                <a:solidFill>
                  <a:schemeClr val="bg1"/>
                </a:solidFill>
                <a:sym typeface="Wingdings" pitchFamily="2" charset="2"/>
              </a:rPr>
              <a:t>&lt;</a:t>
            </a:r>
            <a:r>
              <a:rPr lang="en-US" b="1" dirty="0" err="1">
                <a:solidFill>
                  <a:schemeClr val="bg1"/>
                </a:solidFill>
                <a:sym typeface="Wingdings" pitchFamily="2" charset="2"/>
              </a:rPr>
              <a:t>data_type</a:t>
            </a:r>
            <a:r>
              <a:rPr lang="en-US" b="1" dirty="0">
                <a:solidFill>
                  <a:schemeClr val="bg1"/>
                </a:solidFill>
                <a:sym typeface="Wingdings" pitchFamily="2" charset="2"/>
              </a:rPr>
              <a:t>&gt; &lt;</a:t>
            </a:r>
            <a:r>
              <a:rPr lang="en-US" b="1" dirty="0" err="1">
                <a:solidFill>
                  <a:schemeClr val="bg1"/>
                </a:solidFill>
                <a:sym typeface="Wingdings" pitchFamily="2" charset="2"/>
              </a:rPr>
              <a:t>array_name</a:t>
            </a:r>
            <a:r>
              <a:rPr lang="en-US" b="1" dirty="0">
                <a:solidFill>
                  <a:schemeClr val="bg1"/>
                </a:solidFill>
                <a:sym typeface="Wingdings" pitchFamily="2" charset="2"/>
              </a:rPr>
              <a:t>&gt; [&lt;size&gt;];</a:t>
            </a:r>
          </a:p>
          <a:p>
            <a:pPr lvl="2"/>
            <a:endParaRPr lang="en-US" b="1" dirty="0">
              <a:solidFill>
                <a:schemeClr val="bg1"/>
              </a:solidFill>
              <a:sym typeface="Wingdings" pitchFamily="2" charset="2"/>
            </a:endParaRPr>
          </a:p>
          <a:p>
            <a:pPr lvl="2"/>
            <a:endParaRPr lang="en-US" b="1" dirty="0">
              <a:solidFill>
                <a:schemeClr val="bg1"/>
              </a:solidFill>
              <a:sym typeface="Wingdings" pitchFamily="2" charset="2"/>
            </a:endParaRPr>
          </a:p>
          <a:p>
            <a:pPr lvl="2"/>
            <a:endParaRPr lang="en-US" b="1" dirty="0">
              <a:solidFill>
                <a:schemeClr val="bg1"/>
              </a:solidFill>
              <a:sym typeface="Wingdings" pitchFamily="2" charset="2"/>
            </a:endParaRPr>
          </a:p>
          <a:p>
            <a:pPr lvl="2"/>
            <a:r>
              <a:rPr lang="en-US" b="1" dirty="0">
                <a:solidFill>
                  <a:schemeClr val="bg1"/>
                </a:solidFill>
                <a:sym typeface="Wingdings" pitchFamily="2" charset="2"/>
              </a:rPr>
              <a:t>For Ex:</a:t>
            </a:r>
          </a:p>
          <a:p>
            <a:pPr lvl="2"/>
            <a:endParaRPr lang="en-US" b="1" dirty="0">
              <a:solidFill>
                <a:schemeClr val="bg1"/>
              </a:solidFill>
              <a:sym typeface="Wingdings" pitchFamily="2" charset="2"/>
            </a:endParaRPr>
          </a:p>
          <a:p>
            <a:pPr lvl="2"/>
            <a:r>
              <a:rPr lang="en-US" b="1" dirty="0">
                <a:solidFill>
                  <a:schemeClr val="bg1"/>
                </a:solidFill>
                <a:sym typeface="Wingdings" pitchFamily="2" charset="2"/>
              </a:rPr>
              <a:t>int roll[10];</a:t>
            </a:r>
          </a:p>
          <a:p>
            <a:pPr lvl="2"/>
            <a:endParaRPr lang="en-US" b="1" dirty="0">
              <a:solidFill>
                <a:schemeClr val="bg1"/>
              </a:solidFill>
              <a:sym typeface="Wingdings" pitchFamily="2" charset="2"/>
            </a:endParaRPr>
          </a:p>
          <a:p>
            <a:pPr lvl="2"/>
            <a:r>
              <a:rPr lang="en-US" b="1" dirty="0">
                <a:solidFill>
                  <a:schemeClr val="bg1"/>
                </a:solidFill>
                <a:sym typeface="Wingdings" pitchFamily="2" charset="2"/>
              </a:rPr>
              <a:t>char grade[15];</a:t>
            </a:r>
          </a:p>
          <a:p>
            <a:pPr lvl="2"/>
            <a:endParaRPr lang="en-US" b="1" dirty="0">
              <a:solidFill>
                <a:srgbClr val="FF0000"/>
              </a:solidFill>
              <a:sym typeface="Wingdings" pitchFamily="2" charset="2"/>
            </a:endParaRPr>
          </a:p>
          <a:p>
            <a:pPr lvl="2"/>
            <a:r>
              <a:rPr lang="en-US" b="1" dirty="0">
                <a:solidFill>
                  <a:schemeClr val="bg1"/>
                </a:solidFill>
                <a:sym typeface="Wingdings" pitchFamily="2" charset="2"/>
              </a:rPr>
              <a:t>float per[20];</a:t>
            </a:r>
          </a:p>
          <a:p>
            <a:pPr lvl="2"/>
            <a:endParaRPr lang="en-US" b="1" dirty="0">
              <a:solidFill>
                <a:schemeClr val="bg1"/>
              </a:solidFill>
              <a:sym typeface="Wingdings" pitchFamily="2" charset="2"/>
            </a:endParaRPr>
          </a:p>
          <a:p>
            <a:pPr lvl="2"/>
            <a:endParaRPr lang="en-US" sz="1200" b="1" dirty="0">
              <a:solidFill>
                <a:srgbClr val="0000CC"/>
              </a:solidFill>
              <a:sym typeface="Wingdings" pitchFamily="2" charset="2"/>
            </a:endParaRPr>
          </a:p>
        </p:txBody>
      </p:sp>
      <p:sp>
        <p:nvSpPr>
          <p:cNvPr id="3" name="TextBox 2">
            <a:extLst>
              <a:ext uri="{FF2B5EF4-FFF2-40B4-BE49-F238E27FC236}">
                <a16:creationId xmlns:a16="http://schemas.microsoft.com/office/drawing/2014/main" id="{B2A76F6F-6844-43F1-BFF1-0DF2D6A8A2AE}"/>
              </a:ext>
            </a:extLst>
          </p:cNvPr>
          <p:cNvSpPr txBox="1"/>
          <p:nvPr/>
        </p:nvSpPr>
        <p:spPr>
          <a:xfrm>
            <a:off x="4954615" y="2141443"/>
            <a:ext cx="3001761" cy="646331"/>
          </a:xfrm>
          <a:prstGeom prst="rect">
            <a:avLst/>
          </a:prstGeom>
          <a:noFill/>
        </p:spPr>
        <p:txBody>
          <a:bodyPr wrap="square" rtlCol="0">
            <a:spAutoFit/>
          </a:bodyPr>
          <a:lstStyle/>
          <a:p>
            <a:r>
              <a:rPr lang="en-US" dirty="0">
                <a:solidFill>
                  <a:schemeClr val="accent2">
                    <a:lumMod val="60000"/>
                    <a:lumOff val="40000"/>
                  </a:schemeClr>
                </a:solidFill>
              </a:rPr>
              <a:t>Number</a:t>
            </a:r>
            <a:r>
              <a:rPr lang="en-US" dirty="0"/>
              <a:t> of values an array</a:t>
            </a:r>
          </a:p>
          <a:p>
            <a:r>
              <a:rPr lang="en-US" dirty="0"/>
              <a:t>can hold</a:t>
            </a:r>
          </a:p>
        </p:txBody>
      </p:sp>
      <p:sp>
        <p:nvSpPr>
          <p:cNvPr id="12" name="TextBox 11">
            <a:extLst>
              <a:ext uri="{FF2B5EF4-FFF2-40B4-BE49-F238E27FC236}">
                <a16:creationId xmlns:a16="http://schemas.microsoft.com/office/drawing/2014/main" id="{6A683785-AEB8-4680-BD88-C8A3873E4427}"/>
              </a:ext>
            </a:extLst>
          </p:cNvPr>
          <p:cNvSpPr txBox="1"/>
          <p:nvPr/>
        </p:nvSpPr>
        <p:spPr>
          <a:xfrm>
            <a:off x="4378551" y="3315637"/>
            <a:ext cx="3001761"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chemeClr val="accent5"/>
                </a:solidFill>
              </a:rPr>
              <a:t>Examples of Array</a:t>
            </a:r>
          </a:p>
          <a:p>
            <a:pPr algn="ctr"/>
            <a:r>
              <a:rPr lang="en-US" dirty="0"/>
              <a:t>Or</a:t>
            </a:r>
          </a:p>
          <a:p>
            <a:pPr algn="ctr"/>
            <a:r>
              <a:rPr lang="en-US" dirty="0"/>
              <a:t>Examples of Single</a:t>
            </a:r>
          </a:p>
          <a:p>
            <a:pPr algn="ctr"/>
            <a:r>
              <a:rPr lang="en-US" dirty="0">
                <a:solidFill>
                  <a:schemeClr val="accent6">
                    <a:lumMod val="75000"/>
                  </a:schemeClr>
                </a:solidFill>
              </a:rPr>
              <a:t>Dimensional Array</a:t>
            </a:r>
          </a:p>
        </p:txBody>
      </p:sp>
      <p:sp>
        <p:nvSpPr>
          <p:cNvPr id="11" name="Arrow: Right 10">
            <a:extLst>
              <a:ext uri="{FF2B5EF4-FFF2-40B4-BE49-F238E27FC236}">
                <a16:creationId xmlns:a16="http://schemas.microsoft.com/office/drawing/2014/main" id="{403087E7-BAD3-4DC9-90B2-966FB96F35AB}"/>
              </a:ext>
            </a:extLst>
          </p:cNvPr>
          <p:cNvSpPr/>
          <p:nvPr/>
        </p:nvSpPr>
        <p:spPr>
          <a:xfrm>
            <a:off x="2627784" y="3723878"/>
            <a:ext cx="1656184" cy="4195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Up 12">
            <a:extLst>
              <a:ext uri="{FF2B5EF4-FFF2-40B4-BE49-F238E27FC236}">
                <a16:creationId xmlns:a16="http://schemas.microsoft.com/office/drawing/2014/main" id="{551BC62E-19D1-4FF9-8E72-6C139B1813F9}"/>
              </a:ext>
            </a:extLst>
          </p:cNvPr>
          <p:cNvSpPr/>
          <p:nvPr/>
        </p:nvSpPr>
        <p:spPr>
          <a:xfrm flipH="1">
            <a:off x="3752395" y="1795312"/>
            <a:ext cx="1179645" cy="792088"/>
          </a:xfrm>
          <a:prstGeom prst="leftUpArrow">
            <a:avLst>
              <a:gd name="adj1" fmla="val 16449"/>
              <a:gd name="adj2" fmla="val 24287"/>
              <a:gd name="adj3" fmla="val 221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749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wipe(down)">
                                      <p:cBhvr>
                                        <p:cTn id="7" dur="500"/>
                                        <p:tgtEl>
                                          <p:spTgt spid="14">
                                            <p:txEl>
                                              <p:pRg st="2" end="2"/>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xEl>
                                              <p:pRg st="6" end="6"/>
                                            </p:txEl>
                                          </p:spTgt>
                                        </p:tgtEl>
                                        <p:attrNameLst>
                                          <p:attrName>style.visibility</p:attrName>
                                        </p:attrNameLst>
                                      </p:cBhvr>
                                      <p:to>
                                        <p:strVal val="visible"/>
                                      </p:to>
                                    </p:set>
                                    <p:animEffect transition="in" filter="wipe(down)">
                                      <p:cBhvr>
                                        <p:cTn id="10" dur="500"/>
                                        <p:tgtEl>
                                          <p:spTgt spid="14">
                                            <p:txEl>
                                              <p:pRg st="6" end="6"/>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xEl>
                                              <p:pRg st="8" end="8"/>
                                            </p:txEl>
                                          </p:spTgt>
                                        </p:tgtEl>
                                        <p:attrNameLst>
                                          <p:attrName>style.visibility</p:attrName>
                                        </p:attrNameLst>
                                      </p:cBhvr>
                                      <p:to>
                                        <p:strVal val="visible"/>
                                      </p:to>
                                    </p:set>
                                    <p:animEffect transition="in" filter="wipe(down)">
                                      <p:cBhvr>
                                        <p:cTn id="13" dur="500"/>
                                        <p:tgtEl>
                                          <p:spTgt spid="14">
                                            <p:txEl>
                                              <p:pRg st="8" end="8"/>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xEl>
                                              <p:pRg st="10" end="10"/>
                                            </p:txEl>
                                          </p:spTgt>
                                        </p:tgtEl>
                                        <p:attrNameLst>
                                          <p:attrName>style.visibility</p:attrName>
                                        </p:attrNameLst>
                                      </p:cBhvr>
                                      <p:to>
                                        <p:strVal val="visible"/>
                                      </p:to>
                                    </p:set>
                                    <p:animEffect transition="in" filter="wipe(down)">
                                      <p:cBhvr>
                                        <p:cTn id="16" dur="500"/>
                                        <p:tgtEl>
                                          <p:spTgt spid="14">
                                            <p:txEl>
                                              <p:pRg st="10" end="10"/>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xEl>
                                              <p:pRg st="12" end="12"/>
                                            </p:txEl>
                                          </p:spTgt>
                                        </p:tgtEl>
                                        <p:attrNameLst>
                                          <p:attrName>style.visibility</p:attrName>
                                        </p:attrNameLst>
                                      </p:cBhvr>
                                      <p:to>
                                        <p:strVal val="visible"/>
                                      </p:to>
                                    </p:set>
                                    <p:animEffect transition="in" filter="wipe(down)">
                                      <p:cBhvr>
                                        <p:cTn id="19" dur="500"/>
                                        <p:tgtEl>
                                          <p:spTgt spid="14">
                                            <p:txEl>
                                              <p:pRg st="12" end="1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2">
                                            <p:bg/>
                                          </p:spTgt>
                                        </p:tgtEl>
                                        <p:attrNameLst>
                                          <p:attrName>style.visibility</p:attrName>
                                        </p:attrNameLst>
                                      </p:cBhvr>
                                      <p:to>
                                        <p:strVal val="visible"/>
                                      </p:to>
                                    </p:set>
                                    <p:animEffect transition="in" filter="wipe(down)">
                                      <p:cBhvr>
                                        <p:cTn id="24" dur="500"/>
                                        <p:tgtEl>
                                          <p:spTgt spid="12">
                                            <p:bg/>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animEffect transition="in" filter="wipe(down)">
                                      <p:cBhvr>
                                        <p:cTn id="29" dur="500"/>
                                        <p:tgtEl>
                                          <p:spTgt spid="12">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2">
                                            <p:txEl>
                                              <p:pRg st="1" end="1"/>
                                            </p:txEl>
                                          </p:spTgt>
                                        </p:tgtEl>
                                        <p:attrNameLst>
                                          <p:attrName>style.visibility</p:attrName>
                                        </p:attrNameLst>
                                      </p:cBhvr>
                                      <p:to>
                                        <p:strVal val="visible"/>
                                      </p:to>
                                    </p:set>
                                    <p:animEffect transition="in" filter="wipe(down)">
                                      <p:cBhvr>
                                        <p:cTn id="34" dur="500"/>
                                        <p:tgtEl>
                                          <p:spTgt spid="12">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2">
                                            <p:txEl>
                                              <p:pRg st="2" end="2"/>
                                            </p:txEl>
                                          </p:spTgt>
                                        </p:tgtEl>
                                        <p:attrNameLst>
                                          <p:attrName>style.visibility</p:attrName>
                                        </p:attrNameLst>
                                      </p:cBhvr>
                                      <p:to>
                                        <p:strVal val="visible"/>
                                      </p:to>
                                    </p:set>
                                    <p:animEffect transition="in" filter="wipe(down)">
                                      <p:cBhvr>
                                        <p:cTn id="39" dur="500"/>
                                        <p:tgtEl>
                                          <p:spTgt spid="12">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2">
                                            <p:txEl>
                                              <p:pRg st="3" end="3"/>
                                            </p:txEl>
                                          </p:spTgt>
                                        </p:tgtEl>
                                        <p:attrNameLst>
                                          <p:attrName>style.visibility</p:attrName>
                                        </p:attrNameLst>
                                      </p:cBhvr>
                                      <p:to>
                                        <p:strVal val="visible"/>
                                      </p:to>
                                    </p:set>
                                    <p:animEffect transition="in" filter="wipe(down)">
                                      <p:cBhvr>
                                        <p:cTn id="44" dur="500"/>
                                        <p:tgtEl>
                                          <p:spTgt spid="12">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animEffect transition="in" filter="wipe(down)">
                                      <p:cBhvr>
                                        <p:cTn id="49" dur="500"/>
                                        <p:tgtEl>
                                          <p:spTgt spid="3">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3">
                                            <p:txEl>
                                              <p:pRg st="1" end="1"/>
                                            </p:txEl>
                                          </p:spTgt>
                                        </p:tgtEl>
                                        <p:attrNameLst>
                                          <p:attrName>style.visibility</p:attrName>
                                        </p:attrNameLst>
                                      </p:cBhvr>
                                      <p:to>
                                        <p:strVal val="visible"/>
                                      </p:to>
                                    </p:set>
                                    <p:animEffect transition="in" filter="wipe(down)">
                                      <p:cBhvr>
                                        <p:cTn id="5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3" grpId="0" build="p"/>
      <p:bldP spid="12"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Single Dimensional Integer Array</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438316" y="710114"/>
            <a:ext cx="9144032" cy="1754326"/>
          </a:xfrm>
          <a:prstGeom prst="rect">
            <a:avLst/>
          </a:prstGeom>
          <a:noFill/>
        </p:spPr>
        <p:txBody>
          <a:bodyPr wrap="square" rtlCol="0">
            <a:spAutoFit/>
          </a:bodyPr>
          <a:lstStyle/>
          <a:p>
            <a:pPr lvl="2"/>
            <a:endParaRPr lang="en-US" b="1" dirty="0">
              <a:solidFill>
                <a:schemeClr val="bg1"/>
              </a:solidFill>
              <a:sym typeface="Wingdings" pitchFamily="2" charset="2"/>
            </a:endParaRPr>
          </a:p>
          <a:p>
            <a:pPr lvl="2">
              <a:buFont typeface="Arial" pitchFamily="34" charset="0"/>
              <a:buChar char="•"/>
            </a:pPr>
            <a:r>
              <a:rPr lang="en-US" b="1" dirty="0">
                <a:solidFill>
                  <a:schemeClr val="bg1"/>
                </a:solidFill>
                <a:sym typeface="Wingdings" pitchFamily="2" charset="2"/>
              </a:rPr>
              <a:t> Suppose, we write the following statement</a:t>
            </a:r>
          </a:p>
          <a:p>
            <a:pPr lvl="2"/>
            <a:endParaRPr lang="en-US" b="1" dirty="0">
              <a:solidFill>
                <a:schemeClr val="bg1"/>
              </a:solidFill>
              <a:sym typeface="Wingdings" pitchFamily="2" charset="2"/>
            </a:endParaRPr>
          </a:p>
          <a:p>
            <a:pPr lvl="2"/>
            <a:r>
              <a:rPr lang="en-US" b="1" dirty="0">
                <a:solidFill>
                  <a:schemeClr val="bg1"/>
                </a:solidFill>
                <a:sym typeface="Wingdings" pitchFamily="2" charset="2"/>
              </a:rPr>
              <a:t>int </a:t>
            </a:r>
            <a:r>
              <a:rPr lang="en-US" b="1" dirty="0" err="1">
                <a:solidFill>
                  <a:schemeClr val="bg1"/>
                </a:solidFill>
                <a:sym typeface="Wingdings" pitchFamily="2" charset="2"/>
              </a:rPr>
              <a:t>arr</a:t>
            </a:r>
            <a:r>
              <a:rPr lang="en-US" b="1" dirty="0">
                <a:solidFill>
                  <a:schemeClr val="bg1"/>
                </a:solidFill>
                <a:sym typeface="Wingdings" pitchFamily="2" charset="2"/>
              </a:rPr>
              <a:t>[10];</a:t>
            </a:r>
          </a:p>
          <a:p>
            <a:pPr lvl="2"/>
            <a:endParaRPr lang="en-US" b="1" dirty="0">
              <a:solidFill>
                <a:schemeClr val="bg1"/>
              </a:solidFill>
              <a:sym typeface="Wingdings" pitchFamily="2" charset="2"/>
            </a:endParaRPr>
          </a:p>
          <a:p>
            <a:pPr lvl="2"/>
            <a:endParaRPr lang="en-US" b="1" dirty="0">
              <a:solidFill>
                <a:schemeClr val="bg1"/>
              </a:solidFill>
              <a:sym typeface="Wingdings" pitchFamily="2" charset="2"/>
            </a:endParaRPr>
          </a:p>
        </p:txBody>
      </p:sp>
      <p:sp>
        <p:nvSpPr>
          <p:cNvPr id="2" name="TextBox 1">
            <a:extLst>
              <a:ext uri="{FF2B5EF4-FFF2-40B4-BE49-F238E27FC236}">
                <a16:creationId xmlns:a16="http://schemas.microsoft.com/office/drawing/2014/main" id="{71FB4517-4307-4BC6-ACF4-E5E1F49F9D24}"/>
              </a:ext>
            </a:extLst>
          </p:cNvPr>
          <p:cNvSpPr txBox="1"/>
          <p:nvPr/>
        </p:nvSpPr>
        <p:spPr>
          <a:xfrm>
            <a:off x="3373112" y="1503977"/>
            <a:ext cx="3156758" cy="34769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t>How compiler deals with this:</a:t>
            </a:r>
          </a:p>
        </p:txBody>
      </p:sp>
      <p:sp>
        <p:nvSpPr>
          <p:cNvPr id="4" name="Arrow: Down 3">
            <a:extLst>
              <a:ext uri="{FF2B5EF4-FFF2-40B4-BE49-F238E27FC236}">
                <a16:creationId xmlns:a16="http://schemas.microsoft.com/office/drawing/2014/main" id="{DD09FF87-2AD9-4054-B60F-45D16A1E51CA}"/>
              </a:ext>
            </a:extLst>
          </p:cNvPr>
          <p:cNvSpPr/>
          <p:nvPr/>
        </p:nvSpPr>
        <p:spPr>
          <a:xfrm rot="16200000">
            <a:off x="2175713" y="979090"/>
            <a:ext cx="635532" cy="1476164"/>
          </a:xfrm>
          <a:prstGeom prst="downArrow">
            <a:avLst>
              <a:gd name="adj1" fmla="val 3953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97E7B7A-BB6A-4B4D-8C98-2FEA9655331C}"/>
              </a:ext>
            </a:extLst>
          </p:cNvPr>
          <p:cNvSpPr/>
          <p:nvPr/>
        </p:nvSpPr>
        <p:spPr>
          <a:xfrm>
            <a:off x="3719498" y="2355726"/>
            <a:ext cx="2868726" cy="477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Byte * 10 = 40 Bytes</a:t>
            </a:r>
          </a:p>
        </p:txBody>
      </p:sp>
      <p:sp>
        <p:nvSpPr>
          <p:cNvPr id="6" name="Arrow: Up-Down 5">
            <a:extLst>
              <a:ext uri="{FF2B5EF4-FFF2-40B4-BE49-F238E27FC236}">
                <a16:creationId xmlns:a16="http://schemas.microsoft.com/office/drawing/2014/main" id="{C1EB5F32-3481-4717-9243-B831B770860A}"/>
              </a:ext>
            </a:extLst>
          </p:cNvPr>
          <p:cNvSpPr/>
          <p:nvPr/>
        </p:nvSpPr>
        <p:spPr>
          <a:xfrm>
            <a:off x="4986958" y="1887409"/>
            <a:ext cx="216024" cy="43280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7">
            <a:extLst>
              <a:ext uri="{FF2B5EF4-FFF2-40B4-BE49-F238E27FC236}">
                <a16:creationId xmlns:a16="http://schemas.microsoft.com/office/drawing/2014/main" id="{180F1FB1-D01A-4F65-8FE2-1ABBF9A29717}"/>
              </a:ext>
            </a:extLst>
          </p:cNvPr>
          <p:cNvGraphicFramePr>
            <a:graphicFrameLocks noGrp="1"/>
          </p:cNvGraphicFramePr>
          <p:nvPr>
            <p:extLst>
              <p:ext uri="{D42A27DB-BD31-4B8C-83A1-F6EECF244321}">
                <p14:modId xmlns:p14="http://schemas.microsoft.com/office/powerpoint/2010/main" val="2169009546"/>
              </p:ext>
            </p:extLst>
          </p:nvPr>
        </p:nvGraphicFramePr>
        <p:xfrm>
          <a:off x="1403648" y="4073118"/>
          <a:ext cx="6624740" cy="370840"/>
        </p:xfrm>
        <a:graphic>
          <a:graphicData uri="http://schemas.openxmlformats.org/drawingml/2006/table">
            <a:tbl>
              <a:tblPr firstRow="1" bandRow="1">
                <a:tableStyleId>{5C22544A-7EE6-4342-B048-85BDC9FD1C3A}</a:tableStyleId>
              </a:tblPr>
              <a:tblGrid>
                <a:gridCol w="662474">
                  <a:extLst>
                    <a:ext uri="{9D8B030D-6E8A-4147-A177-3AD203B41FA5}">
                      <a16:colId xmlns:a16="http://schemas.microsoft.com/office/drawing/2014/main" val="2379822101"/>
                    </a:ext>
                  </a:extLst>
                </a:gridCol>
                <a:gridCol w="662474">
                  <a:extLst>
                    <a:ext uri="{9D8B030D-6E8A-4147-A177-3AD203B41FA5}">
                      <a16:colId xmlns:a16="http://schemas.microsoft.com/office/drawing/2014/main" val="4160881247"/>
                    </a:ext>
                  </a:extLst>
                </a:gridCol>
                <a:gridCol w="662474">
                  <a:extLst>
                    <a:ext uri="{9D8B030D-6E8A-4147-A177-3AD203B41FA5}">
                      <a16:colId xmlns:a16="http://schemas.microsoft.com/office/drawing/2014/main" val="2300494909"/>
                    </a:ext>
                  </a:extLst>
                </a:gridCol>
                <a:gridCol w="662474">
                  <a:extLst>
                    <a:ext uri="{9D8B030D-6E8A-4147-A177-3AD203B41FA5}">
                      <a16:colId xmlns:a16="http://schemas.microsoft.com/office/drawing/2014/main" val="1077598547"/>
                    </a:ext>
                  </a:extLst>
                </a:gridCol>
                <a:gridCol w="662474">
                  <a:extLst>
                    <a:ext uri="{9D8B030D-6E8A-4147-A177-3AD203B41FA5}">
                      <a16:colId xmlns:a16="http://schemas.microsoft.com/office/drawing/2014/main" val="1982474542"/>
                    </a:ext>
                  </a:extLst>
                </a:gridCol>
                <a:gridCol w="662474">
                  <a:extLst>
                    <a:ext uri="{9D8B030D-6E8A-4147-A177-3AD203B41FA5}">
                      <a16:colId xmlns:a16="http://schemas.microsoft.com/office/drawing/2014/main" val="481853728"/>
                    </a:ext>
                  </a:extLst>
                </a:gridCol>
                <a:gridCol w="662474">
                  <a:extLst>
                    <a:ext uri="{9D8B030D-6E8A-4147-A177-3AD203B41FA5}">
                      <a16:colId xmlns:a16="http://schemas.microsoft.com/office/drawing/2014/main" val="3949398753"/>
                    </a:ext>
                  </a:extLst>
                </a:gridCol>
                <a:gridCol w="662474">
                  <a:extLst>
                    <a:ext uri="{9D8B030D-6E8A-4147-A177-3AD203B41FA5}">
                      <a16:colId xmlns:a16="http://schemas.microsoft.com/office/drawing/2014/main" val="2392755578"/>
                    </a:ext>
                  </a:extLst>
                </a:gridCol>
                <a:gridCol w="662474">
                  <a:extLst>
                    <a:ext uri="{9D8B030D-6E8A-4147-A177-3AD203B41FA5}">
                      <a16:colId xmlns:a16="http://schemas.microsoft.com/office/drawing/2014/main" val="2273329371"/>
                    </a:ext>
                  </a:extLst>
                </a:gridCol>
                <a:gridCol w="662474">
                  <a:extLst>
                    <a:ext uri="{9D8B030D-6E8A-4147-A177-3AD203B41FA5}">
                      <a16:colId xmlns:a16="http://schemas.microsoft.com/office/drawing/2014/main" val="3515723403"/>
                    </a:ext>
                  </a:extLst>
                </a:gridCol>
              </a:tblGrid>
              <a:tr h="370840">
                <a:tc>
                  <a:txBody>
                    <a:bodyPr/>
                    <a:lstStyle/>
                    <a:p>
                      <a:pPr algn="ctr"/>
                      <a:r>
                        <a:rPr lang="en-US" sz="1800" b="0" dirty="0">
                          <a:solidFill>
                            <a:schemeClr val="accent6"/>
                          </a:solidFill>
                        </a:rPr>
                        <a:t>?</a:t>
                      </a:r>
                    </a:p>
                  </a:txBody>
                  <a:tcPr/>
                </a:tc>
                <a:tc>
                  <a:txBody>
                    <a:bodyPr/>
                    <a:lstStyle/>
                    <a:p>
                      <a:pPr algn="ctr"/>
                      <a:r>
                        <a:rPr lang="en-US" sz="1800" b="0" dirty="0">
                          <a:solidFill>
                            <a:schemeClr val="accent6"/>
                          </a:solidFill>
                        </a:rPr>
                        <a:t>?</a:t>
                      </a:r>
                      <a:endParaRPr lang="en-US" dirty="0"/>
                    </a:p>
                  </a:txBody>
                  <a:tcPr/>
                </a:tc>
                <a:tc>
                  <a:txBody>
                    <a:bodyPr/>
                    <a:lstStyle/>
                    <a:p>
                      <a:pPr algn="ctr"/>
                      <a:r>
                        <a:rPr lang="en-US" sz="1800" b="0" dirty="0">
                          <a:solidFill>
                            <a:schemeClr val="accent6"/>
                          </a:solidFill>
                        </a:rPr>
                        <a:t>?</a:t>
                      </a:r>
                      <a:endParaRPr lang="en-US" dirty="0"/>
                    </a:p>
                  </a:txBody>
                  <a:tcPr/>
                </a:tc>
                <a:tc>
                  <a:txBody>
                    <a:bodyPr/>
                    <a:lstStyle/>
                    <a:p>
                      <a:pPr algn="ctr"/>
                      <a:r>
                        <a:rPr lang="en-US" sz="1800" b="0" dirty="0">
                          <a:solidFill>
                            <a:schemeClr val="accent6"/>
                          </a:solidFill>
                        </a:rPr>
                        <a:t>?</a:t>
                      </a:r>
                      <a:endParaRPr lang="en-US" dirty="0"/>
                    </a:p>
                  </a:txBody>
                  <a:tcPr/>
                </a:tc>
                <a:tc>
                  <a:txBody>
                    <a:bodyPr/>
                    <a:lstStyle/>
                    <a:p>
                      <a:pPr algn="ctr"/>
                      <a:r>
                        <a:rPr lang="en-US" sz="1800" b="0" dirty="0">
                          <a:solidFill>
                            <a:schemeClr val="accent6"/>
                          </a:solidFill>
                        </a:rPr>
                        <a:t>?</a:t>
                      </a:r>
                      <a:endParaRPr lang="en-US" dirty="0"/>
                    </a:p>
                  </a:txBody>
                  <a:tcPr/>
                </a:tc>
                <a:tc>
                  <a:txBody>
                    <a:bodyPr/>
                    <a:lstStyle/>
                    <a:p>
                      <a:pPr algn="ctr"/>
                      <a:r>
                        <a:rPr lang="en-US" sz="1800" b="0" dirty="0">
                          <a:solidFill>
                            <a:schemeClr val="accent6"/>
                          </a:solidFill>
                        </a:rPr>
                        <a:t>?</a:t>
                      </a:r>
                      <a:endParaRPr lang="en-US" dirty="0"/>
                    </a:p>
                  </a:txBody>
                  <a:tcPr/>
                </a:tc>
                <a:tc>
                  <a:txBody>
                    <a:bodyPr/>
                    <a:lstStyle/>
                    <a:p>
                      <a:pPr algn="ctr"/>
                      <a:r>
                        <a:rPr lang="en-US" sz="1800" b="0" dirty="0">
                          <a:solidFill>
                            <a:schemeClr val="accent6"/>
                          </a:solidFill>
                        </a:rPr>
                        <a:t>?</a:t>
                      </a:r>
                      <a:endParaRPr lang="en-US" dirty="0"/>
                    </a:p>
                  </a:txBody>
                  <a:tcPr/>
                </a:tc>
                <a:tc>
                  <a:txBody>
                    <a:bodyPr/>
                    <a:lstStyle/>
                    <a:p>
                      <a:pPr algn="ctr"/>
                      <a:r>
                        <a:rPr lang="en-US" sz="1800" b="0" dirty="0">
                          <a:solidFill>
                            <a:schemeClr val="accent6"/>
                          </a:solidFill>
                        </a:rPr>
                        <a:t>?</a:t>
                      </a:r>
                      <a:endParaRPr lang="en-US" dirty="0"/>
                    </a:p>
                  </a:txBody>
                  <a:tcPr/>
                </a:tc>
                <a:tc>
                  <a:txBody>
                    <a:bodyPr/>
                    <a:lstStyle/>
                    <a:p>
                      <a:pPr algn="ctr"/>
                      <a:r>
                        <a:rPr lang="en-US" sz="1800" b="0" dirty="0">
                          <a:solidFill>
                            <a:schemeClr val="accent6"/>
                          </a:solidFill>
                        </a:rPr>
                        <a:t>?</a:t>
                      </a:r>
                      <a:endParaRPr lang="en-US" dirty="0"/>
                    </a:p>
                  </a:txBody>
                  <a:tcPr/>
                </a:tc>
                <a:tc>
                  <a:txBody>
                    <a:bodyPr/>
                    <a:lstStyle/>
                    <a:p>
                      <a:pPr algn="ctr"/>
                      <a:r>
                        <a:rPr lang="en-US" sz="1800" b="0" dirty="0">
                          <a:solidFill>
                            <a:schemeClr val="accent6"/>
                          </a:solidFill>
                        </a:rPr>
                        <a:t>?</a:t>
                      </a:r>
                      <a:endParaRPr lang="en-US" dirty="0"/>
                    </a:p>
                  </a:txBody>
                  <a:tcPr/>
                </a:tc>
                <a:extLst>
                  <a:ext uri="{0D108BD9-81ED-4DB2-BD59-A6C34878D82A}">
                    <a16:rowId xmlns:a16="http://schemas.microsoft.com/office/drawing/2014/main" val="2917007595"/>
                  </a:ext>
                </a:extLst>
              </a:tr>
            </a:tbl>
          </a:graphicData>
        </a:graphic>
      </p:graphicFrame>
      <p:sp>
        <p:nvSpPr>
          <p:cNvPr id="8" name="TextBox 7">
            <a:extLst>
              <a:ext uri="{FF2B5EF4-FFF2-40B4-BE49-F238E27FC236}">
                <a16:creationId xmlns:a16="http://schemas.microsoft.com/office/drawing/2014/main" id="{921F8C22-7F54-48B6-8B4E-9F16A6DEBF1F}"/>
              </a:ext>
            </a:extLst>
          </p:cNvPr>
          <p:cNvSpPr txBox="1"/>
          <p:nvPr/>
        </p:nvSpPr>
        <p:spPr>
          <a:xfrm>
            <a:off x="611560" y="4074626"/>
            <a:ext cx="455574" cy="369332"/>
          </a:xfrm>
          <a:prstGeom prst="rect">
            <a:avLst/>
          </a:prstGeom>
          <a:noFill/>
        </p:spPr>
        <p:txBody>
          <a:bodyPr wrap="none" rtlCol="0">
            <a:spAutoFit/>
          </a:bodyPr>
          <a:lstStyle/>
          <a:p>
            <a:r>
              <a:rPr lang="en-US" dirty="0" err="1"/>
              <a:t>arr</a:t>
            </a:r>
            <a:endParaRPr lang="en-US" dirty="0"/>
          </a:p>
        </p:txBody>
      </p:sp>
      <p:sp>
        <p:nvSpPr>
          <p:cNvPr id="15" name="TextBox 14">
            <a:extLst>
              <a:ext uri="{FF2B5EF4-FFF2-40B4-BE49-F238E27FC236}">
                <a16:creationId xmlns:a16="http://schemas.microsoft.com/office/drawing/2014/main" id="{A76A2A39-F961-4FCC-98F1-64F8A7BFF716}"/>
              </a:ext>
            </a:extLst>
          </p:cNvPr>
          <p:cNvSpPr txBox="1"/>
          <p:nvPr/>
        </p:nvSpPr>
        <p:spPr>
          <a:xfrm>
            <a:off x="1606018" y="3723878"/>
            <a:ext cx="301686" cy="369332"/>
          </a:xfrm>
          <a:prstGeom prst="rect">
            <a:avLst/>
          </a:prstGeom>
          <a:noFill/>
        </p:spPr>
        <p:txBody>
          <a:bodyPr wrap="none" rtlCol="0">
            <a:spAutoFit/>
          </a:bodyPr>
          <a:lstStyle/>
          <a:p>
            <a:r>
              <a:rPr lang="en-US" dirty="0"/>
              <a:t>0</a:t>
            </a:r>
          </a:p>
        </p:txBody>
      </p:sp>
      <p:sp>
        <p:nvSpPr>
          <p:cNvPr id="16" name="TextBox 15">
            <a:extLst>
              <a:ext uri="{FF2B5EF4-FFF2-40B4-BE49-F238E27FC236}">
                <a16:creationId xmlns:a16="http://schemas.microsoft.com/office/drawing/2014/main" id="{857CF4A1-F824-4519-A7BA-E2EC4831D3B3}"/>
              </a:ext>
            </a:extLst>
          </p:cNvPr>
          <p:cNvSpPr txBox="1"/>
          <p:nvPr/>
        </p:nvSpPr>
        <p:spPr>
          <a:xfrm>
            <a:off x="2254090" y="3723878"/>
            <a:ext cx="301686" cy="369332"/>
          </a:xfrm>
          <a:prstGeom prst="rect">
            <a:avLst/>
          </a:prstGeom>
          <a:noFill/>
        </p:spPr>
        <p:txBody>
          <a:bodyPr wrap="none" rtlCol="0">
            <a:spAutoFit/>
          </a:bodyPr>
          <a:lstStyle/>
          <a:p>
            <a:r>
              <a:rPr lang="en-US" dirty="0"/>
              <a:t>1</a:t>
            </a:r>
          </a:p>
        </p:txBody>
      </p:sp>
      <p:sp>
        <p:nvSpPr>
          <p:cNvPr id="17" name="TextBox 16">
            <a:extLst>
              <a:ext uri="{FF2B5EF4-FFF2-40B4-BE49-F238E27FC236}">
                <a16:creationId xmlns:a16="http://schemas.microsoft.com/office/drawing/2014/main" id="{7D4761D8-9EFF-44D5-8423-21C860A9E851}"/>
              </a:ext>
            </a:extLst>
          </p:cNvPr>
          <p:cNvSpPr txBox="1"/>
          <p:nvPr/>
        </p:nvSpPr>
        <p:spPr>
          <a:xfrm>
            <a:off x="2902162" y="3723878"/>
            <a:ext cx="301686" cy="369332"/>
          </a:xfrm>
          <a:prstGeom prst="rect">
            <a:avLst/>
          </a:prstGeom>
          <a:noFill/>
        </p:spPr>
        <p:txBody>
          <a:bodyPr wrap="none" rtlCol="0">
            <a:spAutoFit/>
          </a:bodyPr>
          <a:lstStyle/>
          <a:p>
            <a:r>
              <a:rPr lang="en-US" dirty="0"/>
              <a:t>2</a:t>
            </a:r>
          </a:p>
        </p:txBody>
      </p:sp>
      <p:sp>
        <p:nvSpPr>
          <p:cNvPr id="18" name="TextBox 17">
            <a:extLst>
              <a:ext uri="{FF2B5EF4-FFF2-40B4-BE49-F238E27FC236}">
                <a16:creationId xmlns:a16="http://schemas.microsoft.com/office/drawing/2014/main" id="{E82E2175-DDA4-4F54-B64A-CF7C36A87953}"/>
              </a:ext>
            </a:extLst>
          </p:cNvPr>
          <p:cNvSpPr txBox="1"/>
          <p:nvPr/>
        </p:nvSpPr>
        <p:spPr>
          <a:xfrm>
            <a:off x="3622242" y="3723878"/>
            <a:ext cx="301686" cy="369332"/>
          </a:xfrm>
          <a:prstGeom prst="rect">
            <a:avLst/>
          </a:prstGeom>
          <a:noFill/>
        </p:spPr>
        <p:txBody>
          <a:bodyPr wrap="none" rtlCol="0">
            <a:spAutoFit/>
          </a:bodyPr>
          <a:lstStyle/>
          <a:p>
            <a:r>
              <a:rPr lang="en-US" dirty="0"/>
              <a:t>3</a:t>
            </a:r>
          </a:p>
        </p:txBody>
      </p:sp>
      <p:sp>
        <p:nvSpPr>
          <p:cNvPr id="19" name="TextBox 18">
            <a:extLst>
              <a:ext uri="{FF2B5EF4-FFF2-40B4-BE49-F238E27FC236}">
                <a16:creationId xmlns:a16="http://schemas.microsoft.com/office/drawing/2014/main" id="{BD72602F-F05C-41E0-AE9D-9C070E7BE8AB}"/>
              </a:ext>
            </a:extLst>
          </p:cNvPr>
          <p:cNvSpPr txBox="1"/>
          <p:nvPr/>
        </p:nvSpPr>
        <p:spPr>
          <a:xfrm>
            <a:off x="4283968" y="3723878"/>
            <a:ext cx="301686" cy="369332"/>
          </a:xfrm>
          <a:prstGeom prst="rect">
            <a:avLst/>
          </a:prstGeom>
          <a:noFill/>
        </p:spPr>
        <p:txBody>
          <a:bodyPr wrap="none" rtlCol="0">
            <a:spAutoFit/>
          </a:bodyPr>
          <a:lstStyle/>
          <a:p>
            <a:r>
              <a:rPr lang="en-US" dirty="0"/>
              <a:t>4</a:t>
            </a:r>
          </a:p>
        </p:txBody>
      </p:sp>
      <p:sp>
        <p:nvSpPr>
          <p:cNvPr id="20" name="TextBox 19">
            <a:extLst>
              <a:ext uri="{FF2B5EF4-FFF2-40B4-BE49-F238E27FC236}">
                <a16:creationId xmlns:a16="http://schemas.microsoft.com/office/drawing/2014/main" id="{66EC152B-7384-460A-B246-405ADE4A0C7A}"/>
              </a:ext>
            </a:extLst>
          </p:cNvPr>
          <p:cNvSpPr txBox="1"/>
          <p:nvPr/>
        </p:nvSpPr>
        <p:spPr>
          <a:xfrm>
            <a:off x="4918386" y="3723878"/>
            <a:ext cx="301686" cy="369332"/>
          </a:xfrm>
          <a:prstGeom prst="rect">
            <a:avLst/>
          </a:prstGeom>
          <a:noFill/>
        </p:spPr>
        <p:txBody>
          <a:bodyPr wrap="none" rtlCol="0">
            <a:spAutoFit/>
          </a:bodyPr>
          <a:lstStyle/>
          <a:p>
            <a:r>
              <a:rPr lang="en-US" dirty="0"/>
              <a:t>5</a:t>
            </a:r>
          </a:p>
        </p:txBody>
      </p:sp>
      <p:sp>
        <p:nvSpPr>
          <p:cNvPr id="21" name="TextBox 20">
            <a:extLst>
              <a:ext uri="{FF2B5EF4-FFF2-40B4-BE49-F238E27FC236}">
                <a16:creationId xmlns:a16="http://schemas.microsoft.com/office/drawing/2014/main" id="{22D795EF-CB18-4C8A-BD3C-B0B296C23571}"/>
              </a:ext>
            </a:extLst>
          </p:cNvPr>
          <p:cNvSpPr txBox="1"/>
          <p:nvPr/>
        </p:nvSpPr>
        <p:spPr>
          <a:xfrm>
            <a:off x="5580112" y="3723878"/>
            <a:ext cx="301686" cy="369332"/>
          </a:xfrm>
          <a:prstGeom prst="rect">
            <a:avLst/>
          </a:prstGeom>
          <a:noFill/>
        </p:spPr>
        <p:txBody>
          <a:bodyPr wrap="none" rtlCol="0">
            <a:spAutoFit/>
          </a:bodyPr>
          <a:lstStyle/>
          <a:p>
            <a:r>
              <a:rPr lang="en-US" dirty="0"/>
              <a:t>6</a:t>
            </a:r>
          </a:p>
        </p:txBody>
      </p:sp>
      <p:sp>
        <p:nvSpPr>
          <p:cNvPr id="22" name="TextBox 21">
            <a:extLst>
              <a:ext uri="{FF2B5EF4-FFF2-40B4-BE49-F238E27FC236}">
                <a16:creationId xmlns:a16="http://schemas.microsoft.com/office/drawing/2014/main" id="{93C78AC2-6C98-45D2-9EF4-EAA3F6C6251E}"/>
              </a:ext>
            </a:extLst>
          </p:cNvPr>
          <p:cNvSpPr txBox="1"/>
          <p:nvPr/>
        </p:nvSpPr>
        <p:spPr>
          <a:xfrm>
            <a:off x="6228184" y="3723878"/>
            <a:ext cx="301686" cy="369332"/>
          </a:xfrm>
          <a:prstGeom prst="rect">
            <a:avLst/>
          </a:prstGeom>
          <a:noFill/>
        </p:spPr>
        <p:txBody>
          <a:bodyPr wrap="none" rtlCol="0">
            <a:spAutoFit/>
          </a:bodyPr>
          <a:lstStyle/>
          <a:p>
            <a:r>
              <a:rPr lang="en-US" dirty="0"/>
              <a:t>7</a:t>
            </a:r>
          </a:p>
        </p:txBody>
      </p:sp>
      <p:sp>
        <p:nvSpPr>
          <p:cNvPr id="23" name="TextBox 22">
            <a:extLst>
              <a:ext uri="{FF2B5EF4-FFF2-40B4-BE49-F238E27FC236}">
                <a16:creationId xmlns:a16="http://schemas.microsoft.com/office/drawing/2014/main" id="{32E254EB-DF58-404C-946F-DEA934ADC4D4}"/>
              </a:ext>
            </a:extLst>
          </p:cNvPr>
          <p:cNvSpPr txBox="1"/>
          <p:nvPr/>
        </p:nvSpPr>
        <p:spPr>
          <a:xfrm>
            <a:off x="6862602" y="3714586"/>
            <a:ext cx="301686" cy="369332"/>
          </a:xfrm>
          <a:prstGeom prst="rect">
            <a:avLst/>
          </a:prstGeom>
          <a:noFill/>
        </p:spPr>
        <p:txBody>
          <a:bodyPr wrap="none" rtlCol="0">
            <a:spAutoFit/>
          </a:bodyPr>
          <a:lstStyle/>
          <a:p>
            <a:r>
              <a:rPr lang="en-US" dirty="0"/>
              <a:t>8</a:t>
            </a:r>
          </a:p>
        </p:txBody>
      </p:sp>
      <p:sp>
        <p:nvSpPr>
          <p:cNvPr id="24" name="TextBox 23">
            <a:extLst>
              <a:ext uri="{FF2B5EF4-FFF2-40B4-BE49-F238E27FC236}">
                <a16:creationId xmlns:a16="http://schemas.microsoft.com/office/drawing/2014/main" id="{594E5B57-DAA5-40EB-9BCF-7A7DB38AFD85}"/>
              </a:ext>
            </a:extLst>
          </p:cNvPr>
          <p:cNvSpPr txBox="1"/>
          <p:nvPr/>
        </p:nvSpPr>
        <p:spPr>
          <a:xfrm>
            <a:off x="7524328" y="3714586"/>
            <a:ext cx="301686" cy="369332"/>
          </a:xfrm>
          <a:prstGeom prst="rect">
            <a:avLst/>
          </a:prstGeom>
          <a:noFill/>
        </p:spPr>
        <p:txBody>
          <a:bodyPr wrap="none" rtlCol="0">
            <a:spAutoFit/>
          </a:bodyPr>
          <a:lstStyle/>
          <a:p>
            <a:r>
              <a:rPr lang="en-US" dirty="0"/>
              <a:t>9</a:t>
            </a:r>
          </a:p>
        </p:txBody>
      </p:sp>
      <p:sp>
        <p:nvSpPr>
          <p:cNvPr id="25" name="TextBox 24">
            <a:extLst>
              <a:ext uri="{FF2B5EF4-FFF2-40B4-BE49-F238E27FC236}">
                <a16:creationId xmlns:a16="http://schemas.microsoft.com/office/drawing/2014/main" id="{207B3969-8A66-463D-8FB7-1D3B0DD2DFDB}"/>
              </a:ext>
            </a:extLst>
          </p:cNvPr>
          <p:cNvSpPr txBox="1"/>
          <p:nvPr/>
        </p:nvSpPr>
        <p:spPr>
          <a:xfrm>
            <a:off x="1404657" y="4506674"/>
            <a:ext cx="652743" cy="369332"/>
          </a:xfrm>
          <a:prstGeom prst="rect">
            <a:avLst/>
          </a:prstGeom>
          <a:noFill/>
        </p:spPr>
        <p:txBody>
          <a:bodyPr wrap="none" rtlCol="0">
            <a:spAutoFit/>
          </a:bodyPr>
          <a:lstStyle/>
          <a:p>
            <a:r>
              <a:rPr lang="en-US" dirty="0"/>
              <a:t>2000</a:t>
            </a:r>
          </a:p>
        </p:txBody>
      </p:sp>
      <p:sp>
        <p:nvSpPr>
          <p:cNvPr id="27" name="TextBox 26">
            <a:extLst>
              <a:ext uri="{FF2B5EF4-FFF2-40B4-BE49-F238E27FC236}">
                <a16:creationId xmlns:a16="http://schemas.microsoft.com/office/drawing/2014/main" id="{1D0C3E9B-E906-4156-90C2-E1C3FD3DA216}"/>
              </a:ext>
            </a:extLst>
          </p:cNvPr>
          <p:cNvSpPr txBox="1"/>
          <p:nvPr/>
        </p:nvSpPr>
        <p:spPr>
          <a:xfrm>
            <a:off x="2051720" y="4506674"/>
            <a:ext cx="652743" cy="369332"/>
          </a:xfrm>
          <a:prstGeom prst="rect">
            <a:avLst/>
          </a:prstGeom>
          <a:noFill/>
        </p:spPr>
        <p:txBody>
          <a:bodyPr wrap="none" rtlCol="0">
            <a:spAutoFit/>
          </a:bodyPr>
          <a:lstStyle/>
          <a:p>
            <a:r>
              <a:rPr lang="en-US" dirty="0"/>
              <a:t>2004</a:t>
            </a:r>
          </a:p>
        </p:txBody>
      </p:sp>
      <p:sp>
        <p:nvSpPr>
          <p:cNvPr id="28" name="TextBox 27">
            <a:extLst>
              <a:ext uri="{FF2B5EF4-FFF2-40B4-BE49-F238E27FC236}">
                <a16:creationId xmlns:a16="http://schemas.microsoft.com/office/drawing/2014/main" id="{A01609E2-64D0-4182-954E-B158CE2D6820}"/>
              </a:ext>
            </a:extLst>
          </p:cNvPr>
          <p:cNvSpPr txBox="1"/>
          <p:nvPr/>
        </p:nvSpPr>
        <p:spPr>
          <a:xfrm>
            <a:off x="2699792" y="4506674"/>
            <a:ext cx="652743" cy="369332"/>
          </a:xfrm>
          <a:prstGeom prst="rect">
            <a:avLst/>
          </a:prstGeom>
          <a:noFill/>
        </p:spPr>
        <p:txBody>
          <a:bodyPr wrap="none" rtlCol="0">
            <a:spAutoFit/>
          </a:bodyPr>
          <a:lstStyle/>
          <a:p>
            <a:r>
              <a:rPr lang="en-US" dirty="0"/>
              <a:t>2008</a:t>
            </a:r>
          </a:p>
        </p:txBody>
      </p:sp>
      <p:sp>
        <p:nvSpPr>
          <p:cNvPr id="29" name="TextBox 28">
            <a:extLst>
              <a:ext uri="{FF2B5EF4-FFF2-40B4-BE49-F238E27FC236}">
                <a16:creationId xmlns:a16="http://schemas.microsoft.com/office/drawing/2014/main" id="{CCBD9769-DE47-403A-BC58-849FF39EEA7C}"/>
              </a:ext>
            </a:extLst>
          </p:cNvPr>
          <p:cNvSpPr txBox="1"/>
          <p:nvPr/>
        </p:nvSpPr>
        <p:spPr>
          <a:xfrm>
            <a:off x="3385857" y="4506674"/>
            <a:ext cx="652743" cy="369332"/>
          </a:xfrm>
          <a:prstGeom prst="rect">
            <a:avLst/>
          </a:prstGeom>
          <a:noFill/>
        </p:spPr>
        <p:txBody>
          <a:bodyPr wrap="none" rtlCol="0">
            <a:spAutoFit/>
          </a:bodyPr>
          <a:lstStyle/>
          <a:p>
            <a:r>
              <a:rPr lang="en-US" dirty="0"/>
              <a:t>2012</a:t>
            </a:r>
          </a:p>
        </p:txBody>
      </p:sp>
      <p:sp>
        <p:nvSpPr>
          <p:cNvPr id="30" name="TextBox 29">
            <a:extLst>
              <a:ext uri="{FF2B5EF4-FFF2-40B4-BE49-F238E27FC236}">
                <a16:creationId xmlns:a16="http://schemas.microsoft.com/office/drawing/2014/main" id="{4C2E8DB0-0D7E-46FC-80CF-2CB109175E01}"/>
              </a:ext>
            </a:extLst>
          </p:cNvPr>
          <p:cNvSpPr txBox="1"/>
          <p:nvPr/>
        </p:nvSpPr>
        <p:spPr>
          <a:xfrm>
            <a:off x="4071657" y="4485878"/>
            <a:ext cx="652743" cy="369332"/>
          </a:xfrm>
          <a:prstGeom prst="rect">
            <a:avLst/>
          </a:prstGeom>
          <a:noFill/>
        </p:spPr>
        <p:txBody>
          <a:bodyPr wrap="none" rtlCol="0">
            <a:spAutoFit/>
          </a:bodyPr>
          <a:lstStyle/>
          <a:p>
            <a:r>
              <a:rPr lang="en-US" dirty="0"/>
              <a:t>2016</a:t>
            </a:r>
          </a:p>
        </p:txBody>
      </p:sp>
      <p:sp>
        <p:nvSpPr>
          <p:cNvPr id="31" name="TextBox 30">
            <a:extLst>
              <a:ext uri="{FF2B5EF4-FFF2-40B4-BE49-F238E27FC236}">
                <a16:creationId xmlns:a16="http://schemas.microsoft.com/office/drawing/2014/main" id="{1B78A640-1606-4826-A35A-8365D42F2234}"/>
              </a:ext>
            </a:extLst>
          </p:cNvPr>
          <p:cNvSpPr txBox="1"/>
          <p:nvPr/>
        </p:nvSpPr>
        <p:spPr>
          <a:xfrm>
            <a:off x="4757457" y="4476750"/>
            <a:ext cx="652743" cy="369332"/>
          </a:xfrm>
          <a:prstGeom prst="rect">
            <a:avLst/>
          </a:prstGeom>
          <a:noFill/>
        </p:spPr>
        <p:txBody>
          <a:bodyPr wrap="none" rtlCol="0">
            <a:spAutoFit/>
          </a:bodyPr>
          <a:lstStyle/>
          <a:p>
            <a:r>
              <a:rPr lang="en-US" dirty="0"/>
              <a:t>2020</a:t>
            </a:r>
          </a:p>
        </p:txBody>
      </p:sp>
      <p:sp>
        <p:nvSpPr>
          <p:cNvPr id="32" name="TextBox 31">
            <a:extLst>
              <a:ext uri="{FF2B5EF4-FFF2-40B4-BE49-F238E27FC236}">
                <a16:creationId xmlns:a16="http://schemas.microsoft.com/office/drawing/2014/main" id="{D7AA8907-3056-4F5E-9EC8-9970AD85165D}"/>
              </a:ext>
            </a:extLst>
          </p:cNvPr>
          <p:cNvSpPr txBox="1"/>
          <p:nvPr/>
        </p:nvSpPr>
        <p:spPr>
          <a:xfrm>
            <a:off x="5443257" y="4476750"/>
            <a:ext cx="652743" cy="369332"/>
          </a:xfrm>
          <a:prstGeom prst="rect">
            <a:avLst/>
          </a:prstGeom>
          <a:noFill/>
        </p:spPr>
        <p:txBody>
          <a:bodyPr wrap="none" rtlCol="0">
            <a:spAutoFit/>
          </a:bodyPr>
          <a:lstStyle/>
          <a:p>
            <a:r>
              <a:rPr lang="en-US" dirty="0"/>
              <a:t>2024</a:t>
            </a:r>
          </a:p>
        </p:txBody>
      </p:sp>
      <p:sp>
        <p:nvSpPr>
          <p:cNvPr id="33" name="TextBox 32">
            <a:extLst>
              <a:ext uri="{FF2B5EF4-FFF2-40B4-BE49-F238E27FC236}">
                <a16:creationId xmlns:a16="http://schemas.microsoft.com/office/drawing/2014/main" id="{7A09B603-03F8-4D44-AE43-A3E24949EA8D}"/>
              </a:ext>
            </a:extLst>
          </p:cNvPr>
          <p:cNvSpPr txBox="1"/>
          <p:nvPr/>
        </p:nvSpPr>
        <p:spPr>
          <a:xfrm>
            <a:off x="6052857" y="4476750"/>
            <a:ext cx="652743" cy="369332"/>
          </a:xfrm>
          <a:prstGeom prst="rect">
            <a:avLst/>
          </a:prstGeom>
          <a:noFill/>
        </p:spPr>
        <p:txBody>
          <a:bodyPr wrap="none" rtlCol="0">
            <a:spAutoFit/>
          </a:bodyPr>
          <a:lstStyle/>
          <a:p>
            <a:r>
              <a:rPr lang="en-US" dirty="0"/>
              <a:t>2028</a:t>
            </a:r>
          </a:p>
        </p:txBody>
      </p:sp>
      <p:sp>
        <p:nvSpPr>
          <p:cNvPr id="34" name="TextBox 33">
            <a:extLst>
              <a:ext uri="{FF2B5EF4-FFF2-40B4-BE49-F238E27FC236}">
                <a16:creationId xmlns:a16="http://schemas.microsoft.com/office/drawing/2014/main" id="{B77764DF-483C-4FAE-B85B-BE8AC0D3358C}"/>
              </a:ext>
            </a:extLst>
          </p:cNvPr>
          <p:cNvSpPr txBox="1"/>
          <p:nvPr/>
        </p:nvSpPr>
        <p:spPr>
          <a:xfrm>
            <a:off x="6705600" y="4476750"/>
            <a:ext cx="652743" cy="369332"/>
          </a:xfrm>
          <a:prstGeom prst="rect">
            <a:avLst/>
          </a:prstGeom>
          <a:noFill/>
        </p:spPr>
        <p:txBody>
          <a:bodyPr wrap="none" rtlCol="0">
            <a:spAutoFit/>
          </a:bodyPr>
          <a:lstStyle/>
          <a:p>
            <a:r>
              <a:rPr lang="en-US" dirty="0"/>
              <a:t>2032</a:t>
            </a:r>
          </a:p>
        </p:txBody>
      </p:sp>
      <p:sp>
        <p:nvSpPr>
          <p:cNvPr id="35" name="TextBox 34">
            <a:extLst>
              <a:ext uri="{FF2B5EF4-FFF2-40B4-BE49-F238E27FC236}">
                <a16:creationId xmlns:a16="http://schemas.microsoft.com/office/drawing/2014/main" id="{6D891366-8F71-4EDE-B942-4E43EDE243C6}"/>
              </a:ext>
            </a:extLst>
          </p:cNvPr>
          <p:cNvSpPr txBox="1"/>
          <p:nvPr/>
        </p:nvSpPr>
        <p:spPr>
          <a:xfrm>
            <a:off x="7391400" y="4476750"/>
            <a:ext cx="652743" cy="369332"/>
          </a:xfrm>
          <a:prstGeom prst="rect">
            <a:avLst/>
          </a:prstGeom>
          <a:noFill/>
        </p:spPr>
        <p:txBody>
          <a:bodyPr wrap="none" rtlCol="0">
            <a:spAutoFit/>
          </a:bodyPr>
          <a:lstStyle/>
          <a:p>
            <a:r>
              <a:rPr lang="en-US" dirty="0"/>
              <a:t>2036</a:t>
            </a:r>
          </a:p>
        </p:txBody>
      </p:sp>
      <p:sp>
        <p:nvSpPr>
          <p:cNvPr id="36" name="TextBox 35">
            <a:extLst>
              <a:ext uri="{FF2B5EF4-FFF2-40B4-BE49-F238E27FC236}">
                <a16:creationId xmlns:a16="http://schemas.microsoft.com/office/drawing/2014/main" id="{701F10C8-C5EC-4107-B177-BFC1EBE019C6}"/>
              </a:ext>
            </a:extLst>
          </p:cNvPr>
          <p:cNvSpPr txBox="1"/>
          <p:nvPr/>
        </p:nvSpPr>
        <p:spPr>
          <a:xfrm>
            <a:off x="107504" y="2994506"/>
            <a:ext cx="529312" cy="369332"/>
          </a:xfrm>
          <a:prstGeom prst="rect">
            <a:avLst/>
          </a:prstGeom>
          <a:noFill/>
        </p:spPr>
        <p:txBody>
          <a:bodyPr wrap="none" rtlCol="0">
            <a:spAutoFit/>
          </a:bodyPr>
          <a:lstStyle/>
          <a:p>
            <a:r>
              <a:rPr lang="en-US" dirty="0"/>
              <a:t>Cell</a:t>
            </a:r>
          </a:p>
        </p:txBody>
      </p:sp>
      <p:sp>
        <p:nvSpPr>
          <p:cNvPr id="12" name="Arrow: Left-Up 11">
            <a:extLst>
              <a:ext uri="{FF2B5EF4-FFF2-40B4-BE49-F238E27FC236}">
                <a16:creationId xmlns:a16="http://schemas.microsoft.com/office/drawing/2014/main" id="{C089C703-43EB-4F45-9492-9AE6FC922E0D}"/>
              </a:ext>
            </a:extLst>
          </p:cNvPr>
          <p:cNvSpPr/>
          <p:nvPr/>
        </p:nvSpPr>
        <p:spPr>
          <a:xfrm>
            <a:off x="8127943" y="3652786"/>
            <a:ext cx="473917" cy="1201684"/>
          </a:xfrm>
          <a:prstGeom prst="leftUpArrow">
            <a:avLst>
              <a:gd name="adj1" fmla="val 16026"/>
              <a:gd name="adj2" fmla="val 33974"/>
              <a:gd name="adj3" fmla="val 33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16DB5222-8439-407F-A304-C6BE4B32DDE4}"/>
              </a:ext>
            </a:extLst>
          </p:cNvPr>
          <p:cNvSpPr txBox="1"/>
          <p:nvPr/>
        </p:nvSpPr>
        <p:spPr>
          <a:xfrm>
            <a:off x="6516216" y="3075806"/>
            <a:ext cx="2524409"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sz="1400" dirty="0"/>
              <a:t>Addresses</a:t>
            </a:r>
          </a:p>
          <a:p>
            <a:r>
              <a:rPr lang="en-US" sz="1400" dirty="0"/>
              <a:t>(Allocated By Operating System)</a:t>
            </a:r>
          </a:p>
        </p:txBody>
      </p:sp>
      <p:cxnSp>
        <p:nvCxnSpPr>
          <p:cNvPr id="39" name="Straight Arrow Connector 38">
            <a:extLst>
              <a:ext uri="{FF2B5EF4-FFF2-40B4-BE49-F238E27FC236}">
                <a16:creationId xmlns:a16="http://schemas.microsoft.com/office/drawing/2014/main" id="{095882B3-F8D5-4EBE-804E-92338C9CBB74}"/>
              </a:ext>
            </a:extLst>
          </p:cNvPr>
          <p:cNvCxnSpPr>
            <a:cxnSpLocks/>
          </p:cNvCxnSpPr>
          <p:nvPr/>
        </p:nvCxnSpPr>
        <p:spPr>
          <a:xfrm>
            <a:off x="533489" y="3337416"/>
            <a:ext cx="1090637" cy="8995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4" name="Arrow: Left-Up 43">
            <a:extLst>
              <a:ext uri="{FF2B5EF4-FFF2-40B4-BE49-F238E27FC236}">
                <a16:creationId xmlns:a16="http://schemas.microsoft.com/office/drawing/2014/main" id="{2612F32E-5B27-4BDA-BB8A-5ADEBB5A68FD}"/>
              </a:ext>
            </a:extLst>
          </p:cNvPr>
          <p:cNvSpPr/>
          <p:nvPr/>
        </p:nvSpPr>
        <p:spPr>
          <a:xfrm flipH="1">
            <a:off x="1287581" y="2666742"/>
            <a:ext cx="356034" cy="1349408"/>
          </a:xfrm>
          <a:prstGeom prst="leftUpArrow">
            <a:avLst>
              <a:gd name="adj1" fmla="val 16026"/>
              <a:gd name="adj2" fmla="val 33974"/>
              <a:gd name="adj3" fmla="val 33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7B5AE642-4A41-448D-BB25-8DBD375C01BD}"/>
              </a:ext>
            </a:extLst>
          </p:cNvPr>
          <p:cNvSpPr txBox="1"/>
          <p:nvPr/>
        </p:nvSpPr>
        <p:spPr>
          <a:xfrm>
            <a:off x="631857" y="2089230"/>
            <a:ext cx="1899494"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sz="1400" dirty="0"/>
              <a:t>Index</a:t>
            </a:r>
          </a:p>
          <a:p>
            <a:r>
              <a:rPr lang="en-US" sz="1400" dirty="0"/>
              <a:t>(Allocated By Compiler)</a:t>
            </a:r>
          </a:p>
        </p:txBody>
      </p:sp>
      <p:cxnSp>
        <p:nvCxnSpPr>
          <p:cNvPr id="46" name="Straight Arrow Connector 45">
            <a:extLst>
              <a:ext uri="{FF2B5EF4-FFF2-40B4-BE49-F238E27FC236}">
                <a16:creationId xmlns:a16="http://schemas.microsoft.com/office/drawing/2014/main" id="{F9FDBB10-E33E-4D3F-AFFF-D25BB774B479}"/>
              </a:ext>
            </a:extLst>
          </p:cNvPr>
          <p:cNvCxnSpPr>
            <a:cxnSpLocks/>
          </p:cNvCxnSpPr>
          <p:nvPr/>
        </p:nvCxnSpPr>
        <p:spPr>
          <a:xfrm flipH="1">
            <a:off x="1822043" y="3469637"/>
            <a:ext cx="569260" cy="7422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9" name="TextBox 48">
            <a:extLst>
              <a:ext uri="{FF2B5EF4-FFF2-40B4-BE49-F238E27FC236}">
                <a16:creationId xmlns:a16="http://schemas.microsoft.com/office/drawing/2014/main" id="{6FFCD35E-DE37-4333-A3D6-96B1C342BAAA}"/>
              </a:ext>
            </a:extLst>
          </p:cNvPr>
          <p:cNvSpPr txBox="1"/>
          <p:nvPr/>
        </p:nvSpPr>
        <p:spPr>
          <a:xfrm>
            <a:off x="2195736" y="3138522"/>
            <a:ext cx="1638269" cy="369332"/>
          </a:xfrm>
          <a:prstGeom prst="rect">
            <a:avLst/>
          </a:prstGeom>
          <a:noFill/>
        </p:spPr>
        <p:txBody>
          <a:bodyPr wrap="none" rtlCol="0">
            <a:spAutoFit/>
          </a:bodyPr>
          <a:lstStyle/>
          <a:p>
            <a:r>
              <a:rPr lang="en-US" dirty="0"/>
              <a:t>Garbage Values</a:t>
            </a:r>
          </a:p>
        </p:txBody>
      </p:sp>
    </p:spTree>
    <p:extLst>
      <p:ext uri="{BB962C8B-B14F-4D97-AF65-F5344CB8AC3E}">
        <p14:creationId xmlns:p14="http://schemas.microsoft.com/office/powerpoint/2010/main" val="250073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xEl>
                                              <p:pRg st="3" end="3"/>
                                            </p:txEl>
                                          </p:spTgt>
                                        </p:tgtEl>
                                        <p:attrNameLst>
                                          <p:attrName>style.visibility</p:attrName>
                                        </p:attrNameLst>
                                      </p:cBhvr>
                                      <p:to>
                                        <p:strVal val="visible"/>
                                      </p:to>
                                    </p:set>
                                    <p:animEffect transition="in" filter="wipe(down)">
                                      <p:cBhvr>
                                        <p:cTn id="10" dur="500"/>
                                        <p:tgtEl>
                                          <p:spTgt spid="1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5">
                                            <p:bg/>
                                          </p:spTgt>
                                        </p:tgtEl>
                                        <p:attrNameLst>
                                          <p:attrName>style.visibility</p:attrName>
                                        </p:attrNameLst>
                                      </p:cBhvr>
                                      <p:to>
                                        <p:strVal val="visible"/>
                                      </p:to>
                                    </p:set>
                                    <p:animEffect transition="in" filter="fade">
                                      <p:cBhvr>
                                        <p:cTn id="15" dur="2000"/>
                                        <p:tgtEl>
                                          <p:spTgt spid="45">
                                            <p:bg/>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5">
                                            <p:txEl>
                                              <p:pRg st="0" end="0"/>
                                            </p:txEl>
                                          </p:spTgt>
                                        </p:tgtEl>
                                        <p:attrNameLst>
                                          <p:attrName>style.visibility</p:attrName>
                                        </p:attrNameLst>
                                      </p:cBhvr>
                                      <p:to>
                                        <p:strVal val="visible"/>
                                      </p:to>
                                    </p:set>
                                    <p:animEffect transition="in" filter="fade">
                                      <p:cBhvr>
                                        <p:cTn id="20" dur="2000"/>
                                        <p:tgtEl>
                                          <p:spTgt spid="4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5">
                                            <p:txEl>
                                              <p:pRg st="1" end="1"/>
                                            </p:txEl>
                                          </p:spTgt>
                                        </p:tgtEl>
                                        <p:attrNameLst>
                                          <p:attrName>style.visibility</p:attrName>
                                        </p:attrNameLst>
                                      </p:cBhvr>
                                      <p:to>
                                        <p:strVal val="visible"/>
                                      </p:to>
                                    </p:set>
                                    <p:animEffect transition="in" filter="fade">
                                      <p:cBhvr>
                                        <p:cTn id="25" dur="2000"/>
                                        <p:tgtEl>
                                          <p:spTgt spid="4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9">
                                            <p:txEl>
                                              <p:pRg st="0" end="0"/>
                                            </p:txEl>
                                          </p:spTgt>
                                        </p:tgtEl>
                                        <p:attrNameLst>
                                          <p:attrName>style.visibility</p:attrName>
                                        </p:attrNameLst>
                                      </p:cBhvr>
                                      <p:to>
                                        <p:strVal val="visible"/>
                                      </p:to>
                                    </p:set>
                                    <p:animEffect transition="in" filter="wipe(down)">
                                      <p:cBhvr>
                                        <p:cTn id="30" dur="500"/>
                                        <p:tgtEl>
                                          <p:spTgt spid="49">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20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
                                            <p:bg/>
                                          </p:spTgt>
                                        </p:tgtEl>
                                        <p:attrNameLst>
                                          <p:attrName>style.visibility</p:attrName>
                                        </p:attrNameLst>
                                      </p:cBhvr>
                                      <p:to>
                                        <p:strVal val="visible"/>
                                      </p:to>
                                    </p:set>
                                    <p:animEffect transition="in" filter="wipe(down)">
                                      <p:cBhvr>
                                        <p:cTn id="40" dur="500"/>
                                        <p:tgtEl>
                                          <p:spTgt spid="2">
                                            <p:bg/>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
                                            <p:txEl>
                                              <p:pRg st="0" end="0"/>
                                            </p:txEl>
                                          </p:spTgt>
                                        </p:tgtEl>
                                        <p:attrNameLst>
                                          <p:attrName>style.visibility</p:attrName>
                                        </p:attrNameLst>
                                      </p:cBhvr>
                                      <p:to>
                                        <p:strVal val="visible"/>
                                      </p:to>
                                    </p:set>
                                    <p:animEffect transition="in" filter="wipe(down)">
                                      <p:cBhvr>
                                        <p:cTn id="45" dur="500"/>
                                        <p:tgtEl>
                                          <p:spTgt spid="2">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5">
                                            <p:bg/>
                                          </p:spTgt>
                                        </p:tgtEl>
                                        <p:attrNameLst>
                                          <p:attrName>style.visibility</p:attrName>
                                        </p:attrNameLst>
                                      </p:cBhvr>
                                      <p:to>
                                        <p:strVal val="visible"/>
                                      </p:to>
                                    </p:set>
                                    <p:animEffect transition="in" filter="wipe(down)">
                                      <p:cBhvr>
                                        <p:cTn id="50" dur="500"/>
                                        <p:tgtEl>
                                          <p:spTgt spid="5">
                                            <p:bg/>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animEffect transition="in" filter="wipe(down)">
                                      <p:cBhvr>
                                        <p:cTn id="55" dur="500"/>
                                        <p:tgtEl>
                                          <p:spTgt spid="5">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8">
                                            <p:bg/>
                                          </p:spTgt>
                                        </p:tgtEl>
                                        <p:attrNameLst>
                                          <p:attrName>style.visibility</p:attrName>
                                        </p:attrNameLst>
                                      </p:cBhvr>
                                      <p:to>
                                        <p:strVal val="visible"/>
                                      </p:to>
                                    </p:set>
                                    <p:animEffect transition="in" filter="wipe(down)">
                                      <p:cBhvr>
                                        <p:cTn id="60" dur="500"/>
                                        <p:tgtEl>
                                          <p:spTgt spid="38">
                                            <p:bg/>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38">
                                            <p:txEl>
                                              <p:pRg st="0" end="0"/>
                                            </p:txEl>
                                          </p:spTgt>
                                        </p:tgtEl>
                                        <p:attrNameLst>
                                          <p:attrName>style.visibility</p:attrName>
                                        </p:attrNameLst>
                                      </p:cBhvr>
                                      <p:to>
                                        <p:strVal val="visible"/>
                                      </p:to>
                                    </p:set>
                                    <p:animEffect transition="in" filter="wipe(down)">
                                      <p:cBhvr>
                                        <p:cTn id="65" dur="500"/>
                                        <p:tgtEl>
                                          <p:spTgt spid="38">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8">
                                            <p:txEl>
                                              <p:pRg st="1" end="1"/>
                                            </p:txEl>
                                          </p:spTgt>
                                        </p:tgtEl>
                                        <p:attrNameLst>
                                          <p:attrName>style.visibility</p:attrName>
                                        </p:attrNameLst>
                                      </p:cBhvr>
                                      <p:to>
                                        <p:strVal val="visible"/>
                                      </p:to>
                                    </p:set>
                                    <p:animEffect transition="in" filter="wipe(down)">
                                      <p:cBhvr>
                                        <p:cTn id="70" dur="500"/>
                                        <p:tgtEl>
                                          <p:spTgt spid="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 grpId="0" build="p" animBg="1"/>
      <p:bldP spid="5" grpId="0" build="p" animBg="1"/>
      <p:bldP spid="38" grpId="0" build="p" animBg="1"/>
      <p:bldP spid="45" grpId="0" build="p" animBg="1"/>
      <p:bldP spid="4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pPr marL="190500">
              <a:lnSpc>
                <a:spcPct val="95825"/>
              </a:lnSpc>
              <a:spcBef>
                <a:spcPts val="4183"/>
              </a:spcBef>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Georgia"/>
              </a:rPr>
              <a:t>How do we access elements of the array?</a:t>
            </a:r>
          </a:p>
        </p:txBody>
      </p:sp>
      <p:pic>
        <p:nvPicPr>
          <p:cNvPr id="41" name="Picture 40" descr="sca.png"/>
          <p:cNvPicPr>
            <a:picLocks noChangeAspect="1"/>
          </p:cNvPicPr>
          <p:nvPr/>
        </p:nvPicPr>
        <p:blipFill>
          <a:blip r:embed="rId2" cstate="print"/>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sp>
        <p:nvSpPr>
          <p:cNvPr id="14" name="TextBox 13"/>
          <p:cNvSpPr txBox="1"/>
          <p:nvPr/>
        </p:nvSpPr>
        <p:spPr>
          <a:xfrm>
            <a:off x="-32" y="1000349"/>
            <a:ext cx="9144032" cy="2585323"/>
          </a:xfrm>
          <a:prstGeom prst="rect">
            <a:avLst/>
          </a:prstGeom>
          <a:noFill/>
        </p:spPr>
        <p:txBody>
          <a:bodyPr wrap="square" rtlCol="0">
            <a:spAutoFit/>
          </a:bodyPr>
          <a:lstStyle/>
          <a:p>
            <a:pPr lvl="2"/>
            <a:r>
              <a:rPr lang="en-US" b="1" dirty="0">
                <a:solidFill>
                  <a:schemeClr val="bg1"/>
                </a:solidFill>
                <a:sym typeface="Wingdings" pitchFamily="2" charset="2"/>
              </a:rPr>
              <a:t>int </a:t>
            </a:r>
            <a:r>
              <a:rPr lang="en-US" b="1" dirty="0" err="1">
                <a:solidFill>
                  <a:schemeClr val="bg1"/>
                </a:solidFill>
                <a:sym typeface="Wingdings" pitchFamily="2" charset="2"/>
              </a:rPr>
              <a:t>arr</a:t>
            </a:r>
            <a:r>
              <a:rPr lang="en-US" b="1" dirty="0">
                <a:solidFill>
                  <a:schemeClr val="bg1"/>
                </a:solidFill>
                <a:sym typeface="Wingdings" pitchFamily="2" charset="2"/>
              </a:rPr>
              <a:t>[10];</a:t>
            </a:r>
          </a:p>
          <a:p>
            <a:pPr lvl="2"/>
            <a:endParaRPr lang="en-US" b="1" dirty="0">
              <a:solidFill>
                <a:schemeClr val="bg1"/>
              </a:solidFill>
              <a:sym typeface="Wingdings" pitchFamily="2" charset="2"/>
            </a:endParaRPr>
          </a:p>
          <a:p>
            <a:pPr lvl="2"/>
            <a:r>
              <a:rPr lang="en-US" b="1" dirty="0" err="1">
                <a:solidFill>
                  <a:schemeClr val="bg1"/>
                </a:solidFill>
                <a:sym typeface="Wingdings" pitchFamily="2" charset="2"/>
              </a:rPr>
              <a:t>arr</a:t>
            </a:r>
            <a:r>
              <a:rPr lang="en-US" b="1" dirty="0">
                <a:solidFill>
                  <a:schemeClr val="bg1"/>
                </a:solidFill>
                <a:sym typeface="Wingdings" pitchFamily="2" charset="2"/>
              </a:rPr>
              <a:t> = 25; </a:t>
            </a:r>
            <a:r>
              <a:rPr lang="en-US" b="1" dirty="0">
                <a:solidFill>
                  <a:srgbClr val="FFFF00"/>
                </a:solidFill>
                <a:sym typeface="Wingdings" pitchFamily="2" charset="2"/>
              </a:rPr>
              <a:t>X</a:t>
            </a:r>
            <a:r>
              <a:rPr lang="en-US" b="1" dirty="0">
                <a:solidFill>
                  <a:schemeClr val="bg1"/>
                </a:solidFill>
                <a:sym typeface="Wingdings" pitchFamily="2" charset="2"/>
              </a:rPr>
              <a:t> Syntax Error</a:t>
            </a:r>
          </a:p>
          <a:p>
            <a:pPr lvl="2"/>
            <a:endParaRPr lang="en-US" b="1" dirty="0">
              <a:solidFill>
                <a:schemeClr val="bg1"/>
              </a:solidFill>
              <a:sym typeface="Wingdings" pitchFamily="2" charset="2"/>
            </a:endParaRPr>
          </a:p>
          <a:p>
            <a:pPr lvl="2"/>
            <a:r>
              <a:rPr lang="en-US" b="1" dirty="0">
                <a:solidFill>
                  <a:schemeClr val="bg1"/>
                </a:solidFill>
                <a:sym typeface="Wingdings" pitchFamily="2" charset="2"/>
              </a:rPr>
              <a:t>Syntax:</a:t>
            </a:r>
          </a:p>
          <a:p>
            <a:pPr lvl="2"/>
            <a:endParaRPr lang="en-US" b="1" dirty="0">
              <a:solidFill>
                <a:schemeClr val="bg1"/>
              </a:solidFill>
              <a:sym typeface="Wingdings" pitchFamily="2" charset="2"/>
            </a:endParaRPr>
          </a:p>
          <a:p>
            <a:pPr lvl="2"/>
            <a:r>
              <a:rPr lang="en-US" b="1" dirty="0">
                <a:solidFill>
                  <a:schemeClr val="bg1"/>
                </a:solidFill>
                <a:sym typeface="Wingdings" pitchFamily="2" charset="2"/>
              </a:rPr>
              <a:t>&lt;array&gt; [&lt;index&gt;] = &lt;value&gt;;</a:t>
            </a:r>
          </a:p>
          <a:p>
            <a:pPr lvl="2"/>
            <a:endParaRPr lang="en-US" b="1" dirty="0">
              <a:solidFill>
                <a:schemeClr val="bg1"/>
              </a:solidFill>
              <a:sym typeface="Wingdings" pitchFamily="2" charset="2"/>
            </a:endParaRPr>
          </a:p>
          <a:p>
            <a:pPr lvl="2"/>
            <a:endParaRPr lang="en-US" b="1" dirty="0">
              <a:solidFill>
                <a:schemeClr val="bg1"/>
              </a:solidFill>
              <a:sym typeface="Wingdings" pitchFamily="2" charset="2"/>
            </a:endParaRPr>
          </a:p>
        </p:txBody>
      </p:sp>
      <p:sp>
        <p:nvSpPr>
          <p:cNvPr id="2" name="TextBox 1">
            <a:extLst>
              <a:ext uri="{FF2B5EF4-FFF2-40B4-BE49-F238E27FC236}">
                <a16:creationId xmlns:a16="http://schemas.microsoft.com/office/drawing/2014/main" id="{42F16CF9-1E42-4BC1-A5FF-CF2EE74D9021}"/>
              </a:ext>
            </a:extLst>
          </p:cNvPr>
          <p:cNvSpPr txBox="1"/>
          <p:nvPr/>
        </p:nvSpPr>
        <p:spPr>
          <a:xfrm>
            <a:off x="5825515" y="1131590"/>
            <a:ext cx="1338773" cy="131805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sv-SE" dirty="0"/>
              <a:t>arr[0] = 25;</a:t>
            </a:r>
          </a:p>
          <a:p>
            <a:r>
              <a:rPr lang="sv-SE" dirty="0"/>
              <a:t>arr[1] = 40;</a:t>
            </a:r>
          </a:p>
          <a:p>
            <a:r>
              <a:rPr lang="sv-SE" dirty="0"/>
              <a:t>.</a:t>
            </a:r>
          </a:p>
          <a:p>
            <a:r>
              <a:rPr lang="sv-SE" dirty="0"/>
              <a:t>.</a:t>
            </a:r>
            <a:endParaRPr lang="en-US" dirty="0"/>
          </a:p>
        </p:txBody>
      </p:sp>
      <p:sp>
        <p:nvSpPr>
          <p:cNvPr id="4" name="Arrow: Right 3">
            <a:extLst>
              <a:ext uri="{FF2B5EF4-FFF2-40B4-BE49-F238E27FC236}">
                <a16:creationId xmlns:a16="http://schemas.microsoft.com/office/drawing/2014/main" id="{BCD9BE53-CDB8-4E8F-B8BD-2300FC74D878}"/>
              </a:ext>
            </a:extLst>
          </p:cNvPr>
          <p:cNvSpPr/>
          <p:nvPr/>
        </p:nvSpPr>
        <p:spPr>
          <a:xfrm>
            <a:off x="3347864" y="1491630"/>
            <a:ext cx="2203422" cy="509374"/>
          </a:xfrm>
          <a:prstGeom prst="rightArrow">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be written as</a:t>
            </a:r>
          </a:p>
        </p:txBody>
      </p:sp>
      <p:graphicFrame>
        <p:nvGraphicFramePr>
          <p:cNvPr id="11" name="Table 7">
            <a:extLst>
              <a:ext uri="{FF2B5EF4-FFF2-40B4-BE49-F238E27FC236}">
                <a16:creationId xmlns:a16="http://schemas.microsoft.com/office/drawing/2014/main" id="{B5D6B83A-6F10-4F00-96D9-E8EC0A315ADA}"/>
              </a:ext>
            </a:extLst>
          </p:cNvPr>
          <p:cNvGraphicFramePr>
            <a:graphicFrameLocks noGrp="1"/>
          </p:cNvGraphicFramePr>
          <p:nvPr>
            <p:extLst>
              <p:ext uri="{D42A27DB-BD31-4B8C-83A1-F6EECF244321}">
                <p14:modId xmlns:p14="http://schemas.microsoft.com/office/powerpoint/2010/main" val="3101508329"/>
              </p:ext>
            </p:extLst>
          </p:nvPr>
        </p:nvGraphicFramePr>
        <p:xfrm>
          <a:off x="1542993" y="4063826"/>
          <a:ext cx="6624740" cy="370840"/>
        </p:xfrm>
        <a:graphic>
          <a:graphicData uri="http://schemas.openxmlformats.org/drawingml/2006/table">
            <a:tbl>
              <a:tblPr firstRow="1" bandRow="1">
                <a:tableStyleId>{5C22544A-7EE6-4342-B048-85BDC9FD1C3A}</a:tableStyleId>
              </a:tblPr>
              <a:tblGrid>
                <a:gridCol w="662474">
                  <a:extLst>
                    <a:ext uri="{9D8B030D-6E8A-4147-A177-3AD203B41FA5}">
                      <a16:colId xmlns:a16="http://schemas.microsoft.com/office/drawing/2014/main" val="2379822101"/>
                    </a:ext>
                  </a:extLst>
                </a:gridCol>
                <a:gridCol w="662474">
                  <a:extLst>
                    <a:ext uri="{9D8B030D-6E8A-4147-A177-3AD203B41FA5}">
                      <a16:colId xmlns:a16="http://schemas.microsoft.com/office/drawing/2014/main" val="4160881247"/>
                    </a:ext>
                  </a:extLst>
                </a:gridCol>
                <a:gridCol w="662474">
                  <a:extLst>
                    <a:ext uri="{9D8B030D-6E8A-4147-A177-3AD203B41FA5}">
                      <a16:colId xmlns:a16="http://schemas.microsoft.com/office/drawing/2014/main" val="2300494909"/>
                    </a:ext>
                  </a:extLst>
                </a:gridCol>
                <a:gridCol w="662474">
                  <a:extLst>
                    <a:ext uri="{9D8B030D-6E8A-4147-A177-3AD203B41FA5}">
                      <a16:colId xmlns:a16="http://schemas.microsoft.com/office/drawing/2014/main" val="1077598547"/>
                    </a:ext>
                  </a:extLst>
                </a:gridCol>
                <a:gridCol w="662474">
                  <a:extLst>
                    <a:ext uri="{9D8B030D-6E8A-4147-A177-3AD203B41FA5}">
                      <a16:colId xmlns:a16="http://schemas.microsoft.com/office/drawing/2014/main" val="1982474542"/>
                    </a:ext>
                  </a:extLst>
                </a:gridCol>
                <a:gridCol w="662474">
                  <a:extLst>
                    <a:ext uri="{9D8B030D-6E8A-4147-A177-3AD203B41FA5}">
                      <a16:colId xmlns:a16="http://schemas.microsoft.com/office/drawing/2014/main" val="481853728"/>
                    </a:ext>
                  </a:extLst>
                </a:gridCol>
                <a:gridCol w="662474">
                  <a:extLst>
                    <a:ext uri="{9D8B030D-6E8A-4147-A177-3AD203B41FA5}">
                      <a16:colId xmlns:a16="http://schemas.microsoft.com/office/drawing/2014/main" val="3949398753"/>
                    </a:ext>
                  </a:extLst>
                </a:gridCol>
                <a:gridCol w="662474">
                  <a:extLst>
                    <a:ext uri="{9D8B030D-6E8A-4147-A177-3AD203B41FA5}">
                      <a16:colId xmlns:a16="http://schemas.microsoft.com/office/drawing/2014/main" val="2392755578"/>
                    </a:ext>
                  </a:extLst>
                </a:gridCol>
                <a:gridCol w="662474">
                  <a:extLst>
                    <a:ext uri="{9D8B030D-6E8A-4147-A177-3AD203B41FA5}">
                      <a16:colId xmlns:a16="http://schemas.microsoft.com/office/drawing/2014/main" val="2273329371"/>
                    </a:ext>
                  </a:extLst>
                </a:gridCol>
                <a:gridCol w="662474">
                  <a:extLst>
                    <a:ext uri="{9D8B030D-6E8A-4147-A177-3AD203B41FA5}">
                      <a16:colId xmlns:a16="http://schemas.microsoft.com/office/drawing/2014/main" val="3515723403"/>
                    </a:ext>
                  </a:extLst>
                </a:gridCol>
              </a:tblGrid>
              <a:tr h="370840">
                <a:tc>
                  <a:txBody>
                    <a:bodyPr/>
                    <a:lstStyle/>
                    <a:p>
                      <a:pPr algn="ctr"/>
                      <a:r>
                        <a:rPr lang="en-US" sz="1800" b="0" dirty="0">
                          <a:solidFill>
                            <a:srgbClr val="FFFF00"/>
                          </a:solidFill>
                        </a:rPr>
                        <a:t>25</a:t>
                      </a:r>
                    </a:p>
                  </a:txBody>
                  <a:tcPr/>
                </a:tc>
                <a:tc>
                  <a:txBody>
                    <a:bodyPr/>
                    <a:lstStyle/>
                    <a:p>
                      <a:pPr algn="ctr"/>
                      <a:r>
                        <a:rPr lang="en-US" sz="1800" b="0" dirty="0">
                          <a:solidFill>
                            <a:srgbClr val="FFFF00"/>
                          </a:solidFill>
                        </a:rPr>
                        <a:t>40</a:t>
                      </a:r>
                      <a:endParaRPr lang="en-US" dirty="0">
                        <a:solidFill>
                          <a:srgbClr val="FFFF00"/>
                        </a:solidFill>
                      </a:endParaRPr>
                    </a:p>
                  </a:txBody>
                  <a:tcPr/>
                </a:tc>
                <a:tc>
                  <a:txBody>
                    <a:bodyPr/>
                    <a:lstStyle/>
                    <a:p>
                      <a:pPr algn="ctr"/>
                      <a:r>
                        <a:rPr lang="en-US" sz="1800" b="0" dirty="0">
                          <a:solidFill>
                            <a:srgbClr val="FFFF00"/>
                          </a:solidFill>
                        </a:rPr>
                        <a:t>?</a:t>
                      </a:r>
                      <a:endParaRPr lang="en-US" dirty="0">
                        <a:solidFill>
                          <a:srgbClr val="FFFF00"/>
                        </a:solidFill>
                      </a:endParaRPr>
                    </a:p>
                  </a:txBody>
                  <a:tcPr/>
                </a:tc>
                <a:tc>
                  <a:txBody>
                    <a:bodyPr/>
                    <a:lstStyle/>
                    <a:p>
                      <a:pPr algn="ctr"/>
                      <a:r>
                        <a:rPr lang="en-US" sz="1800" b="0" dirty="0">
                          <a:solidFill>
                            <a:srgbClr val="FFFF00"/>
                          </a:solidFill>
                        </a:rPr>
                        <a:t>?</a:t>
                      </a:r>
                      <a:endParaRPr lang="en-US" dirty="0">
                        <a:solidFill>
                          <a:srgbClr val="FFFF00"/>
                        </a:solidFill>
                      </a:endParaRPr>
                    </a:p>
                  </a:txBody>
                  <a:tcPr/>
                </a:tc>
                <a:tc>
                  <a:txBody>
                    <a:bodyPr/>
                    <a:lstStyle/>
                    <a:p>
                      <a:pPr algn="ctr"/>
                      <a:r>
                        <a:rPr lang="en-US" sz="1800" b="0" dirty="0">
                          <a:solidFill>
                            <a:srgbClr val="FFFF00"/>
                          </a:solidFill>
                        </a:rPr>
                        <a:t>?</a:t>
                      </a:r>
                      <a:endParaRPr lang="en-US" dirty="0">
                        <a:solidFill>
                          <a:srgbClr val="FFFF00"/>
                        </a:solidFill>
                      </a:endParaRPr>
                    </a:p>
                  </a:txBody>
                  <a:tcPr/>
                </a:tc>
                <a:tc>
                  <a:txBody>
                    <a:bodyPr/>
                    <a:lstStyle/>
                    <a:p>
                      <a:pPr algn="ctr"/>
                      <a:r>
                        <a:rPr lang="en-US" sz="1800" b="0" dirty="0">
                          <a:solidFill>
                            <a:srgbClr val="FFFF00"/>
                          </a:solidFill>
                        </a:rPr>
                        <a:t>?</a:t>
                      </a:r>
                      <a:endParaRPr lang="en-US" dirty="0">
                        <a:solidFill>
                          <a:srgbClr val="FFFF00"/>
                        </a:solidFill>
                      </a:endParaRPr>
                    </a:p>
                  </a:txBody>
                  <a:tcPr/>
                </a:tc>
                <a:tc>
                  <a:txBody>
                    <a:bodyPr/>
                    <a:lstStyle/>
                    <a:p>
                      <a:pPr algn="ctr"/>
                      <a:r>
                        <a:rPr lang="en-US" sz="1800" b="0" dirty="0">
                          <a:solidFill>
                            <a:srgbClr val="FFFF00"/>
                          </a:solidFill>
                        </a:rPr>
                        <a:t>?</a:t>
                      </a:r>
                      <a:endParaRPr lang="en-US" dirty="0">
                        <a:solidFill>
                          <a:srgbClr val="FFFF00"/>
                        </a:solidFill>
                      </a:endParaRPr>
                    </a:p>
                  </a:txBody>
                  <a:tcPr/>
                </a:tc>
                <a:tc>
                  <a:txBody>
                    <a:bodyPr/>
                    <a:lstStyle/>
                    <a:p>
                      <a:pPr algn="ctr"/>
                      <a:r>
                        <a:rPr lang="en-US" sz="1800" b="0" dirty="0">
                          <a:solidFill>
                            <a:srgbClr val="FFFF00"/>
                          </a:solidFill>
                        </a:rPr>
                        <a:t>?</a:t>
                      </a:r>
                      <a:endParaRPr lang="en-US" dirty="0">
                        <a:solidFill>
                          <a:srgbClr val="FFFF00"/>
                        </a:solidFill>
                      </a:endParaRPr>
                    </a:p>
                  </a:txBody>
                  <a:tcPr/>
                </a:tc>
                <a:tc>
                  <a:txBody>
                    <a:bodyPr/>
                    <a:lstStyle/>
                    <a:p>
                      <a:pPr algn="ctr"/>
                      <a:r>
                        <a:rPr lang="en-US" sz="1800" b="0" dirty="0">
                          <a:solidFill>
                            <a:srgbClr val="FFFF00"/>
                          </a:solidFill>
                        </a:rPr>
                        <a:t>?</a:t>
                      </a:r>
                      <a:endParaRPr lang="en-US" dirty="0">
                        <a:solidFill>
                          <a:srgbClr val="FFFF00"/>
                        </a:solidFill>
                      </a:endParaRPr>
                    </a:p>
                  </a:txBody>
                  <a:tcPr/>
                </a:tc>
                <a:tc>
                  <a:txBody>
                    <a:bodyPr/>
                    <a:lstStyle/>
                    <a:p>
                      <a:pPr algn="ctr"/>
                      <a:r>
                        <a:rPr lang="en-US" sz="1800" b="0" dirty="0">
                          <a:solidFill>
                            <a:srgbClr val="FFFF00"/>
                          </a:solidFill>
                        </a:rPr>
                        <a:t>?</a:t>
                      </a:r>
                      <a:endParaRPr lang="en-US" dirty="0">
                        <a:solidFill>
                          <a:srgbClr val="FFFF00"/>
                        </a:solidFill>
                      </a:endParaRPr>
                    </a:p>
                  </a:txBody>
                  <a:tcPr/>
                </a:tc>
                <a:extLst>
                  <a:ext uri="{0D108BD9-81ED-4DB2-BD59-A6C34878D82A}">
                    <a16:rowId xmlns:a16="http://schemas.microsoft.com/office/drawing/2014/main" val="2917007595"/>
                  </a:ext>
                </a:extLst>
              </a:tr>
            </a:tbl>
          </a:graphicData>
        </a:graphic>
      </p:graphicFrame>
      <p:sp>
        <p:nvSpPr>
          <p:cNvPr id="12" name="TextBox 11">
            <a:extLst>
              <a:ext uri="{FF2B5EF4-FFF2-40B4-BE49-F238E27FC236}">
                <a16:creationId xmlns:a16="http://schemas.microsoft.com/office/drawing/2014/main" id="{8D68D115-92EC-4152-99D4-49AADF8767B0}"/>
              </a:ext>
            </a:extLst>
          </p:cNvPr>
          <p:cNvSpPr txBox="1"/>
          <p:nvPr/>
        </p:nvSpPr>
        <p:spPr>
          <a:xfrm>
            <a:off x="750905" y="4065334"/>
            <a:ext cx="455574" cy="369332"/>
          </a:xfrm>
          <a:prstGeom prst="rect">
            <a:avLst/>
          </a:prstGeom>
          <a:noFill/>
        </p:spPr>
        <p:txBody>
          <a:bodyPr wrap="none" rtlCol="0">
            <a:spAutoFit/>
          </a:bodyPr>
          <a:lstStyle/>
          <a:p>
            <a:r>
              <a:rPr lang="en-US" dirty="0" err="1"/>
              <a:t>arr</a:t>
            </a:r>
            <a:endParaRPr lang="en-US" dirty="0"/>
          </a:p>
        </p:txBody>
      </p:sp>
      <p:sp>
        <p:nvSpPr>
          <p:cNvPr id="13" name="TextBox 12">
            <a:extLst>
              <a:ext uri="{FF2B5EF4-FFF2-40B4-BE49-F238E27FC236}">
                <a16:creationId xmlns:a16="http://schemas.microsoft.com/office/drawing/2014/main" id="{B95BA495-30F6-4D06-A215-0C875BF6832A}"/>
              </a:ext>
            </a:extLst>
          </p:cNvPr>
          <p:cNvSpPr txBox="1"/>
          <p:nvPr/>
        </p:nvSpPr>
        <p:spPr>
          <a:xfrm>
            <a:off x="1745363" y="3714586"/>
            <a:ext cx="301686" cy="369332"/>
          </a:xfrm>
          <a:prstGeom prst="rect">
            <a:avLst/>
          </a:prstGeom>
          <a:noFill/>
        </p:spPr>
        <p:txBody>
          <a:bodyPr wrap="none" rtlCol="0">
            <a:spAutoFit/>
          </a:bodyPr>
          <a:lstStyle/>
          <a:p>
            <a:r>
              <a:rPr lang="en-US" dirty="0"/>
              <a:t>0</a:t>
            </a:r>
          </a:p>
        </p:txBody>
      </p:sp>
      <p:sp>
        <p:nvSpPr>
          <p:cNvPr id="15" name="TextBox 14">
            <a:extLst>
              <a:ext uri="{FF2B5EF4-FFF2-40B4-BE49-F238E27FC236}">
                <a16:creationId xmlns:a16="http://schemas.microsoft.com/office/drawing/2014/main" id="{75CA8D54-894E-4270-9FB5-6FFFD7017C71}"/>
              </a:ext>
            </a:extLst>
          </p:cNvPr>
          <p:cNvSpPr txBox="1"/>
          <p:nvPr/>
        </p:nvSpPr>
        <p:spPr>
          <a:xfrm>
            <a:off x="2393435" y="3714586"/>
            <a:ext cx="301686" cy="369332"/>
          </a:xfrm>
          <a:prstGeom prst="rect">
            <a:avLst/>
          </a:prstGeom>
          <a:noFill/>
        </p:spPr>
        <p:txBody>
          <a:bodyPr wrap="none" rtlCol="0">
            <a:spAutoFit/>
          </a:bodyPr>
          <a:lstStyle/>
          <a:p>
            <a:r>
              <a:rPr lang="en-US" dirty="0"/>
              <a:t>1</a:t>
            </a:r>
          </a:p>
        </p:txBody>
      </p:sp>
      <p:sp>
        <p:nvSpPr>
          <p:cNvPr id="16" name="TextBox 15">
            <a:extLst>
              <a:ext uri="{FF2B5EF4-FFF2-40B4-BE49-F238E27FC236}">
                <a16:creationId xmlns:a16="http://schemas.microsoft.com/office/drawing/2014/main" id="{FD7BCAA2-3C8D-472A-9B69-9F083351D935}"/>
              </a:ext>
            </a:extLst>
          </p:cNvPr>
          <p:cNvSpPr txBox="1"/>
          <p:nvPr/>
        </p:nvSpPr>
        <p:spPr>
          <a:xfrm>
            <a:off x="3041507" y="3705294"/>
            <a:ext cx="301686" cy="369332"/>
          </a:xfrm>
          <a:prstGeom prst="rect">
            <a:avLst/>
          </a:prstGeom>
          <a:noFill/>
        </p:spPr>
        <p:txBody>
          <a:bodyPr wrap="none" rtlCol="0">
            <a:spAutoFit/>
          </a:bodyPr>
          <a:lstStyle/>
          <a:p>
            <a:r>
              <a:rPr lang="en-US" dirty="0"/>
              <a:t>2</a:t>
            </a:r>
          </a:p>
        </p:txBody>
      </p:sp>
      <p:sp>
        <p:nvSpPr>
          <p:cNvPr id="17" name="TextBox 16">
            <a:extLst>
              <a:ext uri="{FF2B5EF4-FFF2-40B4-BE49-F238E27FC236}">
                <a16:creationId xmlns:a16="http://schemas.microsoft.com/office/drawing/2014/main" id="{1E501739-B07B-4C72-8AF1-8FCDCCA3B215}"/>
              </a:ext>
            </a:extLst>
          </p:cNvPr>
          <p:cNvSpPr txBox="1"/>
          <p:nvPr/>
        </p:nvSpPr>
        <p:spPr>
          <a:xfrm>
            <a:off x="3761587" y="3714586"/>
            <a:ext cx="301686" cy="369332"/>
          </a:xfrm>
          <a:prstGeom prst="rect">
            <a:avLst/>
          </a:prstGeom>
          <a:noFill/>
        </p:spPr>
        <p:txBody>
          <a:bodyPr wrap="none" rtlCol="0">
            <a:spAutoFit/>
          </a:bodyPr>
          <a:lstStyle/>
          <a:p>
            <a:r>
              <a:rPr lang="en-US" dirty="0"/>
              <a:t>3</a:t>
            </a:r>
          </a:p>
        </p:txBody>
      </p:sp>
      <p:sp>
        <p:nvSpPr>
          <p:cNvPr id="18" name="TextBox 17">
            <a:extLst>
              <a:ext uri="{FF2B5EF4-FFF2-40B4-BE49-F238E27FC236}">
                <a16:creationId xmlns:a16="http://schemas.microsoft.com/office/drawing/2014/main" id="{B7253FBA-2A8C-4733-BC0E-99E09492BB1B}"/>
              </a:ext>
            </a:extLst>
          </p:cNvPr>
          <p:cNvSpPr txBox="1"/>
          <p:nvPr/>
        </p:nvSpPr>
        <p:spPr>
          <a:xfrm>
            <a:off x="4423313" y="3714586"/>
            <a:ext cx="301686" cy="369332"/>
          </a:xfrm>
          <a:prstGeom prst="rect">
            <a:avLst/>
          </a:prstGeom>
          <a:noFill/>
        </p:spPr>
        <p:txBody>
          <a:bodyPr wrap="none" rtlCol="0">
            <a:spAutoFit/>
          </a:bodyPr>
          <a:lstStyle/>
          <a:p>
            <a:r>
              <a:rPr lang="en-US" dirty="0"/>
              <a:t>4</a:t>
            </a:r>
          </a:p>
        </p:txBody>
      </p:sp>
      <p:sp>
        <p:nvSpPr>
          <p:cNvPr id="19" name="TextBox 18">
            <a:extLst>
              <a:ext uri="{FF2B5EF4-FFF2-40B4-BE49-F238E27FC236}">
                <a16:creationId xmlns:a16="http://schemas.microsoft.com/office/drawing/2014/main" id="{68B2D3A0-882F-4A1E-B8B9-27F9E03022AE}"/>
              </a:ext>
            </a:extLst>
          </p:cNvPr>
          <p:cNvSpPr txBox="1"/>
          <p:nvPr/>
        </p:nvSpPr>
        <p:spPr>
          <a:xfrm>
            <a:off x="5057731" y="3714586"/>
            <a:ext cx="301686" cy="369332"/>
          </a:xfrm>
          <a:prstGeom prst="rect">
            <a:avLst/>
          </a:prstGeom>
          <a:noFill/>
        </p:spPr>
        <p:txBody>
          <a:bodyPr wrap="none" rtlCol="0">
            <a:spAutoFit/>
          </a:bodyPr>
          <a:lstStyle/>
          <a:p>
            <a:r>
              <a:rPr lang="en-US" dirty="0"/>
              <a:t>5</a:t>
            </a:r>
          </a:p>
        </p:txBody>
      </p:sp>
      <p:sp>
        <p:nvSpPr>
          <p:cNvPr id="20" name="TextBox 19">
            <a:extLst>
              <a:ext uri="{FF2B5EF4-FFF2-40B4-BE49-F238E27FC236}">
                <a16:creationId xmlns:a16="http://schemas.microsoft.com/office/drawing/2014/main" id="{0E8174BE-CA7B-4CDD-B8DB-2A10458ED45F}"/>
              </a:ext>
            </a:extLst>
          </p:cNvPr>
          <p:cNvSpPr txBox="1"/>
          <p:nvPr/>
        </p:nvSpPr>
        <p:spPr>
          <a:xfrm>
            <a:off x="5719457" y="3714586"/>
            <a:ext cx="301686" cy="369332"/>
          </a:xfrm>
          <a:prstGeom prst="rect">
            <a:avLst/>
          </a:prstGeom>
          <a:noFill/>
        </p:spPr>
        <p:txBody>
          <a:bodyPr wrap="none" rtlCol="0">
            <a:spAutoFit/>
          </a:bodyPr>
          <a:lstStyle/>
          <a:p>
            <a:r>
              <a:rPr lang="en-US" dirty="0"/>
              <a:t>6</a:t>
            </a:r>
          </a:p>
        </p:txBody>
      </p:sp>
      <p:sp>
        <p:nvSpPr>
          <p:cNvPr id="21" name="TextBox 20">
            <a:extLst>
              <a:ext uri="{FF2B5EF4-FFF2-40B4-BE49-F238E27FC236}">
                <a16:creationId xmlns:a16="http://schemas.microsoft.com/office/drawing/2014/main" id="{37280FD8-4400-42BF-A0D5-F11291E4FDEA}"/>
              </a:ext>
            </a:extLst>
          </p:cNvPr>
          <p:cNvSpPr txBox="1"/>
          <p:nvPr/>
        </p:nvSpPr>
        <p:spPr>
          <a:xfrm>
            <a:off x="6367529" y="3714586"/>
            <a:ext cx="301686" cy="369332"/>
          </a:xfrm>
          <a:prstGeom prst="rect">
            <a:avLst/>
          </a:prstGeom>
          <a:noFill/>
        </p:spPr>
        <p:txBody>
          <a:bodyPr wrap="none" rtlCol="0">
            <a:spAutoFit/>
          </a:bodyPr>
          <a:lstStyle/>
          <a:p>
            <a:r>
              <a:rPr lang="en-US" dirty="0"/>
              <a:t>7</a:t>
            </a:r>
          </a:p>
        </p:txBody>
      </p:sp>
      <p:sp>
        <p:nvSpPr>
          <p:cNvPr id="22" name="TextBox 21">
            <a:extLst>
              <a:ext uri="{FF2B5EF4-FFF2-40B4-BE49-F238E27FC236}">
                <a16:creationId xmlns:a16="http://schemas.microsoft.com/office/drawing/2014/main" id="{2F5D1E55-73E7-44EF-8DC8-877B16A3D17E}"/>
              </a:ext>
            </a:extLst>
          </p:cNvPr>
          <p:cNvSpPr txBox="1"/>
          <p:nvPr/>
        </p:nvSpPr>
        <p:spPr>
          <a:xfrm>
            <a:off x="7001947" y="3705294"/>
            <a:ext cx="301686" cy="369332"/>
          </a:xfrm>
          <a:prstGeom prst="rect">
            <a:avLst/>
          </a:prstGeom>
          <a:noFill/>
        </p:spPr>
        <p:txBody>
          <a:bodyPr wrap="none" rtlCol="0">
            <a:spAutoFit/>
          </a:bodyPr>
          <a:lstStyle/>
          <a:p>
            <a:r>
              <a:rPr lang="en-US" dirty="0"/>
              <a:t>8</a:t>
            </a:r>
          </a:p>
        </p:txBody>
      </p:sp>
      <p:sp>
        <p:nvSpPr>
          <p:cNvPr id="23" name="TextBox 22">
            <a:extLst>
              <a:ext uri="{FF2B5EF4-FFF2-40B4-BE49-F238E27FC236}">
                <a16:creationId xmlns:a16="http://schemas.microsoft.com/office/drawing/2014/main" id="{1D992E1C-E833-45B3-A5B4-7A63CBA54218}"/>
              </a:ext>
            </a:extLst>
          </p:cNvPr>
          <p:cNvSpPr txBox="1"/>
          <p:nvPr/>
        </p:nvSpPr>
        <p:spPr>
          <a:xfrm>
            <a:off x="7663673" y="3705294"/>
            <a:ext cx="301686" cy="369332"/>
          </a:xfrm>
          <a:prstGeom prst="rect">
            <a:avLst/>
          </a:prstGeom>
          <a:noFill/>
        </p:spPr>
        <p:txBody>
          <a:bodyPr wrap="none" rtlCol="0">
            <a:spAutoFit/>
          </a:bodyPr>
          <a:lstStyle/>
          <a:p>
            <a:r>
              <a:rPr lang="en-US" dirty="0"/>
              <a:t>9</a:t>
            </a:r>
          </a:p>
        </p:txBody>
      </p:sp>
      <p:sp>
        <p:nvSpPr>
          <p:cNvPr id="24" name="TextBox 23">
            <a:extLst>
              <a:ext uri="{FF2B5EF4-FFF2-40B4-BE49-F238E27FC236}">
                <a16:creationId xmlns:a16="http://schemas.microsoft.com/office/drawing/2014/main" id="{6B2C4123-383B-45E2-9F2A-C72AD5A7FBAC}"/>
              </a:ext>
            </a:extLst>
          </p:cNvPr>
          <p:cNvSpPr txBox="1"/>
          <p:nvPr/>
        </p:nvSpPr>
        <p:spPr>
          <a:xfrm>
            <a:off x="1470985" y="4497382"/>
            <a:ext cx="652743" cy="369332"/>
          </a:xfrm>
          <a:prstGeom prst="rect">
            <a:avLst/>
          </a:prstGeom>
          <a:noFill/>
        </p:spPr>
        <p:txBody>
          <a:bodyPr wrap="none" rtlCol="0">
            <a:spAutoFit/>
          </a:bodyPr>
          <a:lstStyle/>
          <a:p>
            <a:r>
              <a:rPr lang="en-US" dirty="0"/>
              <a:t>2000</a:t>
            </a:r>
          </a:p>
        </p:txBody>
      </p:sp>
      <p:sp>
        <p:nvSpPr>
          <p:cNvPr id="25" name="TextBox 24">
            <a:extLst>
              <a:ext uri="{FF2B5EF4-FFF2-40B4-BE49-F238E27FC236}">
                <a16:creationId xmlns:a16="http://schemas.microsoft.com/office/drawing/2014/main" id="{D70CE18C-5590-40DC-A3CC-13ADF6E04523}"/>
              </a:ext>
            </a:extLst>
          </p:cNvPr>
          <p:cNvSpPr txBox="1"/>
          <p:nvPr/>
        </p:nvSpPr>
        <p:spPr>
          <a:xfrm>
            <a:off x="2191065" y="4497382"/>
            <a:ext cx="652743" cy="369332"/>
          </a:xfrm>
          <a:prstGeom prst="rect">
            <a:avLst/>
          </a:prstGeom>
          <a:noFill/>
        </p:spPr>
        <p:txBody>
          <a:bodyPr wrap="none" rtlCol="0">
            <a:spAutoFit/>
          </a:bodyPr>
          <a:lstStyle/>
          <a:p>
            <a:r>
              <a:rPr lang="en-US" dirty="0"/>
              <a:t>2004</a:t>
            </a:r>
          </a:p>
        </p:txBody>
      </p:sp>
      <p:sp>
        <p:nvSpPr>
          <p:cNvPr id="27" name="TextBox 26">
            <a:extLst>
              <a:ext uri="{FF2B5EF4-FFF2-40B4-BE49-F238E27FC236}">
                <a16:creationId xmlns:a16="http://schemas.microsoft.com/office/drawing/2014/main" id="{F4DA17E0-CDF0-4E0D-ADDA-627ED0550CBD}"/>
              </a:ext>
            </a:extLst>
          </p:cNvPr>
          <p:cNvSpPr txBox="1"/>
          <p:nvPr/>
        </p:nvSpPr>
        <p:spPr>
          <a:xfrm>
            <a:off x="2852457" y="4497382"/>
            <a:ext cx="652743" cy="369332"/>
          </a:xfrm>
          <a:prstGeom prst="rect">
            <a:avLst/>
          </a:prstGeom>
          <a:noFill/>
        </p:spPr>
        <p:txBody>
          <a:bodyPr wrap="none" rtlCol="0">
            <a:spAutoFit/>
          </a:bodyPr>
          <a:lstStyle/>
          <a:p>
            <a:r>
              <a:rPr lang="en-US" dirty="0"/>
              <a:t>2008</a:t>
            </a:r>
          </a:p>
        </p:txBody>
      </p:sp>
      <p:sp>
        <p:nvSpPr>
          <p:cNvPr id="28" name="TextBox 27">
            <a:extLst>
              <a:ext uri="{FF2B5EF4-FFF2-40B4-BE49-F238E27FC236}">
                <a16:creationId xmlns:a16="http://schemas.microsoft.com/office/drawing/2014/main" id="{310A0B4A-CA02-4EE1-9C9D-1ECDDD06D752}"/>
              </a:ext>
            </a:extLst>
          </p:cNvPr>
          <p:cNvSpPr txBox="1"/>
          <p:nvPr/>
        </p:nvSpPr>
        <p:spPr>
          <a:xfrm>
            <a:off x="3538257" y="4497382"/>
            <a:ext cx="652743" cy="369332"/>
          </a:xfrm>
          <a:prstGeom prst="rect">
            <a:avLst/>
          </a:prstGeom>
          <a:noFill/>
        </p:spPr>
        <p:txBody>
          <a:bodyPr wrap="none" rtlCol="0">
            <a:spAutoFit/>
          </a:bodyPr>
          <a:lstStyle/>
          <a:p>
            <a:r>
              <a:rPr lang="en-US" dirty="0"/>
              <a:t>2012</a:t>
            </a:r>
          </a:p>
        </p:txBody>
      </p:sp>
      <p:sp>
        <p:nvSpPr>
          <p:cNvPr id="29" name="TextBox 28">
            <a:extLst>
              <a:ext uri="{FF2B5EF4-FFF2-40B4-BE49-F238E27FC236}">
                <a16:creationId xmlns:a16="http://schemas.microsoft.com/office/drawing/2014/main" id="{3F20082E-6790-4268-9466-F03EC43F6ABE}"/>
              </a:ext>
            </a:extLst>
          </p:cNvPr>
          <p:cNvSpPr txBox="1"/>
          <p:nvPr/>
        </p:nvSpPr>
        <p:spPr>
          <a:xfrm>
            <a:off x="4224057" y="4476586"/>
            <a:ext cx="652743" cy="369332"/>
          </a:xfrm>
          <a:prstGeom prst="rect">
            <a:avLst/>
          </a:prstGeom>
          <a:noFill/>
        </p:spPr>
        <p:txBody>
          <a:bodyPr wrap="none" rtlCol="0">
            <a:spAutoFit/>
          </a:bodyPr>
          <a:lstStyle/>
          <a:p>
            <a:r>
              <a:rPr lang="en-US" dirty="0"/>
              <a:t>2016</a:t>
            </a:r>
          </a:p>
        </p:txBody>
      </p:sp>
      <p:sp>
        <p:nvSpPr>
          <p:cNvPr id="30" name="TextBox 29">
            <a:extLst>
              <a:ext uri="{FF2B5EF4-FFF2-40B4-BE49-F238E27FC236}">
                <a16:creationId xmlns:a16="http://schemas.microsoft.com/office/drawing/2014/main" id="{9BA3DD28-FEB9-4577-ADBC-74BC25AE0B19}"/>
              </a:ext>
            </a:extLst>
          </p:cNvPr>
          <p:cNvSpPr txBox="1"/>
          <p:nvPr/>
        </p:nvSpPr>
        <p:spPr>
          <a:xfrm>
            <a:off x="4876800" y="4476750"/>
            <a:ext cx="652743" cy="369332"/>
          </a:xfrm>
          <a:prstGeom prst="rect">
            <a:avLst/>
          </a:prstGeom>
          <a:noFill/>
        </p:spPr>
        <p:txBody>
          <a:bodyPr wrap="none" rtlCol="0">
            <a:spAutoFit/>
          </a:bodyPr>
          <a:lstStyle/>
          <a:p>
            <a:r>
              <a:rPr lang="en-US" dirty="0"/>
              <a:t>2020</a:t>
            </a:r>
          </a:p>
        </p:txBody>
      </p:sp>
      <p:sp>
        <p:nvSpPr>
          <p:cNvPr id="31" name="TextBox 30">
            <a:extLst>
              <a:ext uri="{FF2B5EF4-FFF2-40B4-BE49-F238E27FC236}">
                <a16:creationId xmlns:a16="http://schemas.microsoft.com/office/drawing/2014/main" id="{E407BAA7-1DCE-44D4-ADB4-47BD3E184A67}"/>
              </a:ext>
            </a:extLst>
          </p:cNvPr>
          <p:cNvSpPr txBox="1"/>
          <p:nvPr/>
        </p:nvSpPr>
        <p:spPr>
          <a:xfrm>
            <a:off x="5519457" y="4476750"/>
            <a:ext cx="652743" cy="369332"/>
          </a:xfrm>
          <a:prstGeom prst="rect">
            <a:avLst/>
          </a:prstGeom>
          <a:noFill/>
        </p:spPr>
        <p:txBody>
          <a:bodyPr wrap="none" rtlCol="0">
            <a:spAutoFit/>
          </a:bodyPr>
          <a:lstStyle/>
          <a:p>
            <a:r>
              <a:rPr lang="en-US" dirty="0"/>
              <a:t>2024</a:t>
            </a:r>
          </a:p>
        </p:txBody>
      </p:sp>
      <p:sp>
        <p:nvSpPr>
          <p:cNvPr id="32" name="TextBox 31">
            <a:extLst>
              <a:ext uri="{FF2B5EF4-FFF2-40B4-BE49-F238E27FC236}">
                <a16:creationId xmlns:a16="http://schemas.microsoft.com/office/drawing/2014/main" id="{95CF03BA-EC91-41C2-B422-88132605B2E1}"/>
              </a:ext>
            </a:extLst>
          </p:cNvPr>
          <p:cNvSpPr txBox="1"/>
          <p:nvPr/>
        </p:nvSpPr>
        <p:spPr>
          <a:xfrm>
            <a:off x="6205257" y="4476750"/>
            <a:ext cx="652743" cy="369332"/>
          </a:xfrm>
          <a:prstGeom prst="rect">
            <a:avLst/>
          </a:prstGeom>
          <a:noFill/>
        </p:spPr>
        <p:txBody>
          <a:bodyPr wrap="none" rtlCol="0">
            <a:spAutoFit/>
          </a:bodyPr>
          <a:lstStyle/>
          <a:p>
            <a:r>
              <a:rPr lang="en-US" dirty="0"/>
              <a:t>2028</a:t>
            </a:r>
          </a:p>
        </p:txBody>
      </p:sp>
      <p:sp>
        <p:nvSpPr>
          <p:cNvPr id="33" name="TextBox 32">
            <a:extLst>
              <a:ext uri="{FF2B5EF4-FFF2-40B4-BE49-F238E27FC236}">
                <a16:creationId xmlns:a16="http://schemas.microsoft.com/office/drawing/2014/main" id="{077FA580-7747-4CAE-A82D-BD8021161CCE}"/>
              </a:ext>
            </a:extLst>
          </p:cNvPr>
          <p:cNvSpPr txBox="1"/>
          <p:nvPr/>
        </p:nvSpPr>
        <p:spPr>
          <a:xfrm>
            <a:off x="6891057" y="4476750"/>
            <a:ext cx="652743" cy="369332"/>
          </a:xfrm>
          <a:prstGeom prst="rect">
            <a:avLst/>
          </a:prstGeom>
          <a:noFill/>
        </p:spPr>
        <p:txBody>
          <a:bodyPr wrap="none" rtlCol="0">
            <a:spAutoFit/>
          </a:bodyPr>
          <a:lstStyle/>
          <a:p>
            <a:r>
              <a:rPr lang="en-US" dirty="0"/>
              <a:t>2032</a:t>
            </a:r>
          </a:p>
        </p:txBody>
      </p:sp>
      <p:sp>
        <p:nvSpPr>
          <p:cNvPr id="34" name="TextBox 33">
            <a:extLst>
              <a:ext uri="{FF2B5EF4-FFF2-40B4-BE49-F238E27FC236}">
                <a16:creationId xmlns:a16="http://schemas.microsoft.com/office/drawing/2014/main" id="{D8ED5F08-A252-401A-9281-FD1CEE0E9F66}"/>
              </a:ext>
            </a:extLst>
          </p:cNvPr>
          <p:cNvSpPr txBox="1"/>
          <p:nvPr/>
        </p:nvSpPr>
        <p:spPr>
          <a:xfrm>
            <a:off x="7576857" y="4476750"/>
            <a:ext cx="652743" cy="369332"/>
          </a:xfrm>
          <a:prstGeom prst="rect">
            <a:avLst/>
          </a:prstGeom>
          <a:noFill/>
        </p:spPr>
        <p:txBody>
          <a:bodyPr wrap="none" rtlCol="0">
            <a:spAutoFit/>
          </a:bodyPr>
          <a:lstStyle/>
          <a:p>
            <a:r>
              <a:rPr lang="en-US" dirty="0"/>
              <a:t>2036</a:t>
            </a:r>
          </a:p>
        </p:txBody>
      </p:sp>
      <p:sp>
        <p:nvSpPr>
          <p:cNvPr id="35" name="TextBox 34">
            <a:extLst>
              <a:ext uri="{FF2B5EF4-FFF2-40B4-BE49-F238E27FC236}">
                <a16:creationId xmlns:a16="http://schemas.microsoft.com/office/drawing/2014/main" id="{38900C78-DB7F-4467-AACB-1F435911F60F}"/>
              </a:ext>
            </a:extLst>
          </p:cNvPr>
          <p:cNvSpPr txBox="1"/>
          <p:nvPr/>
        </p:nvSpPr>
        <p:spPr>
          <a:xfrm>
            <a:off x="251520" y="3003798"/>
            <a:ext cx="2085058" cy="369332"/>
          </a:xfrm>
          <a:prstGeom prst="rect">
            <a:avLst/>
          </a:prstGeom>
          <a:noFill/>
        </p:spPr>
        <p:txBody>
          <a:bodyPr wrap="none" rtlCol="0">
            <a:spAutoFit/>
          </a:bodyPr>
          <a:lstStyle/>
          <a:p>
            <a:r>
              <a:rPr lang="en-US" dirty="0"/>
              <a:t>We want to store 25</a:t>
            </a:r>
          </a:p>
        </p:txBody>
      </p:sp>
      <p:cxnSp>
        <p:nvCxnSpPr>
          <p:cNvPr id="36" name="Straight Arrow Connector 35">
            <a:extLst>
              <a:ext uri="{FF2B5EF4-FFF2-40B4-BE49-F238E27FC236}">
                <a16:creationId xmlns:a16="http://schemas.microsoft.com/office/drawing/2014/main" id="{409E3527-FAFF-42D2-9030-B0CB4650FA03}"/>
              </a:ext>
            </a:extLst>
          </p:cNvPr>
          <p:cNvCxnSpPr>
            <a:cxnSpLocks/>
          </p:cNvCxnSpPr>
          <p:nvPr/>
        </p:nvCxnSpPr>
        <p:spPr>
          <a:xfrm>
            <a:off x="1178641" y="3373130"/>
            <a:ext cx="566722" cy="7700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TextBox 36">
            <a:extLst>
              <a:ext uri="{FF2B5EF4-FFF2-40B4-BE49-F238E27FC236}">
                <a16:creationId xmlns:a16="http://schemas.microsoft.com/office/drawing/2014/main" id="{65730E72-DC4E-4350-86C5-1DE78B17F1B6}"/>
              </a:ext>
            </a:extLst>
          </p:cNvPr>
          <p:cNvSpPr txBox="1"/>
          <p:nvPr/>
        </p:nvSpPr>
        <p:spPr>
          <a:xfrm>
            <a:off x="3059832" y="2283718"/>
            <a:ext cx="1954318" cy="369332"/>
          </a:xfrm>
          <a:prstGeom prst="rect">
            <a:avLst/>
          </a:prstGeom>
          <a:noFill/>
        </p:spPr>
        <p:txBody>
          <a:bodyPr wrap="none" rtlCol="0">
            <a:spAutoFit/>
          </a:bodyPr>
          <a:lstStyle/>
          <a:p>
            <a:r>
              <a:rPr lang="en-US" dirty="0"/>
              <a:t>Subscript Operator</a:t>
            </a:r>
          </a:p>
        </p:txBody>
      </p:sp>
      <p:sp>
        <p:nvSpPr>
          <p:cNvPr id="38" name="TextBox 37">
            <a:extLst>
              <a:ext uri="{FF2B5EF4-FFF2-40B4-BE49-F238E27FC236}">
                <a16:creationId xmlns:a16="http://schemas.microsoft.com/office/drawing/2014/main" id="{6C3D2CE0-0D3E-4499-82CF-9514479079FD}"/>
              </a:ext>
            </a:extLst>
          </p:cNvPr>
          <p:cNvSpPr txBox="1"/>
          <p:nvPr/>
        </p:nvSpPr>
        <p:spPr>
          <a:xfrm>
            <a:off x="2987824" y="1059582"/>
            <a:ext cx="1586909" cy="369332"/>
          </a:xfrm>
          <a:prstGeom prst="rect">
            <a:avLst/>
          </a:prstGeom>
          <a:noFill/>
        </p:spPr>
        <p:txBody>
          <a:bodyPr wrap="none" rtlCol="0">
            <a:spAutoFit/>
          </a:bodyPr>
          <a:lstStyle/>
          <a:p>
            <a:r>
              <a:rPr lang="en-US" dirty="0"/>
              <a:t>Square Bracket</a:t>
            </a:r>
          </a:p>
        </p:txBody>
      </p:sp>
      <p:cxnSp>
        <p:nvCxnSpPr>
          <p:cNvPr id="39" name="Straight Arrow Connector 38">
            <a:extLst>
              <a:ext uri="{FF2B5EF4-FFF2-40B4-BE49-F238E27FC236}">
                <a16:creationId xmlns:a16="http://schemas.microsoft.com/office/drawing/2014/main" id="{C31713BC-10DE-45A1-AD54-8A5FFECF77EA}"/>
              </a:ext>
            </a:extLst>
          </p:cNvPr>
          <p:cNvCxnSpPr>
            <a:cxnSpLocks/>
          </p:cNvCxnSpPr>
          <p:nvPr/>
        </p:nvCxnSpPr>
        <p:spPr>
          <a:xfrm rot="10800000">
            <a:off x="1981200" y="1123950"/>
            <a:ext cx="1060308" cy="15165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9764268A-0D4A-4836-B857-BC7CCFDF7D97}"/>
              </a:ext>
            </a:extLst>
          </p:cNvPr>
          <p:cNvCxnSpPr>
            <a:cxnSpLocks/>
          </p:cNvCxnSpPr>
          <p:nvPr/>
        </p:nvCxnSpPr>
        <p:spPr>
          <a:xfrm flipH="1">
            <a:off x="2695121" y="2499742"/>
            <a:ext cx="498787" cy="2880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5627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xEl>
                                              <p:pRg st="2" end="2"/>
                                            </p:txEl>
                                          </p:spTgt>
                                        </p:tgtEl>
                                        <p:attrNameLst>
                                          <p:attrName>style.visibility</p:attrName>
                                        </p:attrNameLst>
                                      </p:cBhvr>
                                      <p:to>
                                        <p:strVal val="visible"/>
                                      </p:to>
                                    </p:set>
                                    <p:animEffect transition="in" filter="wipe(down)">
                                      <p:cBhvr>
                                        <p:cTn id="10" dur="500"/>
                                        <p:tgtEl>
                                          <p:spTgt spid="14">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animEffect transition="in" filter="wipe(down)">
                                      <p:cBhvr>
                                        <p:cTn id="13" dur="500"/>
                                        <p:tgtEl>
                                          <p:spTgt spid="14">
                                            <p:txEl>
                                              <p:pRg st="4" end="4"/>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xEl>
                                              <p:pRg st="6" end="6"/>
                                            </p:txEl>
                                          </p:spTgt>
                                        </p:tgtEl>
                                        <p:attrNameLst>
                                          <p:attrName>style.visibility</p:attrName>
                                        </p:attrNameLst>
                                      </p:cBhvr>
                                      <p:to>
                                        <p:strVal val="visible"/>
                                      </p:to>
                                    </p:set>
                                    <p:animEffect transition="in" filter="wipe(down)">
                                      <p:cBhvr>
                                        <p:cTn id="16" dur="500"/>
                                        <p:tgtEl>
                                          <p:spTgt spid="14">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5">
                                            <p:txEl>
                                              <p:pRg st="0" end="0"/>
                                            </p:txEl>
                                          </p:spTgt>
                                        </p:tgtEl>
                                        <p:attrNameLst>
                                          <p:attrName>style.visibility</p:attrName>
                                        </p:attrNameLst>
                                      </p:cBhvr>
                                      <p:to>
                                        <p:strVal val="visible"/>
                                      </p:to>
                                    </p:set>
                                    <p:animEffect transition="in" filter="wipe(down)">
                                      <p:cBhvr>
                                        <p:cTn id="21" dur="500"/>
                                        <p:tgtEl>
                                          <p:spTgt spid="3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Effect transition="in" filter="wipe(down)">
                                      <p:cBhvr>
                                        <p:cTn id="26" dur="500"/>
                                        <p:tgtEl>
                                          <p:spTgt spid="3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
                                            <p:bg/>
                                          </p:spTgt>
                                        </p:tgtEl>
                                        <p:attrNameLst>
                                          <p:attrName>style.visibility</p:attrName>
                                        </p:attrNameLst>
                                      </p:cBhvr>
                                      <p:to>
                                        <p:strVal val="visible"/>
                                      </p:to>
                                    </p:set>
                                    <p:animEffect transition="in" filter="wipe(down)">
                                      <p:cBhvr>
                                        <p:cTn id="31" dur="500"/>
                                        <p:tgtEl>
                                          <p:spTgt spid="4">
                                            <p:bg/>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wipe(down)">
                                      <p:cBhvr>
                                        <p:cTn id="36" dur="500"/>
                                        <p:tgtEl>
                                          <p:spTgt spid="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7">
                                            <p:txEl>
                                              <p:pRg st="0" end="0"/>
                                            </p:txEl>
                                          </p:spTgt>
                                        </p:tgtEl>
                                        <p:attrNameLst>
                                          <p:attrName>style.visibility</p:attrName>
                                        </p:attrNameLst>
                                      </p:cBhvr>
                                      <p:to>
                                        <p:strVal val="visible"/>
                                      </p:to>
                                    </p:set>
                                    <p:animEffect transition="in" filter="wipe(down)">
                                      <p:cBhvr>
                                        <p:cTn id="41" dur="500"/>
                                        <p:tgtEl>
                                          <p:spTgt spid="37">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
                                            <p:bg/>
                                          </p:spTgt>
                                        </p:tgtEl>
                                        <p:attrNameLst>
                                          <p:attrName>style.visibility</p:attrName>
                                        </p:attrNameLst>
                                      </p:cBhvr>
                                      <p:to>
                                        <p:strVal val="visible"/>
                                      </p:to>
                                    </p:set>
                                    <p:animEffect transition="in" filter="wipe(down)">
                                      <p:cBhvr>
                                        <p:cTn id="46" dur="500"/>
                                        <p:tgtEl>
                                          <p:spTgt spid="2">
                                            <p:bg/>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
                                            <p:txEl>
                                              <p:pRg st="0" end="0"/>
                                            </p:txEl>
                                          </p:spTgt>
                                        </p:tgtEl>
                                        <p:attrNameLst>
                                          <p:attrName>style.visibility</p:attrName>
                                        </p:attrNameLst>
                                      </p:cBhvr>
                                      <p:to>
                                        <p:strVal val="visible"/>
                                      </p:to>
                                    </p:set>
                                    <p:animEffect transition="in" filter="wipe(down)">
                                      <p:cBhvr>
                                        <p:cTn id="51" dur="500"/>
                                        <p:tgtEl>
                                          <p:spTgt spid="2">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
                                            <p:txEl>
                                              <p:pRg st="1" end="1"/>
                                            </p:txEl>
                                          </p:spTgt>
                                        </p:tgtEl>
                                        <p:attrNameLst>
                                          <p:attrName>style.visibility</p:attrName>
                                        </p:attrNameLst>
                                      </p:cBhvr>
                                      <p:to>
                                        <p:strVal val="visible"/>
                                      </p:to>
                                    </p:set>
                                    <p:animEffect transition="in" filter="wipe(down)">
                                      <p:cBhvr>
                                        <p:cTn id="56" dur="500"/>
                                        <p:tgtEl>
                                          <p:spTgt spid="2">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
                                            <p:txEl>
                                              <p:pRg st="2" end="2"/>
                                            </p:txEl>
                                          </p:spTgt>
                                        </p:tgtEl>
                                        <p:attrNameLst>
                                          <p:attrName>style.visibility</p:attrName>
                                        </p:attrNameLst>
                                      </p:cBhvr>
                                      <p:to>
                                        <p:strVal val="visible"/>
                                      </p:to>
                                    </p:set>
                                    <p:animEffect transition="in" filter="wipe(down)">
                                      <p:cBhvr>
                                        <p:cTn id="61" dur="500"/>
                                        <p:tgtEl>
                                          <p:spTgt spid="2">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
                                            <p:txEl>
                                              <p:pRg st="3" end="3"/>
                                            </p:txEl>
                                          </p:spTgt>
                                        </p:tgtEl>
                                        <p:attrNameLst>
                                          <p:attrName>style.visibility</p:attrName>
                                        </p:attrNameLst>
                                      </p:cBhvr>
                                      <p:to>
                                        <p:strVal val="visible"/>
                                      </p:to>
                                    </p:set>
                                    <p:animEffect transition="in" filter="wipe(down)">
                                      <p:cBhvr>
                                        <p:cTn id="66" dur="500"/>
                                        <p:tgtEl>
                                          <p:spTgt spid="2">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 grpId="0" build="p" animBg="1"/>
      <p:bldP spid="4" grpId="0" build="p" animBg="1"/>
      <p:bldP spid="35" grpId="0" build="p"/>
      <p:bldP spid="37" grpId="0" build="p"/>
      <p:bldP spid="38" grpId="0" build="p"/>
    </p:bldLst>
  </p:timing>
</p:sld>
</file>

<file path=ppt/theme/theme1.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38108</TotalTime>
  <Words>4502</Words>
  <Application>Microsoft Office PowerPoint</Application>
  <PresentationFormat>On-screen Show (16:9)</PresentationFormat>
  <Paragraphs>1309</Paragraphs>
  <Slides>49</Slides>
  <Notes>5</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49</vt:i4>
      </vt:variant>
    </vt:vector>
  </HeadingPairs>
  <TitlesOfParts>
    <vt:vector size="55" baseType="lpstr">
      <vt:lpstr>Arial</vt:lpstr>
      <vt:lpstr>Calibri</vt:lpstr>
      <vt:lpstr>Wingdings</vt:lpstr>
      <vt:lpstr>Contents Slide Master</vt:lpstr>
      <vt:lpstr>Section Break Slide Master</vt:lpstr>
      <vt:lpstr>Office Theme</vt:lpstr>
      <vt:lpstr>PowerPoint Presentation</vt:lpstr>
      <vt:lpstr>Today’s Agenda</vt:lpstr>
      <vt:lpstr>Array</vt:lpstr>
      <vt:lpstr>Approach 1</vt:lpstr>
      <vt:lpstr>Another Solution to the above problem</vt:lpstr>
      <vt:lpstr>Definition</vt:lpstr>
      <vt:lpstr>Syntax of Declaring an Array:</vt:lpstr>
      <vt:lpstr>Single Dimensional Integer Array</vt:lpstr>
      <vt:lpstr>How do we access elements of the array?</vt:lpstr>
      <vt:lpstr>Accepting Input from the user</vt:lpstr>
      <vt:lpstr>You also know this</vt:lpstr>
      <vt:lpstr>Syntax Errors in Array Declaration</vt:lpstr>
      <vt:lpstr>Initializing An Array</vt:lpstr>
      <vt:lpstr>Initializing An Array</vt:lpstr>
      <vt:lpstr>Initializing An Array</vt:lpstr>
      <vt:lpstr>Initializing An Array</vt:lpstr>
      <vt:lpstr>Solution</vt:lpstr>
      <vt:lpstr>Exercise </vt:lpstr>
      <vt:lpstr>Exercise </vt:lpstr>
      <vt:lpstr>Solution</vt:lpstr>
      <vt:lpstr>Exercise </vt:lpstr>
      <vt:lpstr>Solution</vt:lpstr>
      <vt:lpstr>Exercise </vt:lpstr>
      <vt:lpstr>Exercise </vt:lpstr>
      <vt:lpstr>Solution</vt:lpstr>
      <vt:lpstr>Exercise </vt:lpstr>
      <vt:lpstr>Solution</vt:lpstr>
      <vt:lpstr>Exercise </vt:lpstr>
      <vt:lpstr>Solution</vt:lpstr>
      <vt:lpstr>Exercise </vt:lpstr>
      <vt:lpstr>Solution</vt:lpstr>
      <vt:lpstr>Sorting The Array</vt:lpstr>
      <vt:lpstr>Sorting The Array</vt:lpstr>
      <vt:lpstr>Exercise </vt:lpstr>
      <vt:lpstr>Exercise </vt:lpstr>
      <vt:lpstr>Double Dimensional Integer Array</vt:lpstr>
      <vt:lpstr>Syntax of 2-D Integer Array</vt:lpstr>
      <vt:lpstr>Physical View of 2-D Integer Array</vt:lpstr>
      <vt:lpstr>How do we access elements of a 2D array?</vt:lpstr>
      <vt:lpstr>How To Accept Values In a 2 D Array?</vt:lpstr>
      <vt:lpstr>Exercise</vt:lpstr>
      <vt:lpstr>Solution</vt:lpstr>
      <vt:lpstr>Exercise</vt:lpstr>
      <vt:lpstr>Solution</vt:lpstr>
      <vt:lpstr>Exercise</vt:lpstr>
      <vt:lpstr>Solution</vt:lpstr>
      <vt:lpstr>Exercise</vt:lpstr>
      <vt:lpstr>Exercise</vt:lpstr>
      <vt:lpstr>End of Lecture 28</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Shubham Sonkar</cp:lastModifiedBy>
  <cp:revision>1422</cp:revision>
  <dcterms:created xsi:type="dcterms:W3CDTF">2016-12-05T23:26:54Z</dcterms:created>
  <dcterms:modified xsi:type="dcterms:W3CDTF">2021-06-04T11:17:58Z</dcterms:modified>
</cp:coreProperties>
</file>