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52"/>
  </p:notesMasterIdLst>
  <p:sldIdLst>
    <p:sldId id="354" r:id="rId4"/>
    <p:sldId id="324" r:id="rId5"/>
    <p:sldId id="445" r:id="rId6"/>
    <p:sldId id="499" r:id="rId7"/>
    <p:sldId id="522" r:id="rId8"/>
    <p:sldId id="524" r:id="rId9"/>
    <p:sldId id="525" r:id="rId10"/>
    <p:sldId id="526" r:id="rId11"/>
    <p:sldId id="529" r:id="rId12"/>
    <p:sldId id="527" r:id="rId13"/>
    <p:sldId id="528" r:id="rId14"/>
    <p:sldId id="506" r:id="rId15"/>
    <p:sldId id="507" r:id="rId16"/>
    <p:sldId id="530" r:id="rId17"/>
    <p:sldId id="508" r:id="rId18"/>
    <p:sldId id="531" r:id="rId19"/>
    <p:sldId id="532" r:id="rId20"/>
    <p:sldId id="533" r:id="rId21"/>
    <p:sldId id="510" r:id="rId22"/>
    <p:sldId id="534" r:id="rId23"/>
    <p:sldId id="535" r:id="rId24"/>
    <p:sldId id="537" r:id="rId25"/>
    <p:sldId id="511" r:id="rId26"/>
    <p:sldId id="538" r:id="rId27"/>
    <p:sldId id="539" r:id="rId28"/>
    <p:sldId id="542" r:id="rId29"/>
    <p:sldId id="540" r:id="rId30"/>
    <p:sldId id="541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13" r:id="rId39"/>
    <p:sldId id="520" r:id="rId40"/>
    <p:sldId id="509" r:id="rId41"/>
    <p:sldId id="550" r:id="rId42"/>
    <p:sldId id="552" r:id="rId43"/>
    <p:sldId id="515" r:id="rId44"/>
    <p:sldId id="553" r:id="rId45"/>
    <p:sldId id="512" r:id="rId46"/>
    <p:sldId id="554" r:id="rId47"/>
    <p:sldId id="555" r:id="rId48"/>
    <p:sldId id="556" r:id="rId49"/>
    <p:sldId id="557" r:id="rId50"/>
    <p:sldId id="353" r:id="rId5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Sonkar" initials="SS" lastIdx="1" clrIdx="0">
    <p:extLst>
      <p:ext uri="{19B8F6BF-5375-455C-9EA6-DF929625EA0E}">
        <p15:presenceInfo xmlns:p15="http://schemas.microsoft.com/office/powerpoint/2012/main" userId="eca7a0839b1247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E64D"/>
    <a:srgbClr val="0000CC"/>
    <a:srgbClr val="FFFFFF"/>
    <a:srgbClr val="F2A40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8T12:26:32.207" idx="1">
    <p:pos x="5760" y="707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54911-2DD4-4269-BFAF-594A8D0E4DA3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6E65-829F-40D4-83C8-746A88627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06E65-829F-40D4-83C8-746A88627BA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06E65-829F-40D4-83C8-746A88627BA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06E65-829F-40D4-83C8-746A88627BA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06E65-829F-40D4-83C8-746A88627BA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06E65-829F-40D4-83C8-746A88627BA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29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Printing String Vertically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249902" y="1240063"/>
            <a:ext cx="2542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char str[10];</a:t>
            </a:r>
          </a:p>
          <a:p>
            <a:r>
              <a:rPr lang="en-US" dirty="0">
                <a:solidFill>
                  <a:schemeClr val="bg1"/>
                </a:solidFill>
              </a:rPr>
              <a:t>    int i;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chemeClr val="bg1"/>
                </a:solidFill>
              </a:rPr>
              <a:t>    printf("Enter name:");</a:t>
            </a:r>
          </a:p>
          <a:p>
            <a:r>
              <a:rPr lang="en-US" dirty="0">
                <a:solidFill>
                  <a:schemeClr val="bg1"/>
                </a:solidFill>
              </a:rPr>
              <a:t>    scanf("%s", str);</a:t>
            </a:r>
          </a:p>
          <a:p>
            <a:r>
              <a:rPr lang="en-US" dirty="0">
                <a:solidFill>
                  <a:schemeClr val="bg1"/>
                </a:solidFill>
              </a:rPr>
              <a:t>    for(i = 0; i &lt; 3; i++)</a:t>
            </a:r>
          </a:p>
          <a:p>
            <a:r>
              <a:rPr lang="en-US" dirty="0">
                <a:solidFill>
                  <a:schemeClr val="bg1"/>
                </a:solidFill>
              </a:rPr>
              <a:t>        printf("%c\n", str[i]);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A1E18-AD5D-4D74-95E0-5912AA4549BC}"/>
              </a:ext>
            </a:extLst>
          </p:cNvPr>
          <p:cNvSpPr/>
          <p:nvPr/>
        </p:nvSpPr>
        <p:spPr>
          <a:xfrm>
            <a:off x="4153443" y="1347614"/>
            <a:ext cx="4321999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77D5F-50F9-40B3-8929-8064350387DC}"/>
              </a:ext>
            </a:extLst>
          </p:cNvPr>
          <p:cNvSpPr txBox="1"/>
          <p:nvPr/>
        </p:nvSpPr>
        <p:spPr>
          <a:xfrm>
            <a:off x="4355976" y="1563638"/>
            <a:ext cx="1807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Enter name: Ram</a:t>
            </a:r>
          </a:p>
          <a:p>
            <a:r>
              <a:rPr lang="en-US" dirty="0">
                <a:solidFill>
                  <a:srgbClr val="FFFF00"/>
                </a:solidFill>
              </a:rPr>
              <a:t>R</a:t>
            </a:r>
          </a:p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  <a:p>
            <a:r>
              <a:rPr lang="en-US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528CA-C3F2-4106-A0F5-1F88E6E226BB}"/>
              </a:ext>
            </a:extLst>
          </p:cNvPr>
          <p:cNvSpPr/>
          <p:nvPr/>
        </p:nvSpPr>
        <p:spPr>
          <a:xfrm>
            <a:off x="6514511" y="1788569"/>
            <a:ext cx="1781907" cy="1472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code works fine when only 3 letter  string</a:t>
            </a:r>
          </a:p>
          <a:p>
            <a:pPr algn="ctr"/>
            <a:r>
              <a:rPr lang="en-US" dirty="0"/>
              <a:t>stored in array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0B4CDC-E069-492F-9840-B5A24C8F8A07}"/>
              </a:ext>
            </a:extLst>
          </p:cNvPr>
          <p:cNvSpPr/>
          <p:nvPr/>
        </p:nvSpPr>
        <p:spPr>
          <a:xfrm>
            <a:off x="4267918" y="3435846"/>
            <a:ext cx="3472434" cy="1005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we store “Raman” in store then it will print only first 3 characters</a:t>
            </a: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0E35983F-F559-48F1-9CBC-52ECAF2F668B}"/>
              </a:ext>
            </a:extLst>
          </p:cNvPr>
          <p:cNvSpPr/>
          <p:nvPr/>
        </p:nvSpPr>
        <p:spPr>
          <a:xfrm rot="5400000" flipV="1">
            <a:off x="5886289" y="1689510"/>
            <a:ext cx="276429" cy="312718"/>
          </a:xfrm>
          <a:prstGeom prst="bentUpArrow">
            <a:avLst>
              <a:gd name="adj1" fmla="val 12886"/>
              <a:gd name="adj2" fmla="val 19909"/>
              <a:gd name="adj3" fmla="val 319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 animBg="1"/>
      <p:bldP spid="3" grpId="0" build="p"/>
      <p:bldP spid="5" grpId="0" build="p" animBg="1"/>
      <p:bldP spid="7" grpId="0" build="p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Printing String Vertically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249902" y="1240063"/>
            <a:ext cx="2542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char str[10];</a:t>
            </a:r>
          </a:p>
          <a:p>
            <a:r>
              <a:rPr lang="en-US" dirty="0">
                <a:solidFill>
                  <a:schemeClr val="bg1"/>
                </a:solidFill>
              </a:rPr>
              <a:t>    int i;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</a:rPr>
              <a:t>    printf("Enter name:");</a:t>
            </a:r>
          </a:p>
          <a:p>
            <a:r>
              <a:rPr lang="en-US" dirty="0">
                <a:solidFill>
                  <a:schemeClr val="bg1"/>
                </a:solidFill>
              </a:rPr>
              <a:t>    scanf("%s", str);</a:t>
            </a:r>
          </a:p>
          <a:p>
            <a:r>
              <a:rPr lang="en-US" dirty="0">
                <a:solidFill>
                  <a:schemeClr val="bg1"/>
                </a:solidFill>
              </a:rPr>
              <a:t>    for(i = 0; i &lt; 9; i++)</a:t>
            </a:r>
          </a:p>
          <a:p>
            <a:r>
              <a:rPr lang="en-US" dirty="0">
                <a:solidFill>
                  <a:schemeClr val="bg1"/>
                </a:solidFill>
              </a:rPr>
              <a:t>        printf("%c\n", str[i]);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A1E18-AD5D-4D74-95E0-5912AA4549BC}"/>
              </a:ext>
            </a:extLst>
          </p:cNvPr>
          <p:cNvSpPr/>
          <p:nvPr/>
        </p:nvSpPr>
        <p:spPr>
          <a:xfrm>
            <a:off x="4153443" y="1347614"/>
            <a:ext cx="4321999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77D5F-50F9-40B3-8929-8064350387DC}"/>
              </a:ext>
            </a:extLst>
          </p:cNvPr>
          <p:cNvSpPr txBox="1"/>
          <p:nvPr/>
        </p:nvSpPr>
        <p:spPr>
          <a:xfrm>
            <a:off x="4332667" y="1347614"/>
            <a:ext cx="20395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Enter name: Raman</a:t>
            </a:r>
          </a:p>
          <a:p>
            <a:r>
              <a:rPr lang="en-US" dirty="0">
                <a:solidFill>
                  <a:srgbClr val="FFFF00"/>
                </a:solidFill>
              </a:rPr>
              <a:t>R</a:t>
            </a:r>
          </a:p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  <a:p>
            <a:r>
              <a:rPr lang="en-US" dirty="0">
                <a:solidFill>
                  <a:srgbClr val="FFFF00"/>
                </a:solidFill>
              </a:rPr>
              <a:t>m</a:t>
            </a:r>
          </a:p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  <a:p>
            <a:r>
              <a:rPr lang="en-US" dirty="0">
                <a:solidFill>
                  <a:srgbClr val="FFFF00"/>
                </a:solidFill>
              </a:rPr>
              <a:t>n</a:t>
            </a:r>
          </a:p>
          <a:p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528CA-C3F2-4106-A0F5-1F88E6E226BB}"/>
              </a:ext>
            </a:extLst>
          </p:cNvPr>
          <p:cNvSpPr/>
          <p:nvPr/>
        </p:nvSpPr>
        <p:spPr>
          <a:xfrm>
            <a:off x="6372200" y="2251228"/>
            <a:ext cx="1960098" cy="1472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code will print whole string </a:t>
            </a:r>
          </a:p>
          <a:p>
            <a:pPr algn="ctr"/>
            <a:r>
              <a:rPr lang="en-US" dirty="0"/>
              <a:t>including </a:t>
            </a:r>
          </a:p>
          <a:p>
            <a:pPr algn="ctr"/>
            <a:r>
              <a:rPr lang="en-US" dirty="0"/>
              <a:t>unpredictable </a:t>
            </a:r>
          </a:p>
          <a:p>
            <a:pPr algn="ctr"/>
            <a:r>
              <a:rPr lang="en-US" dirty="0"/>
              <a:t>Values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D4F0274D-E2ED-4552-905D-2A2FFD1CDD8F}"/>
              </a:ext>
            </a:extLst>
          </p:cNvPr>
          <p:cNvSpPr/>
          <p:nvPr/>
        </p:nvSpPr>
        <p:spPr>
          <a:xfrm rot="5400000" flipV="1">
            <a:off x="6077626" y="1473486"/>
            <a:ext cx="276429" cy="312718"/>
          </a:xfrm>
          <a:prstGeom prst="bentUpArrow">
            <a:avLst>
              <a:gd name="adj1" fmla="val 12886"/>
              <a:gd name="adj2" fmla="val 19909"/>
              <a:gd name="adj3" fmla="val 319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 animBg="1"/>
      <p:bldP spid="3" grpId="0" build="p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 string from the user, store it in a character array and calculate and print its length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1981" y="1000114"/>
            <a:ext cx="8172507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str[10];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i, x =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name:");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scanf("%s", str);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str[i] != '\0'; i++)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x++;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printf("Length: = %d", x);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9CD93EE5-C476-4DA2-B9B4-68302B73A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53749"/>
              </p:ext>
            </p:extLst>
          </p:nvPr>
        </p:nvGraphicFramePr>
        <p:xfrm>
          <a:off x="2796480" y="14088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2509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5576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7053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0948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578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5082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2834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93967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4634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432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‘m’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281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B26FB3-0F63-4B82-B80C-434C1A9EAB99}"/>
              </a:ext>
            </a:extLst>
          </p:cNvPr>
          <p:cNvSpPr txBox="1"/>
          <p:nvPr/>
        </p:nvSpPr>
        <p:spPr>
          <a:xfrm>
            <a:off x="2267744" y="1419622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985E9-442A-4E6E-B912-8C28545273DA}"/>
              </a:ext>
            </a:extLst>
          </p:cNvPr>
          <p:cNvSpPr txBox="1"/>
          <p:nvPr/>
        </p:nvSpPr>
        <p:spPr>
          <a:xfrm>
            <a:off x="276712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DEBDC-0A0A-4D85-AAB8-C78853C113F7}"/>
              </a:ext>
            </a:extLst>
          </p:cNvPr>
          <p:cNvSpPr txBox="1"/>
          <p:nvPr/>
        </p:nvSpPr>
        <p:spPr>
          <a:xfrm>
            <a:off x="3347864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14BF4-4E0F-421B-B03C-70DDA720EF4E}"/>
              </a:ext>
            </a:extLst>
          </p:cNvPr>
          <p:cNvSpPr txBox="1"/>
          <p:nvPr/>
        </p:nvSpPr>
        <p:spPr>
          <a:xfrm>
            <a:off x="3923928" y="177966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2002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8D76A-B615-40D3-8069-4349B884FE66}"/>
              </a:ext>
            </a:extLst>
          </p:cNvPr>
          <p:cNvSpPr txBox="1"/>
          <p:nvPr/>
        </p:nvSpPr>
        <p:spPr>
          <a:xfrm>
            <a:off x="4572000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879D2-CDA5-4CAB-ADA9-F60600BCE52B}"/>
              </a:ext>
            </a:extLst>
          </p:cNvPr>
          <p:cNvSpPr txBox="1"/>
          <p:nvPr/>
        </p:nvSpPr>
        <p:spPr>
          <a:xfrm>
            <a:off x="5215401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E29E5-1EF8-43B1-86E1-F16FB40B5D7B}"/>
              </a:ext>
            </a:extLst>
          </p:cNvPr>
          <p:cNvSpPr txBox="1"/>
          <p:nvPr/>
        </p:nvSpPr>
        <p:spPr>
          <a:xfrm>
            <a:off x="5796136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196374-3D42-4F24-8B4D-6A4A4523A41A}"/>
              </a:ext>
            </a:extLst>
          </p:cNvPr>
          <p:cNvSpPr txBox="1"/>
          <p:nvPr/>
        </p:nvSpPr>
        <p:spPr>
          <a:xfrm>
            <a:off x="64395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089C1-9F91-4822-939B-90CE2E4730D8}"/>
              </a:ext>
            </a:extLst>
          </p:cNvPr>
          <p:cNvSpPr txBox="1"/>
          <p:nvPr/>
        </p:nvSpPr>
        <p:spPr>
          <a:xfrm>
            <a:off x="708760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46F238-7E36-4D2C-B44C-7129DB91767C}"/>
              </a:ext>
            </a:extLst>
          </p:cNvPr>
          <p:cNvSpPr txBox="1"/>
          <p:nvPr/>
        </p:nvSpPr>
        <p:spPr>
          <a:xfrm>
            <a:off x="7663673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977ED-D83B-47D1-BD67-1C62F2C9C97B}"/>
              </a:ext>
            </a:extLst>
          </p:cNvPr>
          <p:cNvSpPr txBox="1"/>
          <p:nvPr/>
        </p:nvSpPr>
        <p:spPr>
          <a:xfrm>
            <a:off x="82397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76324-ABF7-45BF-B1F7-4CDE6F34D34E}"/>
              </a:ext>
            </a:extLst>
          </p:cNvPr>
          <p:cNvSpPr txBox="1"/>
          <p:nvPr/>
        </p:nvSpPr>
        <p:spPr>
          <a:xfrm>
            <a:off x="29741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4138B-5A19-430B-9C4A-16544AC97D09}"/>
              </a:ext>
            </a:extLst>
          </p:cNvPr>
          <p:cNvSpPr txBox="1"/>
          <p:nvPr/>
        </p:nvSpPr>
        <p:spPr>
          <a:xfrm>
            <a:off x="3550234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16DF5-19CA-4605-8589-F2C3FB597BCD}"/>
              </a:ext>
            </a:extLst>
          </p:cNvPr>
          <p:cNvSpPr txBox="1"/>
          <p:nvPr/>
        </p:nvSpPr>
        <p:spPr>
          <a:xfrm>
            <a:off x="41983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ECE4AC-A593-460A-B294-A91FAFA8C1FC}"/>
              </a:ext>
            </a:extLst>
          </p:cNvPr>
          <p:cNvSpPr txBox="1"/>
          <p:nvPr/>
        </p:nvSpPr>
        <p:spPr>
          <a:xfrm>
            <a:off x="47743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AAC7D6-6AD3-433C-A817-E9E67548E3A7}"/>
              </a:ext>
            </a:extLst>
          </p:cNvPr>
          <p:cNvSpPr txBox="1"/>
          <p:nvPr/>
        </p:nvSpPr>
        <p:spPr>
          <a:xfrm>
            <a:off x="5422442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79F52-87D2-447F-9B93-EFF16DDD8BB3}"/>
              </a:ext>
            </a:extLst>
          </p:cNvPr>
          <p:cNvSpPr txBox="1"/>
          <p:nvPr/>
        </p:nvSpPr>
        <p:spPr>
          <a:xfrm>
            <a:off x="59985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400172-7EF2-497D-B81D-8B3342F0FEAE}"/>
              </a:ext>
            </a:extLst>
          </p:cNvPr>
          <p:cNvSpPr txBox="1"/>
          <p:nvPr/>
        </p:nvSpPr>
        <p:spPr>
          <a:xfrm>
            <a:off x="66465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73836-ABA3-465C-8C5C-3A4A50D7D608}"/>
              </a:ext>
            </a:extLst>
          </p:cNvPr>
          <p:cNvSpPr txBox="1"/>
          <p:nvPr/>
        </p:nvSpPr>
        <p:spPr>
          <a:xfrm>
            <a:off x="7222642" y="1050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927DA9-8D4B-478A-8657-46536DD9B87E}"/>
              </a:ext>
            </a:extLst>
          </p:cNvPr>
          <p:cNvSpPr txBox="1"/>
          <p:nvPr/>
        </p:nvSpPr>
        <p:spPr>
          <a:xfrm>
            <a:off x="781236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B6D3B-1D31-477D-9B79-C5B57C500012}"/>
              </a:ext>
            </a:extLst>
          </p:cNvPr>
          <p:cNvSpPr txBox="1"/>
          <p:nvPr/>
        </p:nvSpPr>
        <p:spPr>
          <a:xfrm>
            <a:off x="84467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1981" y="1000114"/>
            <a:ext cx="8172507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Improved Version</a:t>
            </a:r>
          </a:p>
          <a:p>
            <a:pPr marL="1257300" lvl="2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str[10];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name:");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scanf("%s", str);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str[i] != '\0'; i++);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printf("Length: = %d",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57B0E580-11CC-405C-BB76-75ED1C16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0028"/>
              </p:ext>
            </p:extLst>
          </p:nvPr>
        </p:nvGraphicFramePr>
        <p:xfrm>
          <a:off x="2796480" y="14088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2509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5576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7053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0948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578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5082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2834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93967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4634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432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‘m’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281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9EDDA0-4F28-4F21-A803-825CA9F03799}"/>
              </a:ext>
            </a:extLst>
          </p:cNvPr>
          <p:cNvSpPr txBox="1"/>
          <p:nvPr/>
        </p:nvSpPr>
        <p:spPr>
          <a:xfrm>
            <a:off x="2267744" y="1419622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062FD-2B02-412C-91B0-37117A94EEBA}"/>
              </a:ext>
            </a:extLst>
          </p:cNvPr>
          <p:cNvSpPr txBox="1"/>
          <p:nvPr/>
        </p:nvSpPr>
        <p:spPr>
          <a:xfrm>
            <a:off x="276712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79976-1A47-494B-92DB-BD3A1EAD1EC1}"/>
              </a:ext>
            </a:extLst>
          </p:cNvPr>
          <p:cNvSpPr txBox="1"/>
          <p:nvPr/>
        </p:nvSpPr>
        <p:spPr>
          <a:xfrm>
            <a:off x="3347864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034CF-EFBB-4A1F-8ABC-AFEA223C81C6}"/>
              </a:ext>
            </a:extLst>
          </p:cNvPr>
          <p:cNvSpPr txBox="1"/>
          <p:nvPr/>
        </p:nvSpPr>
        <p:spPr>
          <a:xfrm>
            <a:off x="3923928" y="177966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2002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8484B-E56F-4431-8BF6-ADC296B73DD8}"/>
              </a:ext>
            </a:extLst>
          </p:cNvPr>
          <p:cNvSpPr txBox="1"/>
          <p:nvPr/>
        </p:nvSpPr>
        <p:spPr>
          <a:xfrm>
            <a:off x="4572000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516D9-DF5D-459E-A851-DD26A0584FBE}"/>
              </a:ext>
            </a:extLst>
          </p:cNvPr>
          <p:cNvSpPr txBox="1"/>
          <p:nvPr/>
        </p:nvSpPr>
        <p:spPr>
          <a:xfrm>
            <a:off x="5215401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A1FDB-2DF9-4DF2-9E47-30601ED3F37C}"/>
              </a:ext>
            </a:extLst>
          </p:cNvPr>
          <p:cNvSpPr txBox="1"/>
          <p:nvPr/>
        </p:nvSpPr>
        <p:spPr>
          <a:xfrm>
            <a:off x="5796136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67874-AF91-48E7-9CC6-AF4677F3CC86}"/>
              </a:ext>
            </a:extLst>
          </p:cNvPr>
          <p:cNvSpPr txBox="1"/>
          <p:nvPr/>
        </p:nvSpPr>
        <p:spPr>
          <a:xfrm>
            <a:off x="64395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F45C3-5DD5-4F6A-8269-7014ED14462A}"/>
              </a:ext>
            </a:extLst>
          </p:cNvPr>
          <p:cNvSpPr txBox="1"/>
          <p:nvPr/>
        </p:nvSpPr>
        <p:spPr>
          <a:xfrm>
            <a:off x="708760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D289D-8C4A-472F-98C3-289F9718ADF2}"/>
              </a:ext>
            </a:extLst>
          </p:cNvPr>
          <p:cNvSpPr txBox="1"/>
          <p:nvPr/>
        </p:nvSpPr>
        <p:spPr>
          <a:xfrm>
            <a:off x="7663673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A8F1C4-3511-4F6B-9276-60ED58CDA242}"/>
              </a:ext>
            </a:extLst>
          </p:cNvPr>
          <p:cNvSpPr txBox="1"/>
          <p:nvPr/>
        </p:nvSpPr>
        <p:spPr>
          <a:xfrm>
            <a:off x="82397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C7065-1370-4BAD-BE8B-0D6B01F459D0}"/>
              </a:ext>
            </a:extLst>
          </p:cNvPr>
          <p:cNvSpPr txBox="1"/>
          <p:nvPr/>
        </p:nvSpPr>
        <p:spPr>
          <a:xfrm>
            <a:off x="29741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6D3DF-FB14-4E7A-A90E-6EBDEDC43FB6}"/>
              </a:ext>
            </a:extLst>
          </p:cNvPr>
          <p:cNvSpPr txBox="1"/>
          <p:nvPr/>
        </p:nvSpPr>
        <p:spPr>
          <a:xfrm>
            <a:off x="3550234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205DF5-B5FD-42D4-8251-6ABCB0B66EEB}"/>
              </a:ext>
            </a:extLst>
          </p:cNvPr>
          <p:cNvSpPr txBox="1"/>
          <p:nvPr/>
        </p:nvSpPr>
        <p:spPr>
          <a:xfrm>
            <a:off x="41983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301AFD-8CF0-48DE-BBB0-7BC07AE5790C}"/>
              </a:ext>
            </a:extLst>
          </p:cNvPr>
          <p:cNvSpPr txBox="1"/>
          <p:nvPr/>
        </p:nvSpPr>
        <p:spPr>
          <a:xfrm>
            <a:off x="47743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4E6E12-5A2A-4AAF-BC1D-5F4333061A3A}"/>
              </a:ext>
            </a:extLst>
          </p:cNvPr>
          <p:cNvSpPr txBox="1"/>
          <p:nvPr/>
        </p:nvSpPr>
        <p:spPr>
          <a:xfrm>
            <a:off x="5422442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052601-8DB5-4D6E-B35A-B9EC97F1E138}"/>
              </a:ext>
            </a:extLst>
          </p:cNvPr>
          <p:cNvSpPr txBox="1"/>
          <p:nvPr/>
        </p:nvSpPr>
        <p:spPr>
          <a:xfrm>
            <a:off x="59985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C354B2-1554-411C-A67C-429ABBF2A377}"/>
              </a:ext>
            </a:extLst>
          </p:cNvPr>
          <p:cNvSpPr txBox="1"/>
          <p:nvPr/>
        </p:nvSpPr>
        <p:spPr>
          <a:xfrm>
            <a:off x="66465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80E7D-E9FB-4ADC-A841-AB15D143F6CB}"/>
              </a:ext>
            </a:extLst>
          </p:cNvPr>
          <p:cNvSpPr txBox="1"/>
          <p:nvPr/>
        </p:nvSpPr>
        <p:spPr>
          <a:xfrm>
            <a:off x="7222642" y="1050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5ABBA-83E7-4ADB-80AE-881136C02445}"/>
              </a:ext>
            </a:extLst>
          </p:cNvPr>
          <p:cNvSpPr txBox="1"/>
          <p:nvPr/>
        </p:nvSpPr>
        <p:spPr>
          <a:xfrm>
            <a:off x="781236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A53D05-AEE3-4B22-AEEE-475D08C97C89}"/>
              </a:ext>
            </a:extLst>
          </p:cNvPr>
          <p:cNvSpPr txBox="1"/>
          <p:nvPr/>
        </p:nvSpPr>
        <p:spPr>
          <a:xfrm>
            <a:off x="84467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357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499914"/>
            <a:ext cx="7929618" cy="298610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 string from the user, store it in a character array and print it's reverse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Sample Output</a:t>
            </a: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Enter name: RAMA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AMAR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drawback with the scanf()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35496" y="915566"/>
            <a:ext cx="2935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str[5];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printf("Enter your name:");</a:t>
            </a:r>
          </a:p>
          <a:p>
            <a:r>
              <a:rPr lang="en-US" dirty="0"/>
              <a:t>    scanf("%s", str);</a:t>
            </a:r>
          </a:p>
          <a:p>
            <a:r>
              <a:rPr lang="en-US" dirty="0"/>
              <a:t>    printf("Hello %s", str);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A1E18-AD5D-4D74-95E0-5912AA4549BC}"/>
              </a:ext>
            </a:extLst>
          </p:cNvPr>
          <p:cNvSpPr/>
          <p:nvPr/>
        </p:nvSpPr>
        <p:spPr>
          <a:xfrm>
            <a:off x="5107406" y="2375452"/>
            <a:ext cx="3929090" cy="242854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77D5F-50F9-40B3-8929-8064350387DC}"/>
              </a:ext>
            </a:extLst>
          </p:cNvPr>
          <p:cNvSpPr txBox="1"/>
          <p:nvPr/>
        </p:nvSpPr>
        <p:spPr>
          <a:xfrm>
            <a:off x="5280574" y="2573491"/>
            <a:ext cx="231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Enter name: Abhay Rai</a:t>
            </a:r>
          </a:p>
          <a:p>
            <a:r>
              <a:rPr lang="en-US" dirty="0">
                <a:solidFill>
                  <a:srgbClr val="FFFF00"/>
                </a:solidFill>
              </a:rPr>
              <a:t>Hello Abhay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5513F-5BEF-4261-BE33-13D670936677}"/>
              </a:ext>
            </a:extLst>
          </p:cNvPr>
          <p:cNvSpPr/>
          <p:nvPr/>
        </p:nvSpPr>
        <p:spPr>
          <a:xfrm>
            <a:off x="382238" y="3291830"/>
            <a:ext cx="4621810" cy="1619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Note: The function scanf() in C language cannot accept spaces when we use %s. As soon as it     finds a space in the input, it stops reading the    input data.</a:t>
            </a:r>
          </a:p>
          <a:p>
            <a:r>
              <a:rPr lang="en-US" dirty="0"/>
              <a:t>A solution to the problem is using a new             function of C language called as gets()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4C79B65-3B0B-4C11-AC25-A473DF6C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45767"/>
              </p:ext>
            </p:extLst>
          </p:nvPr>
        </p:nvGraphicFramePr>
        <p:xfrm>
          <a:off x="2796480" y="14088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2509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5576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7053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0948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578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5082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2834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93967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4634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432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‘b’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‘h’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‘y’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281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E54AC4-9F65-4DE7-A38D-A57982A1526E}"/>
              </a:ext>
            </a:extLst>
          </p:cNvPr>
          <p:cNvSpPr txBox="1"/>
          <p:nvPr/>
        </p:nvSpPr>
        <p:spPr>
          <a:xfrm>
            <a:off x="2267744" y="1419622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01C3B-7855-4623-93B8-D52DB6F4AFC6}"/>
              </a:ext>
            </a:extLst>
          </p:cNvPr>
          <p:cNvSpPr txBox="1"/>
          <p:nvPr/>
        </p:nvSpPr>
        <p:spPr>
          <a:xfrm>
            <a:off x="276712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9045B-66DB-42C2-824A-5F318A1DD035}"/>
              </a:ext>
            </a:extLst>
          </p:cNvPr>
          <p:cNvSpPr txBox="1"/>
          <p:nvPr/>
        </p:nvSpPr>
        <p:spPr>
          <a:xfrm>
            <a:off x="3347864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F9DD6-9219-4CBB-A7AF-1EAB82FE27D1}"/>
              </a:ext>
            </a:extLst>
          </p:cNvPr>
          <p:cNvSpPr txBox="1"/>
          <p:nvPr/>
        </p:nvSpPr>
        <p:spPr>
          <a:xfrm>
            <a:off x="3923928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25C5E-D6E3-4832-AB5B-135623FC92DE}"/>
              </a:ext>
            </a:extLst>
          </p:cNvPr>
          <p:cNvSpPr txBox="1"/>
          <p:nvPr/>
        </p:nvSpPr>
        <p:spPr>
          <a:xfrm>
            <a:off x="4572000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E8A6F-2743-45E8-95DD-4928C22AA2C0}"/>
              </a:ext>
            </a:extLst>
          </p:cNvPr>
          <p:cNvSpPr txBox="1"/>
          <p:nvPr/>
        </p:nvSpPr>
        <p:spPr>
          <a:xfrm>
            <a:off x="5215401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584E6-A087-46B8-B483-62333335B5BF}"/>
              </a:ext>
            </a:extLst>
          </p:cNvPr>
          <p:cNvSpPr txBox="1"/>
          <p:nvPr/>
        </p:nvSpPr>
        <p:spPr>
          <a:xfrm>
            <a:off x="5796136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785A0-66F4-4F6A-B16B-1FD782B7E860}"/>
              </a:ext>
            </a:extLst>
          </p:cNvPr>
          <p:cNvSpPr txBox="1"/>
          <p:nvPr/>
        </p:nvSpPr>
        <p:spPr>
          <a:xfrm>
            <a:off x="64395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F94BE-18F9-466E-9EBE-0338FF7715A6}"/>
              </a:ext>
            </a:extLst>
          </p:cNvPr>
          <p:cNvSpPr txBox="1"/>
          <p:nvPr/>
        </p:nvSpPr>
        <p:spPr>
          <a:xfrm>
            <a:off x="708760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76BAD-1B66-4BFD-BF14-A7E794DE626C}"/>
              </a:ext>
            </a:extLst>
          </p:cNvPr>
          <p:cNvSpPr txBox="1"/>
          <p:nvPr/>
        </p:nvSpPr>
        <p:spPr>
          <a:xfrm>
            <a:off x="7663673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BBE8F-01F2-47CB-9453-EBCE6072D185}"/>
              </a:ext>
            </a:extLst>
          </p:cNvPr>
          <p:cNvSpPr txBox="1"/>
          <p:nvPr/>
        </p:nvSpPr>
        <p:spPr>
          <a:xfrm>
            <a:off x="82397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E68C6D-9E4F-4B5F-A88E-4CE333D2DBFE}"/>
              </a:ext>
            </a:extLst>
          </p:cNvPr>
          <p:cNvSpPr txBox="1"/>
          <p:nvPr/>
        </p:nvSpPr>
        <p:spPr>
          <a:xfrm>
            <a:off x="29741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7FD91-EF5F-447B-B56B-37E03CBAA4E6}"/>
              </a:ext>
            </a:extLst>
          </p:cNvPr>
          <p:cNvSpPr txBox="1"/>
          <p:nvPr/>
        </p:nvSpPr>
        <p:spPr>
          <a:xfrm>
            <a:off x="3550234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962D19-E9CE-41BD-A399-2913E24B3F38}"/>
              </a:ext>
            </a:extLst>
          </p:cNvPr>
          <p:cNvSpPr txBox="1"/>
          <p:nvPr/>
        </p:nvSpPr>
        <p:spPr>
          <a:xfrm>
            <a:off x="41983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5C06A5-82BE-425C-89B3-B9125F54ED90}"/>
              </a:ext>
            </a:extLst>
          </p:cNvPr>
          <p:cNvSpPr txBox="1"/>
          <p:nvPr/>
        </p:nvSpPr>
        <p:spPr>
          <a:xfrm>
            <a:off x="47743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0FD65-C968-4CF0-9C17-335DF0C3F46A}"/>
              </a:ext>
            </a:extLst>
          </p:cNvPr>
          <p:cNvSpPr txBox="1"/>
          <p:nvPr/>
        </p:nvSpPr>
        <p:spPr>
          <a:xfrm>
            <a:off x="5422442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45CD3C-47C8-4881-8A15-45DF84308751}"/>
              </a:ext>
            </a:extLst>
          </p:cNvPr>
          <p:cNvSpPr txBox="1"/>
          <p:nvPr/>
        </p:nvSpPr>
        <p:spPr>
          <a:xfrm>
            <a:off x="59985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C30DBD-6AA5-4271-9AF0-E64BC9091C86}"/>
              </a:ext>
            </a:extLst>
          </p:cNvPr>
          <p:cNvSpPr txBox="1"/>
          <p:nvPr/>
        </p:nvSpPr>
        <p:spPr>
          <a:xfrm>
            <a:off x="66465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10B7E0-C686-444A-BC51-50DFA5D8549C}"/>
              </a:ext>
            </a:extLst>
          </p:cNvPr>
          <p:cNvSpPr txBox="1"/>
          <p:nvPr/>
        </p:nvSpPr>
        <p:spPr>
          <a:xfrm>
            <a:off x="7222642" y="1050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3AC33D-374F-4CED-B7AA-31669D4FC404}"/>
              </a:ext>
            </a:extLst>
          </p:cNvPr>
          <p:cNvSpPr txBox="1"/>
          <p:nvPr/>
        </p:nvSpPr>
        <p:spPr>
          <a:xfrm>
            <a:off x="781236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ECF4F5-5039-48BA-8EB0-189B81E0060A}"/>
              </a:ext>
            </a:extLst>
          </p:cNvPr>
          <p:cNvSpPr txBox="1"/>
          <p:nvPr/>
        </p:nvSpPr>
        <p:spPr>
          <a:xfrm>
            <a:off x="84467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09F74BF4-CA7C-4A0B-BFD2-7EEA412D72E2}"/>
              </a:ext>
            </a:extLst>
          </p:cNvPr>
          <p:cNvSpPr/>
          <p:nvPr/>
        </p:nvSpPr>
        <p:spPr>
          <a:xfrm rot="5400000" flipV="1">
            <a:off x="7301762" y="2697622"/>
            <a:ext cx="276429" cy="312718"/>
          </a:xfrm>
          <a:prstGeom prst="bentUpArrow">
            <a:avLst>
              <a:gd name="adj1" fmla="val 12886"/>
              <a:gd name="adj2" fmla="val 19909"/>
              <a:gd name="adj3" fmla="val 319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 animBg="1"/>
      <p:bldP spid="3" grpId="0" build="p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gets()?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249902" y="1240063"/>
            <a:ext cx="7997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bg1"/>
                </a:solidFill>
              </a:rPr>
              <a:t>gets() </a:t>
            </a:r>
            <a:r>
              <a:rPr lang="en-US" dirty="0"/>
              <a:t>is predefined library function</a:t>
            </a:r>
          </a:p>
          <a:p>
            <a:endParaRPr lang="en-US" dirty="0"/>
          </a:p>
          <a:p>
            <a:r>
              <a:rPr lang="en-US" dirty="0"/>
              <a:t>2. It is available in the </a:t>
            </a:r>
            <a:r>
              <a:rPr lang="en-US" dirty="0">
                <a:solidFill>
                  <a:srgbClr val="FF0000"/>
                </a:solidFill>
              </a:rPr>
              <a:t>header file </a:t>
            </a:r>
            <a:r>
              <a:rPr lang="en-US" dirty="0"/>
              <a:t>stdio.h</a:t>
            </a:r>
          </a:p>
          <a:p>
            <a:endParaRPr lang="en-US" dirty="0"/>
          </a:p>
          <a:p>
            <a:r>
              <a:rPr lang="en-US" dirty="0"/>
              <a:t>3. The </a:t>
            </a:r>
            <a:r>
              <a:rPr lang="en-US" dirty="0">
                <a:solidFill>
                  <a:srgbClr val="08E64D"/>
                </a:solidFill>
              </a:rPr>
              <a:t>good</a:t>
            </a:r>
            <a:r>
              <a:rPr lang="en-US" dirty="0"/>
              <a:t> thing about is that:</a:t>
            </a:r>
          </a:p>
          <a:p>
            <a:r>
              <a:rPr lang="en-US" dirty="0"/>
              <a:t>   a. It doesn't require any format specifier</a:t>
            </a:r>
          </a:p>
          <a:p>
            <a:r>
              <a:rPr lang="en-US" dirty="0"/>
              <a:t>   b. It can read all the spaces, </a:t>
            </a:r>
            <a:r>
              <a:rPr lang="en-US" dirty="0">
                <a:solidFill>
                  <a:srgbClr val="FFFF00"/>
                </a:solidFill>
              </a:rPr>
              <a:t>special characters </a:t>
            </a:r>
            <a:r>
              <a:rPr lang="en-US" dirty="0"/>
              <a:t>as well as any string</a:t>
            </a:r>
          </a:p>
          <a:p>
            <a:endParaRPr lang="en-US" dirty="0"/>
          </a:p>
          <a:p>
            <a:r>
              <a:rPr lang="en-US" dirty="0"/>
              <a:t>4. But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remember</a:t>
            </a:r>
            <a:r>
              <a:rPr lang="en-US" dirty="0"/>
              <a:t> it is only with strings and not for any other type like char, int, float</a:t>
            </a:r>
          </a:p>
        </p:txBody>
      </p:sp>
    </p:spTree>
    <p:extLst>
      <p:ext uri="{BB962C8B-B14F-4D97-AF65-F5344CB8AC3E}">
        <p14:creationId xmlns:p14="http://schemas.microsoft.com/office/powerpoint/2010/main" val="20223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 of gets()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97924" y="1354579"/>
            <a:ext cx="24578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str[20];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printf("Enter name:");</a:t>
            </a:r>
          </a:p>
          <a:p>
            <a:r>
              <a:rPr lang="en-US" dirty="0"/>
              <a:t>    gets(str);</a:t>
            </a:r>
          </a:p>
          <a:p>
            <a:r>
              <a:rPr lang="en-US" dirty="0"/>
              <a:t>    printf("Hello %s", str);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A1E18-AD5D-4D74-95E0-5912AA4549BC}"/>
              </a:ext>
            </a:extLst>
          </p:cNvPr>
          <p:cNvSpPr/>
          <p:nvPr/>
        </p:nvSpPr>
        <p:spPr>
          <a:xfrm>
            <a:off x="5107406" y="2375452"/>
            <a:ext cx="3929090" cy="242854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77D5F-50F9-40B3-8929-8064350387DC}"/>
              </a:ext>
            </a:extLst>
          </p:cNvPr>
          <p:cNvSpPr txBox="1"/>
          <p:nvPr/>
        </p:nvSpPr>
        <p:spPr>
          <a:xfrm>
            <a:off x="5280574" y="2573491"/>
            <a:ext cx="2315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Enter name: Abhay Rai</a:t>
            </a:r>
          </a:p>
          <a:p>
            <a:r>
              <a:rPr lang="en-US" dirty="0">
                <a:solidFill>
                  <a:srgbClr val="FFFF00"/>
                </a:solidFill>
              </a:rPr>
              <a:t>Hello Abhay Rai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4C79B65-3B0B-4C11-AC25-A473DF6C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60747"/>
              </p:ext>
            </p:extLst>
          </p:nvPr>
        </p:nvGraphicFramePr>
        <p:xfrm>
          <a:off x="2796480" y="14088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2509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5576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7053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0948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578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5082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2834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93967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4634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432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‘b’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‘h’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‘y’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 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‘I’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281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E54AC4-9F65-4DE7-A38D-A57982A1526E}"/>
              </a:ext>
            </a:extLst>
          </p:cNvPr>
          <p:cNvSpPr txBox="1"/>
          <p:nvPr/>
        </p:nvSpPr>
        <p:spPr>
          <a:xfrm>
            <a:off x="2267744" y="1419622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01C3B-7855-4623-93B8-D52DB6F4AFC6}"/>
              </a:ext>
            </a:extLst>
          </p:cNvPr>
          <p:cNvSpPr txBox="1"/>
          <p:nvPr/>
        </p:nvSpPr>
        <p:spPr>
          <a:xfrm>
            <a:off x="276712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9045B-66DB-42C2-824A-5F318A1DD035}"/>
              </a:ext>
            </a:extLst>
          </p:cNvPr>
          <p:cNvSpPr txBox="1"/>
          <p:nvPr/>
        </p:nvSpPr>
        <p:spPr>
          <a:xfrm>
            <a:off x="3347864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F9DD6-9219-4CBB-A7AF-1EAB82FE27D1}"/>
              </a:ext>
            </a:extLst>
          </p:cNvPr>
          <p:cNvSpPr txBox="1"/>
          <p:nvPr/>
        </p:nvSpPr>
        <p:spPr>
          <a:xfrm>
            <a:off x="3923928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25C5E-D6E3-4832-AB5B-135623FC92DE}"/>
              </a:ext>
            </a:extLst>
          </p:cNvPr>
          <p:cNvSpPr txBox="1"/>
          <p:nvPr/>
        </p:nvSpPr>
        <p:spPr>
          <a:xfrm>
            <a:off x="4572000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E8A6F-2743-45E8-95DD-4928C22AA2C0}"/>
              </a:ext>
            </a:extLst>
          </p:cNvPr>
          <p:cNvSpPr txBox="1"/>
          <p:nvPr/>
        </p:nvSpPr>
        <p:spPr>
          <a:xfrm>
            <a:off x="5215401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584E6-A087-46B8-B483-62333335B5BF}"/>
              </a:ext>
            </a:extLst>
          </p:cNvPr>
          <p:cNvSpPr txBox="1"/>
          <p:nvPr/>
        </p:nvSpPr>
        <p:spPr>
          <a:xfrm>
            <a:off x="5796136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785A0-66F4-4F6A-B16B-1FD782B7E860}"/>
              </a:ext>
            </a:extLst>
          </p:cNvPr>
          <p:cNvSpPr txBox="1"/>
          <p:nvPr/>
        </p:nvSpPr>
        <p:spPr>
          <a:xfrm>
            <a:off x="64395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F94BE-18F9-466E-9EBE-0338FF7715A6}"/>
              </a:ext>
            </a:extLst>
          </p:cNvPr>
          <p:cNvSpPr txBox="1"/>
          <p:nvPr/>
        </p:nvSpPr>
        <p:spPr>
          <a:xfrm>
            <a:off x="708760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76BAD-1B66-4BFD-BF14-A7E794DE626C}"/>
              </a:ext>
            </a:extLst>
          </p:cNvPr>
          <p:cNvSpPr txBox="1"/>
          <p:nvPr/>
        </p:nvSpPr>
        <p:spPr>
          <a:xfrm>
            <a:off x="7663673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BBE8F-01F2-47CB-9453-EBCE6072D185}"/>
              </a:ext>
            </a:extLst>
          </p:cNvPr>
          <p:cNvSpPr txBox="1"/>
          <p:nvPr/>
        </p:nvSpPr>
        <p:spPr>
          <a:xfrm>
            <a:off x="82397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E68C6D-9E4F-4B5F-A88E-4CE333D2DBFE}"/>
              </a:ext>
            </a:extLst>
          </p:cNvPr>
          <p:cNvSpPr txBox="1"/>
          <p:nvPr/>
        </p:nvSpPr>
        <p:spPr>
          <a:xfrm>
            <a:off x="29741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7FD91-EF5F-447B-B56B-37E03CBAA4E6}"/>
              </a:ext>
            </a:extLst>
          </p:cNvPr>
          <p:cNvSpPr txBox="1"/>
          <p:nvPr/>
        </p:nvSpPr>
        <p:spPr>
          <a:xfrm>
            <a:off x="3550234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962D19-E9CE-41BD-A399-2913E24B3F38}"/>
              </a:ext>
            </a:extLst>
          </p:cNvPr>
          <p:cNvSpPr txBox="1"/>
          <p:nvPr/>
        </p:nvSpPr>
        <p:spPr>
          <a:xfrm>
            <a:off x="41983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5C06A5-82BE-425C-89B3-B9125F54ED90}"/>
              </a:ext>
            </a:extLst>
          </p:cNvPr>
          <p:cNvSpPr txBox="1"/>
          <p:nvPr/>
        </p:nvSpPr>
        <p:spPr>
          <a:xfrm>
            <a:off x="47743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0FD65-C968-4CF0-9C17-335DF0C3F46A}"/>
              </a:ext>
            </a:extLst>
          </p:cNvPr>
          <p:cNvSpPr txBox="1"/>
          <p:nvPr/>
        </p:nvSpPr>
        <p:spPr>
          <a:xfrm>
            <a:off x="5422442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45CD3C-47C8-4881-8A15-45DF84308751}"/>
              </a:ext>
            </a:extLst>
          </p:cNvPr>
          <p:cNvSpPr txBox="1"/>
          <p:nvPr/>
        </p:nvSpPr>
        <p:spPr>
          <a:xfrm>
            <a:off x="59985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C30DBD-6AA5-4271-9AF0-E64BC9091C86}"/>
              </a:ext>
            </a:extLst>
          </p:cNvPr>
          <p:cNvSpPr txBox="1"/>
          <p:nvPr/>
        </p:nvSpPr>
        <p:spPr>
          <a:xfrm>
            <a:off x="66465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10B7E0-C686-444A-BC51-50DFA5D8549C}"/>
              </a:ext>
            </a:extLst>
          </p:cNvPr>
          <p:cNvSpPr txBox="1"/>
          <p:nvPr/>
        </p:nvSpPr>
        <p:spPr>
          <a:xfrm>
            <a:off x="7222642" y="1050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3AC33D-374F-4CED-B7AA-31669D4FC404}"/>
              </a:ext>
            </a:extLst>
          </p:cNvPr>
          <p:cNvSpPr txBox="1"/>
          <p:nvPr/>
        </p:nvSpPr>
        <p:spPr>
          <a:xfrm>
            <a:off x="781236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ECF4F5-5039-48BA-8EB0-189B81E0060A}"/>
              </a:ext>
            </a:extLst>
          </p:cNvPr>
          <p:cNvSpPr txBox="1"/>
          <p:nvPr/>
        </p:nvSpPr>
        <p:spPr>
          <a:xfrm>
            <a:off x="84467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4FD24A25-2DAF-4F6B-9B18-E4D7AB05FA50}"/>
              </a:ext>
            </a:extLst>
          </p:cNvPr>
          <p:cNvSpPr/>
          <p:nvPr/>
        </p:nvSpPr>
        <p:spPr>
          <a:xfrm rot="5400000" flipV="1">
            <a:off x="7301763" y="3246375"/>
            <a:ext cx="276429" cy="312718"/>
          </a:xfrm>
          <a:prstGeom prst="bentUpArrow">
            <a:avLst>
              <a:gd name="adj1" fmla="val 12886"/>
              <a:gd name="adj2" fmla="val 19909"/>
              <a:gd name="adj3" fmla="val 319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 animBg="1"/>
      <p:bldP spid="3" grpId="0" build="p"/>
      <p:bldP spid="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6429" y="1193783"/>
            <a:ext cx="8722580" cy="3613191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accept a multiword string from the user and print it by      converting all upper case characters to lower case and vice versa.</a:t>
            </a:r>
          </a:p>
          <a:p>
            <a:pPr algn="ctr"/>
            <a:endParaRPr lang="en-US" sz="8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Sample Output:</a:t>
            </a:r>
          </a:p>
          <a:p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Enter Name: Abhay Rai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Hello aBHAY rAI</a:t>
            </a:r>
          </a:p>
          <a:p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Hint: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char ch = 'A';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ch = ch + 1;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printf("%c", ch);//B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851B5-4C6D-458A-BE4B-242E8A26E436}"/>
              </a:ext>
            </a:extLst>
          </p:cNvPr>
          <p:cNvSpPr txBox="1"/>
          <p:nvPr/>
        </p:nvSpPr>
        <p:spPr>
          <a:xfrm>
            <a:off x="4366516" y="2571750"/>
            <a:ext cx="2869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'A' + 1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65 + 1 =&gt; 66 	‘B’</a:t>
            </a:r>
          </a:p>
          <a:p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'A' + 32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65 + 32 	 97	'a'</a:t>
            </a:r>
          </a:p>
          <a:p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'A' -&gt; 65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	32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'a' -&gt; 97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F5071A5-B607-4F1D-B134-32EB96EB9A87}"/>
              </a:ext>
            </a:extLst>
          </p:cNvPr>
          <p:cNvSpPr/>
          <p:nvPr/>
        </p:nvSpPr>
        <p:spPr>
          <a:xfrm>
            <a:off x="5076056" y="3507854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FC1AAD-DF9B-4392-8C12-B1C27479EF6E}"/>
              </a:ext>
            </a:extLst>
          </p:cNvPr>
          <p:cNvSpPr/>
          <p:nvPr/>
        </p:nvSpPr>
        <p:spPr>
          <a:xfrm>
            <a:off x="5724128" y="350785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086E509-0D34-48DF-ADA5-F416836D6749}"/>
              </a:ext>
            </a:extLst>
          </p:cNvPr>
          <p:cNvSpPr/>
          <p:nvPr/>
        </p:nvSpPr>
        <p:spPr>
          <a:xfrm>
            <a:off x="5076056" y="3913401"/>
            <a:ext cx="234355" cy="6025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877C95B-632A-4096-B292-ADAFCD4C19F0}"/>
              </a:ext>
            </a:extLst>
          </p:cNvPr>
          <p:cNvSpPr/>
          <p:nvPr/>
        </p:nvSpPr>
        <p:spPr>
          <a:xfrm>
            <a:off x="5652120" y="285978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Character Array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 build="p"/>
      <p:bldP spid="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String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6E72-439C-4019-B7BE-38D0B50BF810}"/>
              </a:ext>
            </a:extLst>
          </p:cNvPr>
          <p:cNvSpPr txBox="1"/>
          <p:nvPr/>
        </p:nvSpPr>
        <p:spPr>
          <a:xfrm>
            <a:off x="35496" y="1131590"/>
            <a:ext cx="91622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 Functions </a:t>
            </a:r>
            <a:r>
              <a:rPr lang="en-US" dirty="0"/>
              <a:t>in C language are those important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dirty="0"/>
              <a:t> that have been provided by </a:t>
            </a:r>
          </a:p>
          <a:p>
            <a:r>
              <a:rPr lang="en-US" dirty="0"/>
              <a:t>  C language to work with </a:t>
            </a:r>
            <a:r>
              <a:rPr lang="en-US" dirty="0">
                <a:solidFill>
                  <a:srgbClr val="FFFF00"/>
                </a:solidFill>
              </a:rPr>
              <a:t>strings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These are </a:t>
            </a:r>
            <a:r>
              <a:rPr lang="en-US" dirty="0">
                <a:solidFill>
                  <a:srgbClr val="08E64D"/>
                </a:solidFill>
              </a:rPr>
              <a:t>predefined functions </a:t>
            </a:r>
            <a:r>
              <a:rPr lang="en-US" dirty="0">
                <a:solidFill>
                  <a:schemeClr val="bg1"/>
                </a:solidFill>
              </a:rPr>
              <a:t>and perform very useful operations on </a:t>
            </a:r>
            <a:r>
              <a:rPr lang="en-US" dirty="0">
                <a:solidFill>
                  <a:srgbClr val="002060"/>
                </a:solidFill>
              </a:rPr>
              <a:t>strings</a:t>
            </a:r>
            <a:r>
              <a:rPr lang="en-US" dirty="0">
                <a:solidFill>
                  <a:schemeClr val="bg1"/>
                </a:solidFill>
              </a:rPr>
              <a:t> so that we don’t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have </a:t>
            </a:r>
            <a:r>
              <a:rPr lang="en-US" dirty="0">
                <a:solidFill>
                  <a:schemeClr val="bg1"/>
                </a:solidFill>
              </a:rPr>
              <a:t>to write their logic.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All these </a:t>
            </a:r>
            <a:r>
              <a:rPr lang="en-US" dirty="0">
                <a:solidFill>
                  <a:srgbClr val="FFFF00"/>
                </a:solidFill>
              </a:rPr>
              <a:t>string functions </a:t>
            </a:r>
            <a:r>
              <a:rPr lang="en-US" dirty="0"/>
              <a:t>are available in the header file called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string. h</a:t>
            </a:r>
          </a:p>
        </p:txBody>
      </p:sp>
    </p:spTree>
    <p:extLst>
      <p:ext uri="{BB962C8B-B14F-4D97-AF65-F5344CB8AC3E}">
        <p14:creationId xmlns:p14="http://schemas.microsoft.com/office/powerpoint/2010/main" val="40676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strlen()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60456-62F9-471A-8009-CC429B86BE2A}"/>
              </a:ext>
            </a:extLst>
          </p:cNvPr>
          <p:cNvSpPr txBox="1"/>
          <p:nvPr/>
        </p:nvSpPr>
        <p:spPr>
          <a:xfrm>
            <a:off x="35496" y="915566"/>
            <a:ext cx="9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>
                <a:solidFill>
                  <a:srgbClr val="FFFF00"/>
                </a:solidFill>
              </a:rPr>
              <a:t>. strlen(): Calculates and returns the length of the string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107504" y="1326703"/>
            <a:ext cx="26653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Example:</a:t>
            </a:r>
          </a:p>
          <a:p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en-US" dirty="0" err="1">
                <a:solidFill>
                  <a:schemeClr val="bg1"/>
                </a:solidFill>
              </a:rPr>
              <a:t>string.h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char str[20];</a:t>
            </a:r>
          </a:p>
          <a:p>
            <a:r>
              <a:rPr lang="en-US" dirty="0">
                <a:solidFill>
                  <a:schemeClr val="bg1"/>
                </a:solidFill>
              </a:rPr>
              <a:t>    int x;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chemeClr val="bg1"/>
                </a:solidFill>
              </a:rPr>
              <a:t>    printf("Enter a string:");</a:t>
            </a:r>
          </a:p>
          <a:p>
            <a:r>
              <a:rPr lang="en-US" dirty="0">
                <a:solidFill>
                  <a:schemeClr val="bg1"/>
                </a:solidFill>
              </a:rPr>
              <a:t>    gets(str);</a:t>
            </a:r>
          </a:p>
          <a:p>
            <a:r>
              <a:rPr lang="en-US" dirty="0">
                <a:solidFill>
                  <a:schemeClr val="bg1"/>
                </a:solidFill>
              </a:rPr>
              <a:t>    x = strlen(str);</a:t>
            </a:r>
          </a:p>
          <a:p>
            <a:r>
              <a:rPr lang="en-US" dirty="0">
                <a:solidFill>
                  <a:schemeClr val="bg1"/>
                </a:solidFill>
              </a:rPr>
              <a:t>    printf("Length = %d", x);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2D673-F7D3-4B0F-A05A-B5CA6AA88631}"/>
              </a:ext>
            </a:extLst>
          </p:cNvPr>
          <p:cNvSpPr/>
          <p:nvPr/>
        </p:nvSpPr>
        <p:spPr>
          <a:xfrm>
            <a:off x="5002343" y="1851670"/>
            <a:ext cx="1781907" cy="516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D2CBAF-D4AA-4CE5-9F0D-D790D23BC7E9}"/>
              </a:ext>
            </a:extLst>
          </p:cNvPr>
          <p:cNvCxnSpPr>
            <a:cxnSpLocks/>
          </p:cNvCxnSpPr>
          <p:nvPr/>
        </p:nvCxnSpPr>
        <p:spPr>
          <a:xfrm flipV="1">
            <a:off x="1773702" y="2103363"/>
            <a:ext cx="3014322" cy="1917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3A766D4-A0E0-4160-8122-D50550AC2AB0}"/>
              </a:ext>
            </a:extLst>
          </p:cNvPr>
          <p:cNvSpPr/>
          <p:nvPr/>
        </p:nvSpPr>
        <p:spPr>
          <a:xfrm rot="1740894">
            <a:off x="4804758" y="2180050"/>
            <a:ext cx="133096" cy="1306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32D0D05-524C-48CA-A159-9351AEA1EB7D}"/>
              </a:ext>
            </a:extLst>
          </p:cNvPr>
          <p:cNvSpPr/>
          <p:nvPr/>
        </p:nvSpPr>
        <p:spPr>
          <a:xfrm>
            <a:off x="5793883" y="2255300"/>
            <a:ext cx="276345" cy="1256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A812B79-148A-43B8-8946-04D6DC4E323D}"/>
              </a:ext>
            </a:extLst>
          </p:cNvPr>
          <p:cNvSpPr/>
          <p:nvPr/>
        </p:nvSpPr>
        <p:spPr>
          <a:xfrm rot="19228528">
            <a:off x="6728010" y="2075614"/>
            <a:ext cx="198825" cy="146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61ADA-EFA5-4A03-9469-340512A66B58}"/>
              </a:ext>
            </a:extLst>
          </p:cNvPr>
          <p:cNvSpPr txBox="1"/>
          <p:nvPr/>
        </p:nvSpPr>
        <p:spPr>
          <a:xfrm>
            <a:off x="5186497" y="3651870"/>
            <a:ext cx="16177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2C055-4A62-4A42-9F61-E2AA1D814095}"/>
              </a:ext>
            </a:extLst>
          </p:cNvPr>
          <p:cNvSpPr txBox="1"/>
          <p:nvPr/>
        </p:nvSpPr>
        <p:spPr>
          <a:xfrm>
            <a:off x="6948264" y="3498562"/>
            <a:ext cx="19956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Function Argument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E4E1EB-BF64-4049-BD92-FF5E913E864C}"/>
              </a:ext>
            </a:extLst>
          </p:cNvPr>
          <p:cNvSpPr txBox="1"/>
          <p:nvPr/>
        </p:nvSpPr>
        <p:spPr>
          <a:xfrm>
            <a:off x="3611166" y="3498562"/>
            <a:ext cx="13928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09DCCDE-33AC-47D5-8F29-4D0327799288}"/>
              </a:ext>
            </a:extLst>
          </p:cNvPr>
          <p:cNvSpPr/>
          <p:nvPr/>
        </p:nvSpPr>
        <p:spPr>
          <a:xfrm>
            <a:off x="6660232" y="1723082"/>
            <a:ext cx="2016224" cy="77666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1472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  <p:bldP spid="7" grpId="0" build="p" animBg="1"/>
      <p:bldP spid="22" grpId="0" animBg="1"/>
      <p:bldP spid="27" grpId="0" animBg="1"/>
      <p:bldP spid="28" grpId="0" animBg="1"/>
      <p:bldP spid="23" grpId="0" build="p" animBg="1"/>
      <p:bldP spid="29" grpId="0" build="p" animBg="1"/>
      <p:bldP spid="30" grpId="0" build="p" animBg="1"/>
      <p:bldP spid="2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Improved Version of Previous 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1981" y="1000114"/>
            <a:ext cx="8172507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108938"/>
            <a:ext cx="44291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Improved Version</a:t>
            </a:r>
          </a:p>
          <a:p>
            <a:pPr marL="1257300" lvl="2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string.h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str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[20];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string:");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gets(str);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printf("Length = %d", strlen(str));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4239A2-8CCA-49C9-A7E7-7D555CEAEC80}"/>
              </a:ext>
            </a:extLst>
          </p:cNvPr>
          <p:cNvSpPr/>
          <p:nvPr/>
        </p:nvSpPr>
        <p:spPr>
          <a:xfrm>
            <a:off x="4716016" y="1275606"/>
            <a:ext cx="3929090" cy="242854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E08B2C-6A08-4A71-8F20-21D8E39C6F5D}"/>
              </a:ext>
            </a:extLst>
          </p:cNvPr>
          <p:cNvSpPr txBox="1"/>
          <p:nvPr/>
        </p:nvSpPr>
        <p:spPr>
          <a:xfrm>
            <a:off x="4889184" y="1473645"/>
            <a:ext cx="2475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Enter a string: Abhay Rai</a:t>
            </a:r>
          </a:p>
          <a:p>
            <a:r>
              <a:rPr lang="en-US" dirty="0">
                <a:solidFill>
                  <a:srgbClr val="FFFF00"/>
                </a:solidFill>
              </a:rPr>
              <a:t>Length = 9</a:t>
            </a:r>
          </a:p>
        </p:txBody>
      </p:sp>
    </p:spTree>
    <p:extLst>
      <p:ext uri="{BB962C8B-B14F-4D97-AF65-F5344CB8AC3E}">
        <p14:creationId xmlns:p14="http://schemas.microsoft.com/office/powerpoint/2010/main" val="27120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35" grpId="0" animBg="1"/>
      <p:bldP spid="3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6429" y="2073309"/>
            <a:ext cx="8722580" cy="185413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Using strlen(), print the reverse of the string. The string has to be accepted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strcpy()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60456-62F9-471A-8009-CC429B86BE2A}"/>
              </a:ext>
            </a:extLst>
          </p:cNvPr>
          <p:cNvSpPr txBox="1"/>
          <p:nvPr/>
        </p:nvSpPr>
        <p:spPr>
          <a:xfrm>
            <a:off x="35496" y="915566"/>
            <a:ext cx="9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strcpy(): Used to copy one string to another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107504" y="1326703"/>
            <a:ext cx="26167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arr[10];</a:t>
            </a:r>
          </a:p>
          <a:p>
            <a:r>
              <a:rPr lang="en-US" dirty="0"/>
              <a:t>    char brr[10];</a:t>
            </a:r>
          </a:p>
          <a:p>
            <a:r>
              <a:rPr lang="en-US" dirty="0"/>
              <a:t>    printf("Enter a string:");</a:t>
            </a:r>
          </a:p>
          <a:p>
            <a:r>
              <a:rPr lang="en-US" dirty="0"/>
              <a:t>    gets(arr);</a:t>
            </a:r>
          </a:p>
          <a:p>
            <a:r>
              <a:rPr lang="en-US" dirty="0"/>
              <a:t>    brr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38101A-F72E-4E7A-95C3-BFA40E4B1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4245"/>
              </p:ext>
            </p:extLst>
          </p:nvPr>
        </p:nvGraphicFramePr>
        <p:xfrm>
          <a:off x="3931606" y="1696854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‘m’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‘I’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‘t’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1B78C9-1D71-47E5-B72D-8D9226AD9A8F}"/>
              </a:ext>
            </a:extLst>
          </p:cNvPr>
          <p:cNvSpPr/>
          <p:nvPr/>
        </p:nvSpPr>
        <p:spPr>
          <a:xfrm>
            <a:off x="152400" y="3867150"/>
            <a:ext cx="2869780" cy="1106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C/C++ languages we can  never write array name on   Left Hand Side of the </a:t>
            </a:r>
          </a:p>
          <a:p>
            <a:pPr algn="ctr"/>
            <a:r>
              <a:rPr lang="en-US" dirty="0"/>
              <a:t>assignment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A3FD2-4F56-46F9-90C7-19BF405E6A33}"/>
              </a:ext>
            </a:extLst>
          </p:cNvPr>
          <p:cNvSpPr txBox="1"/>
          <p:nvPr/>
        </p:nvSpPr>
        <p:spPr>
          <a:xfrm>
            <a:off x="3347864" y="1707654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arr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E9340-797E-4603-BD4B-F4B4A81F1E2F}"/>
              </a:ext>
            </a:extLst>
          </p:cNvPr>
          <p:cNvSpPr txBox="1"/>
          <p:nvPr/>
        </p:nvSpPr>
        <p:spPr>
          <a:xfrm>
            <a:off x="3837473" y="2139702"/>
            <a:ext cx="567772" cy="268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F02D1-8AB4-4534-BFA0-42D6BF90A008}"/>
              </a:ext>
            </a:extLst>
          </p:cNvPr>
          <p:cNvSpPr txBox="1"/>
          <p:nvPr/>
        </p:nvSpPr>
        <p:spPr>
          <a:xfrm>
            <a:off x="435597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976A6-5539-4141-88A1-18485076A500}"/>
              </a:ext>
            </a:extLst>
          </p:cNvPr>
          <p:cNvSpPr txBox="1"/>
          <p:nvPr/>
        </p:nvSpPr>
        <p:spPr>
          <a:xfrm>
            <a:off x="4860032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8F92B-3834-4181-8191-CF14807F26E4}"/>
              </a:ext>
            </a:extLst>
          </p:cNvPr>
          <p:cNvSpPr txBox="1"/>
          <p:nvPr/>
        </p:nvSpPr>
        <p:spPr>
          <a:xfrm>
            <a:off x="5364088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675E7B-7BDD-4534-AF91-5299182D397A}"/>
              </a:ext>
            </a:extLst>
          </p:cNvPr>
          <p:cNvSpPr txBox="1"/>
          <p:nvPr/>
        </p:nvSpPr>
        <p:spPr>
          <a:xfrm>
            <a:off x="5868144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85237-F4E8-4C30-9DE8-024D9F7FF52D}"/>
              </a:ext>
            </a:extLst>
          </p:cNvPr>
          <p:cNvSpPr txBox="1"/>
          <p:nvPr/>
        </p:nvSpPr>
        <p:spPr>
          <a:xfrm>
            <a:off x="6372200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D698C-5A16-4DA9-A820-A01A55E2499F}"/>
              </a:ext>
            </a:extLst>
          </p:cNvPr>
          <p:cNvSpPr txBox="1"/>
          <p:nvPr/>
        </p:nvSpPr>
        <p:spPr>
          <a:xfrm>
            <a:off x="687625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EAB6D-7AD7-447D-863D-6431D41F99EC}"/>
              </a:ext>
            </a:extLst>
          </p:cNvPr>
          <p:cNvSpPr txBox="1"/>
          <p:nvPr/>
        </p:nvSpPr>
        <p:spPr>
          <a:xfrm>
            <a:off x="7388604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C22C45-86CE-47A0-8E98-3DEFCF155AAF}"/>
              </a:ext>
            </a:extLst>
          </p:cNvPr>
          <p:cNvSpPr txBox="1"/>
          <p:nvPr/>
        </p:nvSpPr>
        <p:spPr>
          <a:xfrm>
            <a:off x="7892660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34200-A730-42F7-8D4B-724E8A9C8134}"/>
              </a:ext>
            </a:extLst>
          </p:cNvPr>
          <p:cNvSpPr txBox="1"/>
          <p:nvPr/>
        </p:nvSpPr>
        <p:spPr>
          <a:xfrm>
            <a:off x="839671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1D086-460C-4E39-BBA1-20A60CFDC506}"/>
              </a:ext>
            </a:extLst>
          </p:cNvPr>
          <p:cNvSpPr txBox="1"/>
          <p:nvPr/>
        </p:nvSpPr>
        <p:spPr>
          <a:xfrm>
            <a:off x="4003372" y="139998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D173C6-2F03-4CC5-B5A1-A43FBDC32901}"/>
              </a:ext>
            </a:extLst>
          </p:cNvPr>
          <p:cNvSpPr txBox="1"/>
          <p:nvPr/>
        </p:nvSpPr>
        <p:spPr>
          <a:xfrm>
            <a:off x="4572000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3E5642-6D14-4BF8-9B1A-EEB8AA4260C5}"/>
              </a:ext>
            </a:extLst>
          </p:cNvPr>
          <p:cNvSpPr txBox="1"/>
          <p:nvPr/>
        </p:nvSpPr>
        <p:spPr>
          <a:xfrm>
            <a:off x="5087637" y="14095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FC176-3570-4A1F-8422-465FF196BD2B}"/>
              </a:ext>
            </a:extLst>
          </p:cNvPr>
          <p:cNvSpPr txBox="1"/>
          <p:nvPr/>
        </p:nvSpPr>
        <p:spPr>
          <a:xfrm>
            <a:off x="5527815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56E232-6C88-46DE-96C7-BB754CDC0012}"/>
              </a:ext>
            </a:extLst>
          </p:cNvPr>
          <p:cNvSpPr txBox="1"/>
          <p:nvPr/>
        </p:nvSpPr>
        <p:spPr>
          <a:xfrm>
            <a:off x="6043452" y="14095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35FAA4-0B60-41F6-A2F9-01B0E337E50A}"/>
              </a:ext>
            </a:extLst>
          </p:cNvPr>
          <p:cNvSpPr txBox="1"/>
          <p:nvPr/>
        </p:nvSpPr>
        <p:spPr>
          <a:xfrm>
            <a:off x="6539379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2A0E89-5FFA-40F6-BA60-31E984ABC827}"/>
              </a:ext>
            </a:extLst>
          </p:cNvPr>
          <p:cNvSpPr txBox="1"/>
          <p:nvPr/>
        </p:nvSpPr>
        <p:spPr>
          <a:xfrm>
            <a:off x="7043435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E185AA-49FD-4F81-BFAB-63C93DB75251}"/>
              </a:ext>
            </a:extLst>
          </p:cNvPr>
          <p:cNvSpPr txBox="1"/>
          <p:nvPr/>
        </p:nvSpPr>
        <p:spPr>
          <a:xfrm>
            <a:off x="7596336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B433E1-59FB-4E7E-98D2-DBD159271974}"/>
              </a:ext>
            </a:extLst>
          </p:cNvPr>
          <p:cNvSpPr txBox="1"/>
          <p:nvPr/>
        </p:nvSpPr>
        <p:spPr>
          <a:xfrm>
            <a:off x="8100392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55AE0F-8F68-492A-B6E2-2F50CEC090A3}"/>
              </a:ext>
            </a:extLst>
          </p:cNvPr>
          <p:cNvSpPr txBox="1"/>
          <p:nvPr/>
        </p:nvSpPr>
        <p:spPr>
          <a:xfrm>
            <a:off x="8555603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4240397D-B376-4595-923E-BADEEDDC1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3098"/>
              </p:ext>
            </p:extLst>
          </p:nvPr>
        </p:nvGraphicFramePr>
        <p:xfrm>
          <a:off x="3931606" y="4073014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E74D79ED-5DCF-45C7-9A0A-FCE340DC0AB9}"/>
              </a:ext>
            </a:extLst>
          </p:cNvPr>
          <p:cNvSpPr txBox="1"/>
          <p:nvPr/>
        </p:nvSpPr>
        <p:spPr>
          <a:xfrm>
            <a:off x="3347864" y="4083814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brr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CE5FC4-8EAC-43F0-92F7-1EC66C7FF4FA}"/>
              </a:ext>
            </a:extLst>
          </p:cNvPr>
          <p:cNvSpPr txBox="1"/>
          <p:nvPr/>
        </p:nvSpPr>
        <p:spPr>
          <a:xfrm>
            <a:off x="3837473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58F079-0DF2-4553-B994-04D8045E3AA5}"/>
              </a:ext>
            </a:extLst>
          </p:cNvPr>
          <p:cNvSpPr txBox="1"/>
          <p:nvPr/>
        </p:nvSpPr>
        <p:spPr>
          <a:xfrm>
            <a:off x="435597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E0C1F-0A2A-46F2-BC43-DBB8998B5494}"/>
              </a:ext>
            </a:extLst>
          </p:cNvPr>
          <p:cNvSpPr txBox="1"/>
          <p:nvPr/>
        </p:nvSpPr>
        <p:spPr>
          <a:xfrm>
            <a:off x="4860032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4118F3-AF77-4ED6-AE89-314CE1757D84}"/>
              </a:ext>
            </a:extLst>
          </p:cNvPr>
          <p:cNvSpPr txBox="1"/>
          <p:nvPr/>
        </p:nvSpPr>
        <p:spPr>
          <a:xfrm>
            <a:off x="5364088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5AC96-ADA1-471A-85CB-7CB3F748AAD3}"/>
              </a:ext>
            </a:extLst>
          </p:cNvPr>
          <p:cNvSpPr txBox="1"/>
          <p:nvPr/>
        </p:nvSpPr>
        <p:spPr>
          <a:xfrm>
            <a:off x="586814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1DF662-35F4-4D1A-A2FC-668C2F8F03B8}"/>
              </a:ext>
            </a:extLst>
          </p:cNvPr>
          <p:cNvSpPr txBox="1"/>
          <p:nvPr/>
        </p:nvSpPr>
        <p:spPr>
          <a:xfrm>
            <a:off x="6372200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0B1BA2-40D2-4405-8A6B-86C9BC7712D9}"/>
              </a:ext>
            </a:extLst>
          </p:cNvPr>
          <p:cNvSpPr txBox="1"/>
          <p:nvPr/>
        </p:nvSpPr>
        <p:spPr>
          <a:xfrm>
            <a:off x="687625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A5AE15-6B72-43BA-9759-8A77ED5651BC}"/>
              </a:ext>
            </a:extLst>
          </p:cNvPr>
          <p:cNvSpPr txBox="1"/>
          <p:nvPr/>
        </p:nvSpPr>
        <p:spPr>
          <a:xfrm>
            <a:off x="738860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C63717-5382-4752-83A2-BB65B94997D4}"/>
              </a:ext>
            </a:extLst>
          </p:cNvPr>
          <p:cNvSpPr txBox="1"/>
          <p:nvPr/>
        </p:nvSpPr>
        <p:spPr>
          <a:xfrm>
            <a:off x="7892660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12D047-9D24-480C-B906-B8E8DC8FE900}"/>
              </a:ext>
            </a:extLst>
          </p:cNvPr>
          <p:cNvSpPr txBox="1"/>
          <p:nvPr/>
        </p:nvSpPr>
        <p:spPr>
          <a:xfrm>
            <a:off x="839671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7D9661-DB6C-4E25-85D4-5421DC914CA1}"/>
              </a:ext>
            </a:extLst>
          </p:cNvPr>
          <p:cNvSpPr txBox="1"/>
          <p:nvPr/>
        </p:nvSpPr>
        <p:spPr>
          <a:xfrm>
            <a:off x="4003372" y="377614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F8D9E-D762-4BDA-BD78-41D14B354B93}"/>
              </a:ext>
            </a:extLst>
          </p:cNvPr>
          <p:cNvSpPr txBox="1"/>
          <p:nvPr/>
        </p:nvSpPr>
        <p:spPr>
          <a:xfrm>
            <a:off x="4572000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97D563-0BF0-409A-9808-8A9807A404EE}"/>
              </a:ext>
            </a:extLst>
          </p:cNvPr>
          <p:cNvSpPr txBox="1"/>
          <p:nvPr/>
        </p:nvSpPr>
        <p:spPr>
          <a:xfrm>
            <a:off x="5087637" y="37856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49603-6EEF-493C-81B2-7D80221A18A1}"/>
              </a:ext>
            </a:extLst>
          </p:cNvPr>
          <p:cNvSpPr txBox="1"/>
          <p:nvPr/>
        </p:nvSpPr>
        <p:spPr>
          <a:xfrm>
            <a:off x="5527815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442953-4E59-4C0C-8CC4-ED8B588E01A3}"/>
              </a:ext>
            </a:extLst>
          </p:cNvPr>
          <p:cNvSpPr txBox="1"/>
          <p:nvPr/>
        </p:nvSpPr>
        <p:spPr>
          <a:xfrm>
            <a:off x="6043452" y="37856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30D92A-BAC3-48BD-966C-2BE00C9A493D}"/>
              </a:ext>
            </a:extLst>
          </p:cNvPr>
          <p:cNvSpPr txBox="1"/>
          <p:nvPr/>
        </p:nvSpPr>
        <p:spPr>
          <a:xfrm>
            <a:off x="6539379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2FD3B-34DE-4D1B-BA5F-E38FCE695A02}"/>
              </a:ext>
            </a:extLst>
          </p:cNvPr>
          <p:cNvSpPr txBox="1"/>
          <p:nvPr/>
        </p:nvSpPr>
        <p:spPr>
          <a:xfrm>
            <a:off x="7043435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9FBD1-73F7-4D53-BF4B-B6A98AC289E0}"/>
              </a:ext>
            </a:extLst>
          </p:cNvPr>
          <p:cNvSpPr txBox="1"/>
          <p:nvPr/>
        </p:nvSpPr>
        <p:spPr>
          <a:xfrm>
            <a:off x="7596336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15A9FA-D398-4141-B80A-021058AC2AD4}"/>
              </a:ext>
            </a:extLst>
          </p:cNvPr>
          <p:cNvSpPr txBox="1"/>
          <p:nvPr/>
        </p:nvSpPr>
        <p:spPr>
          <a:xfrm>
            <a:off x="8100392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AC396B-7C7B-4483-A6BC-CEC6D51435E7}"/>
              </a:ext>
            </a:extLst>
          </p:cNvPr>
          <p:cNvSpPr txBox="1"/>
          <p:nvPr/>
        </p:nvSpPr>
        <p:spPr>
          <a:xfrm>
            <a:off x="8555603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1462D34-0E11-4B5D-B8C1-4A3376F1B36C}"/>
              </a:ext>
            </a:extLst>
          </p:cNvPr>
          <p:cNvSpPr/>
          <p:nvPr/>
        </p:nvSpPr>
        <p:spPr>
          <a:xfrm>
            <a:off x="1331640" y="3085395"/>
            <a:ext cx="1355310" cy="278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39609-6B98-4826-B088-6BEE33D82805}"/>
              </a:ext>
            </a:extLst>
          </p:cNvPr>
          <p:cNvSpPr txBox="1"/>
          <p:nvPr/>
        </p:nvSpPr>
        <p:spPr>
          <a:xfrm>
            <a:off x="2771800" y="3003798"/>
            <a:ext cx="1338773" cy="3648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51DB0A1-4075-4532-B36C-80CF3B5C223F}"/>
              </a:ext>
            </a:extLst>
          </p:cNvPr>
          <p:cNvSpPr/>
          <p:nvPr/>
        </p:nvSpPr>
        <p:spPr>
          <a:xfrm>
            <a:off x="4211960" y="3085395"/>
            <a:ext cx="841541" cy="278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85B29E-31A3-496B-A372-BF7DC2470B77}"/>
              </a:ext>
            </a:extLst>
          </p:cNvPr>
          <p:cNvSpPr txBox="1"/>
          <p:nvPr/>
        </p:nvSpPr>
        <p:spPr>
          <a:xfrm>
            <a:off x="5105435" y="3066514"/>
            <a:ext cx="133877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3000 = 2000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8264C6-C92C-4DAB-B280-7612C33AD718}"/>
              </a:ext>
            </a:extLst>
          </p:cNvPr>
          <p:cNvSpPr txBox="1"/>
          <p:nvPr/>
        </p:nvSpPr>
        <p:spPr>
          <a:xfrm>
            <a:off x="7542552" y="3071009"/>
            <a:ext cx="12170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Non Sense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D93858E-6BAD-4387-981A-93DC910F76D0}"/>
              </a:ext>
            </a:extLst>
          </p:cNvPr>
          <p:cNvSpPr/>
          <p:nvPr/>
        </p:nvSpPr>
        <p:spPr>
          <a:xfrm>
            <a:off x="6588224" y="3147814"/>
            <a:ext cx="841541" cy="278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  <p:bldP spid="5" grpId="0" build="p" animBg="1"/>
      <p:bldP spid="11" grpId="0" build="p" animBg="1"/>
      <p:bldP spid="72" grpId="0" build="p" animBg="1"/>
      <p:bldP spid="7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strlen()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60456-62F9-471A-8009-CC429B86BE2A}"/>
              </a:ext>
            </a:extLst>
          </p:cNvPr>
          <p:cNvSpPr txBox="1"/>
          <p:nvPr/>
        </p:nvSpPr>
        <p:spPr>
          <a:xfrm>
            <a:off x="35496" y="915566"/>
            <a:ext cx="900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To copy strings we can use the string function strcpy().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2D673-F7D3-4B0F-A05A-B5CA6AA88631}"/>
              </a:ext>
            </a:extLst>
          </p:cNvPr>
          <p:cNvSpPr/>
          <p:nvPr/>
        </p:nvSpPr>
        <p:spPr>
          <a:xfrm>
            <a:off x="971600" y="1983587"/>
            <a:ext cx="5592390" cy="516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strcpy(&lt;destination&gt;, &lt;source&gt;);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32D0D05-524C-48CA-A159-9351AEA1EB7D}"/>
              </a:ext>
            </a:extLst>
          </p:cNvPr>
          <p:cNvSpPr/>
          <p:nvPr/>
        </p:nvSpPr>
        <p:spPr>
          <a:xfrm>
            <a:off x="2985571" y="2419350"/>
            <a:ext cx="276345" cy="1299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61ADA-EFA5-4A03-9469-340512A66B58}"/>
              </a:ext>
            </a:extLst>
          </p:cNvPr>
          <p:cNvSpPr txBox="1"/>
          <p:nvPr/>
        </p:nvSpPr>
        <p:spPr>
          <a:xfrm>
            <a:off x="1312338" y="3795886"/>
            <a:ext cx="273389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 array in which we have</a:t>
            </a:r>
          </a:p>
          <a:p>
            <a:pPr algn="ctr"/>
            <a:r>
              <a:rPr lang="en-US" dirty="0"/>
              <a:t>to copy the data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A7B407D-8E91-466E-938E-5CC8972D01FC}"/>
              </a:ext>
            </a:extLst>
          </p:cNvPr>
          <p:cNvSpPr/>
          <p:nvPr/>
        </p:nvSpPr>
        <p:spPr>
          <a:xfrm>
            <a:off x="4788024" y="2427734"/>
            <a:ext cx="276345" cy="1256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8A421-E11E-4EC2-86A5-3CCF611DA97E}"/>
              </a:ext>
            </a:extLst>
          </p:cNvPr>
          <p:cNvSpPr txBox="1"/>
          <p:nvPr/>
        </p:nvSpPr>
        <p:spPr>
          <a:xfrm>
            <a:off x="4355976" y="3795886"/>
            <a:ext cx="25489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An array whose data is to</a:t>
            </a:r>
          </a:p>
          <a:p>
            <a:pPr algn="ctr"/>
            <a:r>
              <a:rPr lang="en-US" dirty="0"/>
              <a:t>be copied</a:t>
            </a:r>
          </a:p>
        </p:txBody>
      </p:sp>
    </p:spTree>
    <p:extLst>
      <p:ext uri="{BB962C8B-B14F-4D97-AF65-F5344CB8AC3E}">
        <p14:creationId xmlns:p14="http://schemas.microsoft.com/office/powerpoint/2010/main" val="31046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 animBg="1"/>
      <p:bldP spid="27" grpId="0" animBg="1"/>
      <p:bldP spid="23" grpId="0" build="p" animBg="1"/>
      <p:bldP spid="17" grpId="0" animBg="1"/>
      <p:bldP spid="18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Initializing a character array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6E72-439C-4019-B7BE-38D0B50BF810}"/>
              </a:ext>
            </a:extLst>
          </p:cNvPr>
          <p:cNvSpPr txBox="1"/>
          <p:nvPr/>
        </p:nvSpPr>
        <p:spPr>
          <a:xfrm>
            <a:off x="260871" y="1131590"/>
            <a:ext cx="40254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  <a:p>
            <a:r>
              <a:rPr lang="en-US" dirty="0"/>
              <a:t>char city[10] = {"Bhopal"};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</a:t>
            </a:r>
          </a:p>
          <a:p>
            <a:r>
              <a:rPr lang="en-US" dirty="0"/>
              <a:t>char city[] = "Bhopal";</a:t>
            </a:r>
          </a:p>
          <a:p>
            <a:endParaRPr lang="en-US" dirty="0"/>
          </a:p>
          <a:p>
            <a:r>
              <a:rPr lang="en-US" dirty="0"/>
              <a:t>5.</a:t>
            </a:r>
          </a:p>
          <a:p>
            <a:r>
              <a:rPr lang="en-US" dirty="0"/>
              <a:t>char city[10] = {'B', 'h', 'o', 'p', 'a', 'l', '\0'};</a:t>
            </a:r>
          </a:p>
          <a:p>
            <a:endParaRPr lang="en-US" dirty="0"/>
          </a:p>
          <a:p>
            <a:r>
              <a:rPr lang="en-US" dirty="0"/>
              <a:t>6.</a:t>
            </a:r>
          </a:p>
          <a:p>
            <a:r>
              <a:rPr lang="en-US" dirty="0"/>
              <a:t>char city[] = {'B', 'h', 'o', 'p', 'a', 'l', '\0'}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BCC48BA-C2F2-4CDF-9A24-72FAF5DCA348}"/>
              </a:ext>
            </a:extLst>
          </p:cNvPr>
          <p:cNvSpPr/>
          <p:nvPr/>
        </p:nvSpPr>
        <p:spPr>
          <a:xfrm>
            <a:off x="2987824" y="1491630"/>
            <a:ext cx="13681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CC1E84-BC0E-4511-A416-160E5A762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89779"/>
              </p:ext>
            </p:extLst>
          </p:nvPr>
        </p:nvGraphicFramePr>
        <p:xfrm>
          <a:off x="4448640" y="1243206"/>
          <a:ext cx="4163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25">
                  <a:extLst>
                    <a:ext uri="{9D8B030D-6E8A-4147-A177-3AD203B41FA5}">
                      <a16:colId xmlns:a16="http://schemas.microsoft.com/office/drawing/2014/main" val="1317750394"/>
                    </a:ext>
                  </a:extLst>
                </a:gridCol>
                <a:gridCol w="2081825">
                  <a:extLst>
                    <a:ext uri="{9D8B030D-6E8A-4147-A177-3AD203B41FA5}">
                      <a16:colId xmlns:a16="http://schemas.microsoft.com/office/drawing/2014/main" val="17982473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'A’                v/s               "A"</a:t>
                      </a: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0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marL="62455" marR="62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 marL="62455" marR="62455"/>
                </a:tc>
                <a:extLst>
                  <a:ext uri="{0D108BD9-81ED-4DB2-BD59-A6C34878D82A}">
                    <a16:rowId xmlns:a16="http://schemas.microsoft.com/office/drawing/2014/main" val="207484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</a:p>
                  </a:txBody>
                  <a:tcPr marL="62455" marR="62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</a:t>
                      </a:r>
                    </a:p>
                  </a:txBody>
                  <a:tcPr marL="62455" marR="62455"/>
                </a:tc>
                <a:extLst>
                  <a:ext uri="{0D108BD9-81ED-4DB2-BD59-A6C34878D82A}">
                    <a16:rowId xmlns:a16="http://schemas.microsoft.com/office/drawing/2014/main" val="412672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04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strcpy()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60456-62F9-471A-8009-CC429B86BE2A}"/>
              </a:ext>
            </a:extLst>
          </p:cNvPr>
          <p:cNvSpPr txBox="1"/>
          <p:nvPr/>
        </p:nvSpPr>
        <p:spPr>
          <a:xfrm>
            <a:off x="35496" y="915566"/>
            <a:ext cx="9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strcpy(): Used to copy one string to another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107504" y="1326703"/>
            <a:ext cx="26167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srcpy</a:t>
            </a:r>
            <a:r>
              <a:rPr lang="en-US" dirty="0"/>
              <a:t>() Function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arr[10];</a:t>
            </a:r>
          </a:p>
          <a:p>
            <a:r>
              <a:rPr lang="en-US" dirty="0"/>
              <a:t>    char brr[10];</a:t>
            </a:r>
          </a:p>
          <a:p>
            <a:r>
              <a:rPr lang="en-US" dirty="0"/>
              <a:t>    printf("Enter a string:");</a:t>
            </a:r>
          </a:p>
          <a:p>
            <a:r>
              <a:rPr lang="en-US" dirty="0"/>
              <a:t>    gets(arr);</a:t>
            </a:r>
          </a:p>
          <a:p>
            <a:r>
              <a:rPr lang="en-US" dirty="0"/>
              <a:t>    strcpy(brr, arr);</a:t>
            </a:r>
          </a:p>
          <a:p>
            <a:r>
              <a:rPr lang="en-US" dirty="0"/>
              <a:t>    printf("\</a:t>
            </a:r>
            <a:r>
              <a:rPr lang="en-US" dirty="0" err="1"/>
              <a:t>n%s</a:t>
            </a:r>
            <a:r>
              <a:rPr lang="en-US" dirty="0"/>
              <a:t>", brr);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38101A-F72E-4E7A-95C3-BFA40E4B13EC}"/>
              </a:ext>
            </a:extLst>
          </p:cNvPr>
          <p:cNvGraphicFramePr>
            <a:graphicFrameLocks noGrp="1"/>
          </p:cNvGraphicFramePr>
          <p:nvPr/>
        </p:nvGraphicFramePr>
        <p:xfrm>
          <a:off x="3931606" y="1696854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‘m’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‘I’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‘t’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4A3FD2-4F56-46F9-90C7-19BF405E6A33}"/>
              </a:ext>
            </a:extLst>
          </p:cNvPr>
          <p:cNvSpPr txBox="1"/>
          <p:nvPr/>
        </p:nvSpPr>
        <p:spPr>
          <a:xfrm>
            <a:off x="3347864" y="1707654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arr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E9340-797E-4603-BD4B-F4B4A81F1E2F}"/>
              </a:ext>
            </a:extLst>
          </p:cNvPr>
          <p:cNvSpPr txBox="1"/>
          <p:nvPr/>
        </p:nvSpPr>
        <p:spPr>
          <a:xfrm>
            <a:off x="3837473" y="2139702"/>
            <a:ext cx="567772" cy="268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F02D1-8AB4-4534-BFA0-42D6BF90A008}"/>
              </a:ext>
            </a:extLst>
          </p:cNvPr>
          <p:cNvSpPr txBox="1"/>
          <p:nvPr/>
        </p:nvSpPr>
        <p:spPr>
          <a:xfrm>
            <a:off x="435597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976A6-5539-4141-88A1-18485076A500}"/>
              </a:ext>
            </a:extLst>
          </p:cNvPr>
          <p:cNvSpPr txBox="1"/>
          <p:nvPr/>
        </p:nvSpPr>
        <p:spPr>
          <a:xfrm>
            <a:off x="4860032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8F92B-3834-4181-8191-CF14807F26E4}"/>
              </a:ext>
            </a:extLst>
          </p:cNvPr>
          <p:cNvSpPr txBox="1"/>
          <p:nvPr/>
        </p:nvSpPr>
        <p:spPr>
          <a:xfrm>
            <a:off x="5364088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675E7B-7BDD-4534-AF91-5299182D397A}"/>
              </a:ext>
            </a:extLst>
          </p:cNvPr>
          <p:cNvSpPr txBox="1"/>
          <p:nvPr/>
        </p:nvSpPr>
        <p:spPr>
          <a:xfrm>
            <a:off x="5868144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85237-F4E8-4C30-9DE8-024D9F7FF52D}"/>
              </a:ext>
            </a:extLst>
          </p:cNvPr>
          <p:cNvSpPr txBox="1"/>
          <p:nvPr/>
        </p:nvSpPr>
        <p:spPr>
          <a:xfrm>
            <a:off x="6372200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D698C-5A16-4DA9-A820-A01A55E2499F}"/>
              </a:ext>
            </a:extLst>
          </p:cNvPr>
          <p:cNvSpPr txBox="1"/>
          <p:nvPr/>
        </p:nvSpPr>
        <p:spPr>
          <a:xfrm>
            <a:off x="687625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EAB6D-7AD7-447D-863D-6431D41F99EC}"/>
              </a:ext>
            </a:extLst>
          </p:cNvPr>
          <p:cNvSpPr txBox="1"/>
          <p:nvPr/>
        </p:nvSpPr>
        <p:spPr>
          <a:xfrm>
            <a:off x="7388604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C22C45-86CE-47A0-8E98-3DEFCF155AAF}"/>
              </a:ext>
            </a:extLst>
          </p:cNvPr>
          <p:cNvSpPr txBox="1"/>
          <p:nvPr/>
        </p:nvSpPr>
        <p:spPr>
          <a:xfrm>
            <a:off x="7892660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34200-A730-42F7-8D4B-724E8A9C8134}"/>
              </a:ext>
            </a:extLst>
          </p:cNvPr>
          <p:cNvSpPr txBox="1"/>
          <p:nvPr/>
        </p:nvSpPr>
        <p:spPr>
          <a:xfrm>
            <a:off x="839671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1D086-460C-4E39-BBA1-20A60CFDC506}"/>
              </a:ext>
            </a:extLst>
          </p:cNvPr>
          <p:cNvSpPr txBox="1"/>
          <p:nvPr/>
        </p:nvSpPr>
        <p:spPr>
          <a:xfrm>
            <a:off x="4003372" y="139998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D173C6-2F03-4CC5-B5A1-A43FBDC32901}"/>
              </a:ext>
            </a:extLst>
          </p:cNvPr>
          <p:cNvSpPr txBox="1"/>
          <p:nvPr/>
        </p:nvSpPr>
        <p:spPr>
          <a:xfrm>
            <a:off x="4572000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3E5642-6D14-4BF8-9B1A-EEB8AA4260C5}"/>
              </a:ext>
            </a:extLst>
          </p:cNvPr>
          <p:cNvSpPr txBox="1"/>
          <p:nvPr/>
        </p:nvSpPr>
        <p:spPr>
          <a:xfrm>
            <a:off x="5087637" y="14095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FC176-3570-4A1F-8422-465FF196BD2B}"/>
              </a:ext>
            </a:extLst>
          </p:cNvPr>
          <p:cNvSpPr txBox="1"/>
          <p:nvPr/>
        </p:nvSpPr>
        <p:spPr>
          <a:xfrm>
            <a:off x="5527815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56E232-6C88-46DE-96C7-BB754CDC0012}"/>
              </a:ext>
            </a:extLst>
          </p:cNvPr>
          <p:cNvSpPr txBox="1"/>
          <p:nvPr/>
        </p:nvSpPr>
        <p:spPr>
          <a:xfrm>
            <a:off x="6043452" y="14095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35FAA4-0B60-41F6-A2F9-01B0E337E50A}"/>
              </a:ext>
            </a:extLst>
          </p:cNvPr>
          <p:cNvSpPr txBox="1"/>
          <p:nvPr/>
        </p:nvSpPr>
        <p:spPr>
          <a:xfrm>
            <a:off x="6539379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2A0E89-5FFA-40F6-BA60-31E984ABC827}"/>
              </a:ext>
            </a:extLst>
          </p:cNvPr>
          <p:cNvSpPr txBox="1"/>
          <p:nvPr/>
        </p:nvSpPr>
        <p:spPr>
          <a:xfrm>
            <a:off x="7043435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E185AA-49FD-4F81-BFAB-63C93DB75251}"/>
              </a:ext>
            </a:extLst>
          </p:cNvPr>
          <p:cNvSpPr txBox="1"/>
          <p:nvPr/>
        </p:nvSpPr>
        <p:spPr>
          <a:xfrm>
            <a:off x="7596336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B433E1-59FB-4E7E-98D2-DBD159271974}"/>
              </a:ext>
            </a:extLst>
          </p:cNvPr>
          <p:cNvSpPr txBox="1"/>
          <p:nvPr/>
        </p:nvSpPr>
        <p:spPr>
          <a:xfrm>
            <a:off x="8100392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55AE0F-8F68-492A-B6E2-2F50CEC090A3}"/>
              </a:ext>
            </a:extLst>
          </p:cNvPr>
          <p:cNvSpPr txBox="1"/>
          <p:nvPr/>
        </p:nvSpPr>
        <p:spPr>
          <a:xfrm>
            <a:off x="8555603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4240397D-B376-4595-923E-BADEEDDC1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356"/>
              </p:ext>
            </p:extLst>
          </p:nvPr>
        </p:nvGraphicFramePr>
        <p:xfrm>
          <a:off x="3931606" y="4073014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‘m’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‘I’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‘t’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E74D79ED-5DCF-45C7-9A0A-FCE340DC0AB9}"/>
              </a:ext>
            </a:extLst>
          </p:cNvPr>
          <p:cNvSpPr txBox="1"/>
          <p:nvPr/>
        </p:nvSpPr>
        <p:spPr>
          <a:xfrm>
            <a:off x="3347864" y="4083814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brr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CE5FC4-8EAC-43F0-92F7-1EC66C7FF4FA}"/>
              </a:ext>
            </a:extLst>
          </p:cNvPr>
          <p:cNvSpPr txBox="1"/>
          <p:nvPr/>
        </p:nvSpPr>
        <p:spPr>
          <a:xfrm>
            <a:off x="3837473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58F079-0DF2-4553-B994-04D8045E3AA5}"/>
              </a:ext>
            </a:extLst>
          </p:cNvPr>
          <p:cNvSpPr txBox="1"/>
          <p:nvPr/>
        </p:nvSpPr>
        <p:spPr>
          <a:xfrm>
            <a:off x="435597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E0C1F-0A2A-46F2-BC43-DBB8998B5494}"/>
              </a:ext>
            </a:extLst>
          </p:cNvPr>
          <p:cNvSpPr txBox="1"/>
          <p:nvPr/>
        </p:nvSpPr>
        <p:spPr>
          <a:xfrm>
            <a:off x="4860032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4118F3-AF77-4ED6-AE89-314CE1757D84}"/>
              </a:ext>
            </a:extLst>
          </p:cNvPr>
          <p:cNvSpPr txBox="1"/>
          <p:nvPr/>
        </p:nvSpPr>
        <p:spPr>
          <a:xfrm>
            <a:off x="5364088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5AC96-ADA1-471A-85CB-7CB3F748AAD3}"/>
              </a:ext>
            </a:extLst>
          </p:cNvPr>
          <p:cNvSpPr txBox="1"/>
          <p:nvPr/>
        </p:nvSpPr>
        <p:spPr>
          <a:xfrm>
            <a:off x="586814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1DF662-35F4-4D1A-A2FC-668C2F8F03B8}"/>
              </a:ext>
            </a:extLst>
          </p:cNvPr>
          <p:cNvSpPr txBox="1"/>
          <p:nvPr/>
        </p:nvSpPr>
        <p:spPr>
          <a:xfrm>
            <a:off x="6372200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0B1BA2-40D2-4405-8A6B-86C9BC7712D9}"/>
              </a:ext>
            </a:extLst>
          </p:cNvPr>
          <p:cNvSpPr txBox="1"/>
          <p:nvPr/>
        </p:nvSpPr>
        <p:spPr>
          <a:xfrm>
            <a:off x="687625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A5AE15-6B72-43BA-9759-8A77ED5651BC}"/>
              </a:ext>
            </a:extLst>
          </p:cNvPr>
          <p:cNvSpPr txBox="1"/>
          <p:nvPr/>
        </p:nvSpPr>
        <p:spPr>
          <a:xfrm>
            <a:off x="738860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C63717-5382-4752-83A2-BB65B94997D4}"/>
              </a:ext>
            </a:extLst>
          </p:cNvPr>
          <p:cNvSpPr txBox="1"/>
          <p:nvPr/>
        </p:nvSpPr>
        <p:spPr>
          <a:xfrm>
            <a:off x="7892660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12D047-9D24-480C-B906-B8E8DC8FE900}"/>
              </a:ext>
            </a:extLst>
          </p:cNvPr>
          <p:cNvSpPr txBox="1"/>
          <p:nvPr/>
        </p:nvSpPr>
        <p:spPr>
          <a:xfrm>
            <a:off x="839671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7D9661-DB6C-4E25-85D4-5421DC914CA1}"/>
              </a:ext>
            </a:extLst>
          </p:cNvPr>
          <p:cNvSpPr txBox="1"/>
          <p:nvPr/>
        </p:nvSpPr>
        <p:spPr>
          <a:xfrm>
            <a:off x="4003372" y="377614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F8D9E-D762-4BDA-BD78-41D14B354B93}"/>
              </a:ext>
            </a:extLst>
          </p:cNvPr>
          <p:cNvSpPr txBox="1"/>
          <p:nvPr/>
        </p:nvSpPr>
        <p:spPr>
          <a:xfrm>
            <a:off x="4572000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97D563-0BF0-409A-9808-8A9807A404EE}"/>
              </a:ext>
            </a:extLst>
          </p:cNvPr>
          <p:cNvSpPr txBox="1"/>
          <p:nvPr/>
        </p:nvSpPr>
        <p:spPr>
          <a:xfrm>
            <a:off x="5087637" y="37856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49603-6EEF-493C-81B2-7D80221A18A1}"/>
              </a:ext>
            </a:extLst>
          </p:cNvPr>
          <p:cNvSpPr txBox="1"/>
          <p:nvPr/>
        </p:nvSpPr>
        <p:spPr>
          <a:xfrm>
            <a:off x="5527815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442953-4E59-4C0C-8CC4-ED8B588E01A3}"/>
              </a:ext>
            </a:extLst>
          </p:cNvPr>
          <p:cNvSpPr txBox="1"/>
          <p:nvPr/>
        </p:nvSpPr>
        <p:spPr>
          <a:xfrm>
            <a:off x="6043452" y="37856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30D92A-BAC3-48BD-966C-2BE00C9A493D}"/>
              </a:ext>
            </a:extLst>
          </p:cNvPr>
          <p:cNvSpPr txBox="1"/>
          <p:nvPr/>
        </p:nvSpPr>
        <p:spPr>
          <a:xfrm>
            <a:off x="6539379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2FD3B-34DE-4D1B-BA5F-E38FCE695A02}"/>
              </a:ext>
            </a:extLst>
          </p:cNvPr>
          <p:cNvSpPr txBox="1"/>
          <p:nvPr/>
        </p:nvSpPr>
        <p:spPr>
          <a:xfrm>
            <a:off x="7043435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9FBD1-73F7-4D53-BF4B-B6A98AC289E0}"/>
              </a:ext>
            </a:extLst>
          </p:cNvPr>
          <p:cNvSpPr txBox="1"/>
          <p:nvPr/>
        </p:nvSpPr>
        <p:spPr>
          <a:xfrm>
            <a:off x="7596336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15A9FA-D398-4141-B80A-021058AC2AD4}"/>
              </a:ext>
            </a:extLst>
          </p:cNvPr>
          <p:cNvSpPr txBox="1"/>
          <p:nvPr/>
        </p:nvSpPr>
        <p:spPr>
          <a:xfrm>
            <a:off x="8100392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AC396B-7C7B-4483-A6BC-CEC6D51435E7}"/>
              </a:ext>
            </a:extLst>
          </p:cNvPr>
          <p:cNvSpPr txBox="1"/>
          <p:nvPr/>
        </p:nvSpPr>
        <p:spPr>
          <a:xfrm>
            <a:off x="8555603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62F656-4C7D-46C0-9385-FA3E940240A7}"/>
              </a:ext>
            </a:extLst>
          </p:cNvPr>
          <p:cNvCxnSpPr>
            <a:cxnSpLocks/>
          </p:cNvCxnSpPr>
          <p:nvPr/>
        </p:nvCxnSpPr>
        <p:spPr>
          <a:xfrm>
            <a:off x="4139952" y="2412401"/>
            <a:ext cx="0" cy="13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951A7C-A392-474B-931D-3AA39656CE16}"/>
              </a:ext>
            </a:extLst>
          </p:cNvPr>
          <p:cNvCxnSpPr/>
          <p:nvPr/>
        </p:nvCxnSpPr>
        <p:spPr>
          <a:xfrm>
            <a:off x="4716016" y="2412401"/>
            <a:ext cx="0" cy="13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E5136B-A311-4A9D-80A2-D83C4A1C9BD5}"/>
              </a:ext>
            </a:extLst>
          </p:cNvPr>
          <p:cNvCxnSpPr/>
          <p:nvPr/>
        </p:nvCxnSpPr>
        <p:spPr>
          <a:xfrm>
            <a:off x="5220072" y="2427734"/>
            <a:ext cx="0" cy="13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DD1660-AF22-47F0-A08C-E712CA6C01AE}"/>
              </a:ext>
            </a:extLst>
          </p:cNvPr>
          <p:cNvCxnSpPr/>
          <p:nvPr/>
        </p:nvCxnSpPr>
        <p:spPr>
          <a:xfrm>
            <a:off x="5652120" y="2412401"/>
            <a:ext cx="0" cy="13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627C615-99F8-4608-A83D-B5522CD9ACAF}"/>
              </a:ext>
            </a:extLst>
          </p:cNvPr>
          <p:cNvCxnSpPr/>
          <p:nvPr/>
        </p:nvCxnSpPr>
        <p:spPr>
          <a:xfrm>
            <a:off x="6156176" y="2412401"/>
            <a:ext cx="0" cy="13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9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Initializing a character array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6E72-439C-4019-B7BE-38D0B50BF810}"/>
              </a:ext>
            </a:extLst>
          </p:cNvPr>
          <p:cNvSpPr txBox="1"/>
          <p:nvPr/>
        </p:nvSpPr>
        <p:spPr>
          <a:xfrm>
            <a:off x="260871" y="1131590"/>
            <a:ext cx="81995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  <a:p>
            <a:r>
              <a:rPr lang="en-US" dirty="0"/>
              <a:t>char city[10];</a:t>
            </a:r>
          </a:p>
          <a:p>
            <a:r>
              <a:rPr lang="en-US" dirty="0"/>
              <a:t>city = {"Bhopal"};</a:t>
            </a:r>
          </a:p>
          <a:p>
            <a:endParaRPr lang="en-US" dirty="0"/>
          </a:p>
          <a:p>
            <a:r>
              <a:rPr lang="en-US" dirty="0"/>
              <a:t>2. </a:t>
            </a:r>
          </a:p>
          <a:p>
            <a:r>
              <a:rPr lang="en-US" dirty="0"/>
              <a:t>char city[10];</a:t>
            </a:r>
          </a:p>
          <a:p>
            <a:r>
              <a:rPr lang="en-US" dirty="0"/>
              <a:t>city[0] = 'B';</a:t>
            </a:r>
          </a:p>
          <a:p>
            <a:r>
              <a:rPr lang="en-US" dirty="0"/>
              <a:t>city[1] = 'h';</a:t>
            </a:r>
          </a:p>
          <a:p>
            <a:r>
              <a:rPr lang="en-US" dirty="0"/>
              <a:t>city[2] = 'o';</a:t>
            </a:r>
          </a:p>
          <a:p>
            <a:r>
              <a:rPr lang="en-US" dirty="0"/>
              <a:t>city[3] = 'p';</a:t>
            </a:r>
          </a:p>
          <a:p>
            <a:r>
              <a:rPr lang="en-US" dirty="0"/>
              <a:t>city[4] = 'a';</a:t>
            </a:r>
          </a:p>
          <a:p>
            <a:r>
              <a:rPr lang="en-US" dirty="0"/>
              <a:t>city[5] = 'l';</a:t>
            </a:r>
          </a:p>
          <a:p>
            <a:r>
              <a:rPr lang="en-US" dirty="0"/>
              <a:t>city[6] = '\0';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BCC48BA-C2F2-4CDF-9A24-72FAF5DCA348}"/>
              </a:ext>
            </a:extLst>
          </p:cNvPr>
          <p:cNvSpPr/>
          <p:nvPr/>
        </p:nvSpPr>
        <p:spPr>
          <a:xfrm>
            <a:off x="2195736" y="1779662"/>
            <a:ext cx="13681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D15BD-40D3-4D53-9275-F04268121759}"/>
              </a:ext>
            </a:extLst>
          </p:cNvPr>
          <p:cNvSpPr txBox="1"/>
          <p:nvPr/>
        </p:nvSpPr>
        <p:spPr>
          <a:xfrm>
            <a:off x="3635896" y="1707654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F5B968-6E32-4627-B9E8-0E8985087478}"/>
              </a:ext>
            </a:extLst>
          </p:cNvPr>
          <p:cNvSpPr/>
          <p:nvPr/>
        </p:nvSpPr>
        <p:spPr>
          <a:xfrm>
            <a:off x="1907704" y="4506674"/>
            <a:ext cx="13681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D0263-0D20-4597-AA98-A3A1AE86745E}"/>
              </a:ext>
            </a:extLst>
          </p:cNvPr>
          <p:cNvSpPr txBox="1"/>
          <p:nvPr/>
        </p:nvSpPr>
        <p:spPr>
          <a:xfrm>
            <a:off x="3358404" y="4299942"/>
            <a:ext cx="286978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Compulsory otherwise garbage values will be printed</a:t>
            </a:r>
          </a:p>
        </p:txBody>
      </p:sp>
    </p:spTree>
    <p:extLst>
      <p:ext uri="{BB962C8B-B14F-4D97-AF65-F5344CB8AC3E}">
        <p14:creationId xmlns:p14="http://schemas.microsoft.com/office/powerpoint/2010/main" val="27667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4" grpId="0" build="p" animBg="1"/>
      <p:bldP spid="11" grpId="0" animBg="1"/>
      <p:bldP spid="1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Initializing a character array using strcpy()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6E72-439C-4019-B7BE-38D0B50BF810}"/>
              </a:ext>
            </a:extLst>
          </p:cNvPr>
          <p:cNvSpPr txBox="1"/>
          <p:nvPr/>
        </p:nvSpPr>
        <p:spPr>
          <a:xfrm>
            <a:off x="260871" y="1131590"/>
            <a:ext cx="2217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  <a:p>
            <a:r>
              <a:rPr lang="en-US" dirty="0"/>
              <a:t>char city[10];</a:t>
            </a:r>
          </a:p>
          <a:p>
            <a:r>
              <a:rPr lang="en-US" dirty="0"/>
              <a:t>strcpy(city, "Bhopal");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BCC48BA-C2F2-4CDF-9A24-72FAF5DCA348}"/>
              </a:ext>
            </a:extLst>
          </p:cNvPr>
          <p:cNvSpPr/>
          <p:nvPr/>
        </p:nvSpPr>
        <p:spPr>
          <a:xfrm rot="5400000">
            <a:off x="1079612" y="2607754"/>
            <a:ext cx="13681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D15BD-40D3-4D53-9275-F04268121759}"/>
              </a:ext>
            </a:extLst>
          </p:cNvPr>
          <p:cNvSpPr txBox="1"/>
          <p:nvPr/>
        </p:nvSpPr>
        <p:spPr>
          <a:xfrm>
            <a:off x="935861" y="3538581"/>
            <a:ext cx="1619915" cy="401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String Constant</a:t>
            </a:r>
          </a:p>
        </p:txBody>
      </p:sp>
    </p:spTree>
    <p:extLst>
      <p:ext uri="{BB962C8B-B14F-4D97-AF65-F5344CB8AC3E}">
        <p14:creationId xmlns:p14="http://schemas.microsoft.com/office/powerpoint/2010/main" val="588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Strings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876161"/>
            <a:ext cx="9144032" cy="414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Single Dimensional Character Array (Strings)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2CDD4-947E-49AD-9D5A-D343C8C35817}"/>
              </a:ext>
            </a:extLst>
          </p:cNvPr>
          <p:cNvSpPr txBox="1"/>
          <p:nvPr/>
        </p:nvSpPr>
        <p:spPr>
          <a:xfrm>
            <a:off x="155449" y="1707654"/>
            <a:ext cx="2935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</a:t>
            </a:r>
          </a:p>
          <a:p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  char str[5];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</a:p>
          <a:p>
            <a:r>
              <a:rPr lang="en-US" dirty="0">
                <a:solidFill>
                  <a:srgbClr val="002060"/>
                </a:solidFill>
              </a:rPr>
              <a:t>    printf("Enter your name:");</a:t>
            </a:r>
          </a:p>
          <a:p>
            <a:r>
              <a:rPr lang="en-US" dirty="0">
                <a:solidFill>
                  <a:srgbClr val="002060"/>
                </a:solidFill>
              </a:rPr>
              <a:t>    scanf("%s", str);</a:t>
            </a:r>
          </a:p>
          <a:p>
            <a:r>
              <a:rPr lang="en-US" dirty="0">
                <a:solidFill>
                  <a:srgbClr val="002060"/>
                </a:solidFill>
              </a:rPr>
              <a:t>    printf("Your Name is %s");</a:t>
            </a:r>
          </a:p>
          <a:p>
            <a:r>
              <a:rPr lang="en-US" dirty="0">
                <a:solidFill>
                  <a:srgbClr val="002060"/>
                </a:solidFill>
              </a:rPr>
              <a:t>    return 0;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928E7-5A7D-4A30-A8C7-F918C4F0054A}"/>
              </a:ext>
            </a:extLst>
          </p:cNvPr>
          <p:cNvSpPr txBox="1"/>
          <p:nvPr/>
        </p:nvSpPr>
        <p:spPr>
          <a:xfrm>
            <a:off x="2880773" y="3939902"/>
            <a:ext cx="20512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Address of operator</a:t>
            </a:r>
          </a:p>
          <a:p>
            <a:r>
              <a:rPr lang="en-US" dirty="0"/>
              <a:t>"&amp;" not required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9B4209-4592-45C5-8D8A-D49AEA128866}"/>
              </a:ext>
            </a:extLst>
          </p:cNvPr>
          <p:cNvCxnSpPr>
            <a:cxnSpLocks/>
          </p:cNvCxnSpPr>
          <p:nvPr/>
        </p:nvCxnSpPr>
        <p:spPr>
          <a:xfrm>
            <a:off x="1752600" y="3333750"/>
            <a:ext cx="1128173" cy="60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AFA08C-8B1F-48B7-AB82-61D4045DC7D2}"/>
              </a:ext>
            </a:extLst>
          </p:cNvPr>
          <p:cNvSpPr txBox="1"/>
          <p:nvPr/>
        </p:nvSpPr>
        <p:spPr>
          <a:xfrm>
            <a:off x="5940152" y="1707654"/>
            <a:ext cx="30917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</a:t>
            </a:r>
          </a:p>
          <a:p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  int age;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</a:p>
          <a:p>
            <a:r>
              <a:rPr lang="en-US" dirty="0">
                <a:solidFill>
                  <a:srgbClr val="002060"/>
                </a:solidFill>
              </a:rPr>
              <a:t>    printf("Enter your age:");</a:t>
            </a:r>
          </a:p>
          <a:p>
            <a:r>
              <a:rPr lang="en-US" dirty="0">
                <a:solidFill>
                  <a:srgbClr val="002060"/>
                </a:solidFill>
              </a:rPr>
              <a:t>    scanf("%d", age);</a:t>
            </a:r>
          </a:p>
          <a:p>
            <a:r>
              <a:rPr lang="en-US" dirty="0">
                <a:solidFill>
                  <a:srgbClr val="002060"/>
                </a:solidFill>
              </a:rPr>
              <a:t>    printf("Your age is %d", age);</a:t>
            </a:r>
          </a:p>
          <a:p>
            <a:r>
              <a:rPr lang="en-US" dirty="0">
                <a:solidFill>
                  <a:srgbClr val="002060"/>
                </a:solidFill>
              </a:rPr>
              <a:t>    return 0;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73B91-19B6-42F8-986E-C09EFF919FEB}"/>
              </a:ext>
            </a:extLst>
          </p:cNvPr>
          <p:cNvSpPr txBox="1"/>
          <p:nvPr/>
        </p:nvSpPr>
        <p:spPr>
          <a:xfrm>
            <a:off x="3240813" y="2933531"/>
            <a:ext cx="20512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Address of operator</a:t>
            </a:r>
          </a:p>
          <a:p>
            <a:r>
              <a:rPr lang="en-US" dirty="0"/>
              <a:t>"&amp;“ compulsory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AC515B-79F3-47CC-B656-392B50D3F1FB}"/>
              </a:ext>
            </a:extLst>
          </p:cNvPr>
          <p:cNvCxnSpPr>
            <a:cxnSpLocks/>
          </p:cNvCxnSpPr>
          <p:nvPr/>
        </p:nvCxnSpPr>
        <p:spPr>
          <a:xfrm>
            <a:off x="5257800" y="2952750"/>
            <a:ext cx="2050504" cy="31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0BE7383-A214-4EF1-9B34-92D0516DB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13669"/>
              </p:ext>
            </p:extLst>
          </p:nvPr>
        </p:nvGraphicFramePr>
        <p:xfrm>
          <a:off x="2151764" y="1840870"/>
          <a:ext cx="3441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07">
                  <a:extLst>
                    <a:ext uri="{9D8B030D-6E8A-4147-A177-3AD203B41FA5}">
                      <a16:colId xmlns:a16="http://schemas.microsoft.com/office/drawing/2014/main" val="1710628081"/>
                    </a:ext>
                  </a:extLst>
                </a:gridCol>
                <a:gridCol w="688207">
                  <a:extLst>
                    <a:ext uri="{9D8B030D-6E8A-4147-A177-3AD203B41FA5}">
                      <a16:colId xmlns:a16="http://schemas.microsoft.com/office/drawing/2014/main" val="4279700173"/>
                    </a:ext>
                  </a:extLst>
                </a:gridCol>
                <a:gridCol w="688207">
                  <a:extLst>
                    <a:ext uri="{9D8B030D-6E8A-4147-A177-3AD203B41FA5}">
                      <a16:colId xmlns:a16="http://schemas.microsoft.com/office/drawing/2014/main" val="1799104082"/>
                    </a:ext>
                  </a:extLst>
                </a:gridCol>
                <a:gridCol w="688207">
                  <a:extLst>
                    <a:ext uri="{9D8B030D-6E8A-4147-A177-3AD203B41FA5}">
                      <a16:colId xmlns:a16="http://schemas.microsoft.com/office/drawing/2014/main" val="2930942158"/>
                    </a:ext>
                  </a:extLst>
                </a:gridCol>
                <a:gridCol w="688207">
                  <a:extLst>
                    <a:ext uri="{9D8B030D-6E8A-4147-A177-3AD203B41FA5}">
                      <a16:colId xmlns:a16="http://schemas.microsoft.com/office/drawing/2014/main" val="1234417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‘R’</a:t>
                      </a:r>
                    </a:p>
                  </a:txBody>
                  <a:tcPr marL="51615" marR="5161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51615" marR="5161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‘m’</a:t>
                      </a:r>
                    </a:p>
                  </a:txBody>
                  <a:tcPr marL="51615" marR="5161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 marL="51615" marR="5161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 marL="51615" marR="5161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848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F4C6F47-00DB-40E0-9DCA-218B346CB68C}"/>
              </a:ext>
            </a:extLst>
          </p:cNvPr>
          <p:cNvSpPr txBox="1"/>
          <p:nvPr/>
        </p:nvSpPr>
        <p:spPr>
          <a:xfrm>
            <a:off x="411532" y="4301683"/>
            <a:ext cx="19282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To scan multiple</a:t>
            </a:r>
          </a:p>
          <a:p>
            <a:r>
              <a:rPr lang="en-US" dirty="0"/>
              <a:t>Characters at once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5F3329-2AFF-4211-AB28-73D157FB2F6E}"/>
              </a:ext>
            </a:extLst>
          </p:cNvPr>
          <p:cNvCxnSpPr>
            <a:cxnSpLocks/>
          </p:cNvCxnSpPr>
          <p:nvPr/>
        </p:nvCxnSpPr>
        <p:spPr>
          <a:xfrm rot="5400000">
            <a:off x="736620" y="3784756"/>
            <a:ext cx="933586" cy="3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981245-AF2B-42F8-B935-057A1AD616C1}"/>
              </a:ext>
            </a:extLst>
          </p:cNvPr>
          <p:cNvSpPr txBox="1"/>
          <p:nvPr/>
        </p:nvSpPr>
        <p:spPr>
          <a:xfrm>
            <a:off x="1691680" y="184237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91B628-6C06-4446-9542-13463209D238}"/>
              </a:ext>
            </a:extLst>
          </p:cNvPr>
          <p:cNvSpPr txBox="1"/>
          <p:nvPr/>
        </p:nvSpPr>
        <p:spPr>
          <a:xfrm>
            <a:off x="2153398" y="22117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2BFB8-CA22-4B2F-B80D-92C2585F0EF5}"/>
              </a:ext>
            </a:extLst>
          </p:cNvPr>
          <p:cNvSpPr txBox="1"/>
          <p:nvPr/>
        </p:nvSpPr>
        <p:spPr>
          <a:xfrm>
            <a:off x="2843808" y="22024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2D8EA7-C60C-475B-B6B9-F460E77A50BC}"/>
              </a:ext>
            </a:extLst>
          </p:cNvPr>
          <p:cNvSpPr txBox="1"/>
          <p:nvPr/>
        </p:nvSpPr>
        <p:spPr>
          <a:xfrm>
            <a:off x="3538257" y="22117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E569E9-159A-42AB-82F3-A67605CB3EAA}"/>
              </a:ext>
            </a:extLst>
          </p:cNvPr>
          <p:cNvSpPr txBox="1"/>
          <p:nvPr/>
        </p:nvSpPr>
        <p:spPr>
          <a:xfrm>
            <a:off x="4267200" y="22117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0C21B1-52F0-46E8-91B1-7F1A4CA7D83A}"/>
              </a:ext>
            </a:extLst>
          </p:cNvPr>
          <p:cNvSpPr txBox="1"/>
          <p:nvPr/>
        </p:nvSpPr>
        <p:spPr>
          <a:xfrm>
            <a:off x="4932040" y="22117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2142CA-ED2E-48E8-B93B-2D25917ACB62}"/>
              </a:ext>
            </a:extLst>
          </p:cNvPr>
          <p:cNvSpPr txBox="1"/>
          <p:nvPr/>
        </p:nvSpPr>
        <p:spPr>
          <a:xfrm>
            <a:off x="2365314" y="1482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D7D073-03E9-4FD1-A841-E217108E21A2}"/>
              </a:ext>
            </a:extLst>
          </p:cNvPr>
          <p:cNvSpPr txBox="1"/>
          <p:nvPr/>
        </p:nvSpPr>
        <p:spPr>
          <a:xfrm>
            <a:off x="3051114" y="1491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DB1005-8259-4735-B9D2-CFF9688E5652}"/>
              </a:ext>
            </a:extLst>
          </p:cNvPr>
          <p:cNvSpPr txBox="1"/>
          <p:nvPr/>
        </p:nvSpPr>
        <p:spPr>
          <a:xfrm>
            <a:off x="3736914" y="1491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E1F66-6A10-4D5A-8E51-FAF578FED1CD}"/>
              </a:ext>
            </a:extLst>
          </p:cNvPr>
          <p:cNvSpPr txBox="1"/>
          <p:nvPr/>
        </p:nvSpPr>
        <p:spPr>
          <a:xfrm>
            <a:off x="4422714" y="1491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9D45CF-B795-4DDE-93A5-5EF187FDE9B5}"/>
              </a:ext>
            </a:extLst>
          </p:cNvPr>
          <p:cNvSpPr txBox="1"/>
          <p:nvPr/>
        </p:nvSpPr>
        <p:spPr>
          <a:xfrm>
            <a:off x="5108514" y="1491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" name="Callout: Up Arrow 29">
            <a:extLst>
              <a:ext uri="{FF2B5EF4-FFF2-40B4-BE49-F238E27FC236}">
                <a16:creationId xmlns:a16="http://schemas.microsoft.com/office/drawing/2014/main" id="{3449C063-39E7-40DC-B900-A752F32EB96F}"/>
              </a:ext>
            </a:extLst>
          </p:cNvPr>
          <p:cNvSpPr/>
          <p:nvPr/>
        </p:nvSpPr>
        <p:spPr>
          <a:xfrm>
            <a:off x="7409982" y="3795886"/>
            <a:ext cx="1050450" cy="79034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Absurd</a:t>
            </a:r>
          </a:p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/>
      <p:bldP spid="4" grpId="0" build="p" animBg="1"/>
      <p:bldP spid="11" grpId="0" build="p"/>
      <p:bldP spid="15" grpId="0" build="p" animBg="1"/>
      <p:bldP spid="20" grpId="0" build="p" animBg="1"/>
      <p:bldP spid="29" grpId="0" build="p"/>
      <p:bldP spid="30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512" y="100353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strcat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60456-62F9-471A-8009-CC429B86BE2A}"/>
              </a:ext>
            </a:extLst>
          </p:cNvPr>
          <p:cNvSpPr txBox="1"/>
          <p:nvPr/>
        </p:nvSpPr>
        <p:spPr>
          <a:xfrm>
            <a:off x="35496" y="915566"/>
            <a:ext cx="9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strcat</a:t>
            </a:r>
            <a:r>
              <a:rPr lang="en-US" dirty="0"/>
              <a:t>(): String Concatenation:- This function joins a string at the end of another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35496" y="1203598"/>
            <a:ext cx="31642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dirty="0" err="1"/>
              <a:t>strcat</a:t>
            </a:r>
            <a:r>
              <a:rPr lang="en-US" dirty="0"/>
              <a:t>(&lt;destination&gt;, &lt;source&gt;);</a:t>
            </a:r>
          </a:p>
          <a:p>
            <a:r>
              <a:rPr lang="en-US" dirty="0"/>
              <a:t>Example: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arr[10];</a:t>
            </a:r>
          </a:p>
          <a:p>
            <a:r>
              <a:rPr lang="en-US" dirty="0"/>
              <a:t>    char </a:t>
            </a:r>
            <a:r>
              <a:rPr lang="en-US" dirty="0" err="1"/>
              <a:t>brr</a:t>
            </a:r>
            <a:r>
              <a:rPr lang="en-US" dirty="0"/>
              <a:t>[10];</a:t>
            </a:r>
          </a:p>
          <a:p>
            <a:r>
              <a:rPr lang="en-US" dirty="0"/>
              <a:t>    printf("Enter 2 strings:");</a:t>
            </a:r>
          </a:p>
          <a:p>
            <a:r>
              <a:rPr lang="en-US" dirty="0"/>
              <a:t>    scanf("%s %s", arr, brr);</a:t>
            </a:r>
          </a:p>
          <a:p>
            <a:r>
              <a:rPr lang="en-US" dirty="0"/>
              <a:t>    </a:t>
            </a:r>
            <a:r>
              <a:rPr lang="en-US" dirty="0" err="1"/>
              <a:t>strcat</a:t>
            </a:r>
            <a:r>
              <a:rPr lang="en-US" dirty="0"/>
              <a:t>(arr, brr);</a:t>
            </a:r>
          </a:p>
          <a:p>
            <a:r>
              <a:rPr lang="en-US" dirty="0"/>
              <a:t>    printf("%s", arr);//HIUSER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38101A-F72E-4E7A-95C3-BFA40E4B1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8608"/>
              </p:ext>
            </p:extLst>
          </p:nvPr>
        </p:nvGraphicFramePr>
        <p:xfrm>
          <a:off x="3926468" y="1696854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‘H’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‘i’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4A3FD2-4F56-46F9-90C7-19BF405E6A33}"/>
              </a:ext>
            </a:extLst>
          </p:cNvPr>
          <p:cNvSpPr txBox="1"/>
          <p:nvPr/>
        </p:nvSpPr>
        <p:spPr>
          <a:xfrm>
            <a:off x="3347864" y="1707654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arr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E9340-797E-4603-BD4B-F4B4A81F1E2F}"/>
              </a:ext>
            </a:extLst>
          </p:cNvPr>
          <p:cNvSpPr txBox="1"/>
          <p:nvPr/>
        </p:nvSpPr>
        <p:spPr>
          <a:xfrm>
            <a:off x="3837473" y="2139702"/>
            <a:ext cx="567772" cy="268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F02D1-8AB4-4534-BFA0-42D6BF90A008}"/>
              </a:ext>
            </a:extLst>
          </p:cNvPr>
          <p:cNvSpPr txBox="1"/>
          <p:nvPr/>
        </p:nvSpPr>
        <p:spPr>
          <a:xfrm>
            <a:off x="435597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976A6-5539-4141-88A1-18485076A500}"/>
              </a:ext>
            </a:extLst>
          </p:cNvPr>
          <p:cNvSpPr txBox="1"/>
          <p:nvPr/>
        </p:nvSpPr>
        <p:spPr>
          <a:xfrm>
            <a:off x="4860032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8F92B-3834-4181-8191-CF14807F26E4}"/>
              </a:ext>
            </a:extLst>
          </p:cNvPr>
          <p:cNvSpPr txBox="1"/>
          <p:nvPr/>
        </p:nvSpPr>
        <p:spPr>
          <a:xfrm>
            <a:off x="5364088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675E7B-7BDD-4534-AF91-5299182D397A}"/>
              </a:ext>
            </a:extLst>
          </p:cNvPr>
          <p:cNvSpPr txBox="1"/>
          <p:nvPr/>
        </p:nvSpPr>
        <p:spPr>
          <a:xfrm>
            <a:off x="5868144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85237-F4E8-4C30-9DE8-024D9F7FF52D}"/>
              </a:ext>
            </a:extLst>
          </p:cNvPr>
          <p:cNvSpPr txBox="1"/>
          <p:nvPr/>
        </p:nvSpPr>
        <p:spPr>
          <a:xfrm>
            <a:off x="6372200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D698C-5A16-4DA9-A820-A01A55E2499F}"/>
              </a:ext>
            </a:extLst>
          </p:cNvPr>
          <p:cNvSpPr txBox="1"/>
          <p:nvPr/>
        </p:nvSpPr>
        <p:spPr>
          <a:xfrm>
            <a:off x="687625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EAB6D-7AD7-447D-863D-6431D41F99EC}"/>
              </a:ext>
            </a:extLst>
          </p:cNvPr>
          <p:cNvSpPr txBox="1"/>
          <p:nvPr/>
        </p:nvSpPr>
        <p:spPr>
          <a:xfrm>
            <a:off x="7388604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C22C45-86CE-47A0-8E98-3DEFCF155AAF}"/>
              </a:ext>
            </a:extLst>
          </p:cNvPr>
          <p:cNvSpPr txBox="1"/>
          <p:nvPr/>
        </p:nvSpPr>
        <p:spPr>
          <a:xfrm>
            <a:off x="7892660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34200-A730-42F7-8D4B-724E8A9C8134}"/>
              </a:ext>
            </a:extLst>
          </p:cNvPr>
          <p:cNvSpPr txBox="1"/>
          <p:nvPr/>
        </p:nvSpPr>
        <p:spPr>
          <a:xfrm>
            <a:off x="839671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1D086-460C-4E39-BBA1-20A60CFDC506}"/>
              </a:ext>
            </a:extLst>
          </p:cNvPr>
          <p:cNvSpPr txBox="1"/>
          <p:nvPr/>
        </p:nvSpPr>
        <p:spPr>
          <a:xfrm>
            <a:off x="4003372" y="139998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D173C6-2F03-4CC5-B5A1-A43FBDC32901}"/>
              </a:ext>
            </a:extLst>
          </p:cNvPr>
          <p:cNvSpPr txBox="1"/>
          <p:nvPr/>
        </p:nvSpPr>
        <p:spPr>
          <a:xfrm>
            <a:off x="4572000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3E5642-6D14-4BF8-9B1A-EEB8AA4260C5}"/>
              </a:ext>
            </a:extLst>
          </p:cNvPr>
          <p:cNvSpPr txBox="1"/>
          <p:nvPr/>
        </p:nvSpPr>
        <p:spPr>
          <a:xfrm>
            <a:off x="5087637" y="14095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FC176-3570-4A1F-8422-465FF196BD2B}"/>
              </a:ext>
            </a:extLst>
          </p:cNvPr>
          <p:cNvSpPr txBox="1"/>
          <p:nvPr/>
        </p:nvSpPr>
        <p:spPr>
          <a:xfrm>
            <a:off x="5527815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56E232-6C88-46DE-96C7-BB754CDC0012}"/>
              </a:ext>
            </a:extLst>
          </p:cNvPr>
          <p:cNvSpPr txBox="1"/>
          <p:nvPr/>
        </p:nvSpPr>
        <p:spPr>
          <a:xfrm>
            <a:off x="6043452" y="14095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35FAA4-0B60-41F6-A2F9-01B0E337E50A}"/>
              </a:ext>
            </a:extLst>
          </p:cNvPr>
          <p:cNvSpPr txBox="1"/>
          <p:nvPr/>
        </p:nvSpPr>
        <p:spPr>
          <a:xfrm>
            <a:off x="6539379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2A0E89-5FFA-40F6-BA60-31E984ABC827}"/>
              </a:ext>
            </a:extLst>
          </p:cNvPr>
          <p:cNvSpPr txBox="1"/>
          <p:nvPr/>
        </p:nvSpPr>
        <p:spPr>
          <a:xfrm>
            <a:off x="7043435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E185AA-49FD-4F81-BFAB-63C93DB75251}"/>
              </a:ext>
            </a:extLst>
          </p:cNvPr>
          <p:cNvSpPr txBox="1"/>
          <p:nvPr/>
        </p:nvSpPr>
        <p:spPr>
          <a:xfrm>
            <a:off x="7596336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B433E1-59FB-4E7E-98D2-DBD159271974}"/>
              </a:ext>
            </a:extLst>
          </p:cNvPr>
          <p:cNvSpPr txBox="1"/>
          <p:nvPr/>
        </p:nvSpPr>
        <p:spPr>
          <a:xfrm>
            <a:off x="8100392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55AE0F-8F68-492A-B6E2-2F50CEC090A3}"/>
              </a:ext>
            </a:extLst>
          </p:cNvPr>
          <p:cNvSpPr txBox="1"/>
          <p:nvPr/>
        </p:nvSpPr>
        <p:spPr>
          <a:xfrm>
            <a:off x="8555603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4240397D-B376-4595-923E-BADEEDDC1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02553"/>
              </p:ext>
            </p:extLst>
          </p:nvPr>
        </p:nvGraphicFramePr>
        <p:xfrm>
          <a:off x="3931606" y="3012743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‘U’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‘s’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‘e’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‘r’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E74D79ED-5DCF-45C7-9A0A-FCE340DC0AB9}"/>
              </a:ext>
            </a:extLst>
          </p:cNvPr>
          <p:cNvSpPr txBox="1"/>
          <p:nvPr/>
        </p:nvSpPr>
        <p:spPr>
          <a:xfrm>
            <a:off x="3347864" y="3023543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brr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CE5FC4-8EAC-43F0-92F7-1EC66C7FF4FA}"/>
              </a:ext>
            </a:extLst>
          </p:cNvPr>
          <p:cNvSpPr txBox="1"/>
          <p:nvPr/>
        </p:nvSpPr>
        <p:spPr>
          <a:xfrm>
            <a:off x="3837473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58F079-0DF2-4553-B994-04D8045E3AA5}"/>
              </a:ext>
            </a:extLst>
          </p:cNvPr>
          <p:cNvSpPr txBox="1"/>
          <p:nvPr/>
        </p:nvSpPr>
        <p:spPr>
          <a:xfrm>
            <a:off x="4355976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E0C1F-0A2A-46F2-BC43-DBB8998B5494}"/>
              </a:ext>
            </a:extLst>
          </p:cNvPr>
          <p:cNvSpPr txBox="1"/>
          <p:nvPr/>
        </p:nvSpPr>
        <p:spPr>
          <a:xfrm>
            <a:off x="4860032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4118F3-AF77-4ED6-AE89-314CE1757D84}"/>
              </a:ext>
            </a:extLst>
          </p:cNvPr>
          <p:cNvSpPr txBox="1"/>
          <p:nvPr/>
        </p:nvSpPr>
        <p:spPr>
          <a:xfrm>
            <a:off x="5364088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5AC96-ADA1-471A-85CB-7CB3F748AAD3}"/>
              </a:ext>
            </a:extLst>
          </p:cNvPr>
          <p:cNvSpPr txBox="1"/>
          <p:nvPr/>
        </p:nvSpPr>
        <p:spPr>
          <a:xfrm>
            <a:off x="5868144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1DF662-35F4-4D1A-A2FC-668C2F8F03B8}"/>
              </a:ext>
            </a:extLst>
          </p:cNvPr>
          <p:cNvSpPr txBox="1"/>
          <p:nvPr/>
        </p:nvSpPr>
        <p:spPr>
          <a:xfrm>
            <a:off x="6372200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0B1BA2-40D2-4405-8A6B-86C9BC7712D9}"/>
              </a:ext>
            </a:extLst>
          </p:cNvPr>
          <p:cNvSpPr txBox="1"/>
          <p:nvPr/>
        </p:nvSpPr>
        <p:spPr>
          <a:xfrm>
            <a:off x="6876256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A5AE15-6B72-43BA-9759-8A77ED5651BC}"/>
              </a:ext>
            </a:extLst>
          </p:cNvPr>
          <p:cNvSpPr txBox="1"/>
          <p:nvPr/>
        </p:nvSpPr>
        <p:spPr>
          <a:xfrm>
            <a:off x="7388604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C63717-5382-4752-83A2-BB65B94997D4}"/>
              </a:ext>
            </a:extLst>
          </p:cNvPr>
          <p:cNvSpPr txBox="1"/>
          <p:nvPr/>
        </p:nvSpPr>
        <p:spPr>
          <a:xfrm>
            <a:off x="7892660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12D047-9D24-480C-B906-B8E8DC8FE900}"/>
              </a:ext>
            </a:extLst>
          </p:cNvPr>
          <p:cNvSpPr txBox="1"/>
          <p:nvPr/>
        </p:nvSpPr>
        <p:spPr>
          <a:xfrm>
            <a:off x="8396716" y="3435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7D9661-DB6C-4E25-85D4-5421DC914CA1}"/>
              </a:ext>
            </a:extLst>
          </p:cNvPr>
          <p:cNvSpPr txBox="1"/>
          <p:nvPr/>
        </p:nvSpPr>
        <p:spPr>
          <a:xfrm>
            <a:off x="4003372" y="2715870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F8D9E-D762-4BDA-BD78-41D14B354B93}"/>
              </a:ext>
            </a:extLst>
          </p:cNvPr>
          <p:cNvSpPr txBox="1"/>
          <p:nvPr/>
        </p:nvSpPr>
        <p:spPr>
          <a:xfrm>
            <a:off x="4572000" y="27157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97D563-0BF0-409A-9808-8A9807A404EE}"/>
              </a:ext>
            </a:extLst>
          </p:cNvPr>
          <p:cNvSpPr txBox="1"/>
          <p:nvPr/>
        </p:nvSpPr>
        <p:spPr>
          <a:xfrm>
            <a:off x="5087637" y="2725395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49603-6EEF-493C-81B2-7D80221A18A1}"/>
              </a:ext>
            </a:extLst>
          </p:cNvPr>
          <p:cNvSpPr txBox="1"/>
          <p:nvPr/>
        </p:nvSpPr>
        <p:spPr>
          <a:xfrm>
            <a:off x="5527815" y="27157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442953-4E59-4C0C-8CC4-ED8B588E01A3}"/>
              </a:ext>
            </a:extLst>
          </p:cNvPr>
          <p:cNvSpPr txBox="1"/>
          <p:nvPr/>
        </p:nvSpPr>
        <p:spPr>
          <a:xfrm>
            <a:off x="6043452" y="2725395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30D92A-BAC3-48BD-966C-2BE00C9A493D}"/>
              </a:ext>
            </a:extLst>
          </p:cNvPr>
          <p:cNvSpPr txBox="1"/>
          <p:nvPr/>
        </p:nvSpPr>
        <p:spPr>
          <a:xfrm>
            <a:off x="6539379" y="27157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2FD3B-34DE-4D1B-BA5F-E38FCE695A02}"/>
              </a:ext>
            </a:extLst>
          </p:cNvPr>
          <p:cNvSpPr txBox="1"/>
          <p:nvPr/>
        </p:nvSpPr>
        <p:spPr>
          <a:xfrm>
            <a:off x="7043435" y="273551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9FBD1-73F7-4D53-BF4B-B6A98AC289E0}"/>
              </a:ext>
            </a:extLst>
          </p:cNvPr>
          <p:cNvSpPr txBox="1"/>
          <p:nvPr/>
        </p:nvSpPr>
        <p:spPr>
          <a:xfrm>
            <a:off x="7596336" y="27157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15A9FA-D398-4141-B80A-021058AC2AD4}"/>
              </a:ext>
            </a:extLst>
          </p:cNvPr>
          <p:cNvSpPr txBox="1"/>
          <p:nvPr/>
        </p:nvSpPr>
        <p:spPr>
          <a:xfrm>
            <a:off x="8100392" y="273551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AC396B-7C7B-4483-A6BC-CEC6D51435E7}"/>
              </a:ext>
            </a:extLst>
          </p:cNvPr>
          <p:cNvSpPr txBox="1"/>
          <p:nvPr/>
        </p:nvSpPr>
        <p:spPr>
          <a:xfrm>
            <a:off x="8555603" y="273551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D22B53-6CFF-41CA-9CC9-D63C602F8D1F}"/>
              </a:ext>
            </a:extLst>
          </p:cNvPr>
          <p:cNvCxnSpPr>
            <a:endCxn id="24" idx="0"/>
          </p:cNvCxnSpPr>
          <p:nvPr/>
        </p:nvCxnSpPr>
        <p:spPr>
          <a:xfrm flipV="1">
            <a:off x="4268241" y="2120061"/>
            <a:ext cx="875677" cy="89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DDC40C1-5585-41A9-8B65-BE3289C96BA5}"/>
              </a:ext>
            </a:extLst>
          </p:cNvPr>
          <p:cNvCxnSpPr/>
          <p:nvPr/>
        </p:nvCxnSpPr>
        <p:spPr>
          <a:xfrm flipV="1">
            <a:off x="4716016" y="2111116"/>
            <a:ext cx="875677" cy="89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D5C146-3621-4AA7-B3B1-819F4DEB716C}"/>
              </a:ext>
            </a:extLst>
          </p:cNvPr>
          <p:cNvCxnSpPr/>
          <p:nvPr/>
        </p:nvCxnSpPr>
        <p:spPr>
          <a:xfrm flipV="1">
            <a:off x="5280499" y="2067694"/>
            <a:ext cx="875677" cy="89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8D641-7C2A-4712-9B98-5AF554EF7D67}"/>
              </a:ext>
            </a:extLst>
          </p:cNvPr>
          <p:cNvCxnSpPr/>
          <p:nvPr/>
        </p:nvCxnSpPr>
        <p:spPr>
          <a:xfrm flipV="1">
            <a:off x="5784555" y="2067694"/>
            <a:ext cx="875677" cy="89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8EDC7AC-B280-4CF3-B326-04D2F9EC0F54}"/>
              </a:ext>
            </a:extLst>
          </p:cNvPr>
          <p:cNvCxnSpPr/>
          <p:nvPr/>
        </p:nvCxnSpPr>
        <p:spPr>
          <a:xfrm flipV="1">
            <a:off x="6216603" y="2067694"/>
            <a:ext cx="875677" cy="89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4B332000-4885-460E-8106-4DD46BA41FC1}"/>
              </a:ext>
            </a:extLst>
          </p:cNvPr>
          <p:cNvSpPr/>
          <p:nvPr/>
        </p:nvSpPr>
        <p:spPr>
          <a:xfrm>
            <a:off x="2696449" y="1851670"/>
            <a:ext cx="725963" cy="26641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02FE14B9-BB16-4C07-A439-DDDBFC5F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89392"/>
              </p:ext>
            </p:extLst>
          </p:nvPr>
        </p:nvGraphicFramePr>
        <p:xfrm>
          <a:off x="3998476" y="4073014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‘H’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‘i’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‘U’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‘s’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‘e’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‘r’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24501DDC-85BD-4475-AB86-CC94E5598D1D}"/>
              </a:ext>
            </a:extLst>
          </p:cNvPr>
          <p:cNvSpPr txBox="1"/>
          <p:nvPr/>
        </p:nvSpPr>
        <p:spPr>
          <a:xfrm>
            <a:off x="3419872" y="4083814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arr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577756-32FB-4747-870D-E35348617BCD}"/>
              </a:ext>
            </a:extLst>
          </p:cNvPr>
          <p:cNvSpPr txBox="1"/>
          <p:nvPr/>
        </p:nvSpPr>
        <p:spPr>
          <a:xfrm>
            <a:off x="3909481" y="4515862"/>
            <a:ext cx="567772" cy="268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0238FB-E1D9-4E37-BDA6-64E50D37BC97}"/>
              </a:ext>
            </a:extLst>
          </p:cNvPr>
          <p:cNvSpPr txBox="1"/>
          <p:nvPr/>
        </p:nvSpPr>
        <p:spPr>
          <a:xfrm>
            <a:off x="442798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383E77-4A72-42EB-90BF-9C844C75D5E3}"/>
              </a:ext>
            </a:extLst>
          </p:cNvPr>
          <p:cNvSpPr txBox="1"/>
          <p:nvPr/>
        </p:nvSpPr>
        <p:spPr>
          <a:xfrm>
            <a:off x="4932040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79C739-AF2B-49D0-9360-444ED50A7132}"/>
              </a:ext>
            </a:extLst>
          </p:cNvPr>
          <p:cNvSpPr txBox="1"/>
          <p:nvPr/>
        </p:nvSpPr>
        <p:spPr>
          <a:xfrm>
            <a:off x="543609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FE8D50-57FB-4698-89AF-7C197AAE562A}"/>
              </a:ext>
            </a:extLst>
          </p:cNvPr>
          <p:cNvSpPr txBox="1"/>
          <p:nvPr/>
        </p:nvSpPr>
        <p:spPr>
          <a:xfrm>
            <a:off x="5940152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A744C5-6B97-4AC4-B515-9D08ACA654AC}"/>
              </a:ext>
            </a:extLst>
          </p:cNvPr>
          <p:cNvSpPr txBox="1"/>
          <p:nvPr/>
        </p:nvSpPr>
        <p:spPr>
          <a:xfrm>
            <a:off x="6444208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73D02F-155A-4392-B514-066D9314880F}"/>
              </a:ext>
            </a:extLst>
          </p:cNvPr>
          <p:cNvSpPr txBox="1"/>
          <p:nvPr/>
        </p:nvSpPr>
        <p:spPr>
          <a:xfrm>
            <a:off x="694826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9D6161-FC9B-498E-8F29-4DC28DBCBF6C}"/>
              </a:ext>
            </a:extLst>
          </p:cNvPr>
          <p:cNvSpPr txBox="1"/>
          <p:nvPr/>
        </p:nvSpPr>
        <p:spPr>
          <a:xfrm>
            <a:off x="7460612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364945-A336-4B34-8641-32ECFC13692D}"/>
              </a:ext>
            </a:extLst>
          </p:cNvPr>
          <p:cNvSpPr txBox="1"/>
          <p:nvPr/>
        </p:nvSpPr>
        <p:spPr>
          <a:xfrm>
            <a:off x="7964668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CD211C-D0D9-4D68-9634-E844108AF33F}"/>
              </a:ext>
            </a:extLst>
          </p:cNvPr>
          <p:cNvSpPr txBox="1"/>
          <p:nvPr/>
        </p:nvSpPr>
        <p:spPr>
          <a:xfrm>
            <a:off x="846872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13255-5795-4AF8-A2FC-2AA3502F405E}"/>
              </a:ext>
            </a:extLst>
          </p:cNvPr>
          <p:cNvSpPr txBox="1"/>
          <p:nvPr/>
        </p:nvSpPr>
        <p:spPr>
          <a:xfrm>
            <a:off x="4075380" y="377614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3510FE-C61F-460B-938D-011012387ED0}"/>
              </a:ext>
            </a:extLst>
          </p:cNvPr>
          <p:cNvSpPr txBox="1"/>
          <p:nvPr/>
        </p:nvSpPr>
        <p:spPr>
          <a:xfrm>
            <a:off x="4644008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713C1F-E469-45E5-B452-DFCF7AF4C06C}"/>
              </a:ext>
            </a:extLst>
          </p:cNvPr>
          <p:cNvSpPr txBox="1"/>
          <p:nvPr/>
        </p:nvSpPr>
        <p:spPr>
          <a:xfrm>
            <a:off x="5159645" y="37856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DAC420-461E-428D-98F6-18C266B6DE9F}"/>
              </a:ext>
            </a:extLst>
          </p:cNvPr>
          <p:cNvSpPr txBox="1"/>
          <p:nvPr/>
        </p:nvSpPr>
        <p:spPr>
          <a:xfrm>
            <a:off x="5599823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73E646A-EBEF-453F-8238-A004E2FB98AB}"/>
              </a:ext>
            </a:extLst>
          </p:cNvPr>
          <p:cNvSpPr txBox="1"/>
          <p:nvPr/>
        </p:nvSpPr>
        <p:spPr>
          <a:xfrm>
            <a:off x="6115460" y="37856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0934E7-65A5-4893-88CA-337E0625CDD3}"/>
              </a:ext>
            </a:extLst>
          </p:cNvPr>
          <p:cNvSpPr txBox="1"/>
          <p:nvPr/>
        </p:nvSpPr>
        <p:spPr>
          <a:xfrm>
            <a:off x="6611387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A4964F-53B9-4AE6-9664-351EDFE03E9B}"/>
              </a:ext>
            </a:extLst>
          </p:cNvPr>
          <p:cNvSpPr txBox="1"/>
          <p:nvPr/>
        </p:nvSpPr>
        <p:spPr>
          <a:xfrm>
            <a:off x="7115443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F448DD-ABD2-4710-909E-800BA0B76373}"/>
              </a:ext>
            </a:extLst>
          </p:cNvPr>
          <p:cNvSpPr txBox="1"/>
          <p:nvPr/>
        </p:nvSpPr>
        <p:spPr>
          <a:xfrm>
            <a:off x="7668344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4A444C-0DCA-4939-8C43-BD310A2D7324}"/>
              </a:ext>
            </a:extLst>
          </p:cNvPr>
          <p:cNvSpPr txBox="1"/>
          <p:nvPr/>
        </p:nvSpPr>
        <p:spPr>
          <a:xfrm>
            <a:off x="8172400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619203-AB75-4457-9C5A-1D7D7C8B3AE8}"/>
              </a:ext>
            </a:extLst>
          </p:cNvPr>
          <p:cNvSpPr txBox="1"/>
          <p:nvPr/>
        </p:nvSpPr>
        <p:spPr>
          <a:xfrm>
            <a:off x="8627611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129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strcmp()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60456-62F9-471A-8009-CC429B86BE2A}"/>
              </a:ext>
            </a:extLst>
          </p:cNvPr>
          <p:cNvSpPr txBox="1"/>
          <p:nvPr/>
        </p:nvSpPr>
        <p:spPr>
          <a:xfrm>
            <a:off x="35496" y="915566"/>
            <a:ext cx="9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strcmp(): String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107504" y="1326703"/>
            <a:ext cx="33711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arr[10], brr[10];</a:t>
            </a:r>
          </a:p>
          <a:p>
            <a:r>
              <a:rPr lang="en-US" dirty="0"/>
              <a:t>    printf("Enter 2 strings:");</a:t>
            </a:r>
          </a:p>
          <a:p>
            <a:r>
              <a:rPr lang="en-US" dirty="0"/>
              <a:t>    scanf("%s %s", arr, brr);</a:t>
            </a:r>
          </a:p>
          <a:p>
            <a:r>
              <a:rPr lang="en-US" dirty="0"/>
              <a:t>    if(arr == brr)</a:t>
            </a:r>
          </a:p>
          <a:p>
            <a:r>
              <a:rPr lang="en-US" dirty="0"/>
              <a:t>        printf("Strings are equal");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printf("String are not equal");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38101A-F72E-4E7A-95C3-BFA40E4B1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1921"/>
              </p:ext>
            </p:extLst>
          </p:nvPr>
        </p:nvGraphicFramePr>
        <p:xfrm>
          <a:off x="3931606" y="1696854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‘j’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‘y’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4A3FD2-4F56-46F9-90C7-19BF405E6A33}"/>
              </a:ext>
            </a:extLst>
          </p:cNvPr>
          <p:cNvSpPr txBox="1"/>
          <p:nvPr/>
        </p:nvSpPr>
        <p:spPr>
          <a:xfrm>
            <a:off x="3347864" y="1707654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arr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E9340-797E-4603-BD4B-F4B4A81F1E2F}"/>
              </a:ext>
            </a:extLst>
          </p:cNvPr>
          <p:cNvSpPr txBox="1"/>
          <p:nvPr/>
        </p:nvSpPr>
        <p:spPr>
          <a:xfrm>
            <a:off x="3837473" y="2139702"/>
            <a:ext cx="567772" cy="268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F02D1-8AB4-4534-BFA0-42D6BF90A008}"/>
              </a:ext>
            </a:extLst>
          </p:cNvPr>
          <p:cNvSpPr txBox="1"/>
          <p:nvPr/>
        </p:nvSpPr>
        <p:spPr>
          <a:xfrm>
            <a:off x="435597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976A6-5539-4141-88A1-18485076A500}"/>
              </a:ext>
            </a:extLst>
          </p:cNvPr>
          <p:cNvSpPr txBox="1"/>
          <p:nvPr/>
        </p:nvSpPr>
        <p:spPr>
          <a:xfrm>
            <a:off x="4860032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8F92B-3834-4181-8191-CF14807F26E4}"/>
              </a:ext>
            </a:extLst>
          </p:cNvPr>
          <p:cNvSpPr txBox="1"/>
          <p:nvPr/>
        </p:nvSpPr>
        <p:spPr>
          <a:xfrm>
            <a:off x="5364088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675E7B-7BDD-4534-AF91-5299182D397A}"/>
              </a:ext>
            </a:extLst>
          </p:cNvPr>
          <p:cNvSpPr txBox="1"/>
          <p:nvPr/>
        </p:nvSpPr>
        <p:spPr>
          <a:xfrm>
            <a:off x="5868144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85237-F4E8-4C30-9DE8-024D9F7FF52D}"/>
              </a:ext>
            </a:extLst>
          </p:cNvPr>
          <p:cNvSpPr txBox="1"/>
          <p:nvPr/>
        </p:nvSpPr>
        <p:spPr>
          <a:xfrm>
            <a:off x="6372200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D698C-5A16-4DA9-A820-A01A55E2499F}"/>
              </a:ext>
            </a:extLst>
          </p:cNvPr>
          <p:cNvSpPr txBox="1"/>
          <p:nvPr/>
        </p:nvSpPr>
        <p:spPr>
          <a:xfrm>
            <a:off x="687625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EAB6D-7AD7-447D-863D-6431D41F99EC}"/>
              </a:ext>
            </a:extLst>
          </p:cNvPr>
          <p:cNvSpPr txBox="1"/>
          <p:nvPr/>
        </p:nvSpPr>
        <p:spPr>
          <a:xfrm>
            <a:off x="7388604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C22C45-86CE-47A0-8E98-3DEFCF155AAF}"/>
              </a:ext>
            </a:extLst>
          </p:cNvPr>
          <p:cNvSpPr txBox="1"/>
          <p:nvPr/>
        </p:nvSpPr>
        <p:spPr>
          <a:xfrm>
            <a:off x="7892660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34200-A730-42F7-8D4B-724E8A9C8134}"/>
              </a:ext>
            </a:extLst>
          </p:cNvPr>
          <p:cNvSpPr txBox="1"/>
          <p:nvPr/>
        </p:nvSpPr>
        <p:spPr>
          <a:xfrm>
            <a:off x="8396716" y="212006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2009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1D086-460C-4E39-BBA1-20A60CFDC506}"/>
              </a:ext>
            </a:extLst>
          </p:cNvPr>
          <p:cNvSpPr txBox="1"/>
          <p:nvPr/>
        </p:nvSpPr>
        <p:spPr>
          <a:xfrm>
            <a:off x="4003372" y="139998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D173C6-2F03-4CC5-B5A1-A43FBDC32901}"/>
              </a:ext>
            </a:extLst>
          </p:cNvPr>
          <p:cNvSpPr txBox="1"/>
          <p:nvPr/>
        </p:nvSpPr>
        <p:spPr>
          <a:xfrm>
            <a:off x="4572000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3E5642-6D14-4BF8-9B1A-EEB8AA4260C5}"/>
              </a:ext>
            </a:extLst>
          </p:cNvPr>
          <p:cNvSpPr txBox="1"/>
          <p:nvPr/>
        </p:nvSpPr>
        <p:spPr>
          <a:xfrm>
            <a:off x="5087637" y="14095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FC176-3570-4A1F-8422-465FF196BD2B}"/>
              </a:ext>
            </a:extLst>
          </p:cNvPr>
          <p:cNvSpPr txBox="1"/>
          <p:nvPr/>
        </p:nvSpPr>
        <p:spPr>
          <a:xfrm>
            <a:off x="5527815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56E232-6C88-46DE-96C7-BB754CDC0012}"/>
              </a:ext>
            </a:extLst>
          </p:cNvPr>
          <p:cNvSpPr txBox="1"/>
          <p:nvPr/>
        </p:nvSpPr>
        <p:spPr>
          <a:xfrm>
            <a:off x="6043452" y="14095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35FAA4-0B60-41F6-A2F9-01B0E337E50A}"/>
              </a:ext>
            </a:extLst>
          </p:cNvPr>
          <p:cNvSpPr txBox="1"/>
          <p:nvPr/>
        </p:nvSpPr>
        <p:spPr>
          <a:xfrm>
            <a:off x="6539379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2A0E89-5FFA-40F6-BA60-31E984ABC827}"/>
              </a:ext>
            </a:extLst>
          </p:cNvPr>
          <p:cNvSpPr txBox="1"/>
          <p:nvPr/>
        </p:nvSpPr>
        <p:spPr>
          <a:xfrm>
            <a:off x="7043435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E185AA-49FD-4F81-BFAB-63C93DB75251}"/>
              </a:ext>
            </a:extLst>
          </p:cNvPr>
          <p:cNvSpPr txBox="1"/>
          <p:nvPr/>
        </p:nvSpPr>
        <p:spPr>
          <a:xfrm>
            <a:off x="7596336" y="139987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B433E1-59FB-4E7E-98D2-DBD159271974}"/>
              </a:ext>
            </a:extLst>
          </p:cNvPr>
          <p:cNvSpPr txBox="1"/>
          <p:nvPr/>
        </p:nvSpPr>
        <p:spPr>
          <a:xfrm>
            <a:off x="8100392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55AE0F-8F68-492A-B6E2-2F50CEC090A3}"/>
              </a:ext>
            </a:extLst>
          </p:cNvPr>
          <p:cNvSpPr txBox="1"/>
          <p:nvPr/>
        </p:nvSpPr>
        <p:spPr>
          <a:xfrm>
            <a:off x="8555603" y="141962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4240397D-B376-4595-923E-BADEEDDC1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73208"/>
              </p:ext>
            </p:extLst>
          </p:nvPr>
        </p:nvGraphicFramePr>
        <p:xfrm>
          <a:off x="3931606" y="4073014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‘j’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‘I’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‘t’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E74D79ED-5DCF-45C7-9A0A-FCE340DC0AB9}"/>
              </a:ext>
            </a:extLst>
          </p:cNvPr>
          <p:cNvSpPr txBox="1"/>
          <p:nvPr/>
        </p:nvSpPr>
        <p:spPr>
          <a:xfrm>
            <a:off x="3347864" y="4083814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brr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CE5FC4-8EAC-43F0-92F7-1EC66C7FF4FA}"/>
              </a:ext>
            </a:extLst>
          </p:cNvPr>
          <p:cNvSpPr txBox="1"/>
          <p:nvPr/>
        </p:nvSpPr>
        <p:spPr>
          <a:xfrm>
            <a:off x="3837473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58F079-0DF2-4553-B994-04D8045E3AA5}"/>
              </a:ext>
            </a:extLst>
          </p:cNvPr>
          <p:cNvSpPr txBox="1"/>
          <p:nvPr/>
        </p:nvSpPr>
        <p:spPr>
          <a:xfrm>
            <a:off x="435597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E0C1F-0A2A-46F2-BC43-DBB8998B5494}"/>
              </a:ext>
            </a:extLst>
          </p:cNvPr>
          <p:cNvSpPr txBox="1"/>
          <p:nvPr/>
        </p:nvSpPr>
        <p:spPr>
          <a:xfrm>
            <a:off x="4860032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4118F3-AF77-4ED6-AE89-314CE1757D84}"/>
              </a:ext>
            </a:extLst>
          </p:cNvPr>
          <p:cNvSpPr txBox="1"/>
          <p:nvPr/>
        </p:nvSpPr>
        <p:spPr>
          <a:xfrm>
            <a:off x="5364088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5AC96-ADA1-471A-85CB-7CB3F748AAD3}"/>
              </a:ext>
            </a:extLst>
          </p:cNvPr>
          <p:cNvSpPr txBox="1"/>
          <p:nvPr/>
        </p:nvSpPr>
        <p:spPr>
          <a:xfrm>
            <a:off x="586814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1DF662-35F4-4D1A-A2FC-668C2F8F03B8}"/>
              </a:ext>
            </a:extLst>
          </p:cNvPr>
          <p:cNvSpPr txBox="1"/>
          <p:nvPr/>
        </p:nvSpPr>
        <p:spPr>
          <a:xfrm>
            <a:off x="6372200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0B1BA2-40D2-4405-8A6B-86C9BC7712D9}"/>
              </a:ext>
            </a:extLst>
          </p:cNvPr>
          <p:cNvSpPr txBox="1"/>
          <p:nvPr/>
        </p:nvSpPr>
        <p:spPr>
          <a:xfrm>
            <a:off x="687625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A5AE15-6B72-43BA-9759-8A77ED5651BC}"/>
              </a:ext>
            </a:extLst>
          </p:cNvPr>
          <p:cNvSpPr txBox="1"/>
          <p:nvPr/>
        </p:nvSpPr>
        <p:spPr>
          <a:xfrm>
            <a:off x="7388604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C63717-5382-4752-83A2-BB65B94997D4}"/>
              </a:ext>
            </a:extLst>
          </p:cNvPr>
          <p:cNvSpPr txBox="1"/>
          <p:nvPr/>
        </p:nvSpPr>
        <p:spPr>
          <a:xfrm>
            <a:off x="7892660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12D047-9D24-480C-B906-B8E8DC8FE900}"/>
              </a:ext>
            </a:extLst>
          </p:cNvPr>
          <p:cNvSpPr txBox="1"/>
          <p:nvPr/>
        </p:nvSpPr>
        <p:spPr>
          <a:xfrm>
            <a:off x="8396716" y="4496221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3009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7D9661-DB6C-4E25-85D4-5421DC914CA1}"/>
              </a:ext>
            </a:extLst>
          </p:cNvPr>
          <p:cNvSpPr txBox="1"/>
          <p:nvPr/>
        </p:nvSpPr>
        <p:spPr>
          <a:xfrm>
            <a:off x="4003372" y="377614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F8D9E-D762-4BDA-BD78-41D14B354B93}"/>
              </a:ext>
            </a:extLst>
          </p:cNvPr>
          <p:cNvSpPr txBox="1"/>
          <p:nvPr/>
        </p:nvSpPr>
        <p:spPr>
          <a:xfrm>
            <a:off x="4572000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97D563-0BF0-409A-9808-8A9807A404EE}"/>
              </a:ext>
            </a:extLst>
          </p:cNvPr>
          <p:cNvSpPr txBox="1"/>
          <p:nvPr/>
        </p:nvSpPr>
        <p:spPr>
          <a:xfrm>
            <a:off x="5087637" y="37856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49603-6EEF-493C-81B2-7D80221A18A1}"/>
              </a:ext>
            </a:extLst>
          </p:cNvPr>
          <p:cNvSpPr txBox="1"/>
          <p:nvPr/>
        </p:nvSpPr>
        <p:spPr>
          <a:xfrm>
            <a:off x="5527815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442953-4E59-4C0C-8CC4-ED8B588E01A3}"/>
              </a:ext>
            </a:extLst>
          </p:cNvPr>
          <p:cNvSpPr txBox="1"/>
          <p:nvPr/>
        </p:nvSpPr>
        <p:spPr>
          <a:xfrm>
            <a:off x="6043452" y="37856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30D92A-BAC3-48BD-966C-2BE00C9A493D}"/>
              </a:ext>
            </a:extLst>
          </p:cNvPr>
          <p:cNvSpPr txBox="1"/>
          <p:nvPr/>
        </p:nvSpPr>
        <p:spPr>
          <a:xfrm>
            <a:off x="6539379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2FD3B-34DE-4D1B-BA5F-E38FCE695A02}"/>
              </a:ext>
            </a:extLst>
          </p:cNvPr>
          <p:cNvSpPr txBox="1"/>
          <p:nvPr/>
        </p:nvSpPr>
        <p:spPr>
          <a:xfrm>
            <a:off x="7043435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9FBD1-73F7-4D53-BF4B-B6A98AC289E0}"/>
              </a:ext>
            </a:extLst>
          </p:cNvPr>
          <p:cNvSpPr txBox="1"/>
          <p:nvPr/>
        </p:nvSpPr>
        <p:spPr>
          <a:xfrm>
            <a:off x="7596336" y="3776037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15A9FA-D398-4141-B80A-021058AC2AD4}"/>
              </a:ext>
            </a:extLst>
          </p:cNvPr>
          <p:cNvSpPr txBox="1"/>
          <p:nvPr/>
        </p:nvSpPr>
        <p:spPr>
          <a:xfrm>
            <a:off x="8100392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AC396B-7C7B-4483-A6BC-CEC6D51435E7}"/>
              </a:ext>
            </a:extLst>
          </p:cNvPr>
          <p:cNvSpPr txBox="1"/>
          <p:nvPr/>
        </p:nvSpPr>
        <p:spPr>
          <a:xfrm>
            <a:off x="8555603" y="3795782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1462D34-0E11-4B5D-B8C1-4A3376F1B36C}"/>
              </a:ext>
            </a:extLst>
          </p:cNvPr>
          <p:cNvSpPr/>
          <p:nvPr/>
        </p:nvSpPr>
        <p:spPr>
          <a:xfrm>
            <a:off x="1604842" y="2757141"/>
            <a:ext cx="1355311" cy="278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85B29E-31A3-496B-A372-BF7DC2470B77}"/>
              </a:ext>
            </a:extLst>
          </p:cNvPr>
          <p:cNvSpPr txBox="1"/>
          <p:nvPr/>
        </p:nvSpPr>
        <p:spPr>
          <a:xfrm>
            <a:off x="3158726" y="2700311"/>
            <a:ext cx="14726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2000 == 3000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8264C6-C92C-4DAB-B280-7612C33AD718}"/>
              </a:ext>
            </a:extLst>
          </p:cNvPr>
          <p:cNvSpPr txBox="1"/>
          <p:nvPr/>
        </p:nvSpPr>
        <p:spPr>
          <a:xfrm>
            <a:off x="5705128" y="2692814"/>
            <a:ext cx="10058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 (False)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D93858E-6BAD-4387-981A-93DC910F76D0}"/>
              </a:ext>
            </a:extLst>
          </p:cNvPr>
          <p:cNvSpPr/>
          <p:nvPr/>
        </p:nvSpPr>
        <p:spPr>
          <a:xfrm>
            <a:off x="4807935" y="2757141"/>
            <a:ext cx="841541" cy="278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  <p:bldP spid="72" grpId="0" build="p" animBg="1"/>
      <p:bldP spid="7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strcmp()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871" y="8151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6E72-439C-4019-B7BE-38D0B50BF810}"/>
              </a:ext>
            </a:extLst>
          </p:cNvPr>
          <p:cNvSpPr txBox="1"/>
          <p:nvPr/>
        </p:nvSpPr>
        <p:spPr>
          <a:xfrm>
            <a:off x="260871" y="1131590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strcmp(&lt;array1&gt;, &lt;array2&gt;);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71267-565D-49A0-8277-C5DB11E19437}"/>
              </a:ext>
            </a:extLst>
          </p:cNvPr>
          <p:cNvSpPr txBox="1"/>
          <p:nvPr/>
        </p:nvSpPr>
        <p:spPr>
          <a:xfrm>
            <a:off x="2123728" y="2283718"/>
            <a:ext cx="26491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 = strcmp("AJAY", "AJIT");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3AE0423D-0C6D-4649-982B-5E39B0B8C2ED}"/>
              </a:ext>
            </a:extLst>
          </p:cNvPr>
          <p:cNvSpPr/>
          <p:nvPr/>
        </p:nvSpPr>
        <p:spPr>
          <a:xfrm rot="5400000">
            <a:off x="3735327" y="2480309"/>
            <a:ext cx="457200" cy="64008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C2F5C4-DA52-403C-9ECD-7E45190D95E5}"/>
              </a:ext>
            </a:extLst>
          </p:cNvPr>
          <p:cNvSpPr/>
          <p:nvPr/>
        </p:nvSpPr>
        <p:spPr>
          <a:xfrm>
            <a:off x="3469589" y="3076345"/>
            <a:ext cx="1118495" cy="1498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'A' - 'I'</a:t>
            </a:r>
          </a:p>
          <a:p>
            <a:pPr algn="ctr"/>
            <a:r>
              <a:rPr lang="en-US" dirty="0"/>
              <a:t>	65 - 73</a:t>
            </a:r>
          </a:p>
          <a:p>
            <a:pPr algn="ctr"/>
            <a:r>
              <a:rPr lang="en-US" dirty="0"/>
              <a:t>	-8</a:t>
            </a: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86D37B16-D86F-476A-A08B-A8FD4BDD1F3C}"/>
              </a:ext>
            </a:extLst>
          </p:cNvPr>
          <p:cNvSpPr/>
          <p:nvPr/>
        </p:nvSpPr>
        <p:spPr>
          <a:xfrm rot="8067964" flipH="1">
            <a:off x="2488261" y="2455101"/>
            <a:ext cx="572448" cy="26012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2ECFCF0-AC29-42F9-B31C-DA11E809550D}"/>
              </a:ext>
            </a:extLst>
          </p:cNvPr>
          <p:cNvSpPr/>
          <p:nvPr/>
        </p:nvSpPr>
        <p:spPr>
          <a:xfrm>
            <a:off x="4355976" y="2800349"/>
            <a:ext cx="1192994" cy="22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770A0-1F6D-48FB-A2B8-17FEBAE1337E}"/>
              </a:ext>
            </a:extLst>
          </p:cNvPr>
          <p:cNvSpPr/>
          <p:nvPr/>
        </p:nvSpPr>
        <p:spPr>
          <a:xfrm>
            <a:off x="5652120" y="2678582"/>
            <a:ext cx="1106424" cy="469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Mismatch</a:t>
            </a:r>
          </a:p>
        </p:txBody>
      </p:sp>
    </p:spTree>
    <p:extLst>
      <p:ext uri="{BB962C8B-B14F-4D97-AF65-F5344CB8AC3E}">
        <p14:creationId xmlns:p14="http://schemas.microsoft.com/office/powerpoint/2010/main" val="42909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 animBg="1"/>
      <p:bldP spid="20" grpId="0" build="p" animBg="1"/>
      <p:bldP spid="21" grpId="0" animBg="1"/>
      <p:bldP spid="2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strcmp()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871" y="8151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6E72-439C-4019-B7BE-38D0B50BF810}"/>
              </a:ext>
            </a:extLst>
          </p:cNvPr>
          <p:cNvSpPr txBox="1"/>
          <p:nvPr/>
        </p:nvSpPr>
        <p:spPr>
          <a:xfrm>
            <a:off x="260871" y="1131590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strcmp(&lt;array1&gt;, &lt;array2&gt;);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71267-565D-49A0-8277-C5DB11E19437}"/>
              </a:ext>
            </a:extLst>
          </p:cNvPr>
          <p:cNvSpPr txBox="1"/>
          <p:nvPr/>
        </p:nvSpPr>
        <p:spPr>
          <a:xfrm>
            <a:off x="2123728" y="2283718"/>
            <a:ext cx="26430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 = strcmp("AJAY", “ajay");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3AE0423D-0C6D-4649-982B-5E39B0B8C2ED}"/>
              </a:ext>
            </a:extLst>
          </p:cNvPr>
          <p:cNvSpPr/>
          <p:nvPr/>
        </p:nvSpPr>
        <p:spPr>
          <a:xfrm rot="5400000">
            <a:off x="3511312" y="2448305"/>
            <a:ext cx="457200" cy="70408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C2F5C4-DA52-403C-9ECD-7E45190D95E5}"/>
              </a:ext>
            </a:extLst>
          </p:cNvPr>
          <p:cNvSpPr/>
          <p:nvPr/>
        </p:nvSpPr>
        <p:spPr>
          <a:xfrm>
            <a:off x="3469589" y="3076345"/>
            <a:ext cx="1118495" cy="1498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'A' - 'a'</a:t>
            </a:r>
          </a:p>
          <a:p>
            <a:pPr algn="ctr"/>
            <a:r>
              <a:rPr lang="pt-BR" dirty="0"/>
              <a:t>	65 - 97</a:t>
            </a:r>
          </a:p>
          <a:p>
            <a:pPr algn="ctr"/>
            <a:r>
              <a:rPr lang="pt-BR" dirty="0"/>
              <a:t>	-32</a:t>
            </a:r>
            <a:endParaRPr lang="en-US" dirty="0"/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86D37B16-D86F-476A-A08B-A8FD4BDD1F3C}"/>
              </a:ext>
            </a:extLst>
          </p:cNvPr>
          <p:cNvSpPr/>
          <p:nvPr/>
        </p:nvSpPr>
        <p:spPr>
          <a:xfrm rot="8067964" flipH="1">
            <a:off x="2488261" y="2455101"/>
            <a:ext cx="572448" cy="26012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2ECFCF0-AC29-42F9-B31C-DA11E809550D}"/>
              </a:ext>
            </a:extLst>
          </p:cNvPr>
          <p:cNvSpPr/>
          <p:nvPr/>
        </p:nvSpPr>
        <p:spPr>
          <a:xfrm>
            <a:off x="4139952" y="2800349"/>
            <a:ext cx="1443522" cy="22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770A0-1F6D-48FB-A2B8-17FEBAE1337E}"/>
              </a:ext>
            </a:extLst>
          </p:cNvPr>
          <p:cNvSpPr/>
          <p:nvPr/>
        </p:nvSpPr>
        <p:spPr>
          <a:xfrm>
            <a:off x="5652120" y="2678582"/>
            <a:ext cx="1106424" cy="469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Mismatch</a:t>
            </a:r>
          </a:p>
        </p:txBody>
      </p:sp>
    </p:spTree>
    <p:extLst>
      <p:ext uri="{BB962C8B-B14F-4D97-AF65-F5344CB8AC3E}">
        <p14:creationId xmlns:p14="http://schemas.microsoft.com/office/powerpoint/2010/main" val="23348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 animBg="1"/>
      <p:bldP spid="20" grpId="0" build="p" animBg="1"/>
      <p:bldP spid="21" grpId="0" animBg="1"/>
      <p:bldP spid="22" grpId="0" animBg="1"/>
      <p:bldP spid="2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strcmp()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871" y="8151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6E72-439C-4019-B7BE-38D0B50BF810}"/>
              </a:ext>
            </a:extLst>
          </p:cNvPr>
          <p:cNvSpPr txBox="1"/>
          <p:nvPr/>
        </p:nvSpPr>
        <p:spPr>
          <a:xfrm>
            <a:off x="260871" y="1131590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strcmp(&lt;array1&gt;, &lt;array2&gt;);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71267-565D-49A0-8277-C5DB11E19437}"/>
              </a:ext>
            </a:extLst>
          </p:cNvPr>
          <p:cNvSpPr txBox="1"/>
          <p:nvPr/>
        </p:nvSpPr>
        <p:spPr>
          <a:xfrm>
            <a:off x="2123728" y="2283718"/>
            <a:ext cx="27354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 = strcmp(“Ram", “Ram ");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3AE0423D-0C6D-4649-982B-5E39B0B8C2ED}"/>
              </a:ext>
            </a:extLst>
          </p:cNvPr>
          <p:cNvSpPr/>
          <p:nvPr/>
        </p:nvSpPr>
        <p:spPr>
          <a:xfrm rot="5400000">
            <a:off x="3524103" y="2413101"/>
            <a:ext cx="457200" cy="77449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C2F5C4-DA52-403C-9ECD-7E45190D95E5}"/>
              </a:ext>
            </a:extLst>
          </p:cNvPr>
          <p:cNvSpPr/>
          <p:nvPr/>
        </p:nvSpPr>
        <p:spPr>
          <a:xfrm>
            <a:off x="3469589" y="3076345"/>
            <a:ext cx="1118495" cy="1498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'R' - 'R'</a:t>
            </a:r>
          </a:p>
          <a:p>
            <a:pPr algn="ctr"/>
            <a:r>
              <a:rPr lang="pt-BR" dirty="0"/>
              <a:t>	82 - 82</a:t>
            </a:r>
          </a:p>
          <a:p>
            <a:pPr algn="ctr"/>
            <a:r>
              <a:rPr lang="pt-BR" dirty="0"/>
              <a:t>	0</a:t>
            </a:r>
            <a:endParaRPr lang="en-US" dirty="0"/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86D37B16-D86F-476A-A08B-A8FD4BDD1F3C}"/>
              </a:ext>
            </a:extLst>
          </p:cNvPr>
          <p:cNvSpPr/>
          <p:nvPr/>
        </p:nvSpPr>
        <p:spPr>
          <a:xfrm rot="8067964" flipH="1">
            <a:off x="2488261" y="2455101"/>
            <a:ext cx="572448" cy="26012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2ECFCF0-AC29-42F9-B31C-DA11E809550D}"/>
              </a:ext>
            </a:extLst>
          </p:cNvPr>
          <p:cNvSpPr/>
          <p:nvPr/>
        </p:nvSpPr>
        <p:spPr>
          <a:xfrm>
            <a:off x="4164063" y="2801927"/>
            <a:ext cx="1443522" cy="22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770A0-1F6D-48FB-A2B8-17FEBAE1337E}"/>
              </a:ext>
            </a:extLst>
          </p:cNvPr>
          <p:cNvSpPr/>
          <p:nvPr/>
        </p:nvSpPr>
        <p:spPr>
          <a:xfrm>
            <a:off x="5652120" y="2678582"/>
            <a:ext cx="1106424" cy="469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Mismatch</a:t>
            </a:r>
          </a:p>
        </p:txBody>
      </p:sp>
    </p:spTree>
    <p:extLst>
      <p:ext uri="{BB962C8B-B14F-4D97-AF65-F5344CB8AC3E}">
        <p14:creationId xmlns:p14="http://schemas.microsoft.com/office/powerpoint/2010/main" val="25903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 animBg="1"/>
      <p:bldP spid="20" grpId="0" build="p" animBg="1"/>
      <p:bldP spid="21" grpId="0" animBg="1"/>
      <p:bldP spid="22" grpId="0" animBg="1"/>
      <p:bldP spid="2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strcmp()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871" y="8151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6E72-439C-4019-B7BE-38D0B50BF810}"/>
              </a:ext>
            </a:extLst>
          </p:cNvPr>
          <p:cNvSpPr txBox="1"/>
          <p:nvPr/>
        </p:nvSpPr>
        <p:spPr>
          <a:xfrm>
            <a:off x="260871" y="1131590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strcmp(&lt;array1&gt;, &lt;array2&gt;);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71267-565D-49A0-8277-C5DB11E19437}"/>
              </a:ext>
            </a:extLst>
          </p:cNvPr>
          <p:cNvSpPr txBox="1"/>
          <p:nvPr/>
        </p:nvSpPr>
        <p:spPr>
          <a:xfrm>
            <a:off x="2123728" y="2283718"/>
            <a:ext cx="2846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 = strcmp(“Rama", “Ram");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3AE0423D-0C6D-4649-982B-5E39B0B8C2ED}"/>
              </a:ext>
            </a:extLst>
          </p:cNvPr>
          <p:cNvSpPr/>
          <p:nvPr/>
        </p:nvSpPr>
        <p:spPr>
          <a:xfrm rot="5400000">
            <a:off x="3956151" y="2387950"/>
            <a:ext cx="457200" cy="77449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C2F5C4-DA52-403C-9ECD-7E45190D95E5}"/>
              </a:ext>
            </a:extLst>
          </p:cNvPr>
          <p:cNvSpPr/>
          <p:nvPr/>
        </p:nvSpPr>
        <p:spPr>
          <a:xfrm>
            <a:off x="3469589" y="3076345"/>
            <a:ext cx="1118495" cy="1498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'a' - '\0'</a:t>
            </a:r>
          </a:p>
          <a:p>
            <a:pPr algn="ctr"/>
            <a:r>
              <a:rPr lang="pt-BR" dirty="0"/>
              <a:t>	97 - 0</a:t>
            </a:r>
          </a:p>
          <a:p>
            <a:pPr algn="ctr"/>
            <a:r>
              <a:rPr lang="pt-BR" dirty="0"/>
              <a:t>	97</a:t>
            </a:r>
            <a:endParaRPr lang="en-US" dirty="0"/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86D37B16-D86F-476A-A08B-A8FD4BDD1F3C}"/>
              </a:ext>
            </a:extLst>
          </p:cNvPr>
          <p:cNvSpPr/>
          <p:nvPr/>
        </p:nvSpPr>
        <p:spPr>
          <a:xfrm rot="8067964" flipH="1">
            <a:off x="2488261" y="2455101"/>
            <a:ext cx="572448" cy="26012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2ECFCF0-AC29-42F9-B31C-DA11E809550D}"/>
              </a:ext>
            </a:extLst>
          </p:cNvPr>
          <p:cNvSpPr/>
          <p:nvPr/>
        </p:nvSpPr>
        <p:spPr>
          <a:xfrm>
            <a:off x="4644008" y="2800349"/>
            <a:ext cx="1192994" cy="22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770A0-1F6D-48FB-A2B8-17FEBAE1337E}"/>
              </a:ext>
            </a:extLst>
          </p:cNvPr>
          <p:cNvSpPr/>
          <p:nvPr/>
        </p:nvSpPr>
        <p:spPr>
          <a:xfrm>
            <a:off x="5940152" y="2678582"/>
            <a:ext cx="1106424" cy="469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Mismatch</a:t>
            </a:r>
          </a:p>
        </p:txBody>
      </p:sp>
    </p:spTree>
    <p:extLst>
      <p:ext uri="{BB962C8B-B14F-4D97-AF65-F5344CB8AC3E}">
        <p14:creationId xmlns:p14="http://schemas.microsoft.com/office/powerpoint/2010/main" val="2898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 animBg="1"/>
      <p:bldP spid="20" grpId="0" build="p" animBg="1"/>
      <p:bldP spid="21" grpId="0" animBg="1"/>
      <p:bldP spid="22" grpId="0" animBg="1"/>
      <p:bldP spid="2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 Using strcmp()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985" y="1059582"/>
            <a:ext cx="4321999" cy="3889799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12" y="1059582"/>
            <a:ext cx="4286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string.h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800100" lvl="1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arr[10], brr[10];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x;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2 strings:");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scanf("%s %s", arr, brr);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x = strcmp(arr, brr);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if(x == 0)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printf("String are equal");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printf("String are not equal");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7C4980-F5B6-44FA-AB02-1D5D85A1F243}"/>
              </a:ext>
            </a:extLst>
          </p:cNvPr>
          <p:cNvSpPr/>
          <p:nvPr/>
        </p:nvSpPr>
        <p:spPr>
          <a:xfrm>
            <a:off x="4714497" y="1059582"/>
            <a:ext cx="4321999" cy="3889799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CE97D-A29C-44B6-9F53-4CC003F5D984}"/>
              </a:ext>
            </a:extLst>
          </p:cNvPr>
          <p:cNvSpPr txBox="1"/>
          <p:nvPr/>
        </p:nvSpPr>
        <p:spPr>
          <a:xfrm>
            <a:off x="4750216" y="987574"/>
            <a:ext cx="4286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string.h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800100" lvl="1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arr[10], brr[10];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x;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2 strings:");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scanf("%s %s", arr, brr);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if(strcmp(arr, brr) == 0)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printf("String are equal");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printf("String are not equal");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5" grpId="0" animBg="1"/>
      <p:bldP spid="1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766449"/>
            <a:ext cx="7929618" cy="246785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declare 2 character arrays arr and brr.  Accept a string from the user in arr and copy it into brr. Do not use any string function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7120" y="987574"/>
            <a:ext cx="8595360" cy="393192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arr[10], brr[10];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string:");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gets(arr);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arr[i] != '\0'; i++)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brr[i] = arr[i];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brr[i] = '\0';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printf("%s", brr);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F7CC0AB-F100-4D29-B5FB-9ABB9A5C3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875"/>
              </p:ext>
            </p:extLst>
          </p:nvPr>
        </p:nvGraphicFramePr>
        <p:xfrm>
          <a:off x="3787589" y="1572583"/>
          <a:ext cx="4964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5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‘j’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‘y’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‘\0’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451741-75BD-4D10-A5F6-4FA1D7332660}"/>
              </a:ext>
            </a:extLst>
          </p:cNvPr>
          <p:cNvSpPr txBox="1"/>
          <p:nvPr/>
        </p:nvSpPr>
        <p:spPr>
          <a:xfrm>
            <a:off x="3203848" y="1583383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7E896-5E5E-46CB-A8C9-D28E53F5B066}"/>
              </a:ext>
            </a:extLst>
          </p:cNvPr>
          <p:cNvSpPr txBox="1"/>
          <p:nvPr/>
        </p:nvSpPr>
        <p:spPr>
          <a:xfrm>
            <a:off x="3693457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36741-3402-4354-A6B4-9308AB0A9713}"/>
              </a:ext>
            </a:extLst>
          </p:cNvPr>
          <p:cNvSpPr txBox="1"/>
          <p:nvPr/>
        </p:nvSpPr>
        <p:spPr>
          <a:xfrm>
            <a:off x="4211960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A9089-C230-45F0-BB54-92D7999D9535}"/>
              </a:ext>
            </a:extLst>
          </p:cNvPr>
          <p:cNvSpPr txBox="1"/>
          <p:nvPr/>
        </p:nvSpPr>
        <p:spPr>
          <a:xfrm>
            <a:off x="4716016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827CF-4E83-4E9B-A806-35A840ABFD1E}"/>
              </a:ext>
            </a:extLst>
          </p:cNvPr>
          <p:cNvSpPr txBox="1"/>
          <p:nvPr/>
        </p:nvSpPr>
        <p:spPr>
          <a:xfrm>
            <a:off x="5220072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32FC3-4949-4982-ABDB-8821286FBF30}"/>
              </a:ext>
            </a:extLst>
          </p:cNvPr>
          <p:cNvSpPr txBox="1"/>
          <p:nvPr/>
        </p:nvSpPr>
        <p:spPr>
          <a:xfrm>
            <a:off x="5724128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B8134A-FD73-410C-9349-F523F9752245}"/>
              </a:ext>
            </a:extLst>
          </p:cNvPr>
          <p:cNvSpPr txBox="1"/>
          <p:nvPr/>
        </p:nvSpPr>
        <p:spPr>
          <a:xfrm>
            <a:off x="6228184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ACB5D-1856-45DE-BAC9-BFCB66024F9A}"/>
              </a:ext>
            </a:extLst>
          </p:cNvPr>
          <p:cNvSpPr txBox="1"/>
          <p:nvPr/>
        </p:nvSpPr>
        <p:spPr>
          <a:xfrm>
            <a:off x="6732240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1A20B-B618-4FAA-92F3-E3D87C4D8D84}"/>
              </a:ext>
            </a:extLst>
          </p:cNvPr>
          <p:cNvSpPr txBox="1"/>
          <p:nvPr/>
        </p:nvSpPr>
        <p:spPr>
          <a:xfrm>
            <a:off x="7244588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ADD17-6B3F-402F-BB26-3BB4989D9775}"/>
              </a:ext>
            </a:extLst>
          </p:cNvPr>
          <p:cNvSpPr txBox="1"/>
          <p:nvPr/>
        </p:nvSpPr>
        <p:spPr>
          <a:xfrm>
            <a:off x="7748644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AB6ED-7D96-4FB5-A489-7B97CEB63B8A}"/>
              </a:ext>
            </a:extLst>
          </p:cNvPr>
          <p:cNvSpPr txBox="1"/>
          <p:nvPr/>
        </p:nvSpPr>
        <p:spPr>
          <a:xfrm>
            <a:off x="8252700" y="199579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2E38C-41BD-482F-BF5B-2B0D742253B3}"/>
              </a:ext>
            </a:extLst>
          </p:cNvPr>
          <p:cNvSpPr txBox="1"/>
          <p:nvPr/>
        </p:nvSpPr>
        <p:spPr>
          <a:xfrm>
            <a:off x="3859356" y="1275710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C09B9-AE45-4F3C-9807-4945D65D6242}"/>
              </a:ext>
            </a:extLst>
          </p:cNvPr>
          <p:cNvSpPr txBox="1"/>
          <p:nvPr/>
        </p:nvSpPr>
        <p:spPr>
          <a:xfrm>
            <a:off x="4427984" y="12756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52AD6-8100-49ED-8401-218132F9B229}"/>
              </a:ext>
            </a:extLst>
          </p:cNvPr>
          <p:cNvSpPr txBox="1"/>
          <p:nvPr/>
        </p:nvSpPr>
        <p:spPr>
          <a:xfrm>
            <a:off x="4943621" y="1285235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A9824-EBB4-49EE-B646-C80CB93243E9}"/>
              </a:ext>
            </a:extLst>
          </p:cNvPr>
          <p:cNvSpPr txBox="1"/>
          <p:nvPr/>
        </p:nvSpPr>
        <p:spPr>
          <a:xfrm>
            <a:off x="5383799" y="12756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D4BA52-48B5-4D15-A5AD-C7C885EC244B}"/>
              </a:ext>
            </a:extLst>
          </p:cNvPr>
          <p:cNvSpPr txBox="1"/>
          <p:nvPr/>
        </p:nvSpPr>
        <p:spPr>
          <a:xfrm>
            <a:off x="5899436" y="1285235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5F502D-2CA8-4310-8B3A-D607210B2399}"/>
              </a:ext>
            </a:extLst>
          </p:cNvPr>
          <p:cNvSpPr txBox="1"/>
          <p:nvPr/>
        </p:nvSpPr>
        <p:spPr>
          <a:xfrm>
            <a:off x="6395363" y="12756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B6DF66-88B5-4C17-8E67-27A2A3B82A41}"/>
              </a:ext>
            </a:extLst>
          </p:cNvPr>
          <p:cNvSpPr txBox="1"/>
          <p:nvPr/>
        </p:nvSpPr>
        <p:spPr>
          <a:xfrm>
            <a:off x="6899419" y="129535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83C759-8357-4881-87A9-7DEF84C11AAD}"/>
              </a:ext>
            </a:extLst>
          </p:cNvPr>
          <p:cNvSpPr txBox="1"/>
          <p:nvPr/>
        </p:nvSpPr>
        <p:spPr>
          <a:xfrm>
            <a:off x="7452320" y="127560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1CD22-D0C9-49E1-9499-A0CA98AAB4D6}"/>
              </a:ext>
            </a:extLst>
          </p:cNvPr>
          <p:cNvSpPr txBox="1"/>
          <p:nvPr/>
        </p:nvSpPr>
        <p:spPr>
          <a:xfrm>
            <a:off x="7956376" y="129535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926C43-38BA-4D38-BC2D-F942EE15238F}"/>
              </a:ext>
            </a:extLst>
          </p:cNvPr>
          <p:cNvSpPr txBox="1"/>
          <p:nvPr/>
        </p:nvSpPr>
        <p:spPr>
          <a:xfrm>
            <a:off x="8411587" y="129535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</a:t>
            </a:r>
          </a:p>
        </p:txBody>
      </p: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BADA6D65-ECE7-4964-B801-994C7BC7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09598"/>
              </p:ext>
            </p:extLst>
          </p:nvPr>
        </p:nvGraphicFramePr>
        <p:xfrm>
          <a:off x="3787590" y="3948743"/>
          <a:ext cx="5038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02">
                  <a:extLst>
                    <a:ext uri="{9D8B030D-6E8A-4147-A177-3AD203B41FA5}">
                      <a16:colId xmlns:a16="http://schemas.microsoft.com/office/drawing/2014/main" val="100715517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8457875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64220590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7096983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744147046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992975631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185947508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104258722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4046856370"/>
                    </a:ext>
                  </a:extLst>
                </a:gridCol>
                <a:gridCol w="503802">
                  <a:extLst>
                    <a:ext uri="{9D8B030D-6E8A-4147-A177-3AD203B41FA5}">
                      <a16:colId xmlns:a16="http://schemas.microsoft.com/office/drawing/2014/main" val="3716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‘j’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‘y’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5571" marR="7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298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93BD047-EFA3-4AE7-9A2B-36615AE84B9F}"/>
              </a:ext>
            </a:extLst>
          </p:cNvPr>
          <p:cNvSpPr txBox="1"/>
          <p:nvPr/>
        </p:nvSpPr>
        <p:spPr>
          <a:xfrm>
            <a:off x="3203848" y="3959543"/>
            <a:ext cx="469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brr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06744D-23C5-4D17-A0F0-3A52A6118145}"/>
              </a:ext>
            </a:extLst>
          </p:cNvPr>
          <p:cNvSpPr txBox="1"/>
          <p:nvPr/>
        </p:nvSpPr>
        <p:spPr>
          <a:xfrm>
            <a:off x="3693457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B2DDDB-1486-47E0-93A1-5F98DA476081}"/>
              </a:ext>
            </a:extLst>
          </p:cNvPr>
          <p:cNvSpPr txBox="1"/>
          <p:nvPr/>
        </p:nvSpPr>
        <p:spPr>
          <a:xfrm>
            <a:off x="4211960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F8C28-CDEA-40FE-B134-61AF8F10F138}"/>
              </a:ext>
            </a:extLst>
          </p:cNvPr>
          <p:cNvSpPr txBox="1"/>
          <p:nvPr/>
        </p:nvSpPr>
        <p:spPr>
          <a:xfrm>
            <a:off x="4716016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173A8B-2015-49B2-BCB9-06A33AD59834}"/>
              </a:ext>
            </a:extLst>
          </p:cNvPr>
          <p:cNvSpPr txBox="1"/>
          <p:nvPr/>
        </p:nvSpPr>
        <p:spPr>
          <a:xfrm>
            <a:off x="5220072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733196-82C8-4C25-8803-81329947E18A}"/>
              </a:ext>
            </a:extLst>
          </p:cNvPr>
          <p:cNvSpPr txBox="1"/>
          <p:nvPr/>
        </p:nvSpPr>
        <p:spPr>
          <a:xfrm>
            <a:off x="5724128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3008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7B5752-9217-48D4-9235-995C9FA996B1}"/>
              </a:ext>
            </a:extLst>
          </p:cNvPr>
          <p:cNvSpPr txBox="1"/>
          <p:nvPr/>
        </p:nvSpPr>
        <p:spPr>
          <a:xfrm>
            <a:off x="6228184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E8E41C-D5FB-48F5-BD42-221B6BBFED0C}"/>
              </a:ext>
            </a:extLst>
          </p:cNvPr>
          <p:cNvSpPr txBox="1"/>
          <p:nvPr/>
        </p:nvSpPr>
        <p:spPr>
          <a:xfrm>
            <a:off x="6732240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3012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923896-5314-45C6-81F4-1799C7BD61B1}"/>
              </a:ext>
            </a:extLst>
          </p:cNvPr>
          <p:cNvSpPr txBox="1"/>
          <p:nvPr/>
        </p:nvSpPr>
        <p:spPr>
          <a:xfrm>
            <a:off x="7244588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5BFF9-1AD7-428C-A36E-D490AD1297A0}"/>
              </a:ext>
            </a:extLst>
          </p:cNvPr>
          <p:cNvSpPr txBox="1"/>
          <p:nvPr/>
        </p:nvSpPr>
        <p:spPr>
          <a:xfrm>
            <a:off x="7748644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E07DB1-F0F6-49B6-AC6C-B6919C4910E8}"/>
              </a:ext>
            </a:extLst>
          </p:cNvPr>
          <p:cNvSpPr txBox="1"/>
          <p:nvPr/>
        </p:nvSpPr>
        <p:spPr>
          <a:xfrm>
            <a:off x="8252700" y="4371950"/>
            <a:ext cx="5677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F789DA-E484-41D3-8E65-9B3122CE5BC0}"/>
              </a:ext>
            </a:extLst>
          </p:cNvPr>
          <p:cNvSpPr txBox="1"/>
          <p:nvPr/>
        </p:nvSpPr>
        <p:spPr>
          <a:xfrm>
            <a:off x="3859356" y="3651870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EE834-8EF7-48A7-8523-41BA5CA89294}"/>
              </a:ext>
            </a:extLst>
          </p:cNvPr>
          <p:cNvSpPr txBox="1"/>
          <p:nvPr/>
        </p:nvSpPr>
        <p:spPr>
          <a:xfrm>
            <a:off x="4427984" y="36517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3D18FF-D4DC-4A49-953E-684EEC3F3F9A}"/>
              </a:ext>
            </a:extLst>
          </p:cNvPr>
          <p:cNvSpPr txBox="1"/>
          <p:nvPr/>
        </p:nvSpPr>
        <p:spPr>
          <a:xfrm>
            <a:off x="4943621" y="3661395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B4FAF4-D2C7-4FE9-A36D-9115E0712228}"/>
              </a:ext>
            </a:extLst>
          </p:cNvPr>
          <p:cNvSpPr txBox="1"/>
          <p:nvPr/>
        </p:nvSpPr>
        <p:spPr>
          <a:xfrm>
            <a:off x="5383799" y="36517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4D3644-9CE2-4536-9628-24E8837E30BC}"/>
              </a:ext>
            </a:extLst>
          </p:cNvPr>
          <p:cNvSpPr txBox="1"/>
          <p:nvPr/>
        </p:nvSpPr>
        <p:spPr>
          <a:xfrm>
            <a:off x="5899436" y="3661395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257888-0538-4427-98B5-16557A9EE746}"/>
              </a:ext>
            </a:extLst>
          </p:cNvPr>
          <p:cNvSpPr txBox="1"/>
          <p:nvPr/>
        </p:nvSpPr>
        <p:spPr>
          <a:xfrm>
            <a:off x="6395363" y="36517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B0653-E908-41C3-8DCE-AE57AA39C4F4}"/>
              </a:ext>
            </a:extLst>
          </p:cNvPr>
          <p:cNvSpPr txBox="1"/>
          <p:nvPr/>
        </p:nvSpPr>
        <p:spPr>
          <a:xfrm>
            <a:off x="6899419" y="367151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0BE572-23D2-45D0-B779-4B88EC5DD102}"/>
              </a:ext>
            </a:extLst>
          </p:cNvPr>
          <p:cNvSpPr txBox="1"/>
          <p:nvPr/>
        </p:nvSpPr>
        <p:spPr>
          <a:xfrm>
            <a:off x="7452320" y="3651766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0102FE-435F-41D4-BEDD-B50514E3C65D}"/>
              </a:ext>
            </a:extLst>
          </p:cNvPr>
          <p:cNvSpPr txBox="1"/>
          <p:nvPr/>
        </p:nvSpPr>
        <p:spPr>
          <a:xfrm>
            <a:off x="7956376" y="367151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590C3A-80EE-40EB-A7FE-09EC695D51D5}"/>
              </a:ext>
            </a:extLst>
          </p:cNvPr>
          <p:cNvSpPr txBox="1"/>
          <p:nvPr/>
        </p:nvSpPr>
        <p:spPr>
          <a:xfrm>
            <a:off x="8411587" y="3671511"/>
            <a:ext cx="2648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6429" y="1358019"/>
            <a:ext cx="8722580" cy="328471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 multiword string from the user and print it by displaying the initial character of every word, and the  full last word.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Sample Output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Enter a string: Ram Kumar Sharma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R. K. Sharma</a:t>
            </a:r>
          </a:p>
        </p:txBody>
      </p:sp>
    </p:spTree>
    <p:extLst>
      <p:ext uri="{BB962C8B-B14F-4D97-AF65-F5344CB8AC3E}">
        <p14:creationId xmlns:p14="http://schemas.microsoft.com/office/powerpoint/2010/main" val="257300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99646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C/C++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an array name always represent its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BASE ADDRESS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Guess the output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1. printf("%d", arr);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2. printf("%d", &amp;arr[0]);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3. printf("%d", &amp;arr);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4. printf("%d", arr[0]);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C1A9FEF-3166-40AE-8619-124B85063FE3}"/>
              </a:ext>
            </a:extLst>
          </p:cNvPr>
          <p:cNvSpPr/>
          <p:nvPr/>
        </p:nvSpPr>
        <p:spPr>
          <a:xfrm>
            <a:off x="3276600" y="2419350"/>
            <a:ext cx="1275184" cy="368424"/>
          </a:xfrm>
          <a:prstGeom prst="leftArrowCallout">
            <a:avLst>
              <a:gd name="adj1" fmla="val 17617"/>
              <a:gd name="adj2" fmla="val 25000"/>
              <a:gd name="adj3" fmla="val 78527"/>
              <a:gd name="adj4" fmla="val 56303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6E60D-58AC-4868-B7C1-0F8FB0D2E547}"/>
              </a:ext>
            </a:extLst>
          </p:cNvPr>
          <p:cNvSpPr txBox="1"/>
          <p:nvPr/>
        </p:nvSpPr>
        <p:spPr>
          <a:xfrm>
            <a:off x="5940152" y="2562458"/>
            <a:ext cx="68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EC9D-BAA4-48FC-BD79-A2DC43E1FC4B}"/>
              </a:ext>
            </a:extLst>
          </p:cNvPr>
          <p:cNvSpPr txBox="1"/>
          <p:nvPr/>
        </p:nvSpPr>
        <p:spPr>
          <a:xfrm>
            <a:off x="6876256" y="2553166"/>
            <a:ext cx="68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C24C5-7F52-4418-B6AB-73603457DA0F}"/>
              </a:ext>
            </a:extLst>
          </p:cNvPr>
          <p:cNvSpPr txBox="1"/>
          <p:nvPr/>
        </p:nvSpPr>
        <p:spPr>
          <a:xfrm>
            <a:off x="5184941" y="2130410"/>
            <a:ext cx="46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arr</a:t>
            </a:r>
          </a:p>
        </p:txBody>
      </p:sp>
      <p:sp>
        <p:nvSpPr>
          <p:cNvPr id="17" name="Callout: Left Arrow 16">
            <a:extLst>
              <a:ext uri="{FF2B5EF4-FFF2-40B4-BE49-F238E27FC236}">
                <a16:creationId xmlns:a16="http://schemas.microsoft.com/office/drawing/2014/main" id="{762F76B4-96D4-4EC0-A1AE-6CB8529BF05B}"/>
              </a:ext>
            </a:extLst>
          </p:cNvPr>
          <p:cNvSpPr/>
          <p:nvPr/>
        </p:nvSpPr>
        <p:spPr>
          <a:xfrm>
            <a:off x="3276600" y="3028950"/>
            <a:ext cx="1295400" cy="304800"/>
          </a:xfrm>
          <a:prstGeom prst="leftArrowCallout">
            <a:avLst>
              <a:gd name="adj1" fmla="val 17617"/>
              <a:gd name="adj2" fmla="val 25000"/>
              <a:gd name="adj3" fmla="val 78527"/>
              <a:gd name="adj4" fmla="val 56303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sp>
        <p:nvSpPr>
          <p:cNvPr id="18" name="Callout: Left Arrow 17">
            <a:extLst>
              <a:ext uri="{FF2B5EF4-FFF2-40B4-BE49-F238E27FC236}">
                <a16:creationId xmlns:a16="http://schemas.microsoft.com/office/drawing/2014/main" id="{2B5D12D6-D93C-4B24-9B4A-9E34D990E49B}"/>
              </a:ext>
            </a:extLst>
          </p:cNvPr>
          <p:cNvSpPr/>
          <p:nvPr/>
        </p:nvSpPr>
        <p:spPr>
          <a:xfrm>
            <a:off x="3276600" y="3562350"/>
            <a:ext cx="1295400" cy="355104"/>
          </a:xfrm>
          <a:prstGeom prst="leftArrowCallout">
            <a:avLst>
              <a:gd name="adj1" fmla="val 17617"/>
              <a:gd name="adj2" fmla="val 25000"/>
              <a:gd name="adj3" fmla="val 78527"/>
              <a:gd name="adj4" fmla="val 56303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sp>
        <p:nvSpPr>
          <p:cNvPr id="19" name="Callout: Left Arrow 18">
            <a:extLst>
              <a:ext uri="{FF2B5EF4-FFF2-40B4-BE49-F238E27FC236}">
                <a16:creationId xmlns:a16="http://schemas.microsoft.com/office/drawing/2014/main" id="{1E4A8A59-1A60-4004-9684-C9882EA3A940}"/>
              </a:ext>
            </a:extLst>
          </p:cNvPr>
          <p:cNvSpPr/>
          <p:nvPr/>
        </p:nvSpPr>
        <p:spPr>
          <a:xfrm>
            <a:off x="3276600" y="4171950"/>
            <a:ext cx="1295400" cy="304800"/>
          </a:xfrm>
          <a:prstGeom prst="leftArrowCallout">
            <a:avLst>
              <a:gd name="adj1" fmla="val 17617"/>
              <a:gd name="adj2" fmla="val 25000"/>
              <a:gd name="adj3" fmla="val 78527"/>
              <a:gd name="adj4" fmla="val 56303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60ECCE-8ACC-488E-A829-A8EF60007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97950"/>
              </p:ext>
            </p:extLst>
          </p:nvPr>
        </p:nvGraphicFramePr>
        <p:xfrm>
          <a:off x="5760616" y="2119610"/>
          <a:ext cx="2843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944">
                  <a:extLst>
                    <a:ext uri="{9D8B030D-6E8A-4147-A177-3AD203B41FA5}">
                      <a16:colId xmlns:a16="http://schemas.microsoft.com/office/drawing/2014/main" val="2811665521"/>
                    </a:ext>
                  </a:extLst>
                </a:gridCol>
                <a:gridCol w="947944">
                  <a:extLst>
                    <a:ext uri="{9D8B030D-6E8A-4147-A177-3AD203B41FA5}">
                      <a16:colId xmlns:a16="http://schemas.microsoft.com/office/drawing/2014/main" val="1492859842"/>
                    </a:ext>
                  </a:extLst>
                </a:gridCol>
                <a:gridCol w="947944">
                  <a:extLst>
                    <a:ext uri="{9D8B030D-6E8A-4147-A177-3AD203B41FA5}">
                      <a16:colId xmlns:a16="http://schemas.microsoft.com/office/drawing/2014/main" val="83514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marL="42657" marR="42657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 marL="42657" marR="42657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 marL="42657" marR="42657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4497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B06A5C1-045B-4F1F-97DC-748D277BEFC5}"/>
              </a:ext>
            </a:extLst>
          </p:cNvPr>
          <p:cNvSpPr txBox="1"/>
          <p:nvPr/>
        </p:nvSpPr>
        <p:spPr>
          <a:xfrm>
            <a:off x="7773429" y="2562458"/>
            <a:ext cx="68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3008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6E89A-1B94-4B1C-B31B-36C3C76A8C48}"/>
              </a:ext>
            </a:extLst>
          </p:cNvPr>
          <p:cNvSpPr txBox="1"/>
          <p:nvPr/>
        </p:nvSpPr>
        <p:spPr>
          <a:xfrm>
            <a:off x="6089756" y="1761078"/>
            <a:ext cx="3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7DA390-C607-4092-855F-5C7FCF6ED408}"/>
              </a:ext>
            </a:extLst>
          </p:cNvPr>
          <p:cNvSpPr txBox="1"/>
          <p:nvPr/>
        </p:nvSpPr>
        <p:spPr>
          <a:xfrm>
            <a:off x="7020272" y="1770370"/>
            <a:ext cx="3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43EDE0-923A-496E-A8EC-90A23FC2785E}"/>
              </a:ext>
            </a:extLst>
          </p:cNvPr>
          <p:cNvSpPr txBox="1"/>
          <p:nvPr/>
        </p:nvSpPr>
        <p:spPr>
          <a:xfrm>
            <a:off x="7956376" y="1770370"/>
            <a:ext cx="3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 animBg="1"/>
      <p:bldP spid="16" grpId="0" build="p"/>
      <p:bldP spid="17" grpId="0" build="p" animBg="1"/>
      <p:bldP spid="18" grpId="0" build="p" animBg="1"/>
      <p:bldP spid="19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6429" y="1358019"/>
            <a:ext cx="8722580" cy="328471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 string from the user and check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whether it is palindrome or not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Sample Output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Enter a string: NITIN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It is a palindrome</a:t>
            </a: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Enter a string: JATIN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It is not a palindrome</a:t>
            </a:r>
          </a:p>
        </p:txBody>
      </p:sp>
    </p:spTree>
    <p:extLst>
      <p:ext uri="{BB962C8B-B14F-4D97-AF65-F5344CB8AC3E}">
        <p14:creationId xmlns:p14="http://schemas.microsoft.com/office/powerpoint/2010/main" val="42836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Double Dimensional Character Array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Whenever we want to store multiple strings in our program then in C language we prefer to use a Double Dimensional Character Array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Syntax: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char &lt;</a:t>
            </a:r>
            <a:r>
              <a:rPr lang="en-US" b="1" dirty="0" err="1">
                <a:solidFill>
                  <a:srgbClr val="002060"/>
                </a:solidFill>
                <a:sym typeface="Wingdings" pitchFamily="2" charset="2"/>
              </a:rPr>
              <a:t>arra_name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&gt; [&lt;</a:t>
            </a:r>
            <a:r>
              <a:rPr lang="en-US" b="1" dirty="0" err="1">
                <a:solidFill>
                  <a:srgbClr val="002060"/>
                </a:solidFill>
                <a:sym typeface="Wingdings" pitchFamily="2" charset="2"/>
              </a:rPr>
              <a:t>row_size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&gt;][&lt;</a:t>
            </a:r>
            <a:r>
              <a:rPr lang="en-US" b="1" dirty="0" err="1">
                <a:solidFill>
                  <a:srgbClr val="002060"/>
                </a:solidFill>
                <a:sym typeface="Wingdings" pitchFamily="2" charset="2"/>
              </a:rPr>
              <a:t>column_size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&gt;];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Example: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char str[5][10];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EF7BF2F-DC49-4510-89E2-D4324C90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56159"/>
              </p:ext>
            </p:extLst>
          </p:nvPr>
        </p:nvGraphicFramePr>
        <p:xfrm>
          <a:off x="5764260" y="3343611"/>
          <a:ext cx="3128220" cy="153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22">
                  <a:extLst>
                    <a:ext uri="{9D8B030D-6E8A-4147-A177-3AD203B41FA5}">
                      <a16:colId xmlns:a16="http://schemas.microsoft.com/office/drawing/2014/main" val="3259983449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3500617511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2116149906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811207960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4281505597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3266137158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1417102322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100029833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1016148664"/>
                    </a:ext>
                  </a:extLst>
                </a:gridCol>
                <a:gridCol w="312822">
                  <a:extLst>
                    <a:ext uri="{9D8B030D-6E8A-4147-A177-3AD203B41FA5}">
                      <a16:colId xmlns:a16="http://schemas.microsoft.com/office/drawing/2014/main" val="1677475094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b="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3304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extLst>
                  <a:ext uri="{0D108BD9-81ED-4DB2-BD59-A6C34878D82A}">
                    <a16:rowId xmlns:a16="http://schemas.microsoft.com/office/drawing/2014/main" val="414930668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extLst>
                  <a:ext uri="{0D108BD9-81ED-4DB2-BD59-A6C34878D82A}">
                    <a16:rowId xmlns:a16="http://schemas.microsoft.com/office/drawing/2014/main" val="14567137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extLst>
                  <a:ext uri="{0D108BD9-81ED-4DB2-BD59-A6C34878D82A}">
                    <a16:rowId xmlns:a16="http://schemas.microsoft.com/office/drawing/2014/main" val="113378572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46923" marR="46923" marT="37785" marB="37785"/>
                </a:tc>
                <a:extLst>
                  <a:ext uri="{0D108BD9-81ED-4DB2-BD59-A6C34878D82A}">
                    <a16:rowId xmlns:a16="http://schemas.microsoft.com/office/drawing/2014/main" val="5268344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C26AFF-4509-49E7-90E5-D7AE931BEB2B}"/>
              </a:ext>
            </a:extLst>
          </p:cNvPr>
          <p:cNvSpPr txBox="1"/>
          <p:nvPr/>
        </p:nvSpPr>
        <p:spPr>
          <a:xfrm>
            <a:off x="4211960" y="3908360"/>
            <a:ext cx="428071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DF549-86DD-403D-B1A8-84670572D0B9}"/>
              </a:ext>
            </a:extLst>
          </p:cNvPr>
          <p:cNvSpPr txBox="1"/>
          <p:nvPr/>
        </p:nvSpPr>
        <p:spPr>
          <a:xfrm>
            <a:off x="5431751" y="3354546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C9783-BA0A-41E7-844F-471E73CEA86D}"/>
              </a:ext>
            </a:extLst>
          </p:cNvPr>
          <p:cNvSpPr txBox="1"/>
          <p:nvPr/>
        </p:nvSpPr>
        <p:spPr>
          <a:xfrm>
            <a:off x="5791791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3CCDF-8103-4D0C-ACF8-7D164E3D94AE}"/>
              </a:ext>
            </a:extLst>
          </p:cNvPr>
          <p:cNvSpPr txBox="1"/>
          <p:nvPr/>
        </p:nvSpPr>
        <p:spPr>
          <a:xfrm>
            <a:off x="5436096" y="364257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D8B8D-6BFE-407D-8B8E-9C7E928BAE94}"/>
              </a:ext>
            </a:extLst>
          </p:cNvPr>
          <p:cNvSpPr txBox="1"/>
          <p:nvPr/>
        </p:nvSpPr>
        <p:spPr>
          <a:xfrm>
            <a:off x="6079823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6DB6C-25AF-41BC-B604-2DAFA0803D64}"/>
              </a:ext>
            </a:extLst>
          </p:cNvPr>
          <p:cNvSpPr txBox="1"/>
          <p:nvPr/>
        </p:nvSpPr>
        <p:spPr>
          <a:xfrm>
            <a:off x="6439863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0B0EC-13E4-45C4-BF00-EB777DEC9BEB}"/>
              </a:ext>
            </a:extLst>
          </p:cNvPr>
          <p:cNvSpPr txBox="1"/>
          <p:nvPr/>
        </p:nvSpPr>
        <p:spPr>
          <a:xfrm>
            <a:off x="6727895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826B53-3AD5-4AA8-893E-AE124F3BE171}"/>
              </a:ext>
            </a:extLst>
          </p:cNvPr>
          <p:cNvSpPr txBox="1"/>
          <p:nvPr/>
        </p:nvSpPr>
        <p:spPr>
          <a:xfrm>
            <a:off x="7020272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54D22-9286-4BC8-A3A0-49D0B06CD89D}"/>
              </a:ext>
            </a:extLst>
          </p:cNvPr>
          <p:cNvSpPr txBox="1"/>
          <p:nvPr/>
        </p:nvSpPr>
        <p:spPr>
          <a:xfrm>
            <a:off x="7375967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CD430-F526-4320-BECF-F01D818C6BD0}"/>
              </a:ext>
            </a:extLst>
          </p:cNvPr>
          <p:cNvSpPr txBox="1"/>
          <p:nvPr/>
        </p:nvSpPr>
        <p:spPr>
          <a:xfrm>
            <a:off x="7663999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121F3-9425-49A3-A55A-FF216D3AFCD6}"/>
              </a:ext>
            </a:extLst>
          </p:cNvPr>
          <p:cNvSpPr txBox="1"/>
          <p:nvPr/>
        </p:nvSpPr>
        <p:spPr>
          <a:xfrm>
            <a:off x="7952031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6857C-2370-461B-BDD1-F47BC7124BB5}"/>
              </a:ext>
            </a:extLst>
          </p:cNvPr>
          <p:cNvSpPr txBox="1"/>
          <p:nvPr/>
        </p:nvSpPr>
        <p:spPr>
          <a:xfrm>
            <a:off x="8312071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7F787-FEDC-4C39-8C66-6AEE50231DE3}"/>
              </a:ext>
            </a:extLst>
          </p:cNvPr>
          <p:cNvSpPr txBox="1"/>
          <p:nvPr/>
        </p:nvSpPr>
        <p:spPr>
          <a:xfrm>
            <a:off x="8600103" y="300379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3D2EA-C0C0-4894-B00D-070C5BEB391D}"/>
              </a:ext>
            </a:extLst>
          </p:cNvPr>
          <p:cNvSpPr txBox="1"/>
          <p:nvPr/>
        </p:nvSpPr>
        <p:spPr>
          <a:xfrm>
            <a:off x="5436096" y="3939902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7C5B0-08C4-4B59-B023-17AEE080BCEA}"/>
              </a:ext>
            </a:extLst>
          </p:cNvPr>
          <p:cNvSpPr txBox="1"/>
          <p:nvPr/>
        </p:nvSpPr>
        <p:spPr>
          <a:xfrm>
            <a:off x="5436096" y="4218642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FF693A-49E7-435B-BA14-208B74DA84F5}"/>
              </a:ext>
            </a:extLst>
          </p:cNvPr>
          <p:cNvSpPr txBox="1"/>
          <p:nvPr/>
        </p:nvSpPr>
        <p:spPr>
          <a:xfrm>
            <a:off x="5436096" y="450667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7373-5349-4CFF-9CF3-38034BB23A06}"/>
              </a:ext>
            </a:extLst>
          </p:cNvPr>
          <p:cNvSpPr txBox="1"/>
          <p:nvPr/>
        </p:nvSpPr>
        <p:spPr>
          <a:xfrm>
            <a:off x="4572000" y="3363838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str[0]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BE5230-E408-44D4-BB1F-C54D77FECD94}"/>
              </a:ext>
            </a:extLst>
          </p:cNvPr>
          <p:cNvSpPr txBox="1"/>
          <p:nvPr/>
        </p:nvSpPr>
        <p:spPr>
          <a:xfrm>
            <a:off x="4572000" y="3642578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str[1]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6E6A97-F96A-4B57-B74F-16A1DA84BDE0}"/>
              </a:ext>
            </a:extLst>
          </p:cNvPr>
          <p:cNvSpPr txBox="1"/>
          <p:nvPr/>
        </p:nvSpPr>
        <p:spPr>
          <a:xfrm>
            <a:off x="4572000" y="3930610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str[2]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E276C9-CC71-4877-80E9-EE0A1253D32F}"/>
              </a:ext>
            </a:extLst>
          </p:cNvPr>
          <p:cNvSpPr txBox="1"/>
          <p:nvPr/>
        </p:nvSpPr>
        <p:spPr>
          <a:xfrm>
            <a:off x="4572000" y="4218642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8889F-AB75-4057-8D29-3EB20F6A6CDA}"/>
              </a:ext>
            </a:extLst>
          </p:cNvPr>
          <p:cNvSpPr txBox="1"/>
          <p:nvPr/>
        </p:nvSpPr>
        <p:spPr>
          <a:xfrm>
            <a:off x="4572000" y="4506674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str[4]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70FA784-2BFA-4803-A6DD-955F4E049F0F}"/>
              </a:ext>
            </a:extLst>
          </p:cNvPr>
          <p:cNvSpPr/>
          <p:nvPr/>
        </p:nvSpPr>
        <p:spPr>
          <a:xfrm>
            <a:off x="5215727" y="3775659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7FDE55-2751-4199-BAC5-53BB74F5265E}"/>
              </a:ext>
            </a:extLst>
          </p:cNvPr>
          <p:cNvSpPr/>
          <p:nvPr/>
        </p:nvSpPr>
        <p:spPr>
          <a:xfrm>
            <a:off x="5215727" y="4063691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C244266-0BC1-4783-A849-D9BD39E04419}"/>
              </a:ext>
            </a:extLst>
          </p:cNvPr>
          <p:cNvSpPr/>
          <p:nvPr/>
        </p:nvSpPr>
        <p:spPr>
          <a:xfrm>
            <a:off x="5215727" y="3487627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4BAECB5-3709-4FB9-AD8B-A0FBEECBEF3A}"/>
              </a:ext>
            </a:extLst>
          </p:cNvPr>
          <p:cNvSpPr/>
          <p:nvPr/>
        </p:nvSpPr>
        <p:spPr>
          <a:xfrm>
            <a:off x="5220072" y="4351723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30168B4-EB66-41AD-ACC9-2AC30A3DC710}"/>
              </a:ext>
            </a:extLst>
          </p:cNvPr>
          <p:cNvSpPr/>
          <p:nvPr/>
        </p:nvSpPr>
        <p:spPr>
          <a:xfrm>
            <a:off x="5220072" y="4639755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746" y="1000114"/>
            <a:ext cx="8989758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108938"/>
            <a:ext cx="44291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str[5][10];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name:");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scanf("%s", str[i]);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n%s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", str[i]);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E990E-5918-4375-B52D-6D1DC3BBE07D}"/>
              </a:ext>
            </a:extLst>
          </p:cNvPr>
          <p:cNvSpPr txBox="1"/>
          <p:nvPr/>
        </p:nvSpPr>
        <p:spPr>
          <a:xfrm>
            <a:off x="3059832" y="2612216"/>
            <a:ext cx="42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48664-0CB1-40A5-81E4-38DD4A7EBC95}"/>
              </a:ext>
            </a:extLst>
          </p:cNvPr>
          <p:cNvSpPr txBox="1"/>
          <p:nvPr/>
        </p:nvSpPr>
        <p:spPr>
          <a:xfrm>
            <a:off x="3419872" y="2067694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80BF7-476A-47AA-AEA2-3CC21DFE7B40}"/>
              </a:ext>
            </a:extLst>
          </p:cNvPr>
          <p:cNvSpPr txBox="1"/>
          <p:nvPr/>
        </p:nvSpPr>
        <p:spPr>
          <a:xfrm>
            <a:off x="3419872" y="2346434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5FE88-3D58-426C-B0FE-88FDFBDCC2CD}"/>
              </a:ext>
            </a:extLst>
          </p:cNvPr>
          <p:cNvSpPr txBox="1"/>
          <p:nvPr/>
        </p:nvSpPr>
        <p:spPr>
          <a:xfrm>
            <a:off x="3419872" y="2634466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E0F31-8E05-46AE-8796-0C6BC92A5E00}"/>
              </a:ext>
            </a:extLst>
          </p:cNvPr>
          <p:cNvSpPr txBox="1"/>
          <p:nvPr/>
        </p:nvSpPr>
        <p:spPr>
          <a:xfrm>
            <a:off x="3419872" y="2922498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777206-239A-41C0-8305-FB7F74F783A7}"/>
              </a:ext>
            </a:extLst>
          </p:cNvPr>
          <p:cNvSpPr txBox="1"/>
          <p:nvPr/>
        </p:nvSpPr>
        <p:spPr>
          <a:xfrm>
            <a:off x="3419872" y="3210530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str[4]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96F34F-DE60-46DE-88FB-D1C18D6E4652}"/>
              </a:ext>
            </a:extLst>
          </p:cNvPr>
          <p:cNvSpPr/>
          <p:nvPr/>
        </p:nvSpPr>
        <p:spPr>
          <a:xfrm>
            <a:off x="4135607" y="2499742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D4B12C6-F392-4076-9223-80F5E4CFC177}"/>
              </a:ext>
            </a:extLst>
          </p:cNvPr>
          <p:cNvSpPr/>
          <p:nvPr/>
        </p:nvSpPr>
        <p:spPr>
          <a:xfrm>
            <a:off x="4135607" y="2211710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859B23-ECFD-483F-BCFF-F654D6FC3578}"/>
              </a:ext>
            </a:extLst>
          </p:cNvPr>
          <p:cNvSpPr/>
          <p:nvPr/>
        </p:nvSpPr>
        <p:spPr>
          <a:xfrm>
            <a:off x="4139952" y="3003798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A3C114-FF7F-4C53-9E70-FD1B68C86497}"/>
              </a:ext>
            </a:extLst>
          </p:cNvPr>
          <p:cNvSpPr/>
          <p:nvPr/>
        </p:nvSpPr>
        <p:spPr>
          <a:xfrm>
            <a:off x="4139952" y="2767547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015282-9BBC-4D92-A512-3E56CDD83AD7}"/>
              </a:ext>
            </a:extLst>
          </p:cNvPr>
          <p:cNvSpPr/>
          <p:nvPr/>
        </p:nvSpPr>
        <p:spPr>
          <a:xfrm>
            <a:off x="4139952" y="3291830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1AE417A-42C9-476A-804F-DDB1F2443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45228"/>
              </p:ext>
            </p:extLst>
          </p:nvPr>
        </p:nvGraphicFramePr>
        <p:xfrm>
          <a:off x="4728830" y="2047467"/>
          <a:ext cx="4163650" cy="153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65">
                  <a:extLst>
                    <a:ext uri="{9D8B030D-6E8A-4147-A177-3AD203B41FA5}">
                      <a16:colId xmlns:a16="http://schemas.microsoft.com/office/drawing/2014/main" val="3259983449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3500617511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2116149906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811207960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4281505597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3266137158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417102322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00029833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016148664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677475094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b="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‘j’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‘y’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3304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‘R’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‘h’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‘u’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414930668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‘V’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‘I’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‘n’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‘e’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‘e’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‘t’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14567137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‘t’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‘u’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113378572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‘V’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‘I’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‘k’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‘s’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52683445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D4C19FD-4AC4-4A6A-9A94-A4D37B7896DE}"/>
              </a:ext>
            </a:extLst>
          </p:cNvPr>
          <p:cNvSpPr txBox="1"/>
          <p:nvPr/>
        </p:nvSpPr>
        <p:spPr>
          <a:xfrm>
            <a:off x="4427984" y="2058402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A7766A-866F-47DD-89A6-340A9C24F533}"/>
              </a:ext>
            </a:extLst>
          </p:cNvPr>
          <p:cNvSpPr txBox="1"/>
          <p:nvPr/>
        </p:nvSpPr>
        <p:spPr>
          <a:xfrm>
            <a:off x="4788024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401867-3BA7-44ED-8EF1-4CCBDE7B5600}"/>
              </a:ext>
            </a:extLst>
          </p:cNvPr>
          <p:cNvSpPr txBox="1"/>
          <p:nvPr/>
        </p:nvSpPr>
        <p:spPr>
          <a:xfrm>
            <a:off x="4432329" y="234643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130AA8-DF78-4872-AD84-605CBA48D564}"/>
              </a:ext>
            </a:extLst>
          </p:cNvPr>
          <p:cNvSpPr txBox="1"/>
          <p:nvPr/>
        </p:nvSpPr>
        <p:spPr>
          <a:xfrm>
            <a:off x="5215727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D3080-BF07-400F-B5D6-80328E8DB70E}"/>
              </a:ext>
            </a:extLst>
          </p:cNvPr>
          <p:cNvSpPr txBox="1"/>
          <p:nvPr/>
        </p:nvSpPr>
        <p:spPr>
          <a:xfrm>
            <a:off x="5652120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2E791-BD78-42FE-91B9-261D5962F8F0}"/>
              </a:ext>
            </a:extLst>
          </p:cNvPr>
          <p:cNvSpPr txBox="1"/>
          <p:nvPr/>
        </p:nvSpPr>
        <p:spPr>
          <a:xfrm>
            <a:off x="6012160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12C2D-A4F3-4F75-B2B8-68DDEB1F5F04}"/>
              </a:ext>
            </a:extLst>
          </p:cNvPr>
          <p:cNvSpPr txBox="1"/>
          <p:nvPr/>
        </p:nvSpPr>
        <p:spPr>
          <a:xfrm>
            <a:off x="6444208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423197-6A8A-40EB-8A04-0CDB6FBA49B1}"/>
              </a:ext>
            </a:extLst>
          </p:cNvPr>
          <p:cNvSpPr txBox="1"/>
          <p:nvPr/>
        </p:nvSpPr>
        <p:spPr>
          <a:xfrm>
            <a:off x="6871911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1C2E7-5A81-42A6-BFDF-577C3AD3EA3E}"/>
              </a:ext>
            </a:extLst>
          </p:cNvPr>
          <p:cNvSpPr txBox="1"/>
          <p:nvPr/>
        </p:nvSpPr>
        <p:spPr>
          <a:xfrm>
            <a:off x="7303959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74E006-CDAE-431E-AC76-8431BAB31DB3}"/>
              </a:ext>
            </a:extLst>
          </p:cNvPr>
          <p:cNvSpPr txBox="1"/>
          <p:nvPr/>
        </p:nvSpPr>
        <p:spPr>
          <a:xfrm>
            <a:off x="7668344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7C240F-8105-478A-B149-E7365D173BA4}"/>
              </a:ext>
            </a:extLst>
          </p:cNvPr>
          <p:cNvSpPr txBox="1"/>
          <p:nvPr/>
        </p:nvSpPr>
        <p:spPr>
          <a:xfrm>
            <a:off x="8096047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94E711-26C5-4BF7-AC22-EF0077333FE3}"/>
              </a:ext>
            </a:extLst>
          </p:cNvPr>
          <p:cNvSpPr txBox="1"/>
          <p:nvPr/>
        </p:nvSpPr>
        <p:spPr>
          <a:xfrm>
            <a:off x="8528095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36E54-34AF-4521-AF95-42C93947B865}"/>
              </a:ext>
            </a:extLst>
          </p:cNvPr>
          <p:cNvSpPr txBox="1"/>
          <p:nvPr/>
        </p:nvSpPr>
        <p:spPr>
          <a:xfrm>
            <a:off x="4432329" y="264375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71F7F-9A0C-4599-A0ED-A5EDC6F2E525}"/>
              </a:ext>
            </a:extLst>
          </p:cNvPr>
          <p:cNvSpPr txBox="1"/>
          <p:nvPr/>
        </p:nvSpPr>
        <p:spPr>
          <a:xfrm>
            <a:off x="4423639" y="2931790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CF54E-FE37-446B-A3CD-D9037BA36578}"/>
              </a:ext>
            </a:extLst>
          </p:cNvPr>
          <p:cNvSpPr txBox="1"/>
          <p:nvPr/>
        </p:nvSpPr>
        <p:spPr>
          <a:xfrm>
            <a:off x="4423639" y="3219822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04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980602"/>
            <a:ext cx="7929618" cy="203955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5 strings from the user, store it    in a Two Dimensional character array and print the length of each name using the appropriate string function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746" y="1000114"/>
            <a:ext cx="8989758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4544" y="915566"/>
            <a:ext cx="44291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str[5][10];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i, x;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name:");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scanf("%s", str[i]);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x = strlen(str[i]);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nLength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= %d", x);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E990E-5918-4375-B52D-6D1DC3BBE07D}"/>
              </a:ext>
            </a:extLst>
          </p:cNvPr>
          <p:cNvSpPr txBox="1"/>
          <p:nvPr/>
        </p:nvSpPr>
        <p:spPr>
          <a:xfrm>
            <a:off x="3059832" y="2612216"/>
            <a:ext cx="42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48664-0CB1-40A5-81E4-38DD4A7EBC95}"/>
              </a:ext>
            </a:extLst>
          </p:cNvPr>
          <p:cNvSpPr txBox="1"/>
          <p:nvPr/>
        </p:nvSpPr>
        <p:spPr>
          <a:xfrm>
            <a:off x="3419872" y="2067694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80BF7-476A-47AA-AEA2-3CC21DFE7B40}"/>
              </a:ext>
            </a:extLst>
          </p:cNvPr>
          <p:cNvSpPr txBox="1"/>
          <p:nvPr/>
        </p:nvSpPr>
        <p:spPr>
          <a:xfrm>
            <a:off x="3419872" y="2346434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5FE88-3D58-426C-B0FE-88FDFBDCC2CD}"/>
              </a:ext>
            </a:extLst>
          </p:cNvPr>
          <p:cNvSpPr txBox="1"/>
          <p:nvPr/>
        </p:nvSpPr>
        <p:spPr>
          <a:xfrm>
            <a:off x="3419872" y="2634466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E0F31-8E05-46AE-8796-0C6BC92A5E00}"/>
              </a:ext>
            </a:extLst>
          </p:cNvPr>
          <p:cNvSpPr txBox="1"/>
          <p:nvPr/>
        </p:nvSpPr>
        <p:spPr>
          <a:xfrm>
            <a:off x="3419872" y="2922498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777206-239A-41C0-8305-FB7F74F783A7}"/>
              </a:ext>
            </a:extLst>
          </p:cNvPr>
          <p:cNvSpPr txBox="1"/>
          <p:nvPr/>
        </p:nvSpPr>
        <p:spPr>
          <a:xfrm>
            <a:off x="3419872" y="3210530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str[4]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96F34F-DE60-46DE-88FB-D1C18D6E4652}"/>
              </a:ext>
            </a:extLst>
          </p:cNvPr>
          <p:cNvSpPr/>
          <p:nvPr/>
        </p:nvSpPr>
        <p:spPr>
          <a:xfrm>
            <a:off x="4135607" y="2499742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D4B12C6-F392-4076-9223-80F5E4CFC177}"/>
              </a:ext>
            </a:extLst>
          </p:cNvPr>
          <p:cNvSpPr/>
          <p:nvPr/>
        </p:nvSpPr>
        <p:spPr>
          <a:xfrm>
            <a:off x="4135607" y="2211710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859B23-ECFD-483F-BCFF-F654D6FC3578}"/>
              </a:ext>
            </a:extLst>
          </p:cNvPr>
          <p:cNvSpPr/>
          <p:nvPr/>
        </p:nvSpPr>
        <p:spPr>
          <a:xfrm>
            <a:off x="4139952" y="3003798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A3C114-FF7F-4C53-9E70-FD1B68C86497}"/>
              </a:ext>
            </a:extLst>
          </p:cNvPr>
          <p:cNvSpPr/>
          <p:nvPr/>
        </p:nvSpPr>
        <p:spPr>
          <a:xfrm>
            <a:off x="4139952" y="2767547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015282-9BBC-4D92-A512-3E56CDD83AD7}"/>
              </a:ext>
            </a:extLst>
          </p:cNvPr>
          <p:cNvSpPr/>
          <p:nvPr/>
        </p:nvSpPr>
        <p:spPr>
          <a:xfrm>
            <a:off x="4139952" y="3291830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1AE417A-42C9-476A-804F-DDB1F2443228}"/>
              </a:ext>
            </a:extLst>
          </p:cNvPr>
          <p:cNvGraphicFramePr>
            <a:graphicFrameLocks noGrp="1"/>
          </p:cNvGraphicFramePr>
          <p:nvPr/>
        </p:nvGraphicFramePr>
        <p:xfrm>
          <a:off x="4728830" y="2047467"/>
          <a:ext cx="4163650" cy="153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65">
                  <a:extLst>
                    <a:ext uri="{9D8B030D-6E8A-4147-A177-3AD203B41FA5}">
                      <a16:colId xmlns:a16="http://schemas.microsoft.com/office/drawing/2014/main" val="3259983449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3500617511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2116149906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811207960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4281505597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3266137158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417102322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00029833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016148664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677475094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b="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‘j’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‘y’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3304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‘R’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‘h’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‘u’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414930668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‘V’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‘I’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‘n’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‘e’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‘e’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‘t’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14567137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‘t’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‘u’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113378572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‘V’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‘I’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‘k’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‘s’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52683445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D4C19FD-4AC4-4A6A-9A94-A4D37B7896DE}"/>
              </a:ext>
            </a:extLst>
          </p:cNvPr>
          <p:cNvSpPr txBox="1"/>
          <p:nvPr/>
        </p:nvSpPr>
        <p:spPr>
          <a:xfrm>
            <a:off x="4427984" y="2058402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A7766A-866F-47DD-89A6-340A9C24F533}"/>
              </a:ext>
            </a:extLst>
          </p:cNvPr>
          <p:cNvSpPr txBox="1"/>
          <p:nvPr/>
        </p:nvSpPr>
        <p:spPr>
          <a:xfrm>
            <a:off x="4788024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401867-3BA7-44ED-8EF1-4CCBDE7B5600}"/>
              </a:ext>
            </a:extLst>
          </p:cNvPr>
          <p:cNvSpPr txBox="1"/>
          <p:nvPr/>
        </p:nvSpPr>
        <p:spPr>
          <a:xfrm>
            <a:off x="4432329" y="234643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130AA8-DF78-4872-AD84-605CBA48D564}"/>
              </a:ext>
            </a:extLst>
          </p:cNvPr>
          <p:cNvSpPr txBox="1"/>
          <p:nvPr/>
        </p:nvSpPr>
        <p:spPr>
          <a:xfrm>
            <a:off x="5215727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D3080-BF07-400F-B5D6-80328E8DB70E}"/>
              </a:ext>
            </a:extLst>
          </p:cNvPr>
          <p:cNvSpPr txBox="1"/>
          <p:nvPr/>
        </p:nvSpPr>
        <p:spPr>
          <a:xfrm>
            <a:off x="5652120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2E791-BD78-42FE-91B9-261D5962F8F0}"/>
              </a:ext>
            </a:extLst>
          </p:cNvPr>
          <p:cNvSpPr txBox="1"/>
          <p:nvPr/>
        </p:nvSpPr>
        <p:spPr>
          <a:xfrm>
            <a:off x="6012160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12C2D-A4F3-4F75-B2B8-68DDEB1F5F04}"/>
              </a:ext>
            </a:extLst>
          </p:cNvPr>
          <p:cNvSpPr txBox="1"/>
          <p:nvPr/>
        </p:nvSpPr>
        <p:spPr>
          <a:xfrm>
            <a:off x="6444208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423197-6A8A-40EB-8A04-0CDB6FBA49B1}"/>
              </a:ext>
            </a:extLst>
          </p:cNvPr>
          <p:cNvSpPr txBox="1"/>
          <p:nvPr/>
        </p:nvSpPr>
        <p:spPr>
          <a:xfrm>
            <a:off x="6871911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1C2E7-5A81-42A6-BFDF-577C3AD3EA3E}"/>
              </a:ext>
            </a:extLst>
          </p:cNvPr>
          <p:cNvSpPr txBox="1"/>
          <p:nvPr/>
        </p:nvSpPr>
        <p:spPr>
          <a:xfrm>
            <a:off x="7303959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74E006-CDAE-431E-AC76-8431BAB31DB3}"/>
              </a:ext>
            </a:extLst>
          </p:cNvPr>
          <p:cNvSpPr txBox="1"/>
          <p:nvPr/>
        </p:nvSpPr>
        <p:spPr>
          <a:xfrm>
            <a:off x="7668344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7C240F-8105-478A-B149-E7365D173BA4}"/>
              </a:ext>
            </a:extLst>
          </p:cNvPr>
          <p:cNvSpPr txBox="1"/>
          <p:nvPr/>
        </p:nvSpPr>
        <p:spPr>
          <a:xfrm>
            <a:off x="8096047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94E711-26C5-4BF7-AC22-EF0077333FE3}"/>
              </a:ext>
            </a:extLst>
          </p:cNvPr>
          <p:cNvSpPr txBox="1"/>
          <p:nvPr/>
        </p:nvSpPr>
        <p:spPr>
          <a:xfrm>
            <a:off x="8528095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36E54-34AF-4521-AF95-42C93947B865}"/>
              </a:ext>
            </a:extLst>
          </p:cNvPr>
          <p:cNvSpPr txBox="1"/>
          <p:nvPr/>
        </p:nvSpPr>
        <p:spPr>
          <a:xfrm>
            <a:off x="4432329" y="264375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71F7F-9A0C-4599-A0ED-A5EDC6F2E525}"/>
              </a:ext>
            </a:extLst>
          </p:cNvPr>
          <p:cNvSpPr txBox="1"/>
          <p:nvPr/>
        </p:nvSpPr>
        <p:spPr>
          <a:xfrm>
            <a:off x="4423639" y="2931790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CF54E-FE37-446B-A3CD-D9037BA36578}"/>
              </a:ext>
            </a:extLst>
          </p:cNvPr>
          <p:cNvSpPr txBox="1"/>
          <p:nvPr/>
        </p:nvSpPr>
        <p:spPr>
          <a:xfrm>
            <a:off x="4423639" y="3219822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54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980602"/>
            <a:ext cx="7929618" cy="203955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Rewrite the previous program but without using strlen()</a:t>
            </a:r>
          </a:p>
        </p:txBody>
      </p:sp>
    </p:spTree>
    <p:extLst>
      <p:ext uri="{BB962C8B-B14F-4D97-AF65-F5344CB8AC3E}">
        <p14:creationId xmlns:p14="http://schemas.microsoft.com/office/powerpoint/2010/main" val="34215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746" y="1000114"/>
            <a:ext cx="8989758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4544" y="915566"/>
            <a:ext cx="44291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str[5][10];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name:");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scanf("%s", str[i]);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for(j = 0; str[i][j] != '\0';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j++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printf("\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nLength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= %d", j);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E990E-5918-4375-B52D-6D1DC3BBE07D}"/>
              </a:ext>
            </a:extLst>
          </p:cNvPr>
          <p:cNvSpPr txBox="1"/>
          <p:nvPr/>
        </p:nvSpPr>
        <p:spPr>
          <a:xfrm>
            <a:off x="3059832" y="2612216"/>
            <a:ext cx="42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48664-0CB1-40A5-81E4-38DD4A7EBC95}"/>
              </a:ext>
            </a:extLst>
          </p:cNvPr>
          <p:cNvSpPr txBox="1"/>
          <p:nvPr/>
        </p:nvSpPr>
        <p:spPr>
          <a:xfrm>
            <a:off x="3419872" y="2067694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80BF7-476A-47AA-AEA2-3CC21DFE7B40}"/>
              </a:ext>
            </a:extLst>
          </p:cNvPr>
          <p:cNvSpPr txBox="1"/>
          <p:nvPr/>
        </p:nvSpPr>
        <p:spPr>
          <a:xfrm>
            <a:off x="3419872" y="2346434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5FE88-3D58-426C-B0FE-88FDFBDCC2CD}"/>
              </a:ext>
            </a:extLst>
          </p:cNvPr>
          <p:cNvSpPr txBox="1"/>
          <p:nvPr/>
        </p:nvSpPr>
        <p:spPr>
          <a:xfrm>
            <a:off x="3419872" y="2634466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E0F31-8E05-46AE-8796-0C6BC92A5E00}"/>
              </a:ext>
            </a:extLst>
          </p:cNvPr>
          <p:cNvSpPr txBox="1"/>
          <p:nvPr/>
        </p:nvSpPr>
        <p:spPr>
          <a:xfrm>
            <a:off x="3419872" y="2922498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777206-239A-41C0-8305-FB7F74F783A7}"/>
              </a:ext>
            </a:extLst>
          </p:cNvPr>
          <p:cNvSpPr txBox="1"/>
          <p:nvPr/>
        </p:nvSpPr>
        <p:spPr>
          <a:xfrm>
            <a:off x="3419872" y="3210530"/>
            <a:ext cx="7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str[4]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96F34F-DE60-46DE-88FB-D1C18D6E4652}"/>
              </a:ext>
            </a:extLst>
          </p:cNvPr>
          <p:cNvSpPr/>
          <p:nvPr/>
        </p:nvSpPr>
        <p:spPr>
          <a:xfrm>
            <a:off x="4135607" y="2499742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D4B12C6-F392-4076-9223-80F5E4CFC177}"/>
              </a:ext>
            </a:extLst>
          </p:cNvPr>
          <p:cNvSpPr/>
          <p:nvPr/>
        </p:nvSpPr>
        <p:spPr>
          <a:xfrm>
            <a:off x="4135607" y="2211710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859B23-ECFD-483F-BCFF-F654D6FC3578}"/>
              </a:ext>
            </a:extLst>
          </p:cNvPr>
          <p:cNvSpPr/>
          <p:nvPr/>
        </p:nvSpPr>
        <p:spPr>
          <a:xfrm>
            <a:off x="4139952" y="3003798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A3C114-FF7F-4C53-9E70-FD1B68C86497}"/>
              </a:ext>
            </a:extLst>
          </p:cNvPr>
          <p:cNvSpPr/>
          <p:nvPr/>
        </p:nvSpPr>
        <p:spPr>
          <a:xfrm>
            <a:off x="4139952" y="2767547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015282-9BBC-4D92-A512-3E56CDD83AD7}"/>
              </a:ext>
            </a:extLst>
          </p:cNvPr>
          <p:cNvSpPr/>
          <p:nvPr/>
        </p:nvSpPr>
        <p:spPr>
          <a:xfrm>
            <a:off x="4139952" y="3291830"/>
            <a:ext cx="292377" cy="16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1AE417A-42C9-476A-804F-DDB1F2443228}"/>
              </a:ext>
            </a:extLst>
          </p:cNvPr>
          <p:cNvGraphicFramePr>
            <a:graphicFrameLocks noGrp="1"/>
          </p:cNvGraphicFramePr>
          <p:nvPr/>
        </p:nvGraphicFramePr>
        <p:xfrm>
          <a:off x="4728830" y="2047467"/>
          <a:ext cx="4163650" cy="153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65">
                  <a:extLst>
                    <a:ext uri="{9D8B030D-6E8A-4147-A177-3AD203B41FA5}">
                      <a16:colId xmlns:a16="http://schemas.microsoft.com/office/drawing/2014/main" val="3259983449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3500617511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2116149906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811207960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4281505597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3266137158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417102322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00029833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016148664"/>
                    </a:ext>
                  </a:extLst>
                </a:gridCol>
                <a:gridCol w="416365">
                  <a:extLst>
                    <a:ext uri="{9D8B030D-6E8A-4147-A177-3AD203B41FA5}">
                      <a16:colId xmlns:a16="http://schemas.microsoft.com/office/drawing/2014/main" val="1677475094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b="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‘j’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‘y’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3304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‘R’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‘h’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‘u’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414930668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‘V’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‘I’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‘n’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‘e’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‘e’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‘t’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14567137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‘t’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‘u’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113378572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‘V’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‘I’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‘k’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‘a’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‘s’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‘\0’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62455" marR="62455" marT="37785" marB="37785"/>
                </a:tc>
                <a:extLst>
                  <a:ext uri="{0D108BD9-81ED-4DB2-BD59-A6C34878D82A}">
                    <a16:rowId xmlns:a16="http://schemas.microsoft.com/office/drawing/2014/main" val="52683445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D4C19FD-4AC4-4A6A-9A94-A4D37B7896DE}"/>
              </a:ext>
            </a:extLst>
          </p:cNvPr>
          <p:cNvSpPr txBox="1"/>
          <p:nvPr/>
        </p:nvSpPr>
        <p:spPr>
          <a:xfrm>
            <a:off x="4427984" y="2058402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A7766A-866F-47DD-89A6-340A9C24F533}"/>
              </a:ext>
            </a:extLst>
          </p:cNvPr>
          <p:cNvSpPr txBox="1"/>
          <p:nvPr/>
        </p:nvSpPr>
        <p:spPr>
          <a:xfrm>
            <a:off x="4788024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401867-3BA7-44ED-8EF1-4CCBDE7B5600}"/>
              </a:ext>
            </a:extLst>
          </p:cNvPr>
          <p:cNvSpPr txBox="1"/>
          <p:nvPr/>
        </p:nvSpPr>
        <p:spPr>
          <a:xfrm>
            <a:off x="4432329" y="234643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130AA8-DF78-4872-AD84-605CBA48D564}"/>
              </a:ext>
            </a:extLst>
          </p:cNvPr>
          <p:cNvSpPr txBox="1"/>
          <p:nvPr/>
        </p:nvSpPr>
        <p:spPr>
          <a:xfrm>
            <a:off x="5215727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D3080-BF07-400F-B5D6-80328E8DB70E}"/>
              </a:ext>
            </a:extLst>
          </p:cNvPr>
          <p:cNvSpPr txBox="1"/>
          <p:nvPr/>
        </p:nvSpPr>
        <p:spPr>
          <a:xfrm>
            <a:off x="5652120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2E791-BD78-42FE-91B9-261D5962F8F0}"/>
              </a:ext>
            </a:extLst>
          </p:cNvPr>
          <p:cNvSpPr txBox="1"/>
          <p:nvPr/>
        </p:nvSpPr>
        <p:spPr>
          <a:xfrm>
            <a:off x="6012160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12C2D-A4F3-4F75-B2B8-68DDEB1F5F04}"/>
              </a:ext>
            </a:extLst>
          </p:cNvPr>
          <p:cNvSpPr txBox="1"/>
          <p:nvPr/>
        </p:nvSpPr>
        <p:spPr>
          <a:xfrm>
            <a:off x="6444208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423197-6A8A-40EB-8A04-0CDB6FBA49B1}"/>
              </a:ext>
            </a:extLst>
          </p:cNvPr>
          <p:cNvSpPr txBox="1"/>
          <p:nvPr/>
        </p:nvSpPr>
        <p:spPr>
          <a:xfrm>
            <a:off x="6871911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1C2E7-5A81-42A6-BFDF-577C3AD3EA3E}"/>
              </a:ext>
            </a:extLst>
          </p:cNvPr>
          <p:cNvSpPr txBox="1"/>
          <p:nvPr/>
        </p:nvSpPr>
        <p:spPr>
          <a:xfrm>
            <a:off x="7303959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74E006-CDAE-431E-AC76-8431BAB31DB3}"/>
              </a:ext>
            </a:extLst>
          </p:cNvPr>
          <p:cNvSpPr txBox="1"/>
          <p:nvPr/>
        </p:nvSpPr>
        <p:spPr>
          <a:xfrm>
            <a:off x="7668344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7C240F-8105-478A-B149-E7365D173BA4}"/>
              </a:ext>
            </a:extLst>
          </p:cNvPr>
          <p:cNvSpPr txBox="1"/>
          <p:nvPr/>
        </p:nvSpPr>
        <p:spPr>
          <a:xfrm>
            <a:off x="8096047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94E711-26C5-4BF7-AC22-EF0077333FE3}"/>
              </a:ext>
            </a:extLst>
          </p:cNvPr>
          <p:cNvSpPr txBox="1"/>
          <p:nvPr/>
        </p:nvSpPr>
        <p:spPr>
          <a:xfrm>
            <a:off x="8528095" y="1707654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36E54-34AF-4521-AF95-42C93947B865}"/>
              </a:ext>
            </a:extLst>
          </p:cNvPr>
          <p:cNvSpPr txBox="1"/>
          <p:nvPr/>
        </p:nvSpPr>
        <p:spPr>
          <a:xfrm>
            <a:off x="4432329" y="2643758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71F7F-9A0C-4599-A0ED-A5EDC6F2E525}"/>
              </a:ext>
            </a:extLst>
          </p:cNvPr>
          <p:cNvSpPr txBox="1"/>
          <p:nvPr/>
        </p:nvSpPr>
        <p:spPr>
          <a:xfrm>
            <a:off x="4423639" y="2931790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CF54E-FE37-446B-A3CD-D9037BA36578}"/>
              </a:ext>
            </a:extLst>
          </p:cNvPr>
          <p:cNvSpPr txBox="1"/>
          <p:nvPr/>
        </p:nvSpPr>
        <p:spPr>
          <a:xfrm>
            <a:off x="4423639" y="3219822"/>
            <a:ext cx="2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624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980602"/>
            <a:ext cx="7929618" cy="203955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5 names from the user, store it in a Two Dimensional Character Array and print the reverse of each name</a:t>
            </a:r>
          </a:p>
        </p:txBody>
      </p:sp>
    </p:spTree>
    <p:extLst>
      <p:ext uri="{BB962C8B-B14F-4D97-AF65-F5344CB8AC3E}">
        <p14:creationId xmlns:p14="http://schemas.microsoft.com/office/powerpoint/2010/main" val="14070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29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99646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10;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printf("%d", a);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C1A9FEF-3166-40AE-8619-124B85063FE3}"/>
              </a:ext>
            </a:extLst>
          </p:cNvPr>
          <p:cNvSpPr/>
          <p:nvPr/>
        </p:nvSpPr>
        <p:spPr>
          <a:xfrm>
            <a:off x="2840208" y="2139702"/>
            <a:ext cx="3425837" cy="1472104"/>
          </a:xfrm>
          <a:prstGeom prst="leftArrowCallout">
            <a:avLst>
              <a:gd name="adj1" fmla="val 10841"/>
              <a:gd name="adj2" fmla="val 14546"/>
              <a:gd name="adj3" fmla="val 46905"/>
              <a:gd name="adj4" fmla="val 563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 Name</a:t>
            </a:r>
          </a:p>
          <a:p>
            <a:pPr algn="ctr"/>
            <a:r>
              <a:rPr lang="en-US" dirty="0"/>
              <a:t>always represents</a:t>
            </a:r>
          </a:p>
          <a:p>
            <a:pPr algn="ctr"/>
            <a:r>
              <a:rPr lang="en-US" dirty="0"/>
              <a:t>its value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D15E58-59A6-4C24-970E-149DDC043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1263"/>
              </p:ext>
            </p:extLst>
          </p:nvPr>
        </p:nvGraphicFramePr>
        <p:xfrm>
          <a:off x="6708972" y="1567366"/>
          <a:ext cx="194237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374">
                  <a:extLst>
                    <a:ext uri="{9D8B030D-6E8A-4147-A177-3AD203B41FA5}">
                      <a16:colId xmlns:a16="http://schemas.microsoft.com/office/drawing/2014/main" val="3156791378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29135" marR="29135" marT="55321" marB="55321"/>
                </a:tc>
                <a:extLst>
                  <a:ext uri="{0D108BD9-81ED-4DB2-BD59-A6C34878D82A}">
                    <a16:rowId xmlns:a16="http://schemas.microsoft.com/office/drawing/2014/main" val="12609012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442449-6424-40C7-AA72-57828ACC8D1A}"/>
              </a:ext>
            </a:extLst>
          </p:cNvPr>
          <p:cNvSpPr txBox="1"/>
          <p:nvPr/>
        </p:nvSpPr>
        <p:spPr>
          <a:xfrm>
            <a:off x="7391400" y="21145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F621B-9F8E-4AAF-97B1-87556DAD9222}"/>
              </a:ext>
            </a:extLst>
          </p:cNvPr>
          <p:cNvSpPr txBox="1"/>
          <p:nvPr/>
        </p:nvSpPr>
        <p:spPr>
          <a:xfrm>
            <a:off x="6266045" y="1567366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132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99646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In C/C++ an array name always represent its BASE ADDRESS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Guess the output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1. printf("%u", arr);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2. printf("% u ", &amp;arr[0]);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3. printf("% u ", &amp;arr);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4. printf("%d", arr[0]);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6E60D-58AC-4868-B7C1-0F8FB0D2E547}"/>
              </a:ext>
            </a:extLst>
          </p:cNvPr>
          <p:cNvSpPr txBox="1"/>
          <p:nvPr/>
        </p:nvSpPr>
        <p:spPr>
          <a:xfrm>
            <a:off x="5940152" y="2562458"/>
            <a:ext cx="68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EC9D-BAA4-48FC-BD79-A2DC43E1FC4B}"/>
              </a:ext>
            </a:extLst>
          </p:cNvPr>
          <p:cNvSpPr txBox="1"/>
          <p:nvPr/>
        </p:nvSpPr>
        <p:spPr>
          <a:xfrm>
            <a:off x="6876256" y="2553166"/>
            <a:ext cx="68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C24C5-7F52-4418-B6AB-73603457DA0F}"/>
              </a:ext>
            </a:extLst>
          </p:cNvPr>
          <p:cNvSpPr txBox="1"/>
          <p:nvPr/>
        </p:nvSpPr>
        <p:spPr>
          <a:xfrm>
            <a:off x="5184941" y="2130410"/>
            <a:ext cx="46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60ECCE-8ACC-488E-A829-A8EF60007096}"/>
              </a:ext>
            </a:extLst>
          </p:cNvPr>
          <p:cNvGraphicFramePr>
            <a:graphicFrameLocks noGrp="1"/>
          </p:cNvGraphicFramePr>
          <p:nvPr/>
        </p:nvGraphicFramePr>
        <p:xfrm>
          <a:off x="5760616" y="2119610"/>
          <a:ext cx="2843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944">
                  <a:extLst>
                    <a:ext uri="{9D8B030D-6E8A-4147-A177-3AD203B41FA5}">
                      <a16:colId xmlns:a16="http://schemas.microsoft.com/office/drawing/2014/main" val="2811665521"/>
                    </a:ext>
                  </a:extLst>
                </a:gridCol>
                <a:gridCol w="947944">
                  <a:extLst>
                    <a:ext uri="{9D8B030D-6E8A-4147-A177-3AD203B41FA5}">
                      <a16:colId xmlns:a16="http://schemas.microsoft.com/office/drawing/2014/main" val="1492859842"/>
                    </a:ext>
                  </a:extLst>
                </a:gridCol>
                <a:gridCol w="947944">
                  <a:extLst>
                    <a:ext uri="{9D8B030D-6E8A-4147-A177-3AD203B41FA5}">
                      <a16:colId xmlns:a16="http://schemas.microsoft.com/office/drawing/2014/main" val="83514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marL="42657" marR="42657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 marL="42657" marR="42657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 marL="42657" marR="42657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4497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B06A5C1-045B-4F1F-97DC-748D277BEFC5}"/>
              </a:ext>
            </a:extLst>
          </p:cNvPr>
          <p:cNvSpPr txBox="1"/>
          <p:nvPr/>
        </p:nvSpPr>
        <p:spPr>
          <a:xfrm>
            <a:off x="7773429" y="2562458"/>
            <a:ext cx="68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3008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6E89A-1B94-4B1C-B31B-36C3C76A8C48}"/>
              </a:ext>
            </a:extLst>
          </p:cNvPr>
          <p:cNvSpPr txBox="1"/>
          <p:nvPr/>
        </p:nvSpPr>
        <p:spPr>
          <a:xfrm>
            <a:off x="6089756" y="1761078"/>
            <a:ext cx="3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7DA390-C607-4092-855F-5C7FCF6ED408}"/>
              </a:ext>
            </a:extLst>
          </p:cNvPr>
          <p:cNvSpPr txBox="1"/>
          <p:nvPr/>
        </p:nvSpPr>
        <p:spPr>
          <a:xfrm>
            <a:off x="7020272" y="1770370"/>
            <a:ext cx="3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43EDE0-923A-496E-A8EC-90A23FC2785E}"/>
              </a:ext>
            </a:extLst>
          </p:cNvPr>
          <p:cNvSpPr txBox="1"/>
          <p:nvPr/>
        </p:nvSpPr>
        <p:spPr>
          <a:xfrm>
            <a:off x="7956376" y="1770370"/>
            <a:ext cx="3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F739B-A324-4D31-9003-A516AAA01EE8}"/>
              </a:ext>
            </a:extLst>
          </p:cNvPr>
          <p:cNvSpPr txBox="1"/>
          <p:nvPr/>
        </p:nvSpPr>
        <p:spPr>
          <a:xfrm>
            <a:off x="5029200" y="3028950"/>
            <a:ext cx="3819677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Always use %u for printing addresses  unsigned int type and its range is from 0 to 2147483648 and it is possible that the   address of array may be of range          beyond the range of signed int type in Turbo Compiler i.e. -32768 to 32767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62400" y="2495550"/>
            <a:ext cx="838200" cy="3048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3000</a:t>
            </a:r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rot="10800000">
            <a:off x="3505200" y="2647950"/>
            <a:ext cx="4572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62400" y="3028950"/>
            <a:ext cx="838200" cy="3048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3000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rot="10800000">
            <a:off x="3505200" y="3181350"/>
            <a:ext cx="4572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62400" y="3638550"/>
            <a:ext cx="838200" cy="3048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3000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rot="10800000">
            <a:off x="3505200" y="3790950"/>
            <a:ext cx="4572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2400" y="4171950"/>
            <a:ext cx="838200" cy="3048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rot="10800000">
            <a:off x="3505200" y="4324350"/>
            <a:ext cx="4572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0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build="p" animBg="1"/>
      <p:bldP spid="24" grpId="0" build="p" animBg="1"/>
      <p:bldP spid="29" grpId="0" build="p" animBg="1"/>
      <p:bldP spid="31" grpId="0" build="p" animBg="1"/>
      <p:bldP spid="3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99646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16FA46A-8B93-4B93-A39C-E962D1869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08599"/>
              </p:ext>
            </p:extLst>
          </p:nvPr>
        </p:nvGraphicFramePr>
        <p:xfrm>
          <a:off x="1043608" y="1984886"/>
          <a:ext cx="554182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332661668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0096348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782327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6703827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90538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‘R’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‘m’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‘n’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3633360974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D35D00D-D18A-4C62-A2D8-269D0F32A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74811"/>
              </p:ext>
            </p:extLst>
          </p:nvPr>
        </p:nvGraphicFramePr>
        <p:xfrm>
          <a:off x="6701716" y="1984886"/>
          <a:ext cx="1326668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26668">
                  <a:extLst>
                    <a:ext uri="{9D8B030D-6E8A-4147-A177-3AD203B41FA5}">
                      <a16:colId xmlns:a16="http://schemas.microsoft.com/office/drawing/2014/main" val="2173572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318008449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008F7-6352-4726-90F3-6D65E8E8A3A9}"/>
              </a:ext>
            </a:extLst>
          </p:cNvPr>
          <p:cNvCxnSpPr>
            <a:cxnSpLocks/>
          </p:cNvCxnSpPr>
          <p:nvPr/>
        </p:nvCxnSpPr>
        <p:spPr>
          <a:xfrm flipH="1">
            <a:off x="3923928" y="2355726"/>
            <a:ext cx="302433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4B9D84-B300-43F3-A3BA-C6924BDCD897}"/>
              </a:ext>
            </a:extLst>
          </p:cNvPr>
          <p:cNvSpPr txBox="1"/>
          <p:nvPr/>
        </p:nvSpPr>
        <p:spPr>
          <a:xfrm>
            <a:off x="3491880" y="3147814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C8CC8A-FAA2-4AD4-8B6D-B65F82FECA28}"/>
              </a:ext>
            </a:extLst>
          </p:cNvPr>
          <p:cNvCxnSpPr/>
          <p:nvPr/>
        </p:nvCxnSpPr>
        <p:spPr>
          <a:xfrm flipH="1">
            <a:off x="2627784" y="3579862"/>
            <a:ext cx="11521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9028EB-0C66-45EA-ABA3-123D29D6D0D1}"/>
              </a:ext>
            </a:extLst>
          </p:cNvPr>
          <p:cNvCxnSpPr>
            <a:cxnSpLocks/>
          </p:cNvCxnSpPr>
          <p:nvPr/>
        </p:nvCxnSpPr>
        <p:spPr>
          <a:xfrm>
            <a:off x="4059168" y="3570836"/>
            <a:ext cx="1160904" cy="4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C73E11-B6BE-43D5-B15A-A25E54208DDD}"/>
              </a:ext>
            </a:extLst>
          </p:cNvPr>
          <p:cNvSpPr txBox="1"/>
          <p:nvPr/>
        </p:nvSpPr>
        <p:spPr>
          <a:xfrm>
            <a:off x="1979712" y="4083918"/>
            <a:ext cx="118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Applied by</a:t>
            </a:r>
          </a:p>
          <a:p>
            <a:r>
              <a:rPr lang="en-US" dirty="0"/>
              <a:t>scanf()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24B9BA-C36F-4F2E-997F-30EBCC8372AD}"/>
              </a:ext>
            </a:extLst>
          </p:cNvPr>
          <p:cNvSpPr txBox="1"/>
          <p:nvPr/>
        </p:nvSpPr>
        <p:spPr>
          <a:xfrm>
            <a:off x="4757969" y="4155926"/>
            <a:ext cx="84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  <a:p>
            <a:r>
              <a:rPr lang="en-US" dirty="0"/>
              <a:t>printf()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82D26-AD38-4562-B595-37A78934C942}"/>
              </a:ext>
            </a:extLst>
          </p:cNvPr>
          <p:cNvSpPr txBox="1"/>
          <p:nvPr/>
        </p:nvSpPr>
        <p:spPr>
          <a:xfrm>
            <a:off x="3131840" y="1131590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Unpredictable Output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3A805B-6B34-4BFE-8D88-E4888C8761EC}"/>
              </a:ext>
            </a:extLst>
          </p:cNvPr>
          <p:cNvSpPr txBox="1"/>
          <p:nvPr/>
        </p:nvSpPr>
        <p:spPr>
          <a:xfrm>
            <a:off x="1389994" y="1626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DEF157-F2E0-43A3-8686-797AFFA9FBBD}"/>
              </a:ext>
            </a:extLst>
          </p:cNvPr>
          <p:cNvSpPr txBox="1"/>
          <p:nvPr/>
        </p:nvSpPr>
        <p:spPr>
          <a:xfrm>
            <a:off x="2555776" y="1626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7ABB46-419E-4330-AFAC-3CC57E31E6E7}"/>
              </a:ext>
            </a:extLst>
          </p:cNvPr>
          <p:cNvSpPr txBox="1"/>
          <p:nvPr/>
        </p:nvSpPr>
        <p:spPr>
          <a:xfrm>
            <a:off x="3622242" y="1635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4CBF48-640F-4405-A5E4-CFE6E3205C4B}"/>
              </a:ext>
            </a:extLst>
          </p:cNvPr>
          <p:cNvSpPr txBox="1"/>
          <p:nvPr/>
        </p:nvSpPr>
        <p:spPr>
          <a:xfrm>
            <a:off x="4716016" y="1635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FFBE3B-6C6D-4FD3-8CC1-C02B1DD5A820}"/>
              </a:ext>
            </a:extLst>
          </p:cNvPr>
          <p:cNvSpPr txBox="1"/>
          <p:nvPr/>
        </p:nvSpPr>
        <p:spPr>
          <a:xfrm>
            <a:off x="5782482" y="1626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2310F3B-01E5-4E94-8209-643D577D36C0}"/>
              </a:ext>
            </a:extLst>
          </p:cNvPr>
          <p:cNvSpPr/>
          <p:nvPr/>
        </p:nvSpPr>
        <p:spPr>
          <a:xfrm>
            <a:off x="7179550" y="2513434"/>
            <a:ext cx="416786" cy="706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F0D2E0-DA41-4E4C-9EA7-FB278E9B9641}"/>
              </a:ext>
            </a:extLst>
          </p:cNvPr>
          <p:cNvSpPr/>
          <p:nvPr/>
        </p:nvSpPr>
        <p:spPr>
          <a:xfrm>
            <a:off x="6774193" y="3363838"/>
            <a:ext cx="1182183" cy="814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  0</a:t>
            </a:r>
          </a:p>
          <a:p>
            <a:pPr algn="ctr"/>
            <a:r>
              <a:rPr lang="en-US" dirty="0"/>
              <a:t>(ZERO)</a:t>
            </a:r>
          </a:p>
        </p:txBody>
      </p:sp>
    </p:spTree>
    <p:extLst>
      <p:ext uri="{BB962C8B-B14F-4D97-AF65-F5344CB8AC3E}">
        <p14:creationId xmlns:p14="http://schemas.microsoft.com/office/powerpoint/2010/main" val="26689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2" grpId="0" build="p"/>
      <p:bldP spid="34" grpId="0" build="p"/>
      <p:bldP spid="33" grpId="0" build="p"/>
      <p:bldP spid="35" grpId="0" animBg="1"/>
      <p:bldP spid="4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Traversing a Character Array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249902" y="1240063"/>
            <a:ext cx="3169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str[5];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printf("Enter your name:");</a:t>
            </a:r>
          </a:p>
          <a:p>
            <a:r>
              <a:rPr lang="en-US" dirty="0"/>
              <a:t>    scanf("%s", str);</a:t>
            </a:r>
          </a:p>
          <a:p>
            <a:r>
              <a:rPr lang="en-US" dirty="0"/>
              <a:t>    printf("Your name is %s", str);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A1E18-AD5D-4D74-95E0-5912AA4549BC}"/>
              </a:ext>
            </a:extLst>
          </p:cNvPr>
          <p:cNvSpPr/>
          <p:nvPr/>
        </p:nvSpPr>
        <p:spPr>
          <a:xfrm>
            <a:off x="4153443" y="2680316"/>
            <a:ext cx="4321999" cy="219569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77D5F-50F9-40B3-8929-8064350387DC}"/>
              </a:ext>
            </a:extLst>
          </p:cNvPr>
          <p:cNvSpPr txBox="1"/>
          <p:nvPr/>
        </p:nvSpPr>
        <p:spPr>
          <a:xfrm>
            <a:off x="4355976" y="2861523"/>
            <a:ext cx="1807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Enter name: Ram</a:t>
            </a:r>
          </a:p>
          <a:p>
            <a:r>
              <a:rPr lang="en-US" dirty="0">
                <a:solidFill>
                  <a:srgbClr val="FFFF00"/>
                </a:solidFill>
              </a:rPr>
              <a:t>Ram_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59A28F4-65DA-41C2-A617-D3C38D98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36059"/>
              </p:ext>
            </p:extLst>
          </p:nvPr>
        </p:nvGraphicFramePr>
        <p:xfrm>
          <a:off x="2796480" y="14088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2509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5576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7053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0948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578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5082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2834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93967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4634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432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‘m’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281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48551A-871C-4D80-888F-CCD2846481E5}"/>
              </a:ext>
            </a:extLst>
          </p:cNvPr>
          <p:cNvSpPr txBox="1"/>
          <p:nvPr/>
        </p:nvSpPr>
        <p:spPr>
          <a:xfrm>
            <a:off x="2267744" y="1419622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B704B5-CD79-4E8A-8012-FB8A94CC5BDD}"/>
              </a:ext>
            </a:extLst>
          </p:cNvPr>
          <p:cNvSpPr txBox="1"/>
          <p:nvPr/>
        </p:nvSpPr>
        <p:spPr>
          <a:xfrm>
            <a:off x="276712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4AF57-166E-43D6-9057-9DDDA36B2808}"/>
              </a:ext>
            </a:extLst>
          </p:cNvPr>
          <p:cNvSpPr txBox="1"/>
          <p:nvPr/>
        </p:nvSpPr>
        <p:spPr>
          <a:xfrm>
            <a:off x="3347864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8024BC-93BC-4CF6-A88B-F9A526B3AAFA}"/>
              </a:ext>
            </a:extLst>
          </p:cNvPr>
          <p:cNvSpPr txBox="1"/>
          <p:nvPr/>
        </p:nvSpPr>
        <p:spPr>
          <a:xfrm>
            <a:off x="3923928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A3BDE-23C1-464E-9367-6DF763BCB606}"/>
              </a:ext>
            </a:extLst>
          </p:cNvPr>
          <p:cNvSpPr txBox="1"/>
          <p:nvPr/>
        </p:nvSpPr>
        <p:spPr>
          <a:xfrm>
            <a:off x="4572000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B3B98C-F78E-469D-8FB9-D577528AF7B2}"/>
              </a:ext>
            </a:extLst>
          </p:cNvPr>
          <p:cNvSpPr txBox="1"/>
          <p:nvPr/>
        </p:nvSpPr>
        <p:spPr>
          <a:xfrm>
            <a:off x="5215401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23D54D-4758-42A7-A56E-7116A566BE3B}"/>
              </a:ext>
            </a:extLst>
          </p:cNvPr>
          <p:cNvSpPr txBox="1"/>
          <p:nvPr/>
        </p:nvSpPr>
        <p:spPr>
          <a:xfrm>
            <a:off x="5796136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71F46C-4E12-44E9-97E7-9F94391EA3D5}"/>
              </a:ext>
            </a:extLst>
          </p:cNvPr>
          <p:cNvSpPr txBox="1"/>
          <p:nvPr/>
        </p:nvSpPr>
        <p:spPr>
          <a:xfrm>
            <a:off x="64395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01B489-5E60-4D2C-B4C1-0A2618BB63AD}"/>
              </a:ext>
            </a:extLst>
          </p:cNvPr>
          <p:cNvSpPr txBox="1"/>
          <p:nvPr/>
        </p:nvSpPr>
        <p:spPr>
          <a:xfrm>
            <a:off x="708760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DD247F-0F78-441C-9903-0F5B34A54EAC}"/>
              </a:ext>
            </a:extLst>
          </p:cNvPr>
          <p:cNvSpPr txBox="1"/>
          <p:nvPr/>
        </p:nvSpPr>
        <p:spPr>
          <a:xfrm>
            <a:off x="7663673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2ADAF9-0286-4EF2-B4A8-4BC7A887BC4E}"/>
              </a:ext>
            </a:extLst>
          </p:cNvPr>
          <p:cNvSpPr txBox="1"/>
          <p:nvPr/>
        </p:nvSpPr>
        <p:spPr>
          <a:xfrm>
            <a:off x="823973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F083E0-75E1-485D-B14A-E59A077505D3}"/>
              </a:ext>
            </a:extLst>
          </p:cNvPr>
          <p:cNvSpPr txBox="1"/>
          <p:nvPr/>
        </p:nvSpPr>
        <p:spPr>
          <a:xfrm>
            <a:off x="2919529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F6243-949D-46DC-BD79-BE4995A984D2}"/>
              </a:ext>
            </a:extLst>
          </p:cNvPr>
          <p:cNvSpPr txBox="1"/>
          <p:nvPr/>
        </p:nvSpPr>
        <p:spPr>
          <a:xfrm>
            <a:off x="3550234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5260D-9EA4-4246-B3A9-2DE0494B620A}"/>
              </a:ext>
            </a:extLst>
          </p:cNvPr>
          <p:cNvSpPr txBox="1"/>
          <p:nvPr/>
        </p:nvSpPr>
        <p:spPr>
          <a:xfrm>
            <a:off x="41983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9D860E-D5F0-44F8-B346-AD2F4F3A4F57}"/>
              </a:ext>
            </a:extLst>
          </p:cNvPr>
          <p:cNvSpPr txBox="1"/>
          <p:nvPr/>
        </p:nvSpPr>
        <p:spPr>
          <a:xfrm>
            <a:off x="477437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23A8A6-B929-461A-AD94-D7DA8B13DB00}"/>
              </a:ext>
            </a:extLst>
          </p:cNvPr>
          <p:cNvSpPr txBox="1"/>
          <p:nvPr/>
        </p:nvSpPr>
        <p:spPr>
          <a:xfrm>
            <a:off x="5422442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AA4693-5178-4C7E-B573-D22181850D88}"/>
              </a:ext>
            </a:extLst>
          </p:cNvPr>
          <p:cNvSpPr txBox="1"/>
          <p:nvPr/>
        </p:nvSpPr>
        <p:spPr>
          <a:xfrm>
            <a:off x="5998506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AA3CAB-07A6-45D9-B533-084679ECE4E7}"/>
              </a:ext>
            </a:extLst>
          </p:cNvPr>
          <p:cNvSpPr txBox="1"/>
          <p:nvPr/>
        </p:nvSpPr>
        <p:spPr>
          <a:xfrm>
            <a:off x="6646578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B63853-BDBA-48B2-8CF3-79765C8AA67B}"/>
              </a:ext>
            </a:extLst>
          </p:cNvPr>
          <p:cNvSpPr txBox="1"/>
          <p:nvPr/>
        </p:nvSpPr>
        <p:spPr>
          <a:xfrm>
            <a:off x="7222642" y="1050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41124D-D12A-4EE6-9358-75A2D4BC7C9F}"/>
              </a:ext>
            </a:extLst>
          </p:cNvPr>
          <p:cNvSpPr txBox="1"/>
          <p:nvPr/>
        </p:nvSpPr>
        <p:spPr>
          <a:xfrm>
            <a:off x="7812360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48C1DA-2CF0-4196-8BA4-2A9B210BD12A}"/>
              </a:ext>
            </a:extLst>
          </p:cNvPr>
          <p:cNvSpPr txBox="1"/>
          <p:nvPr/>
        </p:nvSpPr>
        <p:spPr>
          <a:xfrm>
            <a:off x="8460432" y="105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58E0D51F-81A0-4209-914E-AFC79F901D7B}"/>
              </a:ext>
            </a:extLst>
          </p:cNvPr>
          <p:cNvSpPr/>
          <p:nvPr/>
        </p:nvSpPr>
        <p:spPr>
          <a:xfrm rot="5400000" flipV="1">
            <a:off x="5861602" y="2985654"/>
            <a:ext cx="276429" cy="312718"/>
          </a:xfrm>
          <a:prstGeom prst="bentUpArrow">
            <a:avLst>
              <a:gd name="adj1" fmla="val 12886"/>
              <a:gd name="adj2" fmla="val 19909"/>
              <a:gd name="adj3" fmla="val 319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Printing String Vertically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2171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60E5-06BD-4C8B-9F8A-0D4E744D95C4}"/>
              </a:ext>
            </a:extLst>
          </p:cNvPr>
          <p:cNvSpPr txBox="1"/>
          <p:nvPr/>
        </p:nvSpPr>
        <p:spPr>
          <a:xfrm>
            <a:off x="249902" y="1240063"/>
            <a:ext cx="27629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str[10];</a:t>
            </a:r>
          </a:p>
          <a:p>
            <a:r>
              <a:rPr lang="en-US" dirty="0"/>
              <a:t>    int i;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printf("Enter name:");</a:t>
            </a:r>
          </a:p>
          <a:p>
            <a:r>
              <a:rPr lang="en-US" dirty="0"/>
              <a:t>    scanf("%s", str);</a:t>
            </a:r>
          </a:p>
          <a:p>
            <a:r>
              <a:rPr lang="en-US" dirty="0"/>
              <a:t>    for(i = 0; str[i] != ‘\0’; i++)</a:t>
            </a:r>
          </a:p>
          <a:p>
            <a:r>
              <a:rPr lang="en-US" dirty="0"/>
              <a:t>        printf("%c\n", str[i]);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A1E18-AD5D-4D74-95E0-5912AA4549BC}"/>
              </a:ext>
            </a:extLst>
          </p:cNvPr>
          <p:cNvSpPr/>
          <p:nvPr/>
        </p:nvSpPr>
        <p:spPr>
          <a:xfrm>
            <a:off x="4153443" y="1347614"/>
            <a:ext cx="4321999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77D5F-50F9-40B3-8929-8064350387DC}"/>
              </a:ext>
            </a:extLst>
          </p:cNvPr>
          <p:cNvSpPr txBox="1"/>
          <p:nvPr/>
        </p:nvSpPr>
        <p:spPr>
          <a:xfrm>
            <a:off x="4355976" y="1563638"/>
            <a:ext cx="2039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Enter name: Raman</a:t>
            </a:r>
          </a:p>
          <a:p>
            <a:r>
              <a:rPr lang="en-US" dirty="0">
                <a:solidFill>
                  <a:srgbClr val="FFFF00"/>
                </a:solidFill>
              </a:rPr>
              <a:t>R</a:t>
            </a:r>
          </a:p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  <a:p>
            <a:r>
              <a:rPr lang="en-US" dirty="0">
                <a:solidFill>
                  <a:srgbClr val="FFFF00"/>
                </a:solidFill>
              </a:rPr>
              <a:t>m</a:t>
            </a:r>
          </a:p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  <a:p>
            <a:r>
              <a:rPr lang="en-US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528CA-C3F2-4106-A0F5-1F88E6E226BB}"/>
              </a:ext>
            </a:extLst>
          </p:cNvPr>
          <p:cNvSpPr/>
          <p:nvPr/>
        </p:nvSpPr>
        <p:spPr>
          <a:xfrm>
            <a:off x="6514511" y="2179220"/>
            <a:ext cx="1781907" cy="1472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Improved way to print string</a:t>
            </a:r>
          </a:p>
          <a:p>
            <a:pPr algn="ctr"/>
            <a:r>
              <a:rPr lang="en-US" dirty="0"/>
              <a:t>vertically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018EEDC-FACF-44FC-BD68-1EB6BE494A2C}"/>
              </a:ext>
            </a:extLst>
          </p:cNvPr>
          <p:cNvSpPr/>
          <p:nvPr/>
        </p:nvSpPr>
        <p:spPr>
          <a:xfrm rot="5400000" flipV="1">
            <a:off x="6102313" y="1689510"/>
            <a:ext cx="276429" cy="312718"/>
          </a:xfrm>
          <a:prstGeom prst="bentUpArrow">
            <a:avLst>
              <a:gd name="adj1" fmla="val 12886"/>
              <a:gd name="adj2" fmla="val 19909"/>
              <a:gd name="adj3" fmla="val 319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 animBg="1"/>
      <p:bldP spid="3" grpId="0" build="p"/>
      <p:bldP spid="5" grpId="0" build="p" animBg="1"/>
      <p:bldP spid="12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38087</TotalTime>
  <Words>4100</Words>
  <Application>Microsoft Office PowerPoint</Application>
  <PresentationFormat>On-screen Show (16:9)</PresentationFormat>
  <Paragraphs>1681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Strings</vt:lpstr>
      <vt:lpstr>Important Point</vt:lpstr>
      <vt:lpstr>Example</vt:lpstr>
      <vt:lpstr>Important Point</vt:lpstr>
      <vt:lpstr>Important Point</vt:lpstr>
      <vt:lpstr>Traversing a Character Array</vt:lpstr>
      <vt:lpstr>Printing String Vertically</vt:lpstr>
      <vt:lpstr>Printing String Vertically</vt:lpstr>
      <vt:lpstr>Printing String Vertically</vt:lpstr>
      <vt:lpstr>Exercise </vt:lpstr>
      <vt:lpstr>Solution</vt:lpstr>
      <vt:lpstr>Solution</vt:lpstr>
      <vt:lpstr>Exercise </vt:lpstr>
      <vt:lpstr>The drawback with the scanf()</vt:lpstr>
      <vt:lpstr>What is gets()?</vt:lpstr>
      <vt:lpstr>Example of gets()</vt:lpstr>
      <vt:lpstr>Exercise </vt:lpstr>
      <vt:lpstr>String Functions</vt:lpstr>
      <vt:lpstr>strlen()</vt:lpstr>
      <vt:lpstr>Improved Version of Previous Example</vt:lpstr>
      <vt:lpstr>Exercise </vt:lpstr>
      <vt:lpstr>strcpy()</vt:lpstr>
      <vt:lpstr>strlen()</vt:lpstr>
      <vt:lpstr>Initializing a character array</vt:lpstr>
      <vt:lpstr>strcpy()</vt:lpstr>
      <vt:lpstr>Initializing a character array</vt:lpstr>
      <vt:lpstr>Initializing a character array using strcpy()</vt:lpstr>
      <vt:lpstr>strcat()</vt:lpstr>
      <vt:lpstr>strcmp()</vt:lpstr>
      <vt:lpstr>strcmp()</vt:lpstr>
      <vt:lpstr>strcmp()</vt:lpstr>
      <vt:lpstr>strcmp()</vt:lpstr>
      <vt:lpstr>strcmp()</vt:lpstr>
      <vt:lpstr>Example Using strcmp()</vt:lpstr>
      <vt:lpstr>Exercise</vt:lpstr>
      <vt:lpstr>Solution</vt:lpstr>
      <vt:lpstr>Exercise</vt:lpstr>
      <vt:lpstr>Exercise</vt:lpstr>
      <vt:lpstr>Double Dimensional Character Array</vt:lpstr>
      <vt:lpstr>Example</vt:lpstr>
      <vt:lpstr>Exercise </vt:lpstr>
      <vt:lpstr>Example</vt:lpstr>
      <vt:lpstr>Exercise </vt:lpstr>
      <vt:lpstr>Example</vt:lpstr>
      <vt:lpstr>Exercise </vt:lpstr>
      <vt:lpstr>End of Lecture 29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1413</cp:revision>
  <dcterms:created xsi:type="dcterms:W3CDTF">2016-12-05T23:26:54Z</dcterms:created>
  <dcterms:modified xsi:type="dcterms:W3CDTF">2021-06-06T05:42:38Z</dcterms:modified>
</cp:coreProperties>
</file>