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340" r:id="rId6"/>
    <p:sldId id="355" r:id="rId7"/>
    <p:sldId id="359" r:id="rId8"/>
    <p:sldId id="360" r:id="rId9"/>
    <p:sldId id="361" r:id="rId10"/>
    <p:sldId id="358" r:id="rId11"/>
    <p:sldId id="353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2A40D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785932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3237" y="2643188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17482" y="3500444"/>
            <a:ext cx="5256584" cy="720000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78593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6773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5972" y="350044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97582" y="1928808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Processing Of The Program In C Language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86182" y="2674304"/>
            <a:ext cx="4560632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What is The Symbol Of ‘#’ and Why do We Write “#</a:t>
            </a: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include</a:t>
            </a: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” </a:t>
            </a:r>
            <a:r>
              <a:rPr lang="en-IN" sz="2000" b="1" dirty="0" smtClean="0">
                <a:solidFill>
                  <a:srgbClr val="92D050"/>
                </a:solidFill>
                <a:latin typeface="+mj-lt"/>
                <a:cs typeface="Georgia"/>
              </a:rPr>
              <a:t>?</a:t>
            </a:r>
            <a:endParaRPr lang="en-IN" sz="2000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86182" y="371475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What is Pre-Processor ?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Processing Of The Program In C Language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2844" y="1357304"/>
            <a:ext cx="2214578" cy="192882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1357304"/>
            <a:ext cx="2286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stdio.h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#include &lt;</a:t>
            </a:r>
            <a:r>
              <a:rPr lang="en-US" sz="1600" dirty="0" err="1" smtClean="0">
                <a:solidFill>
                  <a:schemeClr val="bg1"/>
                </a:solidFill>
              </a:rPr>
              <a:t>conio.h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</a:rPr>
              <a:t>(“Hello User”);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34" y="1000114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SOURCE CODE</a:t>
            </a:r>
          </a:p>
        </p:txBody>
      </p:sp>
      <p:cxnSp>
        <p:nvCxnSpPr>
          <p:cNvPr id="28" name="Straight Arrow Connector 27"/>
          <p:cNvCxnSpPr>
            <a:stCxn id="7" idx="3"/>
          </p:cNvCxnSpPr>
          <p:nvPr/>
        </p:nvCxnSpPr>
        <p:spPr>
          <a:xfrm flipV="1">
            <a:off x="2357422" y="2285998"/>
            <a:ext cx="1428760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86182" y="1357304"/>
            <a:ext cx="2214578" cy="192882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786182" y="1357304"/>
            <a:ext cx="2286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………………………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……………………….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void main()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</a:rPr>
              <a:t>clrscr</a:t>
            </a:r>
            <a:r>
              <a:rPr lang="en-US" sz="1600" dirty="0" smtClean="0">
                <a:solidFill>
                  <a:schemeClr val="bg1"/>
                </a:solidFill>
              </a:rPr>
              <a:t>();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   </a:t>
            </a:r>
            <a:r>
              <a:rPr lang="en-US" sz="1600" dirty="0" err="1" smtClean="0">
                <a:solidFill>
                  <a:schemeClr val="bg1"/>
                </a:solidFill>
              </a:rPr>
              <a:t>printf</a:t>
            </a:r>
            <a:r>
              <a:rPr lang="en-US" sz="1600" dirty="0" smtClean="0">
                <a:solidFill>
                  <a:schemeClr val="bg1"/>
                </a:solidFill>
              </a:rPr>
              <a:t>(“Hello User”);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714744" y="1000114"/>
            <a:ext cx="2857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EXPANDED SOURCE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5984" y="200024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Preprocessor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86644" y="1357304"/>
            <a:ext cx="1571668" cy="1928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000760" y="2214560"/>
            <a:ext cx="1285884" cy="357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0760" y="1928808"/>
            <a:ext cx="1071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Compiler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86644" y="1357304"/>
            <a:ext cx="1357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01010101111</a:t>
            </a:r>
          </a:p>
          <a:p>
            <a:r>
              <a:rPr lang="en-US" sz="1600" dirty="0" smtClean="0"/>
              <a:t>01010111010</a:t>
            </a:r>
          </a:p>
          <a:p>
            <a:r>
              <a:rPr lang="en-US" sz="1600" dirty="0" smtClean="0"/>
              <a:t>10100010101</a:t>
            </a:r>
          </a:p>
          <a:p>
            <a:r>
              <a:rPr lang="en-US" sz="1600" dirty="0" smtClean="0"/>
              <a:t>11001010010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58082" y="1000114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Machine Code</a:t>
            </a:r>
          </a:p>
        </p:txBody>
      </p:sp>
      <p:cxnSp>
        <p:nvCxnSpPr>
          <p:cNvPr id="36" name="Shape 35"/>
          <p:cNvCxnSpPr>
            <a:stCxn id="17" idx="2"/>
          </p:cNvCxnSpPr>
          <p:nvPr/>
        </p:nvCxnSpPr>
        <p:spPr>
          <a:xfrm rot="5400000">
            <a:off x="7072338" y="3214684"/>
            <a:ext cx="928694" cy="107158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86314" y="4000510"/>
            <a:ext cx="2214578" cy="8477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786314" y="4000510"/>
            <a:ext cx="1357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Hello 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43504" y="364332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58082" y="3857634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O.S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0034" y="3786196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No. of Lines 7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3571867" y="3571882"/>
            <a:ext cx="57150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786050" y="3786196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</a:rPr>
              <a:t>No. of Lines 461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rot="5400000">
            <a:off x="928664" y="3571880"/>
            <a:ext cx="571502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32" grpId="0" animBg="1"/>
      <p:bldP spid="34" grpId="0"/>
      <p:bldP spid="35" grpId="0"/>
      <p:bldP spid="15" grpId="0"/>
      <p:bldP spid="17" grpId="0" animBg="1"/>
      <p:bldP spid="25" grpId="0"/>
      <p:bldP spid="27" grpId="0"/>
      <p:bldP spid="29" grpId="0"/>
      <p:bldP spid="45" grpId="0" animBg="1"/>
      <p:bldP spid="46" grpId="0"/>
      <p:bldP spid="47" grpId="0"/>
      <p:bldP spid="48" grpId="0"/>
      <p:bldP spid="58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‘#’ and Why do We Write “#include” ?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Wingdings" pitchFamily="2" charset="2"/>
              <a:buChar char="q"/>
            </a:pPr>
            <a:endParaRPr lang="en-US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  What </a:t>
            </a:r>
            <a:r>
              <a:rPr lang="en-US" b="1" dirty="0" smtClean="0">
                <a:solidFill>
                  <a:srgbClr val="FFFF00"/>
                </a:solidFill>
              </a:rPr>
              <a:t>is the </a:t>
            </a:r>
            <a:r>
              <a:rPr lang="en-US" b="1" dirty="0" smtClean="0"/>
              <a:t>symbol of ‘#’ </a:t>
            </a:r>
            <a:r>
              <a:rPr lang="en-US" b="1" dirty="0" smtClean="0">
                <a:solidFill>
                  <a:srgbClr val="FFFF00"/>
                </a:solidFill>
              </a:rPr>
              <a:t>called and why do we write </a:t>
            </a:r>
            <a:r>
              <a:rPr lang="en-US" b="1" dirty="0" smtClean="0"/>
              <a:t>#include </a:t>
            </a:r>
            <a:r>
              <a:rPr lang="en-US" b="1" dirty="0" smtClean="0"/>
              <a:t>?</a:t>
            </a:r>
          </a:p>
          <a:p>
            <a:pPr lvl="1"/>
            <a:endParaRPr lang="en-US" b="1" dirty="0" smtClean="0">
              <a:solidFill>
                <a:srgbClr val="FFFF00"/>
              </a:solidFill>
            </a:endParaRPr>
          </a:p>
          <a:p>
            <a:pPr lvl="1">
              <a:buFont typeface="Wingdings" pitchFamily="2" charset="2"/>
              <a:buChar char="q"/>
            </a:pPr>
            <a:endParaRPr lang="en-US" b="1" dirty="0" smtClean="0">
              <a:solidFill>
                <a:srgbClr val="FFFF00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chemeClr val="bg1"/>
                </a:solidFill>
              </a:rPr>
              <a:t>Symbol of </a:t>
            </a:r>
            <a:r>
              <a:rPr lang="en-US" b="1" dirty="0" smtClean="0">
                <a:solidFill>
                  <a:srgbClr val="002060"/>
                </a:solidFill>
              </a:rPr>
              <a:t>‘#’</a:t>
            </a:r>
            <a:r>
              <a:rPr lang="en-US" b="1" dirty="0" smtClean="0">
                <a:solidFill>
                  <a:schemeClr val="bg1"/>
                </a:solidFill>
              </a:rPr>
              <a:t> in C/C++ is called as </a:t>
            </a:r>
            <a:r>
              <a:rPr lang="en-US" b="1" dirty="0" smtClean="0">
                <a:solidFill>
                  <a:schemeClr val="accent6"/>
                </a:solidFill>
              </a:rPr>
              <a:t>‘POUND” </a:t>
            </a:r>
            <a:r>
              <a:rPr lang="en-US" b="1" dirty="0" smtClean="0">
                <a:solidFill>
                  <a:schemeClr val="bg1"/>
                </a:solidFill>
              </a:rPr>
              <a:t>and any </a:t>
            </a:r>
            <a:r>
              <a:rPr lang="en-US" b="1" dirty="0" smtClean="0">
                <a:solidFill>
                  <a:srgbClr val="C00000"/>
                </a:solidFill>
              </a:rPr>
              <a:t>statement of </a:t>
            </a:r>
            <a:endParaRPr lang="en-US" b="1" dirty="0" smtClean="0">
              <a:solidFill>
                <a:srgbClr val="C00000"/>
              </a:solidFill>
            </a:endParaRPr>
          </a:p>
          <a:p>
            <a:pPr lvl="2"/>
            <a:r>
              <a:rPr lang="en-US" b="1" dirty="0" smtClean="0">
                <a:solidFill>
                  <a:srgbClr val="C00000"/>
                </a:solidFill>
              </a:rPr>
              <a:t>      our program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which begins with </a:t>
            </a:r>
            <a:r>
              <a:rPr lang="en-US" b="1" dirty="0" smtClean="0">
                <a:solidFill>
                  <a:srgbClr val="002060"/>
                </a:solidFill>
              </a:rPr>
              <a:t>‘#’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PRE-PROCESSOR DEIRECTIVE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lvl="2"/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These </a:t>
            </a:r>
            <a:r>
              <a:rPr lang="en-US" b="1" dirty="0" smtClean="0">
                <a:solidFill>
                  <a:srgbClr val="002060"/>
                </a:solidFill>
              </a:rPr>
              <a:t>PRE-PROCESSOR DIRECTIVES </a:t>
            </a:r>
            <a:r>
              <a:rPr lang="en-US" b="1" dirty="0" smtClean="0">
                <a:solidFill>
                  <a:schemeClr val="bg1"/>
                </a:solidFill>
              </a:rPr>
              <a:t>are </a:t>
            </a:r>
            <a:r>
              <a:rPr lang="en-US" b="1" dirty="0" smtClean="0"/>
              <a:t>special statements </a:t>
            </a:r>
            <a:r>
              <a:rPr lang="en-US" b="1" dirty="0" smtClean="0">
                <a:solidFill>
                  <a:schemeClr val="bg1"/>
                </a:solidFill>
              </a:rPr>
              <a:t>which are </a:t>
            </a:r>
            <a:endParaRPr lang="en-US" b="1" dirty="0" smtClean="0">
              <a:solidFill>
                <a:schemeClr val="bg1"/>
              </a:solidFill>
            </a:endParaRPr>
          </a:p>
          <a:p>
            <a:pPr lvl="2"/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     </a:t>
            </a:r>
            <a:r>
              <a:rPr lang="en-US" b="1" dirty="0" smtClean="0">
                <a:solidFill>
                  <a:srgbClr val="0000FF"/>
                </a:solidFill>
              </a:rPr>
              <a:t>not evaluated </a:t>
            </a:r>
            <a:r>
              <a:rPr lang="en-US" b="1" dirty="0" smtClean="0">
                <a:solidFill>
                  <a:schemeClr val="bg1"/>
                </a:solidFill>
              </a:rPr>
              <a:t>by the compiler </a:t>
            </a:r>
            <a:r>
              <a:rPr lang="en-US" b="1" dirty="0" smtClean="0">
                <a:solidFill>
                  <a:srgbClr val="FFFF00"/>
                </a:solidFill>
              </a:rPr>
              <a:t>rather they are evaluated </a:t>
            </a:r>
            <a:r>
              <a:rPr lang="en-US" b="1" dirty="0" smtClean="0">
                <a:solidFill>
                  <a:schemeClr val="bg1"/>
                </a:solidFill>
              </a:rPr>
              <a:t>by a </a:t>
            </a:r>
            <a:r>
              <a:rPr lang="en-US" b="1" dirty="0" smtClean="0"/>
              <a:t>special </a:t>
            </a:r>
            <a:endParaRPr lang="en-US" b="1" dirty="0" smtClean="0"/>
          </a:p>
          <a:p>
            <a:pPr lvl="2"/>
            <a:r>
              <a:rPr lang="en-US" b="1" dirty="0" smtClean="0"/>
              <a:t>      software built </a:t>
            </a:r>
            <a:r>
              <a:rPr lang="en-US" b="1" dirty="0" smtClean="0"/>
              <a:t>in to C language </a:t>
            </a:r>
            <a:r>
              <a:rPr lang="en-US" b="1" dirty="0" smtClean="0">
                <a:solidFill>
                  <a:schemeClr val="bg1"/>
                </a:solidFill>
              </a:rPr>
              <a:t>which is called as the </a:t>
            </a:r>
            <a:r>
              <a:rPr lang="en-US" b="1" dirty="0" smtClean="0">
                <a:solidFill>
                  <a:srgbClr val="002060"/>
                </a:solidFill>
              </a:rPr>
              <a:t>PRE-PROCESSOR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‘#’ and Why do We Write “#include” ?</a:t>
            </a:r>
            <a:endParaRPr lang="en-U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-32" y="1142990"/>
            <a:ext cx="914403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>
              <a:solidFill>
                <a:schemeClr val="bg1"/>
              </a:solidFill>
            </a:endParaRPr>
          </a:p>
          <a:p>
            <a:pPr lvl="2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This </a:t>
            </a:r>
            <a:r>
              <a:rPr lang="en-US" b="1" dirty="0" smtClean="0">
                <a:solidFill>
                  <a:srgbClr val="002060"/>
                </a:solidFill>
              </a:rPr>
              <a:t>PRE-PROCESSOR</a:t>
            </a:r>
            <a:r>
              <a:rPr lang="en-US" b="1" dirty="0" smtClean="0">
                <a:solidFill>
                  <a:schemeClr val="bg1"/>
                </a:solidFill>
              </a:rPr>
              <a:t> reads our program </a:t>
            </a:r>
            <a:r>
              <a:rPr lang="en-US" b="1" dirty="0" smtClean="0">
                <a:solidFill>
                  <a:srgbClr val="FFFF00"/>
                </a:solidFill>
              </a:rPr>
              <a:t>before the compiler </a:t>
            </a:r>
            <a:r>
              <a:rPr lang="en-US" b="1" dirty="0" smtClean="0">
                <a:solidFill>
                  <a:schemeClr val="bg1"/>
                </a:solidFill>
              </a:rPr>
              <a:t>and only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      </a:t>
            </a:r>
            <a:r>
              <a:rPr lang="en-US" b="1" dirty="0" smtClean="0">
                <a:solidFill>
                  <a:srgbClr val="C00000"/>
                </a:solidFill>
              </a:rPr>
              <a:t>handles </a:t>
            </a:r>
            <a:r>
              <a:rPr lang="en-US" b="1" dirty="0" smtClean="0">
                <a:solidFill>
                  <a:srgbClr val="C00000"/>
                </a:solidFill>
              </a:rPr>
              <a:t>those line </a:t>
            </a:r>
            <a:r>
              <a:rPr lang="en-US" b="1" dirty="0" smtClean="0">
                <a:solidFill>
                  <a:schemeClr val="bg1"/>
                </a:solidFill>
              </a:rPr>
              <a:t>which </a:t>
            </a:r>
            <a:r>
              <a:rPr lang="en-US" b="1" dirty="0" smtClean="0">
                <a:solidFill>
                  <a:srgbClr val="002060"/>
                </a:solidFill>
              </a:rPr>
              <a:t>begins with the symbol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rgbClr val="002060"/>
                </a:solidFill>
              </a:rPr>
              <a:t>‘#’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Following </a:t>
            </a:r>
            <a:r>
              <a:rPr lang="en-US" b="1" dirty="0" smtClean="0">
                <a:solidFill>
                  <a:srgbClr val="FFFF00"/>
                </a:solidFill>
              </a:rPr>
              <a:t>are important </a:t>
            </a:r>
            <a:r>
              <a:rPr lang="en-US" b="1" dirty="0" smtClean="0">
                <a:solidFill>
                  <a:srgbClr val="002060"/>
                </a:solidFill>
              </a:rPr>
              <a:t>PRE-PROCESSOR DIRECTIVES </a:t>
            </a:r>
            <a:r>
              <a:rPr lang="en-US" b="1" dirty="0" smtClean="0">
                <a:solidFill>
                  <a:srgbClr val="FFFF00"/>
                </a:solidFill>
              </a:rPr>
              <a:t>provided by C language.</a:t>
            </a:r>
          </a:p>
          <a:p>
            <a:pPr>
              <a:buFont typeface="Wingdings" pitchFamily="2" charset="2"/>
              <a:buChar char="q"/>
            </a:pPr>
            <a:endParaRPr lang="en-US" b="1" dirty="0" smtClean="0">
              <a:solidFill>
                <a:srgbClr val="FFFF00"/>
              </a:solidFill>
            </a:endParaRPr>
          </a:p>
          <a:p>
            <a:pPr marL="1714500" lvl="3" indent="-342900"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#include	:     File Inclusion Directive</a:t>
            </a:r>
          </a:p>
          <a:p>
            <a:pPr marL="800100" lvl="1" indent="-342900">
              <a:buAutoNum type="arabicPeriod"/>
            </a:pPr>
            <a:endParaRPr lang="en-US" b="1" dirty="0" smtClean="0">
              <a:solidFill>
                <a:schemeClr val="bg1"/>
              </a:solidFill>
            </a:endParaRPr>
          </a:p>
          <a:p>
            <a:pPr marL="1714500" lvl="3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#define	:     Macro Creation Directive</a:t>
            </a:r>
          </a:p>
          <a:p>
            <a:pPr marL="800100" lvl="1" indent="-342900">
              <a:buAutoNum type="arabicPeriod"/>
            </a:pPr>
            <a:endParaRPr lang="en-US" b="1" dirty="0" smtClean="0">
              <a:solidFill>
                <a:schemeClr val="bg1"/>
              </a:solidFill>
            </a:endParaRPr>
          </a:p>
          <a:p>
            <a:pPr marL="1714500" lvl="3" indent="-342900"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#undef	:     Macro Removal Directive</a:t>
            </a:r>
          </a:p>
          <a:p>
            <a:endParaRPr lang="en-US" sz="2000" dirty="0" smtClean="0">
              <a:solidFill>
                <a:schemeClr val="accent6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Important Pre-Processor Directives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3643306" y="1571618"/>
            <a:ext cx="571504" cy="714380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14810" y="1928808"/>
            <a:ext cx="57150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1428742"/>
            <a:ext cx="635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b="1" dirty="0" smtClean="0">
                <a:solidFill>
                  <a:srgbClr val="FFFF00"/>
                </a:solidFill>
              </a:rPr>
              <a:t>		4.	#if</a:t>
            </a:r>
            <a:r>
              <a:rPr lang="en-US" b="1" dirty="0" smtClean="0">
                <a:solidFill>
                  <a:srgbClr val="FFFF00"/>
                </a:solidFill>
              </a:rPr>
              <a:t>	#</a:t>
            </a:r>
            <a:r>
              <a:rPr lang="en-US" b="1" dirty="0" err="1" smtClean="0">
                <a:solidFill>
                  <a:srgbClr val="FFFF00"/>
                </a:solidFill>
              </a:rPr>
              <a:t>elif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		</a:t>
            </a:r>
            <a:r>
              <a:rPr lang="en-US" b="1" dirty="0" smtClean="0">
                <a:solidFill>
                  <a:srgbClr val="C00000"/>
                </a:solidFill>
              </a:rPr>
              <a:t>#</a:t>
            </a:r>
            <a:r>
              <a:rPr lang="en-US" b="1" dirty="0" smtClean="0">
                <a:solidFill>
                  <a:srgbClr val="C00000"/>
                </a:solidFill>
              </a:rPr>
              <a:t>else	#</a:t>
            </a:r>
            <a:r>
              <a:rPr lang="en-US" b="1" dirty="0" err="1" smtClean="0">
                <a:solidFill>
                  <a:srgbClr val="C00000"/>
                </a:solidFill>
              </a:rPr>
              <a:t>endif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rgbClr val="FFFF00"/>
                </a:solidFill>
              </a:rPr>
              <a:t>      </a:t>
            </a:r>
            <a:r>
              <a:rPr lang="en-US" b="1" dirty="0" smtClean="0">
                <a:solidFill>
                  <a:srgbClr val="FFFF00"/>
                </a:solidFill>
              </a:rPr>
              <a:t>			</a:t>
            </a:r>
            <a:r>
              <a:rPr lang="en-US" b="1" dirty="0" smtClean="0">
                <a:solidFill>
                  <a:srgbClr val="0000FF"/>
                </a:solidFill>
              </a:rPr>
              <a:t>#</a:t>
            </a:r>
            <a:r>
              <a:rPr lang="en-US" b="1" dirty="0" err="1" smtClean="0">
                <a:solidFill>
                  <a:srgbClr val="0000FF"/>
                </a:solidFill>
              </a:rPr>
              <a:t>ifdef</a:t>
            </a:r>
            <a:r>
              <a:rPr lang="en-US" b="1" dirty="0" smtClean="0">
                <a:solidFill>
                  <a:srgbClr val="0000FF"/>
                </a:solidFill>
              </a:rPr>
              <a:t>	#</a:t>
            </a:r>
            <a:r>
              <a:rPr lang="en-US" b="1" dirty="0" err="1" smtClean="0">
                <a:solidFill>
                  <a:srgbClr val="0000FF"/>
                </a:solidFill>
              </a:rPr>
              <a:t>ifndef</a:t>
            </a:r>
            <a:endParaRPr lang="en-US" sz="2000" b="1" dirty="0" smtClean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6248" y="1743012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b="1" dirty="0" smtClean="0">
                <a:solidFill>
                  <a:srgbClr val="002060"/>
                </a:solidFill>
              </a:rPr>
              <a:t>Conditional Compilation Directive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214692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    Amongst  them, then </a:t>
            </a:r>
            <a:r>
              <a:rPr lang="en-US" b="1" dirty="0" smtClean="0">
                <a:solidFill>
                  <a:srgbClr val="FFFF00"/>
                </a:solidFill>
              </a:rPr>
              <a:t>most popular between programmers  </a:t>
            </a:r>
            <a:r>
              <a:rPr lang="en-US" b="1" dirty="0" smtClean="0">
                <a:solidFill>
                  <a:schemeClr val="bg1"/>
                </a:solidFill>
              </a:rPr>
              <a:t>is the</a:t>
            </a:r>
            <a:r>
              <a:rPr lang="en-US" b="1" dirty="0" smtClean="0"/>
              <a:t> #include </a:t>
            </a:r>
          </a:p>
          <a:p>
            <a:pPr lvl="2"/>
            <a:r>
              <a:rPr lang="en-US" b="1" dirty="0" smtClean="0"/>
              <a:t> </a:t>
            </a:r>
            <a:r>
              <a:rPr lang="en-US" b="1" dirty="0" smtClean="0"/>
              <a:t>      </a:t>
            </a:r>
            <a:r>
              <a:rPr lang="en-US" b="1" dirty="0" smtClean="0"/>
              <a:t>directive </a:t>
            </a:r>
            <a:r>
              <a:rPr lang="en-US" b="1" dirty="0" smtClean="0">
                <a:solidFill>
                  <a:schemeClr val="bg1"/>
                </a:solidFill>
              </a:rPr>
              <a:t>which is used by programmers for including </a:t>
            </a:r>
            <a:r>
              <a:rPr lang="en-US" b="1" dirty="0" smtClean="0">
                <a:solidFill>
                  <a:srgbClr val="002060"/>
                </a:solidFill>
              </a:rPr>
              <a:t>HEADER FILE SUPPORT</a:t>
            </a:r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dirty="0" smtClean="0">
                <a:solidFill>
                  <a:schemeClr val="bg1"/>
                </a:solidFill>
              </a:rPr>
              <a:t>in their programs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Pre-Processor Steps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285866"/>
            <a:ext cx="91440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endParaRPr lang="en-US" dirty="0" smtClean="0">
              <a:solidFill>
                <a:schemeClr val="bg1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Whenever </a:t>
            </a:r>
            <a:r>
              <a:rPr lang="en-US" b="1" dirty="0" smtClean="0">
                <a:solidFill>
                  <a:schemeClr val="bg1"/>
                </a:solidFill>
              </a:rPr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PRE-PROCESSOR</a:t>
            </a:r>
            <a:r>
              <a:rPr lang="en-US" b="1" dirty="0" smtClean="0">
                <a:solidFill>
                  <a:schemeClr val="bg1"/>
                </a:solidFill>
              </a:rPr>
              <a:t>, reads a </a:t>
            </a:r>
            <a:r>
              <a:rPr lang="en-US" b="1" dirty="0" smtClean="0"/>
              <a:t>#include directive </a:t>
            </a:r>
            <a:r>
              <a:rPr lang="en-US" b="1" dirty="0" smtClean="0">
                <a:solidFill>
                  <a:schemeClr val="bg1"/>
                </a:solidFill>
              </a:rPr>
              <a:t>in our program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then it </a:t>
            </a:r>
            <a:r>
              <a:rPr lang="en-US" b="1" dirty="0" smtClean="0">
                <a:solidFill>
                  <a:srgbClr val="C00000"/>
                </a:solidFill>
              </a:rPr>
              <a:t>takes the </a:t>
            </a:r>
            <a:r>
              <a:rPr lang="en-US" b="1" dirty="0" smtClean="0">
                <a:solidFill>
                  <a:srgbClr val="C00000"/>
                </a:solidFill>
              </a:rPr>
              <a:t>following steps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chemeClr val="bg1"/>
                </a:solidFill>
              </a:rPr>
              <a:t>	</a:t>
            </a:r>
          </a:p>
          <a:p>
            <a:pPr marL="800100" lvl="1" indent="-342900"/>
            <a:r>
              <a:rPr lang="en-US" b="1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	1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 smtClean="0">
                <a:solidFill>
                  <a:schemeClr val="bg1"/>
                </a:solidFill>
              </a:rPr>
              <a:t> It </a:t>
            </a:r>
            <a:r>
              <a:rPr lang="en-US" b="1" dirty="0" smtClean="0">
                <a:solidFill>
                  <a:schemeClr val="bg1"/>
                </a:solidFill>
              </a:rPr>
              <a:t>reads the header file name given </a:t>
            </a:r>
            <a:r>
              <a:rPr lang="en-US" b="1" dirty="0" smtClean="0">
                <a:solidFill>
                  <a:srgbClr val="002060"/>
                </a:solidFill>
              </a:rPr>
              <a:t>in angular brackets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locates</a:t>
            </a:r>
          </a:p>
          <a:p>
            <a:pPr marL="800100" lvl="1" indent="-342900"/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rgbClr val="FFFF00"/>
                </a:solidFill>
              </a:rPr>
              <a:t>		     </a:t>
            </a:r>
            <a:r>
              <a:rPr lang="en-US" b="1" dirty="0" smtClean="0">
                <a:solidFill>
                  <a:srgbClr val="FFFF00"/>
                </a:solidFill>
              </a:rPr>
              <a:t>that </a:t>
            </a:r>
            <a:r>
              <a:rPr lang="en-US" b="1" dirty="0" smtClean="0">
                <a:solidFill>
                  <a:srgbClr val="FFFF00"/>
                </a:solidFill>
              </a:rPr>
              <a:t>file in </a:t>
            </a:r>
            <a:r>
              <a:rPr lang="en-US" b="1" dirty="0" smtClean="0">
                <a:solidFill>
                  <a:srgbClr val="FFFF00"/>
                </a:solidFill>
              </a:rPr>
              <a:t>our computer.</a:t>
            </a:r>
          </a:p>
          <a:p>
            <a:pPr marL="800100" lvl="1" indent="-342900"/>
            <a:r>
              <a:rPr lang="en-US" b="1" dirty="0" smtClean="0">
                <a:solidFill>
                  <a:schemeClr val="bg1"/>
                </a:solidFill>
              </a:rPr>
              <a:t>	</a:t>
            </a:r>
            <a:endParaRPr lang="en-US" b="1" dirty="0" smtClean="0">
              <a:solidFill>
                <a:schemeClr val="bg1"/>
              </a:solidFill>
            </a:endParaRPr>
          </a:p>
          <a:p>
            <a:pPr marL="800100" lvl="1" indent="-342900"/>
            <a:endParaRPr lang="en-US" b="1" dirty="0" smtClean="0">
              <a:solidFill>
                <a:schemeClr val="bg1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chemeClr val="bg1"/>
                </a:solidFill>
              </a:rPr>
              <a:t>		</a:t>
            </a:r>
            <a:r>
              <a:rPr lang="en-US" b="1" dirty="0" smtClean="0">
                <a:solidFill>
                  <a:schemeClr val="bg1"/>
                </a:solidFill>
              </a:rPr>
              <a:t>	2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 smtClean="0">
                <a:solidFill>
                  <a:schemeClr val="bg1"/>
                </a:solidFill>
              </a:rPr>
              <a:t> It </a:t>
            </a:r>
            <a:r>
              <a:rPr lang="en-US" b="1" dirty="0" smtClean="0">
                <a:solidFill>
                  <a:schemeClr val="bg1"/>
                </a:solidFill>
              </a:rPr>
              <a:t>then </a:t>
            </a:r>
            <a:r>
              <a:rPr lang="en-US" b="1" dirty="0" smtClean="0">
                <a:solidFill>
                  <a:srgbClr val="0000FF"/>
                </a:solidFill>
              </a:rPr>
              <a:t>copies the complete</a:t>
            </a:r>
            <a:r>
              <a:rPr lang="en-US" b="1" dirty="0" smtClean="0">
                <a:solidFill>
                  <a:schemeClr val="bg1"/>
                </a:solidFill>
              </a:rPr>
              <a:t> code </a:t>
            </a:r>
            <a:r>
              <a:rPr lang="en-US" b="1" dirty="0" smtClean="0">
                <a:solidFill>
                  <a:srgbClr val="002060"/>
                </a:solidFill>
              </a:rPr>
              <a:t>(FUNCTIONS) </a:t>
            </a:r>
            <a:r>
              <a:rPr lang="en-US" b="1" dirty="0" smtClean="0">
                <a:solidFill>
                  <a:schemeClr val="bg1"/>
                </a:solidFill>
              </a:rPr>
              <a:t>present in the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		     </a:t>
            </a:r>
            <a:r>
              <a:rPr lang="en-US" b="1" dirty="0" smtClean="0">
                <a:solidFill>
                  <a:schemeClr val="bg1"/>
                </a:solidFill>
              </a:rPr>
              <a:t>header </a:t>
            </a:r>
            <a:r>
              <a:rPr lang="en-US" b="1" dirty="0" smtClean="0">
                <a:solidFill>
                  <a:schemeClr val="bg1"/>
                </a:solidFill>
              </a:rPr>
              <a:t>file in </a:t>
            </a:r>
            <a:r>
              <a:rPr lang="en-US" b="1" dirty="0" smtClean="0">
                <a:solidFill>
                  <a:schemeClr val="bg1"/>
                </a:solidFill>
              </a:rPr>
              <a:t>our program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deletes the #include statement. </a:t>
            </a:r>
          </a:p>
          <a:p>
            <a:pPr marL="800100" lvl="1" indent="-342900"/>
            <a:endParaRPr lang="en-US" dirty="0" smtClean="0">
              <a:solidFill>
                <a:schemeClr val="bg1"/>
              </a:solidFill>
            </a:endParaRPr>
          </a:p>
          <a:p>
            <a:pPr marL="800100" lvl="1" indent="-342900"/>
            <a:r>
              <a:rPr lang="en-US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Pre-Processor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Steps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2" y="1142990"/>
            <a:ext cx="91440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/>
            <a:r>
              <a:rPr lang="en-US" b="1" dirty="0" smtClean="0">
                <a:solidFill>
                  <a:schemeClr val="bg1"/>
                </a:solidFill>
              </a:rPr>
              <a:t>	</a:t>
            </a:r>
            <a:endParaRPr lang="en-US" b="1" dirty="0" smtClean="0">
              <a:solidFill>
                <a:schemeClr val="bg1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chemeClr val="bg1"/>
                </a:solidFill>
              </a:rPr>
              <a:t>	3</a:t>
            </a:r>
            <a:r>
              <a:rPr lang="en-US" b="1" dirty="0" smtClean="0">
                <a:solidFill>
                  <a:schemeClr val="bg1"/>
                </a:solidFill>
              </a:rPr>
              <a:t>. </a:t>
            </a:r>
            <a:r>
              <a:rPr lang="en-US" b="1" dirty="0" smtClean="0">
                <a:solidFill>
                  <a:schemeClr val="bg1"/>
                </a:solidFill>
              </a:rPr>
              <a:t> Due </a:t>
            </a:r>
            <a:r>
              <a:rPr lang="en-US" b="1" dirty="0" smtClean="0">
                <a:solidFill>
                  <a:schemeClr val="bg1"/>
                </a:solidFill>
              </a:rPr>
              <a:t>to this no. of lines in our program are </a:t>
            </a:r>
            <a:r>
              <a:rPr lang="en-US" b="1" dirty="0" smtClean="0">
                <a:solidFill>
                  <a:srgbClr val="FFFF00"/>
                </a:solidFill>
              </a:rPr>
              <a:t>increased an a separate copy </a:t>
            </a:r>
            <a:r>
              <a:rPr lang="en-US" b="1" dirty="0" smtClean="0">
                <a:solidFill>
                  <a:schemeClr val="bg1"/>
                </a:solidFill>
              </a:rPr>
              <a:t>of our code </a:t>
            </a:r>
          </a:p>
          <a:p>
            <a:pPr marL="800100" lvl="1" indent="-342900"/>
            <a:r>
              <a:rPr lang="en-US" b="1" dirty="0" smtClean="0">
                <a:solidFill>
                  <a:schemeClr val="bg1"/>
                </a:solidFill>
              </a:rPr>
              <a:t>		  </a:t>
            </a:r>
            <a:r>
              <a:rPr lang="en-US" b="1" dirty="0" smtClean="0">
                <a:solidFill>
                  <a:schemeClr val="bg1"/>
                </a:solidFill>
              </a:rPr>
              <a:t> gets </a:t>
            </a:r>
            <a:r>
              <a:rPr lang="en-US" b="1" dirty="0" smtClean="0">
                <a:solidFill>
                  <a:srgbClr val="C00000"/>
                </a:solidFill>
              </a:rPr>
              <a:t>created which is called </a:t>
            </a:r>
            <a:r>
              <a:rPr lang="en-US" b="1" dirty="0" smtClean="0">
                <a:solidFill>
                  <a:schemeClr val="bg1"/>
                </a:solidFill>
              </a:rPr>
              <a:t>as </a:t>
            </a:r>
            <a:r>
              <a:rPr lang="en-US" b="1" dirty="0" smtClean="0">
                <a:solidFill>
                  <a:srgbClr val="002060"/>
                </a:solidFill>
              </a:rPr>
              <a:t>“EXPANDED SOURCE CODE</a:t>
            </a:r>
            <a:r>
              <a:rPr lang="en-US" b="1" dirty="0" smtClean="0">
                <a:solidFill>
                  <a:srgbClr val="002060"/>
                </a:solidFill>
              </a:rPr>
              <a:t>”.</a:t>
            </a:r>
          </a:p>
          <a:p>
            <a:pPr marL="800100" lvl="1" indent="-342900"/>
            <a:endParaRPr lang="en-US" b="1" dirty="0" smtClean="0">
              <a:solidFill>
                <a:srgbClr val="002060"/>
              </a:solidFill>
            </a:endParaRPr>
          </a:p>
          <a:p>
            <a:pPr marL="800100" lvl="1" indent="-342900"/>
            <a:endParaRPr lang="en-US" b="1" dirty="0" smtClean="0">
              <a:solidFill>
                <a:schemeClr val="bg1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This </a:t>
            </a:r>
            <a:r>
              <a:rPr lang="en-US" b="1" dirty="0" smtClean="0">
                <a:solidFill>
                  <a:srgbClr val="002060"/>
                </a:solidFill>
              </a:rPr>
              <a:t>EXPANDED SOURCE CODE </a:t>
            </a:r>
            <a:r>
              <a:rPr lang="en-US" b="1" dirty="0" smtClean="0">
                <a:solidFill>
                  <a:schemeClr val="bg1"/>
                </a:solidFill>
              </a:rPr>
              <a:t>then goes to the compiler, </a:t>
            </a:r>
            <a:r>
              <a:rPr lang="en-US" b="1" dirty="0" smtClean="0"/>
              <a:t>which converts </a:t>
            </a:r>
            <a:r>
              <a:rPr lang="en-US" b="1" dirty="0" smtClean="0"/>
              <a:t>it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into </a:t>
            </a:r>
            <a:r>
              <a:rPr lang="en-US" b="1" dirty="0" smtClean="0">
                <a:solidFill>
                  <a:srgbClr val="FFFF00"/>
                </a:solidFill>
              </a:rPr>
              <a:t>MACHINE </a:t>
            </a:r>
            <a:r>
              <a:rPr lang="en-US" b="1" dirty="0" smtClean="0">
                <a:solidFill>
                  <a:srgbClr val="FFFF00"/>
                </a:solidFill>
              </a:rPr>
              <a:t>CODE</a:t>
            </a:r>
            <a:r>
              <a:rPr lang="en-US" b="1" dirty="0" smtClean="0">
                <a:solidFill>
                  <a:srgbClr val="FFFF00"/>
                </a:solidFill>
              </a:rPr>
              <a:t>.</a:t>
            </a:r>
          </a:p>
          <a:p>
            <a:pPr marL="800100" lvl="1" indent="-342900"/>
            <a:endParaRPr lang="en-US" b="1" dirty="0" smtClean="0">
              <a:solidFill>
                <a:srgbClr val="FFFF00"/>
              </a:solidFill>
            </a:endParaRPr>
          </a:p>
          <a:p>
            <a:pPr marL="800100" lvl="1" indent="-342900"/>
            <a:r>
              <a:rPr lang="en-US" b="1" dirty="0" smtClean="0">
                <a:solidFill>
                  <a:schemeClr val="bg1"/>
                </a:solidFill>
              </a:rPr>
              <a:t>	</a:t>
            </a:r>
            <a:endParaRPr lang="en-US" b="1" dirty="0" smtClean="0">
              <a:solidFill>
                <a:schemeClr val="bg1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bg1"/>
                </a:solidFill>
              </a:rPr>
              <a:t>Finally </a:t>
            </a:r>
            <a:r>
              <a:rPr lang="en-US" b="1" dirty="0" smtClean="0">
                <a:solidFill>
                  <a:schemeClr val="bg1"/>
                </a:solidFill>
              </a:rPr>
              <a:t>this </a:t>
            </a:r>
            <a:r>
              <a:rPr lang="en-US" b="1" dirty="0" smtClean="0">
                <a:solidFill>
                  <a:srgbClr val="FFFF00"/>
                </a:solidFill>
              </a:rPr>
              <a:t>MACHINE CODE </a:t>
            </a:r>
            <a:r>
              <a:rPr lang="en-US" b="1" dirty="0" smtClean="0">
                <a:solidFill>
                  <a:schemeClr val="bg1"/>
                </a:solidFill>
              </a:rPr>
              <a:t>goes to the </a:t>
            </a:r>
            <a:r>
              <a:rPr lang="en-US" b="1" dirty="0" smtClean="0"/>
              <a:t>OS and CPU </a:t>
            </a:r>
            <a:r>
              <a:rPr lang="en-US" b="1" dirty="0" smtClean="0">
                <a:solidFill>
                  <a:schemeClr val="bg1"/>
                </a:solidFill>
              </a:rPr>
              <a:t>which run it and we </a:t>
            </a:r>
            <a:endParaRPr lang="en-US" b="1" dirty="0" smtClean="0">
              <a:solidFill>
                <a:schemeClr val="bg1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get the </a:t>
            </a:r>
            <a:r>
              <a:rPr lang="en-US" b="1" dirty="0" smtClean="0">
                <a:solidFill>
                  <a:srgbClr val="002060"/>
                </a:solidFill>
              </a:rPr>
              <a:t>desired </a:t>
            </a:r>
            <a:r>
              <a:rPr lang="en-US" b="1" dirty="0" smtClean="0">
                <a:solidFill>
                  <a:srgbClr val="002060"/>
                </a:solidFill>
              </a:rPr>
              <a:t>output.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300</Words>
  <Application>Microsoft Office PowerPoint</Application>
  <PresentationFormat>On-screen Show (16:9)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Contents Slide Master</vt:lpstr>
      <vt:lpstr>Section Break Slide Master</vt:lpstr>
      <vt:lpstr>Office Theme</vt:lpstr>
      <vt:lpstr>Slide 1</vt:lpstr>
      <vt:lpstr>Today’s Agenda</vt:lpstr>
      <vt:lpstr>Processing Of The Program In C Language</vt:lpstr>
      <vt:lpstr>What is ‘#’ and Why do We Write “#include” ?</vt:lpstr>
      <vt:lpstr>What is ‘#’ and Why do We Write “#include” ?</vt:lpstr>
      <vt:lpstr>Important Pre-Processor Directives</vt:lpstr>
      <vt:lpstr>Pre-Processor Steps</vt:lpstr>
      <vt:lpstr>Pre-Processor Steps</vt:lpstr>
      <vt:lpstr>End of Lecture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250</cp:revision>
  <dcterms:created xsi:type="dcterms:W3CDTF">2016-12-05T23:26:54Z</dcterms:created>
  <dcterms:modified xsi:type="dcterms:W3CDTF">2021-01-30T14:36:44Z</dcterms:modified>
</cp:coreProperties>
</file>