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68"/>
  </p:notesMasterIdLst>
  <p:sldIdLst>
    <p:sldId id="354" r:id="rId4"/>
    <p:sldId id="324" r:id="rId5"/>
    <p:sldId id="507" r:id="rId6"/>
    <p:sldId id="518" r:id="rId7"/>
    <p:sldId id="445" r:id="rId8"/>
    <p:sldId id="522" r:id="rId9"/>
    <p:sldId id="523" r:id="rId10"/>
    <p:sldId id="499" r:id="rId11"/>
    <p:sldId id="515" r:id="rId12"/>
    <p:sldId id="524" r:id="rId13"/>
    <p:sldId id="525" r:id="rId14"/>
    <p:sldId id="527" r:id="rId15"/>
    <p:sldId id="526" r:id="rId16"/>
    <p:sldId id="528" r:id="rId17"/>
    <p:sldId id="529" r:id="rId18"/>
    <p:sldId id="531" r:id="rId19"/>
    <p:sldId id="532" r:id="rId20"/>
    <p:sldId id="530" r:id="rId21"/>
    <p:sldId id="564" r:id="rId22"/>
    <p:sldId id="565" r:id="rId23"/>
    <p:sldId id="534" r:id="rId24"/>
    <p:sldId id="533" r:id="rId25"/>
    <p:sldId id="535" r:id="rId26"/>
    <p:sldId id="536" r:id="rId27"/>
    <p:sldId id="538" r:id="rId28"/>
    <p:sldId id="537" r:id="rId29"/>
    <p:sldId id="513" r:id="rId30"/>
    <p:sldId id="539" r:id="rId31"/>
    <p:sldId id="540" r:id="rId32"/>
    <p:sldId id="541" r:id="rId33"/>
    <p:sldId id="542" r:id="rId34"/>
    <p:sldId id="543" r:id="rId35"/>
    <p:sldId id="506" r:id="rId36"/>
    <p:sldId id="509" r:id="rId37"/>
    <p:sldId id="544" r:id="rId38"/>
    <p:sldId id="508" r:id="rId39"/>
    <p:sldId id="510" r:id="rId40"/>
    <p:sldId id="511" r:id="rId41"/>
    <p:sldId id="514" r:id="rId42"/>
    <p:sldId id="545" r:id="rId43"/>
    <p:sldId id="546" r:id="rId44"/>
    <p:sldId id="547" r:id="rId45"/>
    <p:sldId id="548" r:id="rId46"/>
    <p:sldId id="549" r:id="rId47"/>
    <p:sldId id="512" r:id="rId48"/>
    <p:sldId id="517" r:id="rId49"/>
    <p:sldId id="519" r:id="rId50"/>
    <p:sldId id="550" r:id="rId51"/>
    <p:sldId id="551" r:id="rId52"/>
    <p:sldId id="516" r:id="rId53"/>
    <p:sldId id="520" r:id="rId54"/>
    <p:sldId id="558" r:id="rId55"/>
    <p:sldId id="552" r:id="rId56"/>
    <p:sldId id="559" r:id="rId57"/>
    <p:sldId id="553" r:id="rId58"/>
    <p:sldId id="554" r:id="rId59"/>
    <p:sldId id="555" r:id="rId60"/>
    <p:sldId id="557" r:id="rId61"/>
    <p:sldId id="556" r:id="rId62"/>
    <p:sldId id="560" r:id="rId63"/>
    <p:sldId id="561" r:id="rId64"/>
    <p:sldId id="562" r:id="rId65"/>
    <p:sldId id="563" r:id="rId66"/>
    <p:sldId id="353" r:id="rId6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E64D"/>
    <a:srgbClr val="32AEB8"/>
    <a:srgbClr val="E6E6E6"/>
    <a:srgbClr val="0000CC"/>
    <a:srgbClr val="FFFFFF"/>
    <a:srgbClr val="F2A40D"/>
    <a:srgbClr val="058D2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94624" autoAdjust="0"/>
  </p:normalViewPr>
  <p:slideViewPr>
    <p:cSldViewPr>
      <p:cViewPr varScale="1">
        <p:scale>
          <a:sx n="87" d="100"/>
          <a:sy n="87" d="100"/>
        </p:scale>
        <p:origin x="-796" y="-6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CA0A6-E64F-45AE-BEDA-5CA5F988616F}" type="datetimeFigureOut">
              <a:rPr lang="en-US" smtClean="0"/>
              <a:pPr/>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94868-7815-40C7-9002-B6CC8F781AAD}" type="slidenum">
              <a:rPr lang="en-US" smtClean="0"/>
              <a:pPr/>
              <a:t>‹#›</a:t>
            </a:fld>
            <a:endParaRPr lang="en-US"/>
          </a:p>
        </p:txBody>
      </p:sp>
    </p:spTree>
    <p:extLst>
      <p:ext uri="{BB962C8B-B14F-4D97-AF65-F5344CB8AC3E}">
        <p14:creationId xmlns:p14="http://schemas.microsoft.com/office/powerpoint/2010/main" xmlns="" val="1611382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32</a:t>
            </a:fld>
            <a:endParaRPr lang="en-US"/>
          </a:p>
        </p:txBody>
      </p:sp>
    </p:spTree>
    <p:extLst>
      <p:ext uri="{BB962C8B-B14F-4D97-AF65-F5344CB8AC3E}">
        <p14:creationId xmlns:p14="http://schemas.microsoft.com/office/powerpoint/2010/main" xmlns="" val="3058040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59</a:t>
            </a:fld>
            <a:endParaRPr lang="en-US"/>
          </a:p>
        </p:txBody>
      </p:sp>
    </p:spTree>
    <p:extLst>
      <p:ext uri="{BB962C8B-B14F-4D97-AF65-F5344CB8AC3E}">
        <p14:creationId xmlns:p14="http://schemas.microsoft.com/office/powerpoint/2010/main" xmlns="" val="182792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61</a:t>
            </a:fld>
            <a:endParaRPr lang="en-US"/>
          </a:p>
        </p:txBody>
      </p:sp>
    </p:spTree>
    <p:extLst>
      <p:ext uri="{BB962C8B-B14F-4D97-AF65-F5344CB8AC3E}">
        <p14:creationId xmlns:p14="http://schemas.microsoft.com/office/powerpoint/2010/main" xmlns="" val="2855951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63</a:t>
            </a:fld>
            <a:endParaRPr lang="en-US"/>
          </a:p>
        </p:txBody>
      </p:sp>
    </p:spTree>
    <p:extLst>
      <p:ext uri="{BB962C8B-B14F-4D97-AF65-F5344CB8AC3E}">
        <p14:creationId xmlns:p14="http://schemas.microsoft.com/office/powerpoint/2010/main" xmlns="" val="355481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34</a:t>
            </a:fld>
            <a:endParaRPr lang="en-US"/>
          </a:p>
        </p:txBody>
      </p:sp>
    </p:spTree>
    <p:extLst>
      <p:ext uri="{BB962C8B-B14F-4D97-AF65-F5344CB8AC3E}">
        <p14:creationId xmlns:p14="http://schemas.microsoft.com/office/powerpoint/2010/main" xmlns="" val="667768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35</a:t>
            </a:fld>
            <a:endParaRPr lang="en-US"/>
          </a:p>
        </p:txBody>
      </p:sp>
    </p:spTree>
    <p:extLst>
      <p:ext uri="{BB962C8B-B14F-4D97-AF65-F5344CB8AC3E}">
        <p14:creationId xmlns:p14="http://schemas.microsoft.com/office/powerpoint/2010/main" xmlns="" val="3768527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46</a:t>
            </a:fld>
            <a:endParaRPr lang="en-US"/>
          </a:p>
        </p:txBody>
      </p:sp>
    </p:spTree>
    <p:extLst>
      <p:ext uri="{BB962C8B-B14F-4D97-AF65-F5344CB8AC3E}">
        <p14:creationId xmlns:p14="http://schemas.microsoft.com/office/powerpoint/2010/main" xmlns="" val="2339734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47</a:t>
            </a:fld>
            <a:endParaRPr lang="en-US"/>
          </a:p>
        </p:txBody>
      </p:sp>
    </p:spTree>
    <p:extLst>
      <p:ext uri="{BB962C8B-B14F-4D97-AF65-F5344CB8AC3E}">
        <p14:creationId xmlns:p14="http://schemas.microsoft.com/office/powerpoint/2010/main" xmlns="" val="842659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49</a:t>
            </a:fld>
            <a:endParaRPr lang="en-US"/>
          </a:p>
        </p:txBody>
      </p:sp>
    </p:spTree>
    <p:extLst>
      <p:ext uri="{BB962C8B-B14F-4D97-AF65-F5344CB8AC3E}">
        <p14:creationId xmlns:p14="http://schemas.microsoft.com/office/powerpoint/2010/main" xmlns="" val="99650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53</a:t>
            </a:fld>
            <a:endParaRPr lang="en-US"/>
          </a:p>
        </p:txBody>
      </p:sp>
    </p:spTree>
    <p:extLst>
      <p:ext uri="{BB962C8B-B14F-4D97-AF65-F5344CB8AC3E}">
        <p14:creationId xmlns:p14="http://schemas.microsoft.com/office/powerpoint/2010/main" xmlns="" val="2690075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55</a:t>
            </a:fld>
            <a:endParaRPr lang="en-US"/>
          </a:p>
        </p:txBody>
      </p:sp>
    </p:spTree>
    <p:extLst>
      <p:ext uri="{BB962C8B-B14F-4D97-AF65-F5344CB8AC3E}">
        <p14:creationId xmlns:p14="http://schemas.microsoft.com/office/powerpoint/2010/main" xmlns="" val="3584645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94868-7815-40C7-9002-B6CC8F781AAD}" type="slidenum">
              <a:rPr lang="en-US" smtClean="0"/>
              <a:pPr/>
              <a:t>57</a:t>
            </a:fld>
            <a:endParaRPr lang="en-US"/>
          </a:p>
        </p:txBody>
      </p:sp>
    </p:spTree>
    <p:extLst>
      <p:ext uri="{BB962C8B-B14F-4D97-AF65-F5344CB8AC3E}">
        <p14:creationId xmlns:p14="http://schemas.microsoft.com/office/powerpoint/2010/main" xmlns="" val="3401543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cstate="print">
            <a:extLst>
              <a:ext uri="{28A0092B-C50C-407E-A947-70E740481C1C}">
                <a14:useLocalDpi xmlns:a14="http://schemas.microsoft.com/office/drawing/2010/main" xmlns=""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3950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298887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174213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1209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65242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xmlns="" val="310690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xmlns=""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38235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45998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2686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19608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3260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7001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934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6/22/2021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5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5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6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6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hyperlink" Target="mailto:scalive4u@gmail.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pic>
        <p:nvPicPr>
          <p:cNvPr id="31" name="Picture 30" descr="cccccccccccccccccccccccc.png"/>
          <p:cNvPicPr>
            <a:picLocks noChangeAspect="1"/>
          </p:cNvPicPr>
          <p:nvPr/>
        </p:nvPicPr>
        <p:blipFill>
          <a:blip r:embed="rId2" cstate="print"/>
          <a:stretch>
            <a:fillRect/>
          </a:stretch>
        </p:blipFill>
        <p:spPr>
          <a:xfrm>
            <a:off x="3428992" y="0"/>
            <a:ext cx="2510595" cy="2786082"/>
          </a:xfrm>
          <a:prstGeom prst="rect">
            <a:avLst/>
          </a:prstGeom>
        </p:spPr>
      </p:pic>
      <p:sp>
        <p:nvSpPr>
          <p:cNvPr id="33" name="Rectangle 32"/>
          <p:cNvSpPr/>
          <p:nvPr/>
        </p:nvSpPr>
        <p:spPr>
          <a:xfrm>
            <a:off x="2143108" y="2857502"/>
            <a:ext cx="5072098" cy="1754326"/>
          </a:xfrm>
          <a:prstGeom prst="rect">
            <a:avLst/>
          </a:prstGeom>
          <a:noFill/>
        </p:spPr>
        <p:txBody>
          <a:bodyPr wrap="squar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 Language</a:t>
            </a: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30</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wipe(down)">
                                      <p:cBhvr>
                                        <p:cTn id="12" dur="500"/>
                                        <p:tgtEl>
                                          <p:spTgt spid="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
                                            <p:txEl>
                                              <p:pRg st="1" end="1"/>
                                            </p:txEl>
                                          </p:spTgt>
                                        </p:tgtEl>
                                        <p:attrNameLst>
                                          <p:attrName>style.visibility</p:attrName>
                                        </p:attrNameLst>
                                      </p:cBhvr>
                                      <p:to>
                                        <p:strVal val="visible"/>
                                      </p:to>
                                    </p:set>
                                    <p:animEffect transition="in" filter="wipe(down)">
                                      <p:cBhvr>
                                        <p:cTn id="17"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Important Points</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3693319"/>
          </a:xfrm>
          <a:prstGeom prst="rect">
            <a:avLst/>
          </a:prstGeom>
          <a:noFill/>
        </p:spPr>
        <p:txBody>
          <a:bodyPr wrap="square" rtlCol="0">
            <a:spAutoFit/>
          </a:bodyPr>
          <a:lstStyle/>
          <a:p>
            <a:pPr marL="800100" lvl="1" indent="-342900">
              <a:buFont typeface="Wingdings" panose="05000000000000000000" pitchFamily="2" charset="2"/>
              <a:buChar char="Ø"/>
            </a:pPr>
            <a:r>
              <a:rPr lang="en-US" b="1" dirty="0">
                <a:solidFill>
                  <a:schemeClr val="bg1"/>
                </a:solidFill>
                <a:sym typeface="Wingdings" pitchFamily="2" charset="2"/>
              </a:rPr>
              <a:t>main()</a:t>
            </a:r>
            <a:r>
              <a:rPr lang="en-US" b="1" dirty="0">
                <a:solidFill>
                  <a:srgbClr val="002060"/>
                </a:solidFill>
                <a:sym typeface="Wingdings" pitchFamily="2" charset="2"/>
              </a:rPr>
              <a:t> is defined by programmer.</a:t>
            </a:r>
          </a:p>
          <a:p>
            <a:pPr marL="800100" lvl="1" indent="-342900">
              <a:buFont typeface="Wingdings" panose="05000000000000000000" pitchFamily="2" charset="2"/>
              <a:buChar char="Ø"/>
            </a:pPr>
            <a:endParaRPr lang="en-US" b="1" dirty="0">
              <a:solidFill>
                <a:srgbClr val="002060"/>
              </a:solidFill>
              <a:sym typeface="Wingdings" pitchFamily="2" charset="2"/>
            </a:endParaRPr>
          </a:p>
          <a:p>
            <a:pPr marL="800100" lvl="1" indent="-342900">
              <a:buFont typeface="Wingdings" panose="05000000000000000000" pitchFamily="2" charset="2"/>
              <a:buChar char="Ø"/>
            </a:pPr>
            <a:r>
              <a:rPr lang="en-US" b="1" dirty="0">
                <a:solidFill>
                  <a:schemeClr val="bg1"/>
                </a:solidFill>
                <a:sym typeface="Wingdings" pitchFamily="2" charset="2"/>
              </a:rPr>
              <a:t>main()</a:t>
            </a:r>
            <a:r>
              <a:rPr lang="en-US" b="1" dirty="0">
                <a:solidFill>
                  <a:srgbClr val="002060"/>
                </a:solidFill>
                <a:sym typeface="Wingdings" pitchFamily="2" charset="2"/>
              </a:rPr>
              <a:t> is called by the Operating System.</a:t>
            </a:r>
          </a:p>
          <a:p>
            <a:pPr marL="800100" lvl="1" indent="-342900">
              <a:buFont typeface="Wingdings" panose="05000000000000000000" pitchFamily="2" charset="2"/>
              <a:buChar char="Ø"/>
            </a:pPr>
            <a:endParaRPr lang="en-US" b="1" dirty="0">
              <a:solidFill>
                <a:srgbClr val="002060"/>
              </a:solidFill>
              <a:sym typeface="Wingdings" pitchFamily="2" charset="2"/>
            </a:endParaRPr>
          </a:p>
          <a:p>
            <a:pPr marL="800100" lvl="1" indent="-342900">
              <a:buFont typeface="Wingdings" panose="05000000000000000000" pitchFamily="2" charset="2"/>
              <a:buChar char="Ø"/>
            </a:pPr>
            <a:r>
              <a:rPr lang="en-US" b="1" dirty="0">
                <a:solidFill>
                  <a:schemeClr val="bg1"/>
                </a:solidFill>
                <a:sym typeface="Wingdings" pitchFamily="2" charset="2"/>
              </a:rPr>
              <a:t>main()</a:t>
            </a:r>
            <a:r>
              <a:rPr lang="en-US" b="1" dirty="0">
                <a:solidFill>
                  <a:srgbClr val="002060"/>
                </a:solidFill>
                <a:sym typeface="Wingdings" pitchFamily="2" charset="2"/>
              </a:rPr>
              <a:t> is declared inside the compiler.</a:t>
            </a: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For Example:</a:t>
            </a:r>
          </a:p>
          <a:p>
            <a:pPr marL="1257300" lvl="2" indent="-342900"/>
            <a:endParaRPr lang="en-US" b="1" dirty="0">
              <a:solidFill>
                <a:srgbClr val="002060"/>
              </a:solidFill>
              <a:sym typeface="Wingdings" pitchFamily="2" charset="2"/>
            </a:endParaRPr>
          </a:p>
          <a:p>
            <a:pPr marL="1771650" lvl="3" indent="-400050">
              <a:buFont typeface="+mj-lt"/>
              <a:buAutoNum type="romanLcPeriod"/>
            </a:pPr>
            <a:r>
              <a:rPr lang="en-US" b="1" dirty="0">
                <a:solidFill>
                  <a:srgbClr val="08E64D"/>
                </a:solidFill>
                <a:sym typeface="Wingdings" pitchFamily="2" charset="2"/>
              </a:rPr>
              <a:t>clrscr()</a:t>
            </a:r>
            <a:r>
              <a:rPr lang="en-US" b="1" dirty="0">
                <a:solidFill>
                  <a:srgbClr val="002060"/>
                </a:solidFill>
                <a:sym typeface="Wingdings" pitchFamily="2" charset="2"/>
              </a:rPr>
              <a:t> is declared inside header file conio.h</a:t>
            </a:r>
          </a:p>
          <a:p>
            <a:pPr marL="1771650" lvl="3" indent="-400050">
              <a:buFont typeface="+mj-lt"/>
              <a:buAutoNum type="romanLcPeriod"/>
            </a:pPr>
            <a:endParaRPr lang="en-US" b="1" dirty="0">
              <a:solidFill>
                <a:srgbClr val="002060"/>
              </a:solidFill>
              <a:sym typeface="Wingdings" pitchFamily="2" charset="2"/>
            </a:endParaRPr>
          </a:p>
          <a:p>
            <a:pPr marL="1771650" lvl="3" indent="-400050">
              <a:buFont typeface="+mj-lt"/>
              <a:buAutoNum type="romanLcPeriod"/>
            </a:pPr>
            <a:r>
              <a:rPr lang="en-US" b="1" dirty="0">
                <a:solidFill>
                  <a:srgbClr val="08E64D"/>
                </a:solidFill>
                <a:sym typeface="Wingdings" pitchFamily="2" charset="2"/>
              </a:rPr>
              <a:t>clrscr()</a:t>
            </a:r>
            <a:r>
              <a:rPr lang="en-US" b="1" dirty="0">
                <a:solidFill>
                  <a:srgbClr val="002060"/>
                </a:solidFill>
                <a:sym typeface="Wingdings" pitchFamily="2" charset="2"/>
              </a:rPr>
              <a:t> is called by programmer</a:t>
            </a:r>
          </a:p>
          <a:p>
            <a:pPr marL="1771650" lvl="3" indent="-400050">
              <a:buFont typeface="+mj-lt"/>
              <a:buAutoNum type="romanLcPeriod"/>
            </a:pPr>
            <a:endParaRPr lang="en-US" b="1" dirty="0">
              <a:solidFill>
                <a:srgbClr val="002060"/>
              </a:solidFill>
              <a:sym typeface="Wingdings" pitchFamily="2" charset="2"/>
            </a:endParaRPr>
          </a:p>
          <a:p>
            <a:pPr marL="1771650" lvl="3" indent="-400050">
              <a:buFont typeface="+mj-lt"/>
              <a:buAutoNum type="romanLcPeriod"/>
            </a:pPr>
            <a:r>
              <a:rPr lang="en-US" b="1" dirty="0">
                <a:solidFill>
                  <a:srgbClr val="08E64D"/>
                </a:solidFill>
                <a:sym typeface="Wingdings" pitchFamily="2" charset="2"/>
              </a:rPr>
              <a:t>clrscr()</a:t>
            </a:r>
            <a:r>
              <a:rPr lang="en-US" b="1" dirty="0">
                <a:solidFill>
                  <a:srgbClr val="002060"/>
                </a:solidFill>
                <a:sym typeface="Wingdings" pitchFamily="2" charset="2"/>
              </a:rPr>
              <a:t> is defined in library file.</a:t>
            </a:r>
            <a:endParaRPr lang="en-US" b="1" dirty="0">
              <a:solidFill>
                <a:srgbClr val="0000CC"/>
              </a:solidFill>
              <a:sym typeface="Wingdings" pitchFamily="2" charset="2"/>
            </a:endParaRPr>
          </a:p>
        </p:txBody>
      </p:sp>
    </p:spTree>
    <p:extLst>
      <p:ext uri="{BB962C8B-B14F-4D97-AF65-F5344CB8AC3E}">
        <p14:creationId xmlns:p14="http://schemas.microsoft.com/office/powerpoint/2010/main" xmlns="" val="414369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wipe(down)">
                                      <p:cBhvr>
                                        <p:cTn id="10" dur="500"/>
                                        <p:tgtEl>
                                          <p:spTgt spid="14">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wipe(down)">
                                      <p:cBhvr>
                                        <p:cTn id="13" dur="500"/>
                                        <p:tgtEl>
                                          <p:spTgt spid="14">
                                            <p:txEl>
                                              <p:pRg st="4" end="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wipe(down)">
                                      <p:cBhvr>
                                        <p:cTn id="16" dur="500"/>
                                        <p:tgtEl>
                                          <p:spTgt spid="14">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animEffect transition="in" filter="wipe(down)">
                                      <p:cBhvr>
                                        <p:cTn id="19" dur="500"/>
                                        <p:tgtEl>
                                          <p:spTgt spid="14">
                                            <p:txEl>
                                              <p:pRg st="8" end="8"/>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xEl>
                                              <p:pRg st="10" end="10"/>
                                            </p:txEl>
                                          </p:spTgt>
                                        </p:tgtEl>
                                        <p:attrNameLst>
                                          <p:attrName>style.visibility</p:attrName>
                                        </p:attrNameLst>
                                      </p:cBhvr>
                                      <p:to>
                                        <p:strVal val="visible"/>
                                      </p:to>
                                    </p:set>
                                    <p:animEffect transition="in" filter="wipe(down)">
                                      <p:cBhvr>
                                        <p:cTn id="22" dur="500"/>
                                        <p:tgtEl>
                                          <p:spTgt spid="14">
                                            <p:txEl>
                                              <p:pRg st="10" end="1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xEl>
                                              <p:pRg st="12" end="12"/>
                                            </p:txEl>
                                          </p:spTgt>
                                        </p:tgtEl>
                                        <p:attrNameLst>
                                          <p:attrName>style.visibility</p:attrName>
                                        </p:attrNameLst>
                                      </p:cBhvr>
                                      <p:to>
                                        <p:strVal val="visible"/>
                                      </p:to>
                                    </p:set>
                                    <p:animEffect transition="in" filter="wipe(down)">
                                      <p:cBhvr>
                                        <p:cTn id="25" dur="500"/>
                                        <p:tgtEl>
                                          <p:spTgt spid="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Header Files v/s Library Files</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graphicFrame>
        <p:nvGraphicFramePr>
          <p:cNvPr id="3" name="Table 3">
            <a:extLst>
              <a:ext uri="{FF2B5EF4-FFF2-40B4-BE49-F238E27FC236}">
                <a16:creationId xmlns:a16="http://schemas.microsoft.com/office/drawing/2014/main" xmlns="" id="{C6E0F038-85E0-4F8D-A9A7-4BAFC8FB1223}"/>
              </a:ext>
            </a:extLst>
          </p:cNvPr>
          <p:cNvGraphicFramePr>
            <a:graphicFrameLocks noGrp="1"/>
          </p:cNvGraphicFramePr>
          <p:nvPr>
            <p:extLst>
              <p:ext uri="{D42A27DB-BD31-4B8C-83A1-F6EECF244321}">
                <p14:modId xmlns:p14="http://schemas.microsoft.com/office/powerpoint/2010/main" xmlns="" val="3306426802"/>
              </p:ext>
            </p:extLst>
          </p:nvPr>
        </p:nvGraphicFramePr>
        <p:xfrm>
          <a:off x="515112" y="1599976"/>
          <a:ext cx="8113776" cy="3211485"/>
        </p:xfrm>
        <a:graphic>
          <a:graphicData uri="http://schemas.openxmlformats.org/drawingml/2006/table">
            <a:tbl>
              <a:tblPr firstRow="1" bandRow="1">
                <a:tableStyleId>{5C22544A-7EE6-4342-B048-85BDC9FD1C3A}</a:tableStyleId>
              </a:tblPr>
              <a:tblGrid>
                <a:gridCol w="4056888">
                  <a:extLst>
                    <a:ext uri="{9D8B030D-6E8A-4147-A177-3AD203B41FA5}">
                      <a16:colId xmlns:a16="http://schemas.microsoft.com/office/drawing/2014/main" xmlns="" val="3127746093"/>
                    </a:ext>
                  </a:extLst>
                </a:gridCol>
                <a:gridCol w="4056888">
                  <a:extLst>
                    <a:ext uri="{9D8B030D-6E8A-4147-A177-3AD203B41FA5}">
                      <a16:colId xmlns:a16="http://schemas.microsoft.com/office/drawing/2014/main" xmlns="" val="3298876093"/>
                    </a:ext>
                  </a:extLst>
                </a:gridCol>
              </a:tblGrid>
              <a:tr h="337127">
                <a:tc>
                  <a:txBody>
                    <a:bodyPr/>
                    <a:lstStyle/>
                    <a:p>
                      <a:r>
                        <a:rPr lang="en-US" sz="1600" dirty="0"/>
                        <a:t>Header File</a:t>
                      </a:r>
                    </a:p>
                  </a:txBody>
                  <a:tcPr marL="121706" marR="121706" marT="41564" marB="41564"/>
                </a:tc>
                <a:tc>
                  <a:txBody>
                    <a:bodyPr/>
                    <a:lstStyle/>
                    <a:p>
                      <a:r>
                        <a:rPr lang="en-US" sz="1600" dirty="0"/>
                        <a:t>Library Files</a:t>
                      </a:r>
                    </a:p>
                  </a:txBody>
                  <a:tcPr marL="121706" marR="121706" marT="41564" marB="41564"/>
                </a:tc>
                <a:extLst>
                  <a:ext uri="{0D108BD9-81ED-4DB2-BD59-A6C34878D82A}">
                    <a16:rowId xmlns:a16="http://schemas.microsoft.com/office/drawing/2014/main" xmlns="" val="15361318"/>
                  </a:ext>
                </a:extLst>
              </a:tr>
              <a:tr h="337127">
                <a:tc>
                  <a:txBody>
                    <a:bodyPr/>
                    <a:lstStyle/>
                    <a:p>
                      <a:r>
                        <a:rPr lang="en-US" sz="1600" dirty="0"/>
                        <a:t>1. Header files contain function declaration</a:t>
                      </a:r>
                    </a:p>
                  </a:txBody>
                  <a:tcPr marL="121706" marR="121706" marT="41564" marB="41564"/>
                </a:tc>
                <a:tc>
                  <a:txBody>
                    <a:bodyPr/>
                    <a:lstStyle/>
                    <a:p>
                      <a:r>
                        <a:rPr lang="en-US" sz="1600" dirty="0"/>
                        <a:t>1. Library files contain function definition</a:t>
                      </a:r>
                    </a:p>
                  </a:txBody>
                  <a:tcPr marL="121706" marR="121706" marT="41564" marB="41564"/>
                </a:tc>
                <a:extLst>
                  <a:ext uri="{0D108BD9-81ED-4DB2-BD59-A6C34878D82A}">
                    <a16:rowId xmlns:a16="http://schemas.microsoft.com/office/drawing/2014/main" xmlns="" val="2432546623"/>
                  </a:ext>
                </a:extLst>
              </a:tr>
              <a:tr h="337127">
                <a:tc>
                  <a:txBody>
                    <a:bodyPr/>
                    <a:lstStyle/>
                    <a:p>
                      <a:r>
                        <a:rPr lang="en-US" sz="1600" dirty="0"/>
                        <a:t>2. They have the extension ".h"</a:t>
                      </a:r>
                    </a:p>
                  </a:txBody>
                  <a:tcPr marL="121706" marR="121706" marT="41564" marB="41564"/>
                </a:tc>
                <a:tc>
                  <a:txBody>
                    <a:bodyPr/>
                    <a:lstStyle/>
                    <a:p>
                      <a:r>
                        <a:rPr lang="en-US" sz="1600" dirty="0"/>
                        <a:t>2. They have the extension ".lib"</a:t>
                      </a:r>
                    </a:p>
                  </a:txBody>
                  <a:tcPr marL="121706" marR="121706" marT="41564" marB="41564"/>
                </a:tc>
                <a:extLst>
                  <a:ext uri="{0D108BD9-81ED-4DB2-BD59-A6C34878D82A}">
                    <a16:rowId xmlns:a16="http://schemas.microsoft.com/office/drawing/2014/main" xmlns="" val="2191927391"/>
                  </a:ext>
                </a:extLst>
              </a:tr>
              <a:tr h="337127">
                <a:tc>
                  <a:txBody>
                    <a:bodyPr/>
                    <a:lstStyle/>
                    <a:p>
                      <a:r>
                        <a:rPr lang="en-US" sz="1600" dirty="0"/>
                        <a:t>3. They are located inside a folder called INCLUDE which is itself inside a folder called TC or TURBOC3 etc.</a:t>
                      </a:r>
                    </a:p>
                  </a:txBody>
                  <a:tcPr marL="121706" marR="121706" marT="41564" marB="41564"/>
                </a:tc>
                <a:tc>
                  <a:txBody>
                    <a:bodyPr/>
                    <a:lstStyle/>
                    <a:p>
                      <a:r>
                        <a:rPr lang="en-US" sz="1600" dirty="0"/>
                        <a:t>3. They are located inside a folder called LIB which is itself inside a folder called TC or TURBOC3 etc.</a:t>
                      </a:r>
                    </a:p>
                  </a:txBody>
                  <a:tcPr marL="121706" marR="121706" marT="41564" marB="41564"/>
                </a:tc>
                <a:extLst>
                  <a:ext uri="{0D108BD9-81ED-4DB2-BD59-A6C34878D82A}">
                    <a16:rowId xmlns:a16="http://schemas.microsoft.com/office/drawing/2014/main" xmlns="" val="2912993695"/>
                  </a:ext>
                </a:extLst>
              </a:tr>
              <a:tr h="337127">
                <a:tc>
                  <a:txBody>
                    <a:bodyPr/>
                    <a:lstStyle/>
                    <a:p>
                      <a:r>
                        <a:rPr lang="en-US" sz="1600" dirty="0"/>
                        <a:t>4. They are text files and thus can be easily read by anyone.</a:t>
                      </a:r>
                    </a:p>
                  </a:txBody>
                  <a:tcPr marL="121706" marR="121706" marT="41564" marB="41564"/>
                </a:tc>
                <a:tc>
                  <a:txBody>
                    <a:bodyPr/>
                    <a:lstStyle/>
                    <a:p>
                      <a:r>
                        <a:rPr lang="en-US" sz="1600" dirty="0"/>
                        <a:t>4. They are machine code or binary codes and thus are not understandable to humans</a:t>
                      </a:r>
                    </a:p>
                  </a:txBody>
                  <a:tcPr marL="121706" marR="121706" marT="41564" marB="41564"/>
                </a:tc>
                <a:extLst>
                  <a:ext uri="{0D108BD9-81ED-4DB2-BD59-A6C34878D82A}">
                    <a16:rowId xmlns:a16="http://schemas.microsoft.com/office/drawing/2014/main" xmlns="" val="461826562"/>
                  </a:ext>
                </a:extLst>
              </a:tr>
              <a:tr h="337127">
                <a:tc>
                  <a:txBody>
                    <a:bodyPr/>
                    <a:lstStyle/>
                    <a:p>
                      <a:r>
                        <a:rPr lang="en-US" sz="1600" dirty="0"/>
                        <a:t>5. They are added in the program by the programmer using the statements #include which is handled by PREPROCESSOR</a:t>
                      </a:r>
                    </a:p>
                  </a:txBody>
                  <a:tcPr marL="121706" marR="121706" marT="41564" marB="41564"/>
                </a:tc>
                <a:tc>
                  <a:txBody>
                    <a:bodyPr/>
                    <a:lstStyle/>
                    <a:p>
                      <a:r>
                        <a:rPr lang="en-US" sz="1600" dirty="0"/>
                        <a:t>5. ?</a:t>
                      </a:r>
                    </a:p>
                  </a:txBody>
                  <a:tcPr marL="121706" marR="121706" marT="41564" marB="41564"/>
                </a:tc>
                <a:extLst>
                  <a:ext uri="{0D108BD9-81ED-4DB2-BD59-A6C34878D82A}">
                    <a16:rowId xmlns:a16="http://schemas.microsoft.com/office/drawing/2014/main" xmlns="" val="842312700"/>
                  </a:ext>
                </a:extLst>
              </a:tr>
            </a:tbl>
          </a:graphicData>
        </a:graphic>
      </p:graphicFrame>
      <p:sp>
        <p:nvSpPr>
          <p:cNvPr id="4" name="Thought Bubble: Cloud 3">
            <a:extLst>
              <a:ext uri="{FF2B5EF4-FFF2-40B4-BE49-F238E27FC236}">
                <a16:creationId xmlns:a16="http://schemas.microsoft.com/office/drawing/2014/main" xmlns="" id="{74E6F9D5-B064-4425-9F67-0F5194136A97}"/>
              </a:ext>
            </a:extLst>
          </p:cNvPr>
          <p:cNvSpPr/>
          <p:nvPr/>
        </p:nvSpPr>
        <p:spPr>
          <a:xfrm>
            <a:off x="6296952" y="4083918"/>
            <a:ext cx="2526761" cy="6107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Explore and fill this!</a:t>
            </a:r>
          </a:p>
        </p:txBody>
      </p:sp>
    </p:spTree>
    <p:extLst>
      <p:ext uri="{BB962C8B-B14F-4D97-AF65-F5344CB8AC3E}">
        <p14:creationId xmlns:p14="http://schemas.microsoft.com/office/powerpoint/2010/main" xmlns="" val="125967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down)">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LIFE CYCLE OF A C PROGRAM</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cxnSp>
        <p:nvCxnSpPr>
          <p:cNvPr id="5" name="Straight Arrow Connector 4">
            <a:extLst>
              <a:ext uri="{FF2B5EF4-FFF2-40B4-BE49-F238E27FC236}">
                <a16:creationId xmlns:a16="http://schemas.microsoft.com/office/drawing/2014/main" xmlns="" id="{C1C2C1E7-F3F0-4F4F-9E7B-EEC35A01B6C6}"/>
              </a:ext>
            </a:extLst>
          </p:cNvPr>
          <p:cNvCxnSpPr>
            <a:cxnSpLocks/>
          </p:cNvCxnSpPr>
          <p:nvPr/>
        </p:nvCxnSpPr>
        <p:spPr>
          <a:xfrm>
            <a:off x="4211960" y="1053862"/>
            <a:ext cx="0" cy="36576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 name="Rectangle 6">
            <a:extLst>
              <a:ext uri="{FF2B5EF4-FFF2-40B4-BE49-F238E27FC236}">
                <a16:creationId xmlns:a16="http://schemas.microsoft.com/office/drawing/2014/main" xmlns="" id="{C0008F19-E3F3-41D8-BDEB-C9D0E41FF6C8}"/>
              </a:ext>
            </a:extLst>
          </p:cNvPr>
          <p:cNvSpPr/>
          <p:nvPr/>
        </p:nvSpPr>
        <p:spPr>
          <a:xfrm>
            <a:off x="3239861" y="1419622"/>
            <a:ext cx="1944198" cy="3435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cxnSp>
        <p:nvCxnSpPr>
          <p:cNvPr id="12" name="Straight Arrow Connector 11">
            <a:extLst>
              <a:ext uri="{FF2B5EF4-FFF2-40B4-BE49-F238E27FC236}">
                <a16:creationId xmlns:a16="http://schemas.microsoft.com/office/drawing/2014/main" xmlns="" id="{042F731F-ED6E-4CF0-952A-B439627EA652}"/>
              </a:ext>
            </a:extLst>
          </p:cNvPr>
          <p:cNvCxnSpPr>
            <a:cxnSpLocks/>
          </p:cNvCxnSpPr>
          <p:nvPr/>
        </p:nvCxnSpPr>
        <p:spPr>
          <a:xfrm>
            <a:off x="4211960" y="1800444"/>
            <a:ext cx="0" cy="41563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xmlns="" id="{5AD81A6B-7E07-473B-B251-078B96B331B4}"/>
              </a:ext>
            </a:extLst>
          </p:cNvPr>
          <p:cNvSpPr/>
          <p:nvPr/>
        </p:nvSpPr>
        <p:spPr>
          <a:xfrm>
            <a:off x="3239861" y="2211710"/>
            <a:ext cx="1944198" cy="3778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Compilation</a:t>
            </a:r>
          </a:p>
        </p:txBody>
      </p:sp>
      <p:cxnSp>
        <p:nvCxnSpPr>
          <p:cNvPr id="14" name="Straight Arrow Connector 13">
            <a:extLst>
              <a:ext uri="{FF2B5EF4-FFF2-40B4-BE49-F238E27FC236}">
                <a16:creationId xmlns:a16="http://schemas.microsoft.com/office/drawing/2014/main" xmlns="" id="{B5C24C6E-7254-4720-81AA-2B1B94740E2D}"/>
              </a:ext>
            </a:extLst>
          </p:cNvPr>
          <p:cNvCxnSpPr>
            <a:cxnSpLocks/>
          </p:cNvCxnSpPr>
          <p:nvPr/>
        </p:nvCxnSpPr>
        <p:spPr>
          <a:xfrm>
            <a:off x="4211960" y="2643758"/>
            <a:ext cx="0" cy="41563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xmlns="" id="{67D32AD6-0AD2-4D27-B9B1-A337B5F3EDA5}"/>
              </a:ext>
            </a:extLst>
          </p:cNvPr>
          <p:cNvSpPr/>
          <p:nvPr/>
        </p:nvSpPr>
        <p:spPr>
          <a:xfrm>
            <a:off x="3239861" y="3075806"/>
            <a:ext cx="1944198" cy="3778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Assemble</a:t>
            </a:r>
          </a:p>
        </p:txBody>
      </p:sp>
      <p:cxnSp>
        <p:nvCxnSpPr>
          <p:cNvPr id="16" name="Straight Arrow Connector 15">
            <a:extLst>
              <a:ext uri="{FF2B5EF4-FFF2-40B4-BE49-F238E27FC236}">
                <a16:creationId xmlns:a16="http://schemas.microsoft.com/office/drawing/2014/main" xmlns="" id="{B7407299-BE7B-4614-B085-F8F1EADDBB26}"/>
              </a:ext>
            </a:extLst>
          </p:cNvPr>
          <p:cNvCxnSpPr>
            <a:cxnSpLocks/>
          </p:cNvCxnSpPr>
          <p:nvPr/>
        </p:nvCxnSpPr>
        <p:spPr>
          <a:xfrm>
            <a:off x="4211960" y="3507854"/>
            <a:ext cx="0" cy="3778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Rectangle 16">
            <a:extLst>
              <a:ext uri="{FF2B5EF4-FFF2-40B4-BE49-F238E27FC236}">
                <a16:creationId xmlns:a16="http://schemas.microsoft.com/office/drawing/2014/main" xmlns="" id="{FD575006-BAE5-4157-8B36-E68C464F1B43}"/>
              </a:ext>
            </a:extLst>
          </p:cNvPr>
          <p:cNvSpPr/>
          <p:nvPr/>
        </p:nvSpPr>
        <p:spPr>
          <a:xfrm>
            <a:off x="3239861" y="3867894"/>
            <a:ext cx="1944198" cy="3778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Linking</a:t>
            </a:r>
          </a:p>
        </p:txBody>
      </p:sp>
      <p:sp>
        <p:nvSpPr>
          <p:cNvPr id="11" name="TextBox 10">
            <a:extLst>
              <a:ext uri="{FF2B5EF4-FFF2-40B4-BE49-F238E27FC236}">
                <a16:creationId xmlns:a16="http://schemas.microsoft.com/office/drawing/2014/main" xmlns="" id="{4C13AF2B-8F08-48A2-A5A3-4A74213BB0B4}"/>
              </a:ext>
            </a:extLst>
          </p:cNvPr>
          <p:cNvSpPr txBox="1"/>
          <p:nvPr/>
        </p:nvSpPr>
        <p:spPr>
          <a:xfrm>
            <a:off x="5292080" y="1419622"/>
            <a:ext cx="2648867" cy="369332"/>
          </a:xfrm>
          <a:prstGeom prst="rect">
            <a:avLst/>
          </a:prstGeom>
          <a:noFill/>
        </p:spPr>
        <p:txBody>
          <a:bodyPr wrap="none" rtlCol="0">
            <a:spAutoFit/>
          </a:bodyPr>
          <a:lstStyle/>
          <a:p>
            <a:r>
              <a:rPr lang="en-US" b="1" dirty="0"/>
              <a:t>Step 1:</a:t>
            </a:r>
            <a:r>
              <a:rPr lang="en-US" dirty="0"/>
              <a:t> Preprocessor (cpp)</a:t>
            </a:r>
          </a:p>
        </p:txBody>
      </p:sp>
      <p:sp>
        <p:nvSpPr>
          <p:cNvPr id="20" name="TextBox 19">
            <a:extLst>
              <a:ext uri="{FF2B5EF4-FFF2-40B4-BE49-F238E27FC236}">
                <a16:creationId xmlns:a16="http://schemas.microsoft.com/office/drawing/2014/main" xmlns="" id="{24984FB4-5E2A-4F2F-A5E9-A0087EF561CD}"/>
              </a:ext>
            </a:extLst>
          </p:cNvPr>
          <p:cNvSpPr txBox="1"/>
          <p:nvPr/>
        </p:nvSpPr>
        <p:spPr>
          <a:xfrm>
            <a:off x="5364088" y="2211710"/>
            <a:ext cx="2690737" cy="369332"/>
          </a:xfrm>
          <a:prstGeom prst="rect">
            <a:avLst/>
          </a:prstGeom>
          <a:noFill/>
        </p:spPr>
        <p:txBody>
          <a:bodyPr wrap="none" rtlCol="0">
            <a:spAutoFit/>
          </a:bodyPr>
          <a:lstStyle/>
          <a:p>
            <a:r>
              <a:rPr lang="en-US" b="1" dirty="0"/>
              <a:t>Step 2:</a:t>
            </a:r>
            <a:r>
              <a:rPr lang="en-US" dirty="0"/>
              <a:t> Compiler (</a:t>
            </a:r>
            <a:r>
              <a:rPr lang="en-US" dirty="0" err="1"/>
              <a:t>gcc</a:t>
            </a:r>
            <a:r>
              <a:rPr lang="en-US" dirty="0"/>
              <a:t>, g++)</a:t>
            </a:r>
          </a:p>
        </p:txBody>
      </p:sp>
      <p:sp>
        <p:nvSpPr>
          <p:cNvPr id="21" name="TextBox 20">
            <a:extLst>
              <a:ext uri="{FF2B5EF4-FFF2-40B4-BE49-F238E27FC236}">
                <a16:creationId xmlns:a16="http://schemas.microsoft.com/office/drawing/2014/main" xmlns="" id="{BA307A9F-E43B-49B2-A9C0-5455505131E6}"/>
              </a:ext>
            </a:extLst>
          </p:cNvPr>
          <p:cNvSpPr txBox="1"/>
          <p:nvPr/>
        </p:nvSpPr>
        <p:spPr>
          <a:xfrm>
            <a:off x="5364088" y="3075806"/>
            <a:ext cx="2264466" cy="369332"/>
          </a:xfrm>
          <a:prstGeom prst="rect">
            <a:avLst/>
          </a:prstGeom>
          <a:noFill/>
        </p:spPr>
        <p:txBody>
          <a:bodyPr wrap="none" rtlCol="0">
            <a:spAutoFit/>
          </a:bodyPr>
          <a:lstStyle/>
          <a:p>
            <a:r>
              <a:rPr lang="en-US" b="1" dirty="0"/>
              <a:t>Step 3:</a:t>
            </a:r>
            <a:r>
              <a:rPr lang="en-US" dirty="0"/>
              <a:t> Assembler (as)</a:t>
            </a:r>
          </a:p>
        </p:txBody>
      </p:sp>
      <p:sp>
        <p:nvSpPr>
          <p:cNvPr id="22" name="TextBox 21">
            <a:extLst>
              <a:ext uri="{FF2B5EF4-FFF2-40B4-BE49-F238E27FC236}">
                <a16:creationId xmlns:a16="http://schemas.microsoft.com/office/drawing/2014/main" xmlns="" id="{143B831C-1C09-4583-9F9E-0EAFF27490D1}"/>
              </a:ext>
            </a:extLst>
          </p:cNvPr>
          <p:cNvSpPr txBox="1"/>
          <p:nvPr/>
        </p:nvSpPr>
        <p:spPr>
          <a:xfrm>
            <a:off x="5364088" y="3867894"/>
            <a:ext cx="1873911" cy="369332"/>
          </a:xfrm>
          <a:prstGeom prst="rect">
            <a:avLst/>
          </a:prstGeom>
          <a:noFill/>
        </p:spPr>
        <p:txBody>
          <a:bodyPr wrap="none" rtlCol="0">
            <a:spAutoFit/>
          </a:bodyPr>
          <a:lstStyle/>
          <a:p>
            <a:r>
              <a:rPr lang="en-US" b="1" dirty="0"/>
              <a:t>Step  4:</a:t>
            </a:r>
            <a:r>
              <a:rPr lang="en-US" dirty="0"/>
              <a:t> Linker (</a:t>
            </a:r>
            <a:r>
              <a:rPr lang="en-US" dirty="0" err="1"/>
              <a:t>ld</a:t>
            </a:r>
            <a:r>
              <a:rPr lang="en-US" dirty="0"/>
              <a:t>)</a:t>
            </a:r>
          </a:p>
        </p:txBody>
      </p:sp>
      <p:cxnSp>
        <p:nvCxnSpPr>
          <p:cNvPr id="23" name="Straight Arrow Connector 22">
            <a:extLst>
              <a:ext uri="{FF2B5EF4-FFF2-40B4-BE49-F238E27FC236}">
                <a16:creationId xmlns:a16="http://schemas.microsoft.com/office/drawing/2014/main" xmlns="" id="{15297E3B-ADCF-484B-AFA6-035D2944AD8A}"/>
              </a:ext>
            </a:extLst>
          </p:cNvPr>
          <p:cNvCxnSpPr>
            <a:cxnSpLocks/>
          </p:cNvCxnSpPr>
          <p:nvPr/>
        </p:nvCxnSpPr>
        <p:spPr>
          <a:xfrm>
            <a:off x="4211960" y="4299942"/>
            <a:ext cx="0" cy="4572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xmlns="" id="{8EC8F9A5-8D31-45E3-9CD9-67A52C9418B2}"/>
              </a:ext>
            </a:extLst>
          </p:cNvPr>
          <p:cNvSpPr txBox="1"/>
          <p:nvPr/>
        </p:nvSpPr>
        <p:spPr>
          <a:xfrm>
            <a:off x="827584" y="4362658"/>
            <a:ext cx="3178242" cy="369332"/>
          </a:xfrm>
          <a:prstGeom prst="rect">
            <a:avLst/>
          </a:prstGeom>
          <a:noFill/>
        </p:spPr>
        <p:txBody>
          <a:bodyPr wrap="none" rtlCol="0">
            <a:spAutoFit/>
          </a:bodyPr>
          <a:lstStyle/>
          <a:p>
            <a:r>
              <a:rPr lang="en-US" dirty="0">
                <a:solidFill>
                  <a:srgbClr val="08E64D"/>
                </a:solidFill>
              </a:rPr>
              <a:t>Executable Machine Code (.exe)</a:t>
            </a:r>
          </a:p>
        </p:txBody>
      </p:sp>
      <p:sp>
        <p:nvSpPr>
          <p:cNvPr id="25" name="TextBox 24">
            <a:extLst>
              <a:ext uri="{FF2B5EF4-FFF2-40B4-BE49-F238E27FC236}">
                <a16:creationId xmlns:a16="http://schemas.microsoft.com/office/drawing/2014/main" xmlns="" id="{B2FDFB95-127A-4509-AAE5-8D0DC83DCF5A}"/>
              </a:ext>
            </a:extLst>
          </p:cNvPr>
          <p:cNvSpPr txBox="1"/>
          <p:nvPr/>
        </p:nvSpPr>
        <p:spPr>
          <a:xfrm>
            <a:off x="467544" y="3867894"/>
            <a:ext cx="2155847" cy="369332"/>
          </a:xfrm>
          <a:prstGeom prst="rect">
            <a:avLst/>
          </a:prstGeom>
          <a:noFill/>
        </p:spPr>
        <p:txBody>
          <a:bodyPr wrap="none" rtlCol="0">
            <a:spAutoFit/>
          </a:bodyPr>
          <a:lstStyle/>
          <a:p>
            <a:r>
              <a:rPr lang="en-US" dirty="0">
                <a:solidFill>
                  <a:srgbClr val="FF0000"/>
                </a:solidFill>
              </a:rPr>
              <a:t>Static Library (.lib, .a)</a:t>
            </a:r>
          </a:p>
        </p:txBody>
      </p:sp>
      <p:cxnSp>
        <p:nvCxnSpPr>
          <p:cNvPr id="27" name="Straight Arrow Connector 26">
            <a:extLst>
              <a:ext uri="{FF2B5EF4-FFF2-40B4-BE49-F238E27FC236}">
                <a16:creationId xmlns:a16="http://schemas.microsoft.com/office/drawing/2014/main" xmlns="" id="{A1148040-21F3-454D-AF00-7C9C9105E5C6}"/>
              </a:ext>
            </a:extLst>
          </p:cNvPr>
          <p:cNvCxnSpPr>
            <a:cxnSpLocks/>
          </p:cNvCxnSpPr>
          <p:nvPr/>
        </p:nvCxnSpPr>
        <p:spPr>
          <a:xfrm rot="16200000">
            <a:off x="2860043" y="3779652"/>
            <a:ext cx="0" cy="60853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xmlns="" id="{014B8D51-78AB-4480-96D0-98D63E451819}"/>
              </a:ext>
            </a:extLst>
          </p:cNvPr>
          <p:cNvSpPr txBox="1"/>
          <p:nvPr/>
        </p:nvSpPr>
        <p:spPr>
          <a:xfrm>
            <a:off x="1838553" y="3498562"/>
            <a:ext cx="2373407" cy="369332"/>
          </a:xfrm>
          <a:prstGeom prst="rect">
            <a:avLst/>
          </a:prstGeom>
          <a:noFill/>
        </p:spPr>
        <p:txBody>
          <a:bodyPr wrap="none" rtlCol="0">
            <a:spAutoFit/>
          </a:bodyPr>
          <a:lstStyle/>
          <a:p>
            <a:r>
              <a:rPr lang="en-US" dirty="0">
                <a:solidFill>
                  <a:srgbClr val="08E64D"/>
                </a:solidFill>
              </a:rPr>
              <a:t>Machine Code (.o, .obj)</a:t>
            </a:r>
          </a:p>
        </p:txBody>
      </p:sp>
      <p:sp>
        <p:nvSpPr>
          <p:cNvPr id="29" name="TextBox 28">
            <a:extLst>
              <a:ext uri="{FF2B5EF4-FFF2-40B4-BE49-F238E27FC236}">
                <a16:creationId xmlns:a16="http://schemas.microsoft.com/office/drawing/2014/main" xmlns="" id="{DC87E144-2055-4482-BF73-BB7ECCA93296}"/>
              </a:ext>
            </a:extLst>
          </p:cNvPr>
          <p:cNvSpPr txBox="1"/>
          <p:nvPr/>
        </p:nvSpPr>
        <p:spPr>
          <a:xfrm>
            <a:off x="2259181" y="2643758"/>
            <a:ext cx="1952779" cy="369332"/>
          </a:xfrm>
          <a:prstGeom prst="rect">
            <a:avLst/>
          </a:prstGeom>
          <a:noFill/>
        </p:spPr>
        <p:txBody>
          <a:bodyPr wrap="none" rtlCol="0">
            <a:spAutoFit/>
          </a:bodyPr>
          <a:lstStyle/>
          <a:p>
            <a:r>
              <a:rPr lang="en-US" dirty="0">
                <a:solidFill>
                  <a:srgbClr val="08E64D"/>
                </a:solidFill>
              </a:rPr>
              <a:t>Assembly Code (.s)</a:t>
            </a:r>
          </a:p>
        </p:txBody>
      </p:sp>
      <p:sp>
        <p:nvSpPr>
          <p:cNvPr id="30" name="TextBox 29">
            <a:extLst>
              <a:ext uri="{FF2B5EF4-FFF2-40B4-BE49-F238E27FC236}">
                <a16:creationId xmlns:a16="http://schemas.microsoft.com/office/drawing/2014/main" xmlns="" id="{4C023A89-7945-4388-B36E-C8A36876F572}"/>
              </a:ext>
            </a:extLst>
          </p:cNvPr>
          <p:cNvSpPr txBox="1"/>
          <p:nvPr/>
        </p:nvSpPr>
        <p:spPr>
          <a:xfrm>
            <a:off x="583531" y="1779662"/>
            <a:ext cx="3628429" cy="369332"/>
          </a:xfrm>
          <a:prstGeom prst="rect">
            <a:avLst/>
          </a:prstGeom>
          <a:noFill/>
        </p:spPr>
        <p:txBody>
          <a:bodyPr wrap="none" rtlCol="0">
            <a:spAutoFit/>
          </a:bodyPr>
          <a:lstStyle/>
          <a:p>
            <a:r>
              <a:rPr lang="en-US" dirty="0">
                <a:solidFill>
                  <a:srgbClr val="08E64D"/>
                </a:solidFill>
              </a:rPr>
              <a:t>Include Header, Expand Macro (.i, .ii)</a:t>
            </a:r>
          </a:p>
        </p:txBody>
      </p:sp>
      <p:sp>
        <p:nvSpPr>
          <p:cNvPr id="31" name="TextBox 30">
            <a:extLst>
              <a:ext uri="{FF2B5EF4-FFF2-40B4-BE49-F238E27FC236}">
                <a16:creationId xmlns:a16="http://schemas.microsoft.com/office/drawing/2014/main" xmlns="" id="{8FD1F100-7DE9-4540-9920-866FCE766B2C}"/>
              </a:ext>
            </a:extLst>
          </p:cNvPr>
          <p:cNvSpPr txBox="1"/>
          <p:nvPr/>
        </p:nvSpPr>
        <p:spPr>
          <a:xfrm>
            <a:off x="1559116" y="987574"/>
            <a:ext cx="2508828" cy="369332"/>
          </a:xfrm>
          <a:prstGeom prst="rect">
            <a:avLst/>
          </a:prstGeom>
          <a:noFill/>
        </p:spPr>
        <p:txBody>
          <a:bodyPr wrap="none" rtlCol="0">
            <a:spAutoFit/>
          </a:bodyPr>
          <a:lstStyle/>
          <a:p>
            <a:r>
              <a:rPr lang="en-US" dirty="0">
                <a:solidFill>
                  <a:srgbClr val="08E64D"/>
                </a:solidFill>
              </a:rPr>
              <a:t>Source Code (.c, .cpp, .h)</a:t>
            </a:r>
          </a:p>
        </p:txBody>
      </p:sp>
      <p:sp>
        <p:nvSpPr>
          <p:cNvPr id="4" name="Oval 3">
            <a:extLst>
              <a:ext uri="{FF2B5EF4-FFF2-40B4-BE49-F238E27FC236}">
                <a16:creationId xmlns:a16="http://schemas.microsoft.com/office/drawing/2014/main" xmlns="" id="{6952E7C8-04AF-44B5-B316-26A665CDE16D}"/>
              </a:ext>
            </a:extLst>
          </p:cNvPr>
          <p:cNvSpPr/>
          <p:nvPr/>
        </p:nvSpPr>
        <p:spPr>
          <a:xfrm>
            <a:off x="399508" y="2195834"/>
            <a:ext cx="1792252" cy="101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Expanded</a:t>
            </a:r>
          </a:p>
          <a:p>
            <a:pPr algn="ctr"/>
            <a:r>
              <a:rPr lang="en-US" dirty="0"/>
              <a:t>Source</a:t>
            </a:r>
          </a:p>
          <a:p>
            <a:pPr algn="ctr"/>
            <a:r>
              <a:rPr lang="en-US" dirty="0"/>
              <a:t>Code</a:t>
            </a:r>
          </a:p>
        </p:txBody>
      </p:sp>
      <p:cxnSp>
        <p:nvCxnSpPr>
          <p:cNvPr id="8" name="Straight Arrow Connector 7">
            <a:extLst>
              <a:ext uri="{FF2B5EF4-FFF2-40B4-BE49-F238E27FC236}">
                <a16:creationId xmlns:a16="http://schemas.microsoft.com/office/drawing/2014/main" xmlns="" id="{0BC65410-7930-43F9-A59E-EE6BDCE3C9E5}"/>
              </a:ext>
            </a:extLst>
          </p:cNvPr>
          <p:cNvCxnSpPr/>
          <p:nvPr/>
        </p:nvCxnSpPr>
        <p:spPr>
          <a:xfrm flipV="1">
            <a:off x="2051720" y="2067694"/>
            <a:ext cx="100584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272949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down)">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down)">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wipe(down)">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down)">
                                      <p:cBhvr>
                                        <p:cTn id="37" dur="500"/>
                                        <p:tgtEl>
                                          <p:spTgt spid="2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4">
                                            <p:txEl>
                                              <p:pRg st="0" end="0"/>
                                            </p:txEl>
                                          </p:spTgt>
                                        </p:tgtEl>
                                        <p:attrNameLst>
                                          <p:attrName>style.visibility</p:attrName>
                                        </p:attrNameLst>
                                      </p:cBhvr>
                                      <p:to>
                                        <p:strVal val="visible"/>
                                      </p:to>
                                    </p:set>
                                    <p:animEffect transition="in" filter="wipe(down)">
                                      <p:cBhvr>
                                        <p:cTn id="47" dur="500"/>
                                        <p:tgtEl>
                                          <p:spTgt spid="2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2000"/>
                                        <p:tgtEl>
                                          <p:spTgt spid="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20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20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20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2000"/>
                                        <p:tgtEl>
                                          <p:spTgt spid="1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20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2000"/>
                                        <p:tgtEl>
                                          <p:spTgt spid="17"/>
                                        </p:tgtEl>
                                      </p:cBhvr>
                                    </p:animEffect>
                                  </p:childTnLst>
                                </p:cTn>
                              </p:par>
                              <p:par>
                                <p:cTn id="74" presetID="10" presetClass="entr" presetSubtype="0"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20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wipe(down)">
                                      <p:cBhvr>
                                        <p:cTn id="81" dur="500"/>
                                        <p:tgtEl>
                                          <p:spTgt spid="11">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Effect transition="in" filter="wipe(down)">
                                      <p:cBhvr>
                                        <p:cTn id="86" dur="500"/>
                                        <p:tgtEl>
                                          <p:spTgt spid="2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1">
                                            <p:txEl>
                                              <p:pRg st="0" end="0"/>
                                            </p:txEl>
                                          </p:spTgt>
                                        </p:tgtEl>
                                        <p:attrNameLst>
                                          <p:attrName>style.visibility</p:attrName>
                                        </p:attrNameLst>
                                      </p:cBhvr>
                                      <p:to>
                                        <p:strVal val="visible"/>
                                      </p:to>
                                    </p:set>
                                    <p:animEffect transition="in" filter="wipe(down)">
                                      <p:cBhvr>
                                        <p:cTn id="91" dur="500"/>
                                        <p:tgtEl>
                                          <p:spTgt spid="2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22">
                                            <p:txEl>
                                              <p:pRg st="0" end="0"/>
                                            </p:txEl>
                                          </p:spTgt>
                                        </p:tgtEl>
                                        <p:attrNameLst>
                                          <p:attrName>style.visibility</p:attrName>
                                        </p:attrNameLst>
                                      </p:cBhvr>
                                      <p:to>
                                        <p:strVal val="visible"/>
                                      </p:to>
                                    </p:set>
                                    <p:animEffect transition="in" filter="wipe(down)">
                                      <p:cBhvr>
                                        <p:cTn id="96"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5" grpId="0" animBg="1"/>
      <p:bldP spid="17" grpId="0" animBg="1"/>
      <p:bldP spid="11" grpId="0" build="p"/>
      <p:bldP spid="20" grpId="0" build="p"/>
      <p:bldP spid="21" grpId="0" build="p"/>
      <p:bldP spid="22" grpId="0" build="p"/>
      <p:bldP spid="24" grpId="0" build="p"/>
      <p:bldP spid="25" grpId="0" build="p"/>
      <p:bldP spid="28" grpId="0"/>
      <p:bldP spid="29" grpId="0"/>
      <p:bldP spid="30" grpId="0"/>
      <p:bldP spid="31" grpId="0" build="p"/>
      <p:bldP spid="4"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33389" y="944399"/>
            <a:ext cx="905256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LIFE CYCLE OF A C PROGRAM</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8" name="Rectangle 17">
            <a:extLst>
              <a:ext uri="{FF2B5EF4-FFF2-40B4-BE49-F238E27FC236}">
                <a16:creationId xmlns:a16="http://schemas.microsoft.com/office/drawing/2014/main" xmlns="" id="{0AB85584-001B-4BFB-8770-41A9F39FB9BD}"/>
              </a:ext>
            </a:extLst>
          </p:cNvPr>
          <p:cNvSpPr/>
          <p:nvPr/>
        </p:nvSpPr>
        <p:spPr>
          <a:xfrm>
            <a:off x="467544" y="1347614"/>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9" name="TextBox 18">
            <a:extLst>
              <a:ext uri="{FF2B5EF4-FFF2-40B4-BE49-F238E27FC236}">
                <a16:creationId xmlns:a16="http://schemas.microsoft.com/office/drawing/2014/main" xmlns="" id="{B369372F-5F1F-4B68-9B6B-CF95FD88FDF5}"/>
              </a:ext>
            </a:extLst>
          </p:cNvPr>
          <p:cNvSpPr txBox="1"/>
          <p:nvPr/>
        </p:nvSpPr>
        <p:spPr>
          <a:xfrm>
            <a:off x="452747" y="978282"/>
            <a:ext cx="950901" cy="369332"/>
          </a:xfrm>
          <a:prstGeom prst="rect">
            <a:avLst/>
          </a:prstGeom>
          <a:noFill/>
        </p:spPr>
        <p:txBody>
          <a:bodyPr wrap="none" rtlCol="0">
            <a:spAutoFit/>
          </a:bodyPr>
          <a:lstStyle/>
          <a:p>
            <a:r>
              <a:rPr lang="en-US" dirty="0"/>
              <a:t>Sachin.c</a:t>
            </a:r>
          </a:p>
        </p:txBody>
      </p:sp>
      <p:cxnSp>
        <p:nvCxnSpPr>
          <p:cNvPr id="33" name="Straight Arrow Connector 32">
            <a:extLst>
              <a:ext uri="{FF2B5EF4-FFF2-40B4-BE49-F238E27FC236}">
                <a16:creationId xmlns:a16="http://schemas.microsoft.com/office/drawing/2014/main" xmlns="" id="{773EBC28-EDBF-40AF-9D49-EBE593C2A0A5}"/>
              </a:ext>
            </a:extLst>
          </p:cNvPr>
          <p:cNvCxnSpPr/>
          <p:nvPr/>
        </p:nvCxnSpPr>
        <p:spPr>
          <a:xfrm>
            <a:off x="950901" y="2067694"/>
            <a:ext cx="0" cy="36576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4" name="Oval 33">
            <a:extLst>
              <a:ext uri="{FF2B5EF4-FFF2-40B4-BE49-F238E27FC236}">
                <a16:creationId xmlns:a16="http://schemas.microsoft.com/office/drawing/2014/main" xmlns="" id="{C017F7F9-639E-465E-B850-CD1E13CA8376}"/>
              </a:ext>
            </a:extLst>
          </p:cNvPr>
          <p:cNvSpPr/>
          <p:nvPr/>
        </p:nvSpPr>
        <p:spPr>
          <a:xfrm>
            <a:off x="312623" y="2427734"/>
            <a:ext cx="1245916" cy="609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a:t>
            </a:r>
          </a:p>
          <a:p>
            <a:pPr algn="ctr"/>
            <a:r>
              <a:rPr lang="en-US" sz="1200" dirty="0"/>
              <a:t>Processor</a:t>
            </a:r>
          </a:p>
        </p:txBody>
      </p:sp>
      <p:cxnSp>
        <p:nvCxnSpPr>
          <p:cNvPr id="36" name="Straight Arrow Connector 35">
            <a:extLst>
              <a:ext uri="{FF2B5EF4-FFF2-40B4-BE49-F238E27FC236}">
                <a16:creationId xmlns:a16="http://schemas.microsoft.com/office/drawing/2014/main" xmlns="" id="{BF77160F-C057-44AE-BCCE-697282BB02CD}"/>
              </a:ext>
            </a:extLst>
          </p:cNvPr>
          <p:cNvCxnSpPr/>
          <p:nvPr/>
        </p:nvCxnSpPr>
        <p:spPr>
          <a:xfrm>
            <a:off x="971600" y="3070086"/>
            <a:ext cx="0" cy="36576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8" name="Rectangle 37">
            <a:extLst>
              <a:ext uri="{FF2B5EF4-FFF2-40B4-BE49-F238E27FC236}">
                <a16:creationId xmlns:a16="http://schemas.microsoft.com/office/drawing/2014/main" xmlns="" id="{8067E91A-69A7-46C3-9549-4804F78EF630}"/>
              </a:ext>
            </a:extLst>
          </p:cNvPr>
          <p:cNvSpPr/>
          <p:nvPr/>
        </p:nvSpPr>
        <p:spPr>
          <a:xfrm>
            <a:off x="467544" y="3723878"/>
            <a:ext cx="110892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39" name="TextBox 38">
            <a:extLst>
              <a:ext uri="{FF2B5EF4-FFF2-40B4-BE49-F238E27FC236}">
                <a16:creationId xmlns:a16="http://schemas.microsoft.com/office/drawing/2014/main" xmlns="" id="{AB635D92-931C-4E73-B4BF-11C488779FF2}"/>
              </a:ext>
            </a:extLst>
          </p:cNvPr>
          <p:cNvSpPr txBox="1"/>
          <p:nvPr/>
        </p:nvSpPr>
        <p:spPr>
          <a:xfrm>
            <a:off x="524755" y="3354546"/>
            <a:ext cx="906017" cy="369332"/>
          </a:xfrm>
          <a:prstGeom prst="rect">
            <a:avLst/>
          </a:prstGeom>
          <a:noFill/>
        </p:spPr>
        <p:txBody>
          <a:bodyPr wrap="none" rtlCol="0">
            <a:spAutoFit/>
          </a:bodyPr>
          <a:lstStyle/>
          <a:p>
            <a:r>
              <a:rPr lang="en-US" dirty="0"/>
              <a:t>Sachin.i</a:t>
            </a:r>
          </a:p>
        </p:txBody>
      </p:sp>
      <p:cxnSp>
        <p:nvCxnSpPr>
          <p:cNvPr id="40" name="Straight Arrow Connector 39">
            <a:extLst>
              <a:ext uri="{FF2B5EF4-FFF2-40B4-BE49-F238E27FC236}">
                <a16:creationId xmlns:a16="http://schemas.microsoft.com/office/drawing/2014/main" xmlns="" id="{27253009-5505-4A29-8F50-4EE9721C23CC}"/>
              </a:ext>
            </a:extLst>
          </p:cNvPr>
          <p:cNvCxnSpPr>
            <a:cxnSpLocks/>
          </p:cNvCxnSpPr>
          <p:nvPr/>
        </p:nvCxnSpPr>
        <p:spPr>
          <a:xfrm>
            <a:off x="1691680" y="4083918"/>
            <a:ext cx="47525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3" name="Oval 42">
            <a:extLst>
              <a:ext uri="{FF2B5EF4-FFF2-40B4-BE49-F238E27FC236}">
                <a16:creationId xmlns:a16="http://schemas.microsoft.com/office/drawing/2014/main" xmlns="" id="{5895DC19-88F4-4AFE-B18A-E900CDE674A9}"/>
              </a:ext>
            </a:extLst>
          </p:cNvPr>
          <p:cNvSpPr/>
          <p:nvPr/>
        </p:nvSpPr>
        <p:spPr>
          <a:xfrm>
            <a:off x="2317972" y="3834049"/>
            <a:ext cx="1245916" cy="609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Compiler</a:t>
            </a:r>
          </a:p>
        </p:txBody>
      </p:sp>
      <p:cxnSp>
        <p:nvCxnSpPr>
          <p:cNvPr id="44" name="Straight Arrow Connector 43">
            <a:extLst>
              <a:ext uri="{FF2B5EF4-FFF2-40B4-BE49-F238E27FC236}">
                <a16:creationId xmlns:a16="http://schemas.microsoft.com/office/drawing/2014/main" xmlns="" id="{AC332B03-3E95-4B13-8C3E-34E9F7DC7426}"/>
              </a:ext>
            </a:extLst>
          </p:cNvPr>
          <p:cNvCxnSpPr>
            <a:cxnSpLocks/>
          </p:cNvCxnSpPr>
          <p:nvPr/>
        </p:nvCxnSpPr>
        <p:spPr>
          <a:xfrm>
            <a:off x="3640936" y="4155926"/>
            <a:ext cx="52277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5" name="Rectangle 44">
            <a:extLst>
              <a:ext uri="{FF2B5EF4-FFF2-40B4-BE49-F238E27FC236}">
                <a16:creationId xmlns:a16="http://schemas.microsoft.com/office/drawing/2014/main" xmlns="" id="{59A13208-6420-4389-B612-268BE2737781}"/>
              </a:ext>
            </a:extLst>
          </p:cNvPr>
          <p:cNvSpPr/>
          <p:nvPr/>
        </p:nvSpPr>
        <p:spPr>
          <a:xfrm>
            <a:off x="4370773" y="3795886"/>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46" name="TextBox 45">
            <a:extLst>
              <a:ext uri="{FF2B5EF4-FFF2-40B4-BE49-F238E27FC236}">
                <a16:creationId xmlns:a16="http://schemas.microsoft.com/office/drawing/2014/main" xmlns="" id="{D40A9309-8BB7-4A34-B85C-722ACC891A5F}"/>
              </a:ext>
            </a:extLst>
          </p:cNvPr>
          <p:cNvSpPr txBox="1"/>
          <p:nvPr/>
        </p:nvSpPr>
        <p:spPr>
          <a:xfrm>
            <a:off x="4355976" y="3426554"/>
            <a:ext cx="950901" cy="369332"/>
          </a:xfrm>
          <a:prstGeom prst="rect">
            <a:avLst/>
          </a:prstGeom>
          <a:noFill/>
        </p:spPr>
        <p:txBody>
          <a:bodyPr wrap="none" rtlCol="0">
            <a:spAutoFit/>
          </a:bodyPr>
          <a:lstStyle/>
          <a:p>
            <a:r>
              <a:rPr lang="en-US" dirty="0"/>
              <a:t>Sachin.s</a:t>
            </a:r>
          </a:p>
        </p:txBody>
      </p:sp>
      <p:sp>
        <p:nvSpPr>
          <p:cNvPr id="47" name="TextBox 46">
            <a:extLst>
              <a:ext uri="{FF2B5EF4-FFF2-40B4-BE49-F238E27FC236}">
                <a16:creationId xmlns:a16="http://schemas.microsoft.com/office/drawing/2014/main" xmlns="" id="{ED86FC85-F582-4506-90F0-26AFB54D43E7}"/>
              </a:ext>
            </a:extLst>
          </p:cNvPr>
          <p:cNvSpPr txBox="1"/>
          <p:nvPr/>
        </p:nvSpPr>
        <p:spPr>
          <a:xfrm>
            <a:off x="4067944" y="4515966"/>
            <a:ext cx="1611339" cy="369332"/>
          </a:xfrm>
          <a:prstGeom prst="rect">
            <a:avLst/>
          </a:prstGeom>
          <a:noFill/>
        </p:spPr>
        <p:txBody>
          <a:bodyPr wrap="none" rtlCol="0">
            <a:spAutoFit/>
          </a:bodyPr>
          <a:lstStyle/>
          <a:p>
            <a:r>
              <a:rPr lang="en-US" dirty="0">
                <a:solidFill>
                  <a:srgbClr val="FF0000"/>
                </a:solidFill>
              </a:rPr>
              <a:t>Assembly Code</a:t>
            </a:r>
          </a:p>
        </p:txBody>
      </p:sp>
      <p:cxnSp>
        <p:nvCxnSpPr>
          <p:cNvPr id="48" name="Straight Arrow Connector 47">
            <a:extLst>
              <a:ext uri="{FF2B5EF4-FFF2-40B4-BE49-F238E27FC236}">
                <a16:creationId xmlns:a16="http://schemas.microsoft.com/office/drawing/2014/main" xmlns="" id="{524728E5-A14D-499D-A777-CF5D2534C037}"/>
              </a:ext>
            </a:extLst>
          </p:cNvPr>
          <p:cNvCxnSpPr>
            <a:cxnSpLocks/>
          </p:cNvCxnSpPr>
          <p:nvPr/>
        </p:nvCxnSpPr>
        <p:spPr>
          <a:xfrm>
            <a:off x="5508104" y="4189771"/>
            <a:ext cx="47525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9" name="Oval 48">
            <a:extLst>
              <a:ext uri="{FF2B5EF4-FFF2-40B4-BE49-F238E27FC236}">
                <a16:creationId xmlns:a16="http://schemas.microsoft.com/office/drawing/2014/main" xmlns="" id="{D175F2D1-8524-469E-BD17-6FB78C614E97}"/>
              </a:ext>
            </a:extLst>
          </p:cNvPr>
          <p:cNvSpPr/>
          <p:nvPr/>
        </p:nvSpPr>
        <p:spPr>
          <a:xfrm>
            <a:off x="6072100" y="3939902"/>
            <a:ext cx="1370508" cy="609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Assembler</a:t>
            </a:r>
          </a:p>
        </p:txBody>
      </p:sp>
      <p:cxnSp>
        <p:nvCxnSpPr>
          <p:cNvPr id="50" name="Straight Arrow Connector 49">
            <a:extLst>
              <a:ext uri="{FF2B5EF4-FFF2-40B4-BE49-F238E27FC236}">
                <a16:creationId xmlns:a16="http://schemas.microsoft.com/office/drawing/2014/main" xmlns="" id="{21E8B752-6984-4F4D-A69E-4A2E15AB5345}"/>
              </a:ext>
            </a:extLst>
          </p:cNvPr>
          <p:cNvCxnSpPr>
            <a:cxnSpLocks/>
          </p:cNvCxnSpPr>
          <p:nvPr/>
        </p:nvCxnSpPr>
        <p:spPr>
          <a:xfrm flipV="1">
            <a:off x="6732240" y="3363838"/>
            <a:ext cx="0" cy="44043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52" name="Rectangle 51">
            <a:extLst>
              <a:ext uri="{FF2B5EF4-FFF2-40B4-BE49-F238E27FC236}">
                <a16:creationId xmlns:a16="http://schemas.microsoft.com/office/drawing/2014/main" xmlns="" id="{43B4684D-6307-4153-96D2-1AC66704EB68}"/>
              </a:ext>
            </a:extLst>
          </p:cNvPr>
          <p:cNvSpPr/>
          <p:nvPr/>
        </p:nvSpPr>
        <p:spPr>
          <a:xfrm>
            <a:off x="6228184" y="2499742"/>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53" name="TextBox 52">
            <a:extLst>
              <a:ext uri="{FF2B5EF4-FFF2-40B4-BE49-F238E27FC236}">
                <a16:creationId xmlns:a16="http://schemas.microsoft.com/office/drawing/2014/main" xmlns="" id="{AF1E7A57-F63B-4221-AB17-16F6D01E9575}"/>
              </a:ext>
            </a:extLst>
          </p:cNvPr>
          <p:cNvSpPr txBox="1"/>
          <p:nvPr/>
        </p:nvSpPr>
        <p:spPr>
          <a:xfrm>
            <a:off x="6213387" y="2130410"/>
            <a:ext cx="1151277" cy="369332"/>
          </a:xfrm>
          <a:prstGeom prst="rect">
            <a:avLst/>
          </a:prstGeom>
          <a:noFill/>
        </p:spPr>
        <p:txBody>
          <a:bodyPr wrap="none" rtlCol="0">
            <a:spAutoFit/>
          </a:bodyPr>
          <a:lstStyle/>
          <a:p>
            <a:r>
              <a:rPr lang="en-US" dirty="0"/>
              <a:t>Sachin.obj</a:t>
            </a:r>
          </a:p>
        </p:txBody>
      </p:sp>
      <p:sp>
        <p:nvSpPr>
          <p:cNvPr id="54" name="TextBox 53">
            <a:extLst>
              <a:ext uri="{FF2B5EF4-FFF2-40B4-BE49-F238E27FC236}">
                <a16:creationId xmlns:a16="http://schemas.microsoft.com/office/drawing/2014/main" xmlns="" id="{EB2FBD55-5F4D-4E85-92D6-0E35AFAACB13}"/>
              </a:ext>
            </a:extLst>
          </p:cNvPr>
          <p:cNvSpPr txBox="1"/>
          <p:nvPr/>
        </p:nvSpPr>
        <p:spPr>
          <a:xfrm>
            <a:off x="7353149" y="2634466"/>
            <a:ext cx="1537600" cy="369332"/>
          </a:xfrm>
          <a:prstGeom prst="rect">
            <a:avLst/>
          </a:prstGeom>
          <a:noFill/>
        </p:spPr>
        <p:txBody>
          <a:bodyPr wrap="none" rtlCol="0">
            <a:spAutoFit/>
          </a:bodyPr>
          <a:lstStyle/>
          <a:p>
            <a:r>
              <a:rPr lang="en-US" dirty="0">
                <a:solidFill>
                  <a:srgbClr val="FF0000"/>
                </a:solidFill>
              </a:rPr>
              <a:t>Machine Code</a:t>
            </a:r>
          </a:p>
        </p:txBody>
      </p:sp>
      <p:cxnSp>
        <p:nvCxnSpPr>
          <p:cNvPr id="55" name="Straight Arrow Connector 54">
            <a:extLst>
              <a:ext uri="{FF2B5EF4-FFF2-40B4-BE49-F238E27FC236}">
                <a16:creationId xmlns:a16="http://schemas.microsoft.com/office/drawing/2014/main" xmlns="" id="{A8D30BA8-7B6F-4A99-968B-7CF8B654A048}"/>
              </a:ext>
            </a:extLst>
          </p:cNvPr>
          <p:cNvCxnSpPr>
            <a:cxnSpLocks/>
          </p:cNvCxnSpPr>
          <p:nvPr/>
        </p:nvCxnSpPr>
        <p:spPr>
          <a:xfrm flipV="1">
            <a:off x="6732240" y="1699270"/>
            <a:ext cx="0" cy="44043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57" name="Oval 56">
            <a:extLst>
              <a:ext uri="{FF2B5EF4-FFF2-40B4-BE49-F238E27FC236}">
                <a16:creationId xmlns:a16="http://schemas.microsoft.com/office/drawing/2014/main" xmlns="" id="{8264B33F-6BC6-4D7E-A220-9A4671568FEF}"/>
              </a:ext>
            </a:extLst>
          </p:cNvPr>
          <p:cNvSpPr/>
          <p:nvPr/>
        </p:nvSpPr>
        <p:spPr>
          <a:xfrm>
            <a:off x="6081812" y="1131589"/>
            <a:ext cx="1370508" cy="50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Linker</a:t>
            </a:r>
          </a:p>
        </p:txBody>
      </p:sp>
      <p:sp>
        <p:nvSpPr>
          <p:cNvPr id="58" name="Arrow: Bent-Up 57">
            <a:extLst>
              <a:ext uri="{FF2B5EF4-FFF2-40B4-BE49-F238E27FC236}">
                <a16:creationId xmlns:a16="http://schemas.microsoft.com/office/drawing/2014/main" xmlns="" id="{4ACEA2D6-5829-4F64-AB0C-AB9CB1AB39BA}"/>
              </a:ext>
            </a:extLst>
          </p:cNvPr>
          <p:cNvSpPr/>
          <p:nvPr/>
        </p:nvSpPr>
        <p:spPr>
          <a:xfrm rot="10800000">
            <a:off x="3275855" y="1372578"/>
            <a:ext cx="2546529" cy="653381"/>
          </a:xfrm>
          <a:prstGeom prst="bentUpArrow">
            <a:avLst>
              <a:gd name="adj1" fmla="val 10596"/>
              <a:gd name="adj2" fmla="val 2585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xmlns="" id="{CCE2B7E5-8286-41A6-AED8-C9882AB8F7E4}"/>
              </a:ext>
            </a:extLst>
          </p:cNvPr>
          <p:cNvSpPr/>
          <p:nvPr/>
        </p:nvSpPr>
        <p:spPr>
          <a:xfrm>
            <a:off x="2570043" y="2355726"/>
            <a:ext cx="1785933" cy="1159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010101010101010101010010101010101010101010101010101010101010101010101010101010101010101010101010101010101010101010101010</a:t>
            </a:r>
          </a:p>
        </p:txBody>
      </p:sp>
      <p:sp>
        <p:nvSpPr>
          <p:cNvPr id="60" name="TextBox 59">
            <a:extLst>
              <a:ext uri="{FF2B5EF4-FFF2-40B4-BE49-F238E27FC236}">
                <a16:creationId xmlns:a16="http://schemas.microsoft.com/office/drawing/2014/main" xmlns="" id="{813F605B-FC4B-404F-922F-71E5D1133FB2}"/>
              </a:ext>
            </a:extLst>
          </p:cNvPr>
          <p:cNvSpPr txBox="1"/>
          <p:nvPr/>
        </p:nvSpPr>
        <p:spPr>
          <a:xfrm>
            <a:off x="3131840" y="2067694"/>
            <a:ext cx="1173783" cy="369332"/>
          </a:xfrm>
          <a:prstGeom prst="rect">
            <a:avLst/>
          </a:prstGeom>
          <a:noFill/>
        </p:spPr>
        <p:txBody>
          <a:bodyPr wrap="none" rtlCol="0">
            <a:spAutoFit/>
          </a:bodyPr>
          <a:lstStyle/>
          <a:p>
            <a:r>
              <a:rPr lang="en-US" dirty="0"/>
              <a:t>Sachin.exe</a:t>
            </a:r>
          </a:p>
        </p:txBody>
      </p:sp>
      <p:sp>
        <p:nvSpPr>
          <p:cNvPr id="61" name="TextBox 60">
            <a:extLst>
              <a:ext uri="{FF2B5EF4-FFF2-40B4-BE49-F238E27FC236}">
                <a16:creationId xmlns:a16="http://schemas.microsoft.com/office/drawing/2014/main" xmlns="" id="{262086DE-FB22-4938-8483-E739145BF70F}"/>
              </a:ext>
            </a:extLst>
          </p:cNvPr>
          <p:cNvSpPr txBox="1"/>
          <p:nvPr/>
        </p:nvSpPr>
        <p:spPr>
          <a:xfrm>
            <a:off x="4643324" y="2501483"/>
            <a:ext cx="1200072"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dirty="0"/>
              <a:t>Executable</a:t>
            </a:r>
          </a:p>
          <a:p>
            <a:pPr algn="ctr"/>
            <a:r>
              <a:rPr lang="en-US" dirty="0"/>
              <a:t>Code</a:t>
            </a:r>
          </a:p>
        </p:txBody>
      </p:sp>
      <p:sp>
        <p:nvSpPr>
          <p:cNvPr id="62" name="TextBox 61">
            <a:extLst>
              <a:ext uri="{FF2B5EF4-FFF2-40B4-BE49-F238E27FC236}">
                <a16:creationId xmlns:a16="http://schemas.microsoft.com/office/drawing/2014/main" xmlns="" id="{BF36BDBA-1B31-40D3-BA26-FB5106D5841E}"/>
              </a:ext>
            </a:extLst>
          </p:cNvPr>
          <p:cNvSpPr txBox="1"/>
          <p:nvPr/>
        </p:nvSpPr>
        <p:spPr>
          <a:xfrm>
            <a:off x="1522232" y="1275606"/>
            <a:ext cx="1359475" cy="369332"/>
          </a:xfrm>
          <a:prstGeom prst="rect">
            <a:avLst/>
          </a:prstGeom>
          <a:noFill/>
        </p:spPr>
        <p:txBody>
          <a:bodyPr wrap="none" rtlCol="0">
            <a:spAutoFit/>
          </a:bodyPr>
          <a:lstStyle/>
          <a:p>
            <a:r>
              <a:rPr lang="en-US" dirty="0">
                <a:solidFill>
                  <a:srgbClr val="FF0000"/>
                </a:solidFill>
              </a:rPr>
              <a:t>Source Code</a:t>
            </a:r>
          </a:p>
        </p:txBody>
      </p:sp>
      <p:sp>
        <p:nvSpPr>
          <p:cNvPr id="63" name="TextBox 62">
            <a:extLst>
              <a:ext uri="{FF2B5EF4-FFF2-40B4-BE49-F238E27FC236}">
                <a16:creationId xmlns:a16="http://schemas.microsoft.com/office/drawing/2014/main" xmlns="" id="{01FEA82F-4A3A-4A72-BD7F-E6D368CD555A}"/>
              </a:ext>
            </a:extLst>
          </p:cNvPr>
          <p:cNvSpPr txBox="1"/>
          <p:nvPr/>
        </p:nvSpPr>
        <p:spPr>
          <a:xfrm>
            <a:off x="179512" y="4578682"/>
            <a:ext cx="2337307" cy="369332"/>
          </a:xfrm>
          <a:prstGeom prst="rect">
            <a:avLst/>
          </a:prstGeom>
          <a:noFill/>
        </p:spPr>
        <p:txBody>
          <a:bodyPr wrap="none" rtlCol="0">
            <a:spAutoFit/>
          </a:bodyPr>
          <a:lstStyle/>
          <a:p>
            <a:r>
              <a:rPr lang="en-US" dirty="0">
                <a:solidFill>
                  <a:srgbClr val="FF0000"/>
                </a:solidFill>
              </a:rPr>
              <a:t>Expanded Source Code</a:t>
            </a:r>
          </a:p>
        </p:txBody>
      </p:sp>
      <p:cxnSp>
        <p:nvCxnSpPr>
          <p:cNvPr id="64" name="Straight Arrow Connector 63">
            <a:extLst>
              <a:ext uri="{FF2B5EF4-FFF2-40B4-BE49-F238E27FC236}">
                <a16:creationId xmlns:a16="http://schemas.microsoft.com/office/drawing/2014/main" xmlns="" id="{F1DCA895-38D5-433B-8CD2-0D14C226D094}"/>
              </a:ext>
            </a:extLst>
          </p:cNvPr>
          <p:cNvCxnSpPr>
            <a:cxnSpLocks/>
          </p:cNvCxnSpPr>
          <p:nvPr/>
        </p:nvCxnSpPr>
        <p:spPr>
          <a:xfrm flipH="1">
            <a:off x="4283968" y="2859782"/>
            <a:ext cx="28803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03617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bg/>
                                          </p:spTgt>
                                        </p:tgtEl>
                                        <p:attrNameLst>
                                          <p:attrName>style.visibility</p:attrName>
                                        </p:attrNameLst>
                                      </p:cBhvr>
                                      <p:to>
                                        <p:strVal val="visible"/>
                                      </p:to>
                                    </p:set>
                                    <p:animEffect transition="in" filter="wipe(down)">
                                      <p:cBhvr>
                                        <p:cTn id="12" dur="500"/>
                                        <p:tgtEl>
                                          <p:spTgt spid="18">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0"/>
                                        <p:tgtEl>
                                          <p:spTgt spid="3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20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0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20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2000"/>
                                        <p:tgtEl>
                                          <p:spTgt spid="43"/>
                                        </p:tgtEl>
                                      </p:cBhvr>
                                    </p:animEffect>
                                  </p:childTnLst>
                                </p:cTn>
                              </p:par>
                              <p:par>
                                <p:cTn id="41" presetID="10"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2000"/>
                                        <p:tgtEl>
                                          <p:spTgt spid="4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2000"/>
                                        <p:tgtEl>
                                          <p:spTgt spid="45"/>
                                        </p:tgtEl>
                                      </p:cBhvr>
                                    </p:animEffect>
                                  </p:childTnLst>
                                </p:cTn>
                              </p:par>
                              <p:par>
                                <p:cTn id="47" presetID="10"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2000"/>
                                        <p:tgtEl>
                                          <p:spTgt spid="4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2000"/>
                                        <p:tgtEl>
                                          <p:spTgt spid="49"/>
                                        </p:tgtEl>
                                      </p:cBhvr>
                                    </p:animEffect>
                                  </p:childTnLst>
                                </p:cTn>
                              </p:par>
                              <p:par>
                                <p:cTn id="53" presetID="10"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20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2000"/>
                                        <p:tgtEl>
                                          <p:spTgt spid="52"/>
                                        </p:tgtEl>
                                      </p:cBhvr>
                                    </p:animEffect>
                                  </p:childTnLst>
                                </p:cTn>
                              </p:par>
                              <p:par>
                                <p:cTn id="59" presetID="10"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2000"/>
                                        <p:tgtEl>
                                          <p:spTgt spid="5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20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2000"/>
                                        <p:tgtEl>
                                          <p:spTgt spid="5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2000"/>
                                        <p:tgtEl>
                                          <p:spTgt spid="5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2000"/>
                                        <p:tgtEl>
                                          <p:spTgt spid="61"/>
                                        </p:tgtEl>
                                      </p:cBhvr>
                                    </p:animEffect>
                                  </p:childTnLst>
                                </p:cTn>
                              </p:par>
                              <p:par>
                                <p:cTn id="74" presetID="10" presetClass="entr" presetSubtype="0"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2000"/>
                                        <p:tgtEl>
                                          <p:spTgt spid="6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62">
                                            <p:txEl>
                                              <p:pRg st="0" end="0"/>
                                            </p:txEl>
                                          </p:spTgt>
                                        </p:tgtEl>
                                        <p:attrNameLst>
                                          <p:attrName>style.visibility</p:attrName>
                                        </p:attrNameLst>
                                      </p:cBhvr>
                                      <p:to>
                                        <p:strVal val="visible"/>
                                      </p:to>
                                    </p:set>
                                    <p:animEffect transition="in" filter="wipe(down)">
                                      <p:cBhvr>
                                        <p:cTn id="81" dur="500"/>
                                        <p:tgtEl>
                                          <p:spTgt spid="62">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0">
                                            <p:txEl>
                                              <p:pRg st="0" end="0"/>
                                            </p:txEl>
                                          </p:spTgt>
                                        </p:tgtEl>
                                        <p:attrNameLst>
                                          <p:attrName>style.visibility</p:attrName>
                                        </p:attrNameLst>
                                      </p:cBhvr>
                                      <p:to>
                                        <p:strVal val="visible"/>
                                      </p:to>
                                    </p:set>
                                    <p:animEffect transition="in" filter="wipe(down)">
                                      <p:cBhvr>
                                        <p:cTn id="86" dur="500"/>
                                        <p:tgtEl>
                                          <p:spTgt spid="6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Effect transition="in" filter="wipe(down)">
                                      <p:cBhvr>
                                        <p:cTn id="91" dur="500"/>
                                        <p:tgtEl>
                                          <p:spTgt spid="39">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63">
                                            <p:txEl>
                                              <p:pRg st="0" end="0"/>
                                            </p:txEl>
                                          </p:spTgt>
                                        </p:tgtEl>
                                        <p:attrNameLst>
                                          <p:attrName>style.visibility</p:attrName>
                                        </p:attrNameLst>
                                      </p:cBhvr>
                                      <p:to>
                                        <p:strVal val="visible"/>
                                      </p:to>
                                    </p:set>
                                    <p:animEffect transition="in" filter="wipe(down)">
                                      <p:cBhvr>
                                        <p:cTn id="96" dur="500"/>
                                        <p:tgtEl>
                                          <p:spTgt spid="63">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7">
                                            <p:txEl>
                                              <p:pRg st="0" end="0"/>
                                            </p:txEl>
                                          </p:spTgt>
                                        </p:tgtEl>
                                        <p:attrNameLst>
                                          <p:attrName>style.visibility</p:attrName>
                                        </p:attrNameLst>
                                      </p:cBhvr>
                                      <p:to>
                                        <p:strVal val="visible"/>
                                      </p:to>
                                    </p:set>
                                    <p:animEffect transition="in" filter="wipe(down)">
                                      <p:cBhvr>
                                        <p:cTn id="101" dur="500"/>
                                        <p:tgtEl>
                                          <p:spTgt spid="4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46">
                                            <p:txEl>
                                              <p:pRg st="0" end="0"/>
                                            </p:txEl>
                                          </p:spTgt>
                                        </p:tgtEl>
                                        <p:attrNameLst>
                                          <p:attrName>style.visibility</p:attrName>
                                        </p:attrNameLst>
                                      </p:cBhvr>
                                      <p:to>
                                        <p:strVal val="visible"/>
                                      </p:to>
                                    </p:set>
                                    <p:animEffect transition="in" filter="wipe(down)">
                                      <p:cBhvr>
                                        <p:cTn id="106" dur="500"/>
                                        <p:tgtEl>
                                          <p:spTgt spid="46">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down)">
                                      <p:cBhvr>
                                        <p:cTn id="111" dur="500"/>
                                        <p:tgtEl>
                                          <p:spTgt spid="53">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54">
                                            <p:txEl>
                                              <p:pRg st="0" end="0"/>
                                            </p:txEl>
                                          </p:spTgt>
                                        </p:tgtEl>
                                        <p:attrNameLst>
                                          <p:attrName>style.visibility</p:attrName>
                                        </p:attrNameLst>
                                      </p:cBhvr>
                                      <p:to>
                                        <p:strVal val="visible"/>
                                      </p:to>
                                    </p:set>
                                    <p:animEffect transition="in" filter="wipe(down)">
                                      <p:cBhvr>
                                        <p:cTn id="116"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8" grpId="0" build="p" animBg="1"/>
      <p:bldP spid="19" grpId="0" build="p"/>
      <p:bldP spid="34" grpId="0" animBg="1"/>
      <p:bldP spid="38" grpId="0" animBg="1"/>
      <p:bldP spid="39" grpId="0" build="p"/>
      <p:bldP spid="43" grpId="0" animBg="1"/>
      <p:bldP spid="45" grpId="0" animBg="1"/>
      <p:bldP spid="46" grpId="0" build="p"/>
      <p:bldP spid="47" grpId="0" build="p"/>
      <p:bldP spid="49" grpId="0" animBg="1"/>
      <p:bldP spid="52" grpId="0" animBg="1"/>
      <p:bldP spid="53" grpId="0" build="p"/>
      <p:bldP spid="54" grpId="0" build="p"/>
      <p:bldP spid="57" grpId="0" animBg="1"/>
      <p:bldP spid="58" grpId="0" animBg="1"/>
      <p:bldP spid="59" grpId="0" animBg="1"/>
      <p:bldP spid="60" grpId="0" build="p"/>
      <p:bldP spid="61" grpId="0" animBg="1"/>
      <p:bldP spid="62" grpId="0" build="p"/>
      <p:bldP spid="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Difference b/w header files &amp; library files</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graphicFrame>
        <p:nvGraphicFramePr>
          <p:cNvPr id="3" name="Table 3">
            <a:extLst>
              <a:ext uri="{FF2B5EF4-FFF2-40B4-BE49-F238E27FC236}">
                <a16:creationId xmlns:a16="http://schemas.microsoft.com/office/drawing/2014/main" xmlns="" id="{C6E0F038-85E0-4F8D-A9A7-4BAFC8FB1223}"/>
              </a:ext>
            </a:extLst>
          </p:cNvPr>
          <p:cNvGraphicFramePr>
            <a:graphicFrameLocks noGrp="1"/>
          </p:cNvGraphicFramePr>
          <p:nvPr>
            <p:extLst>
              <p:ext uri="{D42A27DB-BD31-4B8C-83A1-F6EECF244321}">
                <p14:modId xmlns:p14="http://schemas.microsoft.com/office/powerpoint/2010/main" xmlns="" val="2525986748"/>
              </p:ext>
            </p:extLst>
          </p:nvPr>
        </p:nvGraphicFramePr>
        <p:xfrm>
          <a:off x="515112" y="1599976"/>
          <a:ext cx="8113776" cy="2022762"/>
        </p:xfrm>
        <a:graphic>
          <a:graphicData uri="http://schemas.openxmlformats.org/drawingml/2006/table">
            <a:tbl>
              <a:tblPr firstRow="1" bandRow="1">
                <a:tableStyleId>{5C22544A-7EE6-4342-B048-85BDC9FD1C3A}</a:tableStyleId>
              </a:tblPr>
              <a:tblGrid>
                <a:gridCol w="4056888">
                  <a:extLst>
                    <a:ext uri="{9D8B030D-6E8A-4147-A177-3AD203B41FA5}">
                      <a16:colId xmlns:a16="http://schemas.microsoft.com/office/drawing/2014/main" xmlns="" val="3127746093"/>
                    </a:ext>
                  </a:extLst>
                </a:gridCol>
                <a:gridCol w="4056888">
                  <a:extLst>
                    <a:ext uri="{9D8B030D-6E8A-4147-A177-3AD203B41FA5}">
                      <a16:colId xmlns:a16="http://schemas.microsoft.com/office/drawing/2014/main" xmlns="" val="3298876093"/>
                    </a:ext>
                  </a:extLst>
                </a:gridCol>
              </a:tblGrid>
              <a:tr h="337127">
                <a:tc>
                  <a:txBody>
                    <a:bodyPr/>
                    <a:lstStyle/>
                    <a:p>
                      <a:pPr algn="ctr"/>
                      <a:r>
                        <a:rPr lang="en-US" sz="1600" dirty="0"/>
                        <a:t>Header File</a:t>
                      </a:r>
                    </a:p>
                  </a:txBody>
                  <a:tcPr marL="121706" marR="121706" marT="41564" marB="41564"/>
                </a:tc>
                <a:tc>
                  <a:txBody>
                    <a:bodyPr/>
                    <a:lstStyle/>
                    <a:p>
                      <a:pPr algn="ctr"/>
                      <a:r>
                        <a:rPr lang="en-US" sz="1600" dirty="0"/>
                        <a:t>Library Files</a:t>
                      </a:r>
                    </a:p>
                  </a:txBody>
                  <a:tcPr marL="121706" marR="121706" marT="41564" marB="41564"/>
                </a:tc>
                <a:extLst>
                  <a:ext uri="{0D108BD9-81ED-4DB2-BD59-A6C34878D82A}">
                    <a16:rowId xmlns:a16="http://schemas.microsoft.com/office/drawing/2014/main" xmlns="" val="15361318"/>
                  </a:ext>
                </a:extLst>
              </a:tr>
              <a:tr h="1685635">
                <a:tc>
                  <a:txBody>
                    <a:bodyPr/>
                    <a:lstStyle/>
                    <a:p>
                      <a:r>
                        <a:rPr lang="en-US" sz="1600" dirty="0">
                          <a:solidFill>
                            <a:schemeClr val="bg1"/>
                          </a:solidFill>
                        </a:rPr>
                        <a:t>They are attached to our program </a:t>
                      </a:r>
                      <a:r>
                        <a:rPr lang="en-US" sz="1600" dirty="0"/>
                        <a:t>when we write #include statement and the </a:t>
                      </a:r>
                      <a:r>
                        <a:rPr lang="en-US" sz="1600" dirty="0">
                          <a:solidFill>
                            <a:schemeClr val="bg1"/>
                          </a:solidFill>
                        </a:rPr>
                        <a:t>PREPROCESSOR attaches the complete code </a:t>
                      </a:r>
                      <a:r>
                        <a:rPr lang="en-US" sz="1600" dirty="0"/>
                        <a:t>of the header file in our program</a:t>
                      </a:r>
                    </a:p>
                  </a:txBody>
                  <a:tcPr marL="121706" marR="121706" marT="41564" marB="41564"/>
                </a:tc>
                <a:tc>
                  <a:txBody>
                    <a:bodyPr/>
                    <a:lstStyle/>
                    <a:p>
                      <a:r>
                        <a:rPr lang="en-US" sz="1600" dirty="0"/>
                        <a:t>These files are attached to our program by </a:t>
                      </a:r>
                      <a:r>
                        <a:rPr lang="en-US" sz="1600" dirty="0">
                          <a:solidFill>
                            <a:schemeClr val="bg1"/>
                          </a:solidFill>
                        </a:rPr>
                        <a:t>another very special software called as </a:t>
                      </a:r>
                      <a:r>
                        <a:rPr lang="en-US" sz="1600" dirty="0"/>
                        <a:t>LINKER</a:t>
                      </a:r>
                    </a:p>
                  </a:txBody>
                  <a:tcPr marL="121706" marR="121706" marT="41564" marB="41564"/>
                </a:tc>
                <a:extLst>
                  <a:ext uri="{0D108BD9-81ED-4DB2-BD59-A6C34878D82A}">
                    <a16:rowId xmlns:a16="http://schemas.microsoft.com/office/drawing/2014/main" xmlns="" val="2432546623"/>
                  </a:ext>
                </a:extLst>
              </a:tr>
            </a:tbl>
          </a:graphicData>
        </a:graphic>
      </p:graphicFrame>
    </p:spTree>
    <p:extLst>
      <p:ext uri="{BB962C8B-B14F-4D97-AF65-F5344CB8AC3E}">
        <p14:creationId xmlns:p14="http://schemas.microsoft.com/office/powerpoint/2010/main" xmlns="" val="396058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98757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Components of Function Declaration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2" name="TextBox 1">
            <a:extLst>
              <a:ext uri="{FF2B5EF4-FFF2-40B4-BE49-F238E27FC236}">
                <a16:creationId xmlns:a16="http://schemas.microsoft.com/office/drawing/2014/main" xmlns="" id="{61FF1416-B5D4-4B4E-877B-DF71C4B598E3}"/>
              </a:ext>
            </a:extLst>
          </p:cNvPr>
          <p:cNvSpPr txBox="1"/>
          <p:nvPr/>
        </p:nvSpPr>
        <p:spPr>
          <a:xfrm>
            <a:off x="107504" y="1131590"/>
            <a:ext cx="5673476" cy="1754326"/>
          </a:xfrm>
          <a:prstGeom prst="rect">
            <a:avLst/>
          </a:prstGeom>
          <a:noFill/>
        </p:spPr>
        <p:txBody>
          <a:bodyPr wrap="none" rtlCol="0">
            <a:spAutoFit/>
          </a:bodyPr>
          <a:lstStyle/>
          <a:p>
            <a:r>
              <a:rPr lang="en-US" dirty="0"/>
              <a:t>1. </a:t>
            </a:r>
            <a:r>
              <a:rPr lang="en-US" dirty="0">
                <a:solidFill>
                  <a:schemeClr val="bg1"/>
                </a:solidFill>
              </a:rPr>
              <a:t>Return Type</a:t>
            </a:r>
          </a:p>
          <a:p>
            <a:r>
              <a:rPr lang="en-US" dirty="0"/>
              <a:t>2. </a:t>
            </a:r>
            <a:r>
              <a:rPr lang="en-US" dirty="0">
                <a:solidFill>
                  <a:srgbClr val="08E64D"/>
                </a:solidFill>
              </a:rPr>
              <a:t>Function Name</a:t>
            </a:r>
          </a:p>
          <a:p>
            <a:r>
              <a:rPr lang="en-US" dirty="0"/>
              <a:t>3. </a:t>
            </a:r>
            <a:r>
              <a:rPr lang="en-US" dirty="0">
                <a:solidFill>
                  <a:srgbClr val="002060"/>
                </a:solidFill>
              </a:rPr>
              <a:t>Function Arguments, Function Parameters</a:t>
            </a:r>
          </a:p>
          <a:p>
            <a:endParaRPr lang="en-US" dirty="0"/>
          </a:p>
          <a:p>
            <a:r>
              <a:rPr lang="en-US" dirty="0">
                <a:solidFill>
                  <a:schemeClr val="bg1"/>
                </a:solidFill>
              </a:rPr>
              <a:t>Syntax:</a:t>
            </a:r>
          </a:p>
          <a:p>
            <a:r>
              <a:rPr lang="en-US" dirty="0"/>
              <a:t>	</a:t>
            </a:r>
            <a:r>
              <a:rPr lang="en-US" dirty="0">
                <a:solidFill>
                  <a:schemeClr val="bg1"/>
                </a:solidFill>
              </a:rPr>
              <a:t>&lt;return_type&gt; </a:t>
            </a:r>
            <a:r>
              <a:rPr lang="en-US" dirty="0">
                <a:solidFill>
                  <a:srgbClr val="08E64D"/>
                </a:solidFill>
              </a:rPr>
              <a:t>&lt;function_name&gt; </a:t>
            </a:r>
            <a:r>
              <a:rPr lang="en-US" dirty="0"/>
              <a:t>(</a:t>
            </a:r>
            <a:r>
              <a:rPr lang="en-US" dirty="0">
                <a:solidFill>
                  <a:srgbClr val="002060"/>
                </a:solidFill>
              </a:rPr>
              <a:t>&lt;arguments&gt;</a:t>
            </a:r>
            <a:r>
              <a:rPr lang="en-US" dirty="0"/>
              <a:t>);</a:t>
            </a:r>
          </a:p>
        </p:txBody>
      </p:sp>
      <p:sp>
        <p:nvSpPr>
          <p:cNvPr id="4" name="Arrow: Up 3">
            <a:extLst>
              <a:ext uri="{FF2B5EF4-FFF2-40B4-BE49-F238E27FC236}">
                <a16:creationId xmlns:a16="http://schemas.microsoft.com/office/drawing/2014/main" xmlns="" id="{BF158BB6-4771-474C-B8A0-868D3EA76641}"/>
              </a:ext>
            </a:extLst>
          </p:cNvPr>
          <p:cNvSpPr/>
          <p:nvPr/>
        </p:nvSpPr>
        <p:spPr>
          <a:xfrm>
            <a:off x="1619672" y="2885916"/>
            <a:ext cx="216024" cy="5499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D1B5AC69-EA9C-4E04-B059-6DCF641B0475}"/>
              </a:ext>
            </a:extLst>
          </p:cNvPr>
          <p:cNvSpPr/>
          <p:nvPr/>
        </p:nvSpPr>
        <p:spPr>
          <a:xfrm>
            <a:off x="683568" y="3435846"/>
            <a:ext cx="2130600" cy="100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value which the function will return</a:t>
            </a:r>
          </a:p>
        </p:txBody>
      </p:sp>
      <p:sp>
        <p:nvSpPr>
          <p:cNvPr id="11" name="Arrow: Up 10">
            <a:extLst>
              <a:ext uri="{FF2B5EF4-FFF2-40B4-BE49-F238E27FC236}">
                <a16:creationId xmlns:a16="http://schemas.microsoft.com/office/drawing/2014/main" xmlns="" id="{FF27D5DC-03B5-450C-89C8-991B6341CA84}"/>
              </a:ext>
            </a:extLst>
          </p:cNvPr>
          <p:cNvSpPr/>
          <p:nvPr/>
        </p:nvSpPr>
        <p:spPr>
          <a:xfrm>
            <a:off x="4673648" y="2787774"/>
            <a:ext cx="216024" cy="5499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375495A-CABA-4363-BF6D-F38BF40FFCA0}"/>
              </a:ext>
            </a:extLst>
          </p:cNvPr>
          <p:cNvSpPr/>
          <p:nvPr/>
        </p:nvSpPr>
        <p:spPr>
          <a:xfrm>
            <a:off x="3631014" y="3337704"/>
            <a:ext cx="2343660" cy="100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Any meaningful name</a:t>
            </a:r>
          </a:p>
          <a:p>
            <a:pPr algn="ctr"/>
            <a:r>
              <a:rPr lang="en-US" dirty="0"/>
              <a:t>(Rules applicable for </a:t>
            </a:r>
          </a:p>
          <a:p>
            <a:pPr algn="ctr"/>
            <a:r>
              <a:rPr lang="en-US" dirty="0"/>
              <a:t>variable)</a:t>
            </a:r>
          </a:p>
        </p:txBody>
      </p:sp>
    </p:spTree>
    <p:extLst>
      <p:ext uri="{BB962C8B-B14F-4D97-AF65-F5344CB8AC3E}">
        <p14:creationId xmlns:p14="http://schemas.microsoft.com/office/powerpoint/2010/main" xmlns="" val="13117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20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0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20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5"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55944" y="915416"/>
            <a:ext cx="9052560"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Components of Function Declaration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215652" y="980636"/>
            <a:ext cx="3955658"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365" y="1082162"/>
            <a:ext cx="3659485" cy="2893100"/>
          </a:xfrm>
          <a:prstGeom prst="rect">
            <a:avLst/>
          </a:prstGeom>
          <a:noFill/>
        </p:spPr>
        <p:txBody>
          <a:bodyPr wrap="square" rtlCol="0">
            <a:spAutoFit/>
          </a:bodyPr>
          <a:lstStyle/>
          <a:p>
            <a:pPr marL="342900" indent="-342900"/>
            <a:r>
              <a:rPr lang="en-US" sz="1400" dirty="0" err="1" smtClean="0">
                <a:solidFill>
                  <a:schemeClr val="bg1"/>
                </a:solidFill>
                <a:sym typeface="Wingdings" pitchFamily="2" charset="2"/>
              </a:rPr>
              <a:t>int</a:t>
            </a:r>
            <a:r>
              <a:rPr lang="en-US" sz="1400" dirty="0" smtClean="0">
                <a:solidFill>
                  <a:schemeClr val="bg1"/>
                </a:solidFill>
                <a:sym typeface="Wingdings" pitchFamily="2" charset="2"/>
              </a:rPr>
              <a:t> </a:t>
            </a:r>
            <a:r>
              <a:rPr lang="en-US" sz="1400" dirty="0">
                <a:solidFill>
                  <a:schemeClr val="bg1"/>
                </a:solidFill>
                <a:sym typeface="Wingdings" pitchFamily="2" charset="2"/>
              </a:rPr>
              <a:t>main()</a:t>
            </a:r>
          </a:p>
          <a:p>
            <a:pPr marL="342900" indent="-342900"/>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function();</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r>
              <a:rPr lang="en-US" sz="1400" dirty="0" smtClean="0">
                <a:solidFill>
                  <a:schemeClr val="bg1"/>
                </a:solidFill>
                <a:sym typeface="Wingdings" pitchFamily="2" charset="2"/>
              </a:rPr>
              <a:t>return 0;</a:t>
            </a:r>
            <a:endParaRPr lang="en-US" sz="1400" dirty="0">
              <a:solidFill>
                <a:schemeClr val="bg1"/>
              </a:solidFill>
              <a:sym typeface="Wingdings" pitchFamily="2" charset="2"/>
            </a:endParaRPr>
          </a:p>
          <a:p>
            <a:pPr marL="342900" indent="-342900"/>
            <a:r>
              <a:rPr lang="en-US" sz="1400" dirty="0">
                <a:solidFill>
                  <a:schemeClr val="bg1"/>
                </a:solidFill>
                <a:sym typeface="Wingdings" pitchFamily="2" charset="2"/>
              </a:rPr>
              <a:t>}</a:t>
            </a:r>
          </a:p>
        </p:txBody>
      </p:sp>
      <p:sp>
        <p:nvSpPr>
          <p:cNvPr id="13" name="Rectangle 12">
            <a:extLst>
              <a:ext uri="{FF2B5EF4-FFF2-40B4-BE49-F238E27FC236}">
                <a16:creationId xmlns:a16="http://schemas.microsoft.com/office/drawing/2014/main" xmlns="" id="{799B9EEA-12CD-4B8E-A8B9-DDC8157FC8E5}"/>
              </a:ext>
            </a:extLst>
          </p:cNvPr>
          <p:cNvSpPr/>
          <p:nvPr/>
        </p:nvSpPr>
        <p:spPr>
          <a:xfrm>
            <a:off x="5724128" y="1707654"/>
            <a:ext cx="2971945" cy="245756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14DC87B0-F358-4C19-A8B5-884D5888916C}"/>
              </a:ext>
            </a:extLst>
          </p:cNvPr>
          <p:cNvSpPr txBox="1"/>
          <p:nvPr/>
        </p:nvSpPr>
        <p:spPr>
          <a:xfrm>
            <a:off x="5855023" y="1908577"/>
            <a:ext cx="2749425" cy="2031325"/>
          </a:xfrm>
          <a:prstGeom prst="rect">
            <a:avLst/>
          </a:prstGeom>
          <a:noFill/>
        </p:spPr>
        <p:txBody>
          <a:bodyPr wrap="square" rtlCol="0">
            <a:spAutoFit/>
          </a:bodyPr>
          <a:lstStyle/>
          <a:p>
            <a:pPr marL="342900" indent="-342900"/>
            <a:r>
              <a:rPr lang="en-US" sz="1400" dirty="0" err="1">
                <a:solidFill>
                  <a:schemeClr val="bg1"/>
                </a:solidFill>
                <a:sym typeface="Wingdings" pitchFamily="2" charset="2"/>
              </a:rPr>
              <a:t>functionaverage</a:t>
            </a:r>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a:t>
            </a:r>
          </a:p>
        </p:txBody>
      </p:sp>
      <p:sp>
        <p:nvSpPr>
          <p:cNvPr id="2" name="Arrow: Curved Down 1">
            <a:extLst>
              <a:ext uri="{FF2B5EF4-FFF2-40B4-BE49-F238E27FC236}">
                <a16:creationId xmlns:a16="http://schemas.microsoft.com/office/drawing/2014/main" xmlns="" id="{4D1AEB69-E652-41F7-8CFC-0D581348AA15}"/>
              </a:ext>
            </a:extLst>
          </p:cNvPr>
          <p:cNvSpPr/>
          <p:nvPr/>
        </p:nvSpPr>
        <p:spPr>
          <a:xfrm rot="21178349">
            <a:off x="1049157" y="1350917"/>
            <a:ext cx="5037872" cy="7233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rrow: Down 2">
            <a:extLst>
              <a:ext uri="{FF2B5EF4-FFF2-40B4-BE49-F238E27FC236}">
                <a16:creationId xmlns:a16="http://schemas.microsoft.com/office/drawing/2014/main" xmlns="" id="{A3767D5D-046F-4F4B-8822-58A93014F176}"/>
              </a:ext>
            </a:extLst>
          </p:cNvPr>
          <p:cNvSpPr/>
          <p:nvPr/>
        </p:nvSpPr>
        <p:spPr>
          <a:xfrm>
            <a:off x="6660232" y="2427734"/>
            <a:ext cx="72008"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Arrow: Curved Up 15">
            <a:extLst>
              <a:ext uri="{FF2B5EF4-FFF2-40B4-BE49-F238E27FC236}">
                <a16:creationId xmlns:a16="http://schemas.microsoft.com/office/drawing/2014/main" xmlns="" id="{43E27967-A485-4104-8CFE-5E8FEC9821FC}"/>
              </a:ext>
            </a:extLst>
          </p:cNvPr>
          <p:cNvSpPr/>
          <p:nvPr/>
        </p:nvSpPr>
        <p:spPr>
          <a:xfrm flipH="1">
            <a:off x="4302204" y="3638470"/>
            <a:ext cx="2416924" cy="746084"/>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cxnSp>
        <p:nvCxnSpPr>
          <p:cNvPr id="21" name="Straight Arrow Connector 20">
            <a:extLst>
              <a:ext uri="{FF2B5EF4-FFF2-40B4-BE49-F238E27FC236}">
                <a16:creationId xmlns:a16="http://schemas.microsoft.com/office/drawing/2014/main" xmlns="" id="{9D5D479B-36D7-4F97-A955-4A9CC85A30C3}"/>
              </a:ext>
            </a:extLst>
          </p:cNvPr>
          <p:cNvCxnSpPr>
            <a:cxnSpLocks/>
          </p:cNvCxnSpPr>
          <p:nvPr/>
        </p:nvCxnSpPr>
        <p:spPr>
          <a:xfrm flipH="1" flipV="1">
            <a:off x="3247965" y="2754453"/>
            <a:ext cx="1150418" cy="89305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a:extLst>
              <a:ext uri="{FF2B5EF4-FFF2-40B4-BE49-F238E27FC236}">
                <a16:creationId xmlns:a16="http://schemas.microsoft.com/office/drawing/2014/main" xmlns="" id="{F59A5788-551F-49A3-A0CE-66C9AD7C011C}"/>
              </a:ext>
            </a:extLst>
          </p:cNvPr>
          <p:cNvCxnSpPr>
            <a:cxnSpLocks/>
          </p:cNvCxnSpPr>
          <p:nvPr/>
        </p:nvCxnSpPr>
        <p:spPr>
          <a:xfrm flipH="1">
            <a:off x="3247965" y="3705671"/>
            <a:ext cx="1162091" cy="4543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Oval 28">
            <a:extLst>
              <a:ext uri="{FF2B5EF4-FFF2-40B4-BE49-F238E27FC236}">
                <a16:creationId xmlns:a16="http://schemas.microsoft.com/office/drawing/2014/main" xmlns="" id="{60FBE40B-EFC9-4130-BBC4-C93B280E70B9}"/>
              </a:ext>
            </a:extLst>
          </p:cNvPr>
          <p:cNvSpPr/>
          <p:nvPr/>
        </p:nvSpPr>
        <p:spPr>
          <a:xfrm>
            <a:off x="2699939" y="2300154"/>
            <a:ext cx="855529" cy="454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Value</a:t>
            </a:r>
          </a:p>
        </p:txBody>
      </p:sp>
      <p:sp>
        <p:nvSpPr>
          <p:cNvPr id="30" name="Arrow: Up 29">
            <a:extLst>
              <a:ext uri="{FF2B5EF4-FFF2-40B4-BE49-F238E27FC236}">
                <a16:creationId xmlns:a16="http://schemas.microsoft.com/office/drawing/2014/main" xmlns="" id="{3FF4B3FF-0661-41EE-A283-259DEE2FD211}"/>
              </a:ext>
            </a:extLst>
          </p:cNvPr>
          <p:cNvSpPr/>
          <p:nvPr/>
        </p:nvSpPr>
        <p:spPr>
          <a:xfrm>
            <a:off x="3059832" y="2008003"/>
            <a:ext cx="156080" cy="2757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xmlns="" id="{13A7E076-DA21-47FC-A77E-3DA1DE1B820B}"/>
              </a:ext>
            </a:extLst>
          </p:cNvPr>
          <p:cNvSpPr/>
          <p:nvPr/>
        </p:nvSpPr>
        <p:spPr>
          <a:xfrm>
            <a:off x="2699792" y="1707654"/>
            <a:ext cx="914400" cy="264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Data Type</a:t>
            </a:r>
          </a:p>
        </p:txBody>
      </p:sp>
      <p:sp>
        <p:nvSpPr>
          <p:cNvPr id="33" name="Oval 32">
            <a:extLst>
              <a:ext uri="{FF2B5EF4-FFF2-40B4-BE49-F238E27FC236}">
                <a16:creationId xmlns:a16="http://schemas.microsoft.com/office/drawing/2014/main" xmlns="" id="{ADC717C3-BE9F-44A7-AED4-FA550D2085AA}"/>
              </a:ext>
            </a:extLst>
          </p:cNvPr>
          <p:cNvSpPr/>
          <p:nvPr/>
        </p:nvSpPr>
        <p:spPr>
          <a:xfrm>
            <a:off x="2281163" y="4083918"/>
            <a:ext cx="1138709" cy="454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Value</a:t>
            </a:r>
          </a:p>
        </p:txBody>
      </p:sp>
      <p:sp>
        <p:nvSpPr>
          <p:cNvPr id="34" name="Arrow: Up 33">
            <a:extLst>
              <a:ext uri="{FF2B5EF4-FFF2-40B4-BE49-F238E27FC236}">
                <a16:creationId xmlns:a16="http://schemas.microsoft.com/office/drawing/2014/main" xmlns="" id="{D46DC871-131E-40A3-A491-1382E27714BC}"/>
              </a:ext>
            </a:extLst>
          </p:cNvPr>
          <p:cNvSpPr/>
          <p:nvPr/>
        </p:nvSpPr>
        <p:spPr>
          <a:xfrm>
            <a:off x="2762398" y="3736195"/>
            <a:ext cx="156080" cy="2757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xmlns="" id="{5C6DC151-A2CA-42F5-BB6E-587CCF8FECFA}"/>
              </a:ext>
            </a:extLst>
          </p:cNvPr>
          <p:cNvSpPr/>
          <p:nvPr/>
        </p:nvSpPr>
        <p:spPr>
          <a:xfrm>
            <a:off x="2516057" y="3435846"/>
            <a:ext cx="687003" cy="264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void</a:t>
            </a:r>
          </a:p>
        </p:txBody>
      </p:sp>
      <p:sp>
        <p:nvSpPr>
          <p:cNvPr id="32" name="Right Brace 31">
            <a:extLst>
              <a:ext uri="{FF2B5EF4-FFF2-40B4-BE49-F238E27FC236}">
                <a16:creationId xmlns:a16="http://schemas.microsoft.com/office/drawing/2014/main" xmlns="" id="{F14D9E7D-63D7-44ED-981F-DCD3AFA4E484}"/>
              </a:ext>
            </a:extLst>
          </p:cNvPr>
          <p:cNvSpPr/>
          <p:nvPr/>
        </p:nvSpPr>
        <p:spPr>
          <a:xfrm>
            <a:off x="1306056" y="2571750"/>
            <a:ext cx="313616" cy="1008112"/>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xmlns="" id="{F8F0C501-1688-4F71-916B-D903DA6EE212}"/>
              </a:ext>
            </a:extLst>
          </p:cNvPr>
          <p:cNvSpPr txBox="1"/>
          <p:nvPr/>
        </p:nvSpPr>
        <p:spPr>
          <a:xfrm>
            <a:off x="1680083" y="2859782"/>
            <a:ext cx="587661" cy="369332"/>
          </a:xfrm>
          <a:prstGeom prst="rect">
            <a:avLst/>
          </a:prstGeom>
          <a:noFill/>
        </p:spPr>
        <p:txBody>
          <a:bodyPr wrap="none" rtlCol="0">
            <a:spAutoFit/>
          </a:bodyPr>
          <a:lstStyle/>
          <a:p>
            <a:r>
              <a:rPr lang="en-US" dirty="0">
                <a:solidFill>
                  <a:schemeClr val="bg1"/>
                </a:solidFill>
              </a:rPr>
              <a:t>wait</a:t>
            </a:r>
          </a:p>
        </p:txBody>
      </p:sp>
    </p:spTree>
    <p:extLst>
      <p:ext uri="{BB962C8B-B14F-4D97-AF65-F5344CB8AC3E}">
        <p14:creationId xmlns:p14="http://schemas.microsoft.com/office/powerpoint/2010/main" xmlns="" val="11247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down)">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down)">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down)">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down)">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wipe(down)">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wipe(down)">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wipe(down)">
                                      <p:cBhvr>
                                        <p:cTn id="42" dur="500"/>
                                        <p:tgtEl>
                                          <p:spTgt spid="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animEffect transition="in" filter="wipe(down)">
                                      <p:cBhvr>
                                        <p:cTn id="47" dur="500"/>
                                        <p:tgtEl>
                                          <p:spTgt spid="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xEl>
                                              <p:pRg st="8" end="8"/>
                                            </p:txEl>
                                          </p:spTgt>
                                        </p:tgtEl>
                                        <p:attrNameLst>
                                          <p:attrName>style.visibility</p:attrName>
                                        </p:attrNameLst>
                                      </p:cBhvr>
                                      <p:to>
                                        <p:strVal val="visible"/>
                                      </p:to>
                                    </p:set>
                                    <p:animEffect transition="in" filter="wipe(down)">
                                      <p:cBhvr>
                                        <p:cTn id="52" dur="500"/>
                                        <p:tgtEl>
                                          <p:spTgt spid="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xEl>
                                              <p:pRg st="9" end="9"/>
                                            </p:txEl>
                                          </p:spTgt>
                                        </p:tgtEl>
                                        <p:attrNameLst>
                                          <p:attrName>style.visibility</p:attrName>
                                        </p:attrNameLst>
                                      </p:cBhvr>
                                      <p:to>
                                        <p:strVal val="visible"/>
                                      </p:to>
                                    </p:set>
                                    <p:animEffect transition="in" filter="wipe(down)">
                                      <p:cBhvr>
                                        <p:cTn id="57" dur="500"/>
                                        <p:tgtEl>
                                          <p:spTgt spid="1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1">
                                            <p:txEl>
                                              <p:pRg st="10" end="10"/>
                                            </p:txEl>
                                          </p:spTgt>
                                        </p:tgtEl>
                                        <p:attrNameLst>
                                          <p:attrName>style.visibility</p:attrName>
                                        </p:attrNameLst>
                                      </p:cBhvr>
                                      <p:to>
                                        <p:strVal val="visible"/>
                                      </p:to>
                                    </p:set>
                                    <p:animEffect transition="in" filter="wipe(down)">
                                      <p:cBhvr>
                                        <p:cTn id="62" dur="500"/>
                                        <p:tgtEl>
                                          <p:spTgt spid="1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animEffect transition="in" filter="wipe(down)">
                                      <p:cBhvr>
                                        <p:cTn id="67" dur="500"/>
                                        <p:tgtEl>
                                          <p:spTgt spid="11">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1">
                                            <p:txEl>
                                              <p:pRg st="12" end="12"/>
                                            </p:txEl>
                                          </p:spTgt>
                                        </p:tgtEl>
                                        <p:attrNameLst>
                                          <p:attrName>style.visibility</p:attrName>
                                        </p:attrNameLst>
                                      </p:cBhvr>
                                      <p:to>
                                        <p:strVal val="visible"/>
                                      </p:to>
                                    </p:set>
                                    <p:animEffect transition="in" filter="wipe(down)">
                                      <p:cBhvr>
                                        <p:cTn id="72" dur="500"/>
                                        <p:tgtEl>
                                          <p:spTgt spid="11">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2000"/>
                                        <p:tgtEl>
                                          <p:spTgt spid="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2000"/>
                                        <p:tgtEl>
                                          <p:spTgt spid="3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2000"/>
                                        <p:tgtEl>
                                          <p:spTgt spid="2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2000"/>
                                        <p:tgtEl>
                                          <p:spTgt spid="1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2000"/>
                                        <p:tgtEl>
                                          <p:spTgt spid="3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2000"/>
                                        <p:tgtEl>
                                          <p:spTgt spid="3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fade">
                                      <p:cBhvr>
                                        <p:cTn id="95" dur="2000"/>
                                        <p:tgtEl>
                                          <p:spTgt spid="3"/>
                                        </p:tgtEl>
                                      </p:cBhvr>
                                    </p:animEffect>
                                  </p:childTnLst>
                                </p:cTn>
                              </p:par>
                              <p:par>
                                <p:cTn id="96" presetID="10" presetClass="entr" presetSubtype="0" fill="hold"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2000"/>
                                        <p:tgtEl>
                                          <p:spTgt spid="21"/>
                                        </p:tgtEl>
                                      </p:cBhvr>
                                    </p:animEffect>
                                  </p:childTnLst>
                                </p:cTn>
                              </p:par>
                              <p:par>
                                <p:cTn id="99" presetID="10" presetClass="entr" presetSubtype="0" fill="hold"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20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fade">
                                      <p:cBhvr>
                                        <p:cTn id="106" dur="20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37">
                                            <p:txEl>
                                              <p:pRg st="0" end="0"/>
                                            </p:txEl>
                                          </p:spTgt>
                                        </p:tgtEl>
                                        <p:attrNameLst>
                                          <p:attrName>style.visibility</p:attrName>
                                        </p:attrNameLst>
                                      </p:cBhvr>
                                      <p:to>
                                        <p:strVal val="visible"/>
                                      </p:to>
                                    </p:set>
                                    <p:animEffect transition="in" filter="wipe(down)">
                                      <p:cBhvr>
                                        <p:cTn id="111" dur="500"/>
                                        <p:tgtEl>
                                          <p:spTgt spid="37">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fade">
                                      <p:cBhvr>
                                        <p:cTn id="116" dur="2000"/>
                                        <p:tgtEl>
                                          <p:spTgt spid="30"/>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fade">
                                      <p:cBhvr>
                                        <p:cTn id="119" dur="2000"/>
                                        <p:tgtEl>
                                          <p:spTgt spid="3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fade">
                                      <p:cBhvr>
                                        <p:cTn id="124" dur="2000"/>
                                        <p:tgtEl>
                                          <p:spTgt spid="13"/>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4">
                                            <p:txEl>
                                              <p:pRg st="0" end="0"/>
                                            </p:txEl>
                                          </p:spTgt>
                                        </p:tgtEl>
                                        <p:attrNameLst>
                                          <p:attrName>style.visibility</p:attrName>
                                        </p:attrNameLst>
                                      </p:cBhvr>
                                      <p:to>
                                        <p:strVal val="visible"/>
                                      </p:to>
                                    </p:set>
                                    <p:animEffect transition="in" filter="wipe(down)">
                                      <p:cBhvr>
                                        <p:cTn id="129" dur="500"/>
                                        <p:tgtEl>
                                          <p:spTgt spid="14">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4">
                                            <p:txEl>
                                              <p:pRg st="1" end="1"/>
                                            </p:txEl>
                                          </p:spTgt>
                                        </p:tgtEl>
                                        <p:attrNameLst>
                                          <p:attrName>style.visibility</p:attrName>
                                        </p:attrNameLst>
                                      </p:cBhvr>
                                      <p:to>
                                        <p:strVal val="visible"/>
                                      </p:to>
                                    </p:set>
                                    <p:animEffect transition="in" filter="wipe(down)">
                                      <p:cBhvr>
                                        <p:cTn id="134" dur="500"/>
                                        <p:tgtEl>
                                          <p:spTgt spid="14">
                                            <p:txEl>
                                              <p:pRg st="1" end="1"/>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14">
                                            <p:txEl>
                                              <p:pRg st="2" end="2"/>
                                            </p:txEl>
                                          </p:spTgt>
                                        </p:tgtEl>
                                        <p:attrNameLst>
                                          <p:attrName>style.visibility</p:attrName>
                                        </p:attrNameLst>
                                      </p:cBhvr>
                                      <p:to>
                                        <p:strVal val="visible"/>
                                      </p:to>
                                    </p:set>
                                    <p:animEffect transition="in" filter="wipe(down)">
                                      <p:cBhvr>
                                        <p:cTn id="139" dur="500"/>
                                        <p:tgtEl>
                                          <p:spTgt spid="14">
                                            <p:txEl>
                                              <p:pRg st="2" end="2"/>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14">
                                            <p:txEl>
                                              <p:pRg st="3" end="3"/>
                                            </p:txEl>
                                          </p:spTgt>
                                        </p:tgtEl>
                                        <p:attrNameLst>
                                          <p:attrName>style.visibility</p:attrName>
                                        </p:attrNameLst>
                                      </p:cBhvr>
                                      <p:to>
                                        <p:strVal val="visible"/>
                                      </p:to>
                                    </p:set>
                                    <p:animEffect transition="in" filter="wipe(down)">
                                      <p:cBhvr>
                                        <p:cTn id="144" dur="500"/>
                                        <p:tgtEl>
                                          <p:spTgt spid="14">
                                            <p:txEl>
                                              <p:pRg st="3" end="3"/>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14">
                                            <p:txEl>
                                              <p:pRg st="4" end="4"/>
                                            </p:txEl>
                                          </p:spTgt>
                                        </p:tgtEl>
                                        <p:attrNameLst>
                                          <p:attrName>style.visibility</p:attrName>
                                        </p:attrNameLst>
                                      </p:cBhvr>
                                      <p:to>
                                        <p:strVal val="visible"/>
                                      </p:to>
                                    </p:set>
                                    <p:animEffect transition="in" filter="wipe(down)">
                                      <p:cBhvr>
                                        <p:cTn id="149" dur="500"/>
                                        <p:tgtEl>
                                          <p:spTgt spid="14">
                                            <p:txEl>
                                              <p:pRg st="4" end="4"/>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14">
                                            <p:txEl>
                                              <p:pRg st="5" end="5"/>
                                            </p:txEl>
                                          </p:spTgt>
                                        </p:tgtEl>
                                        <p:attrNameLst>
                                          <p:attrName>style.visibility</p:attrName>
                                        </p:attrNameLst>
                                      </p:cBhvr>
                                      <p:to>
                                        <p:strVal val="visible"/>
                                      </p:to>
                                    </p:set>
                                    <p:animEffect transition="in" filter="wipe(down)">
                                      <p:cBhvr>
                                        <p:cTn id="154" dur="500"/>
                                        <p:tgtEl>
                                          <p:spTgt spid="14">
                                            <p:txEl>
                                              <p:pRg st="5" end="5"/>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14">
                                            <p:txEl>
                                              <p:pRg st="6" end="6"/>
                                            </p:txEl>
                                          </p:spTgt>
                                        </p:tgtEl>
                                        <p:attrNameLst>
                                          <p:attrName>style.visibility</p:attrName>
                                        </p:attrNameLst>
                                      </p:cBhvr>
                                      <p:to>
                                        <p:strVal val="visible"/>
                                      </p:to>
                                    </p:set>
                                    <p:animEffect transition="in" filter="wipe(down)">
                                      <p:cBhvr>
                                        <p:cTn id="159" dur="500"/>
                                        <p:tgtEl>
                                          <p:spTgt spid="14">
                                            <p:txEl>
                                              <p:pRg st="6" end="6"/>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14">
                                            <p:txEl>
                                              <p:pRg st="7" end="7"/>
                                            </p:txEl>
                                          </p:spTgt>
                                        </p:tgtEl>
                                        <p:attrNameLst>
                                          <p:attrName>style.visibility</p:attrName>
                                        </p:attrNameLst>
                                      </p:cBhvr>
                                      <p:to>
                                        <p:strVal val="visible"/>
                                      </p:to>
                                    </p:set>
                                    <p:animEffect transition="in" filter="wipe(down)">
                                      <p:cBhvr>
                                        <p:cTn id="164" dur="500"/>
                                        <p:tgtEl>
                                          <p:spTgt spid="14">
                                            <p:txEl>
                                              <p:pRg st="7" end="7"/>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14">
                                            <p:txEl>
                                              <p:pRg st="8" end="8"/>
                                            </p:txEl>
                                          </p:spTgt>
                                        </p:tgtEl>
                                        <p:attrNameLst>
                                          <p:attrName>style.visibility</p:attrName>
                                        </p:attrNameLst>
                                      </p:cBhvr>
                                      <p:to>
                                        <p:strVal val="visible"/>
                                      </p:to>
                                    </p:set>
                                    <p:animEffect transition="in" filter="wipe(down)">
                                      <p:cBhvr>
                                        <p:cTn id="169"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build="p"/>
      <p:bldP spid="2" grpId="0" animBg="1"/>
      <p:bldP spid="3" grpId="0" animBg="1"/>
      <p:bldP spid="16" grpId="0" animBg="1"/>
      <p:bldP spid="29" grpId="0" animBg="1"/>
      <p:bldP spid="30" grpId="0" animBg="1"/>
      <p:bldP spid="31" grpId="0" animBg="1"/>
      <p:bldP spid="33" grpId="0" animBg="1"/>
      <p:bldP spid="34" grpId="0" animBg="1"/>
      <p:bldP spid="35" grpId="0" animBg="1"/>
      <p:bldP spid="32" grpId="0" animBg="1"/>
      <p:bldP spid="3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45720" y="915566"/>
            <a:ext cx="9052560"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Components of Function Declaration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120545" y="1024835"/>
            <a:ext cx="3955658"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0930" y="1185402"/>
            <a:ext cx="3659485" cy="3539430"/>
          </a:xfrm>
          <a:prstGeom prst="rect">
            <a:avLst/>
          </a:prstGeom>
          <a:noFill/>
        </p:spPr>
        <p:txBody>
          <a:bodyPr wrap="square" rtlCol="0">
            <a:spAutoFit/>
          </a:bodyPr>
          <a:lstStyle/>
          <a:p>
            <a:pPr marL="342900" indent="-342900"/>
            <a:r>
              <a:rPr lang="en-US" sz="1400" dirty="0" err="1" smtClean="0">
                <a:solidFill>
                  <a:schemeClr val="bg1"/>
                </a:solidFill>
                <a:sym typeface="Wingdings" pitchFamily="2" charset="2"/>
              </a:rPr>
              <a:t>int</a:t>
            </a:r>
            <a:r>
              <a:rPr lang="en-US" sz="1400" dirty="0" smtClean="0">
                <a:solidFill>
                  <a:schemeClr val="bg1"/>
                </a:solidFill>
                <a:sym typeface="Wingdings" pitchFamily="2" charset="2"/>
              </a:rPr>
              <a:t> </a:t>
            </a:r>
            <a:r>
              <a:rPr lang="en-US" sz="1400" dirty="0">
                <a:solidFill>
                  <a:schemeClr val="bg1"/>
                </a:solidFill>
                <a:sym typeface="Wingdings" pitchFamily="2" charset="2"/>
              </a:rPr>
              <a:t>main()</a:t>
            </a:r>
          </a:p>
          <a:p>
            <a:pPr marL="342900" indent="-342900"/>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clrscr();</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x = strlen(“Sachin”);</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r>
              <a:rPr lang="en-US" sz="1400" dirty="0" smtClean="0">
                <a:solidFill>
                  <a:schemeClr val="bg1"/>
                </a:solidFill>
                <a:sym typeface="Wingdings" pitchFamily="2" charset="2"/>
              </a:rPr>
              <a:t>return 0;</a:t>
            </a:r>
            <a:endParaRPr lang="en-US" sz="1400" dirty="0">
              <a:solidFill>
                <a:schemeClr val="bg1"/>
              </a:solidFill>
              <a:sym typeface="Wingdings" pitchFamily="2" charset="2"/>
            </a:endParaRPr>
          </a:p>
          <a:p>
            <a:pPr marL="342900" indent="-342900"/>
            <a:r>
              <a:rPr lang="en-US" sz="1400" dirty="0">
                <a:solidFill>
                  <a:schemeClr val="bg1"/>
                </a:solidFill>
                <a:sym typeface="Wingdings" pitchFamily="2" charset="2"/>
              </a:rPr>
              <a:t>}</a:t>
            </a:r>
          </a:p>
        </p:txBody>
      </p:sp>
      <p:sp>
        <p:nvSpPr>
          <p:cNvPr id="13" name="Rectangle 12">
            <a:extLst>
              <a:ext uri="{FF2B5EF4-FFF2-40B4-BE49-F238E27FC236}">
                <a16:creationId xmlns:a16="http://schemas.microsoft.com/office/drawing/2014/main" xmlns="" id="{799B9EEA-12CD-4B8E-A8B9-DDC8157FC8E5}"/>
              </a:ext>
            </a:extLst>
          </p:cNvPr>
          <p:cNvSpPr/>
          <p:nvPr/>
        </p:nvSpPr>
        <p:spPr>
          <a:xfrm>
            <a:off x="5848527" y="941373"/>
            <a:ext cx="2971945" cy="184640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14DC87B0-F358-4C19-A8B5-884D5888916C}"/>
              </a:ext>
            </a:extLst>
          </p:cNvPr>
          <p:cNvSpPr txBox="1"/>
          <p:nvPr/>
        </p:nvSpPr>
        <p:spPr>
          <a:xfrm>
            <a:off x="5940152" y="915566"/>
            <a:ext cx="2749425" cy="1815882"/>
          </a:xfrm>
          <a:prstGeom prst="rect">
            <a:avLst/>
          </a:prstGeom>
          <a:noFill/>
        </p:spPr>
        <p:txBody>
          <a:bodyPr wrap="square" rtlCol="0">
            <a:spAutoFit/>
          </a:bodyPr>
          <a:lstStyle/>
          <a:p>
            <a:pPr marL="342900" indent="-342900"/>
            <a:r>
              <a:rPr lang="en-US" sz="1400" dirty="0">
                <a:solidFill>
                  <a:schemeClr val="bg1"/>
                </a:solidFill>
                <a:sym typeface="Wingdings" pitchFamily="2" charset="2"/>
              </a:rPr>
              <a:t>void clrscr()</a:t>
            </a:r>
          </a:p>
          <a:p>
            <a:pPr marL="342900" indent="-342900"/>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a:t>
            </a:r>
          </a:p>
        </p:txBody>
      </p:sp>
      <p:sp>
        <p:nvSpPr>
          <p:cNvPr id="2" name="Arrow: Curved Down 1">
            <a:extLst>
              <a:ext uri="{FF2B5EF4-FFF2-40B4-BE49-F238E27FC236}">
                <a16:creationId xmlns:a16="http://schemas.microsoft.com/office/drawing/2014/main" xmlns="" id="{4D1AEB69-E652-41F7-8CFC-0D581348AA15}"/>
              </a:ext>
            </a:extLst>
          </p:cNvPr>
          <p:cNvSpPr/>
          <p:nvPr/>
        </p:nvSpPr>
        <p:spPr>
          <a:xfrm rot="20712654">
            <a:off x="1044623" y="1350164"/>
            <a:ext cx="5175059" cy="5157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rrow: Down 2">
            <a:extLst>
              <a:ext uri="{FF2B5EF4-FFF2-40B4-BE49-F238E27FC236}">
                <a16:creationId xmlns:a16="http://schemas.microsoft.com/office/drawing/2014/main" xmlns="" id="{A3767D5D-046F-4F4B-8822-58A93014F176}"/>
              </a:ext>
            </a:extLst>
          </p:cNvPr>
          <p:cNvSpPr/>
          <p:nvPr/>
        </p:nvSpPr>
        <p:spPr>
          <a:xfrm>
            <a:off x="6732240" y="1490115"/>
            <a:ext cx="72008" cy="865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Rectangle 22">
            <a:extLst>
              <a:ext uri="{FF2B5EF4-FFF2-40B4-BE49-F238E27FC236}">
                <a16:creationId xmlns:a16="http://schemas.microsoft.com/office/drawing/2014/main" xmlns="" id="{18D53F8C-3B42-4E15-81DC-28C9214A3C93}"/>
              </a:ext>
            </a:extLst>
          </p:cNvPr>
          <p:cNvSpPr/>
          <p:nvPr/>
        </p:nvSpPr>
        <p:spPr>
          <a:xfrm>
            <a:off x="5848527" y="3003798"/>
            <a:ext cx="2971945" cy="203104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Curved Up 15">
            <a:extLst>
              <a:ext uri="{FF2B5EF4-FFF2-40B4-BE49-F238E27FC236}">
                <a16:creationId xmlns:a16="http://schemas.microsoft.com/office/drawing/2014/main" xmlns="" id="{43E27967-A485-4104-8CFE-5E8FEC9821FC}"/>
              </a:ext>
            </a:extLst>
          </p:cNvPr>
          <p:cNvSpPr/>
          <p:nvPr/>
        </p:nvSpPr>
        <p:spPr>
          <a:xfrm rot="657433" flipH="1">
            <a:off x="1358033" y="4273570"/>
            <a:ext cx="5035823" cy="552193"/>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xmlns="" id="{CAC9CBBE-DA35-4C18-A5B3-A4B3E56F1DCE}"/>
              </a:ext>
            </a:extLst>
          </p:cNvPr>
          <p:cNvSpPr txBox="1"/>
          <p:nvPr/>
        </p:nvSpPr>
        <p:spPr>
          <a:xfrm>
            <a:off x="5927031" y="3003798"/>
            <a:ext cx="2749425" cy="2031325"/>
          </a:xfrm>
          <a:prstGeom prst="rect">
            <a:avLst/>
          </a:prstGeom>
          <a:noFill/>
        </p:spPr>
        <p:txBody>
          <a:bodyPr wrap="square" rtlCol="0">
            <a:spAutoFit/>
          </a:bodyPr>
          <a:lstStyle/>
          <a:p>
            <a:pPr marL="342900" indent="-342900"/>
            <a:r>
              <a:rPr lang="en-US" sz="1400" dirty="0">
                <a:solidFill>
                  <a:schemeClr val="bg1"/>
                </a:solidFill>
                <a:sym typeface="Wingdings" pitchFamily="2" charset="2"/>
              </a:rPr>
              <a:t>int strlen()</a:t>
            </a:r>
          </a:p>
          <a:p>
            <a:pPr marL="342900" indent="-342900"/>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a:t>
            </a:r>
          </a:p>
        </p:txBody>
      </p:sp>
      <p:sp>
        <p:nvSpPr>
          <p:cNvPr id="25" name="Arrow: Down 24">
            <a:extLst>
              <a:ext uri="{FF2B5EF4-FFF2-40B4-BE49-F238E27FC236}">
                <a16:creationId xmlns:a16="http://schemas.microsoft.com/office/drawing/2014/main" xmlns="" id="{3AAD5568-88BC-4946-B1DC-A79D911EC794}"/>
              </a:ext>
            </a:extLst>
          </p:cNvPr>
          <p:cNvSpPr/>
          <p:nvPr/>
        </p:nvSpPr>
        <p:spPr>
          <a:xfrm>
            <a:off x="6732240" y="3723878"/>
            <a:ext cx="72008" cy="865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7" name="Arrow: Curved Down 26">
            <a:extLst>
              <a:ext uri="{FF2B5EF4-FFF2-40B4-BE49-F238E27FC236}">
                <a16:creationId xmlns:a16="http://schemas.microsoft.com/office/drawing/2014/main" xmlns="" id="{636D7A4D-68C7-4B73-9C20-34BB1DFE061C}"/>
              </a:ext>
            </a:extLst>
          </p:cNvPr>
          <p:cNvSpPr/>
          <p:nvPr/>
        </p:nvSpPr>
        <p:spPr>
          <a:xfrm flipH="1" flipV="1">
            <a:off x="1062342" y="2629497"/>
            <a:ext cx="5296030" cy="6512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xmlns="" id="{6CF57B4B-DCCE-46EC-80F7-84D16B0C0E2C}"/>
              </a:ext>
            </a:extLst>
          </p:cNvPr>
          <p:cNvSpPr/>
          <p:nvPr/>
        </p:nvSpPr>
        <p:spPr>
          <a:xfrm>
            <a:off x="1026916" y="1484009"/>
            <a:ext cx="649081" cy="439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void</a:t>
            </a:r>
          </a:p>
        </p:txBody>
      </p:sp>
      <p:cxnSp>
        <p:nvCxnSpPr>
          <p:cNvPr id="6" name="Straight Arrow Connector 5">
            <a:extLst>
              <a:ext uri="{FF2B5EF4-FFF2-40B4-BE49-F238E27FC236}">
                <a16:creationId xmlns:a16="http://schemas.microsoft.com/office/drawing/2014/main" xmlns="" id="{670D1153-2FBF-4B02-9EFE-E37581EC7EC2}"/>
              </a:ext>
            </a:extLst>
          </p:cNvPr>
          <p:cNvCxnSpPr/>
          <p:nvPr/>
        </p:nvCxnSpPr>
        <p:spPr>
          <a:xfrm flipH="1">
            <a:off x="896021" y="1981844"/>
            <a:ext cx="291603" cy="5234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Oval 35">
            <a:extLst>
              <a:ext uri="{FF2B5EF4-FFF2-40B4-BE49-F238E27FC236}">
                <a16:creationId xmlns:a16="http://schemas.microsoft.com/office/drawing/2014/main" xmlns="" id="{506EB357-36F5-4684-AB20-EC60745E8464}"/>
              </a:ext>
            </a:extLst>
          </p:cNvPr>
          <p:cNvSpPr/>
          <p:nvPr/>
        </p:nvSpPr>
        <p:spPr>
          <a:xfrm>
            <a:off x="1475656" y="2283718"/>
            <a:ext cx="1045352" cy="439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 Value Return</a:t>
            </a:r>
          </a:p>
        </p:txBody>
      </p:sp>
      <p:sp>
        <p:nvSpPr>
          <p:cNvPr id="38" name="Arrow: Curved Up 37">
            <a:extLst>
              <a:ext uri="{FF2B5EF4-FFF2-40B4-BE49-F238E27FC236}">
                <a16:creationId xmlns:a16="http://schemas.microsoft.com/office/drawing/2014/main" xmlns="" id="{1073D904-1A00-43BE-B3CE-5DBDD0BFFB36}"/>
              </a:ext>
            </a:extLst>
          </p:cNvPr>
          <p:cNvSpPr/>
          <p:nvPr/>
        </p:nvSpPr>
        <p:spPr>
          <a:xfrm rot="21166128" flipV="1">
            <a:off x="1690935" y="2809508"/>
            <a:ext cx="4544618" cy="534101"/>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40" name="Oval 39">
            <a:extLst>
              <a:ext uri="{FF2B5EF4-FFF2-40B4-BE49-F238E27FC236}">
                <a16:creationId xmlns:a16="http://schemas.microsoft.com/office/drawing/2014/main" xmlns="" id="{27AEA23C-6C38-4ECC-B7F1-6191CF020D4B}"/>
              </a:ext>
            </a:extLst>
          </p:cNvPr>
          <p:cNvSpPr/>
          <p:nvPr/>
        </p:nvSpPr>
        <p:spPr>
          <a:xfrm>
            <a:off x="3130831" y="4220313"/>
            <a:ext cx="649081" cy="439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int</a:t>
            </a:r>
          </a:p>
        </p:txBody>
      </p:sp>
      <p:cxnSp>
        <p:nvCxnSpPr>
          <p:cNvPr id="42" name="Straight Arrow Connector 41">
            <a:extLst>
              <a:ext uri="{FF2B5EF4-FFF2-40B4-BE49-F238E27FC236}">
                <a16:creationId xmlns:a16="http://schemas.microsoft.com/office/drawing/2014/main" xmlns="" id="{A755BEFD-ABE1-4E4F-A139-175A82D84191}"/>
              </a:ext>
            </a:extLst>
          </p:cNvPr>
          <p:cNvCxnSpPr>
            <a:cxnSpLocks/>
          </p:cNvCxnSpPr>
          <p:nvPr/>
        </p:nvCxnSpPr>
        <p:spPr>
          <a:xfrm flipH="1" flipV="1">
            <a:off x="2699792" y="3944104"/>
            <a:ext cx="648072" cy="2619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Oval 42">
            <a:extLst>
              <a:ext uri="{FF2B5EF4-FFF2-40B4-BE49-F238E27FC236}">
                <a16:creationId xmlns:a16="http://schemas.microsoft.com/office/drawing/2014/main" xmlns="" id="{CDEC6E23-3655-4A84-934C-0A0AC9B46904}"/>
              </a:ext>
            </a:extLst>
          </p:cNvPr>
          <p:cNvSpPr/>
          <p:nvPr/>
        </p:nvSpPr>
        <p:spPr>
          <a:xfrm>
            <a:off x="2050711" y="3572241"/>
            <a:ext cx="649081" cy="439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spTree>
    <p:extLst>
      <p:ext uri="{BB962C8B-B14F-4D97-AF65-F5344CB8AC3E}">
        <p14:creationId xmlns:p14="http://schemas.microsoft.com/office/powerpoint/2010/main" xmlns="" val="185625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down)">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down)">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down)">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down)">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wipe(down)">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wipe(down)">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wipe(down)">
                                      <p:cBhvr>
                                        <p:cTn id="42" dur="500"/>
                                        <p:tgtEl>
                                          <p:spTgt spid="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animEffect transition="in" filter="wipe(down)">
                                      <p:cBhvr>
                                        <p:cTn id="47" dur="500"/>
                                        <p:tgtEl>
                                          <p:spTgt spid="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xEl>
                                              <p:pRg st="8" end="8"/>
                                            </p:txEl>
                                          </p:spTgt>
                                        </p:tgtEl>
                                        <p:attrNameLst>
                                          <p:attrName>style.visibility</p:attrName>
                                        </p:attrNameLst>
                                      </p:cBhvr>
                                      <p:to>
                                        <p:strVal val="visible"/>
                                      </p:to>
                                    </p:set>
                                    <p:animEffect transition="in" filter="wipe(down)">
                                      <p:cBhvr>
                                        <p:cTn id="52" dur="500"/>
                                        <p:tgtEl>
                                          <p:spTgt spid="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xEl>
                                              <p:pRg st="9" end="9"/>
                                            </p:txEl>
                                          </p:spTgt>
                                        </p:tgtEl>
                                        <p:attrNameLst>
                                          <p:attrName>style.visibility</p:attrName>
                                        </p:attrNameLst>
                                      </p:cBhvr>
                                      <p:to>
                                        <p:strVal val="visible"/>
                                      </p:to>
                                    </p:set>
                                    <p:animEffect transition="in" filter="wipe(down)">
                                      <p:cBhvr>
                                        <p:cTn id="57" dur="500"/>
                                        <p:tgtEl>
                                          <p:spTgt spid="1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1">
                                            <p:txEl>
                                              <p:pRg st="10" end="10"/>
                                            </p:txEl>
                                          </p:spTgt>
                                        </p:tgtEl>
                                        <p:attrNameLst>
                                          <p:attrName>style.visibility</p:attrName>
                                        </p:attrNameLst>
                                      </p:cBhvr>
                                      <p:to>
                                        <p:strVal val="visible"/>
                                      </p:to>
                                    </p:set>
                                    <p:animEffect transition="in" filter="wipe(down)">
                                      <p:cBhvr>
                                        <p:cTn id="62" dur="500"/>
                                        <p:tgtEl>
                                          <p:spTgt spid="1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animEffect transition="in" filter="wipe(down)">
                                      <p:cBhvr>
                                        <p:cTn id="67" dur="500"/>
                                        <p:tgtEl>
                                          <p:spTgt spid="11">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1">
                                            <p:txEl>
                                              <p:pRg st="12" end="12"/>
                                            </p:txEl>
                                          </p:spTgt>
                                        </p:tgtEl>
                                        <p:attrNameLst>
                                          <p:attrName>style.visibility</p:attrName>
                                        </p:attrNameLst>
                                      </p:cBhvr>
                                      <p:to>
                                        <p:strVal val="visible"/>
                                      </p:to>
                                    </p:set>
                                    <p:animEffect transition="in" filter="wipe(down)">
                                      <p:cBhvr>
                                        <p:cTn id="72" dur="500"/>
                                        <p:tgtEl>
                                          <p:spTgt spid="11">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1">
                                            <p:txEl>
                                              <p:pRg st="13" end="13"/>
                                            </p:txEl>
                                          </p:spTgt>
                                        </p:tgtEl>
                                        <p:attrNameLst>
                                          <p:attrName>style.visibility</p:attrName>
                                        </p:attrNameLst>
                                      </p:cBhvr>
                                      <p:to>
                                        <p:strVal val="visible"/>
                                      </p:to>
                                    </p:set>
                                    <p:animEffect transition="in" filter="wipe(down)">
                                      <p:cBhvr>
                                        <p:cTn id="77" dur="500"/>
                                        <p:tgtEl>
                                          <p:spTgt spid="11">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1">
                                            <p:txEl>
                                              <p:pRg st="14" end="14"/>
                                            </p:txEl>
                                          </p:spTgt>
                                        </p:tgtEl>
                                        <p:attrNameLst>
                                          <p:attrName>style.visibility</p:attrName>
                                        </p:attrNameLst>
                                      </p:cBhvr>
                                      <p:to>
                                        <p:strVal val="visible"/>
                                      </p:to>
                                    </p:set>
                                    <p:animEffect transition="in" filter="wipe(down)">
                                      <p:cBhvr>
                                        <p:cTn id="82" dur="500"/>
                                        <p:tgtEl>
                                          <p:spTgt spid="11">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1">
                                            <p:txEl>
                                              <p:pRg st="15" end="15"/>
                                            </p:txEl>
                                          </p:spTgt>
                                        </p:tgtEl>
                                        <p:attrNameLst>
                                          <p:attrName>style.visibility</p:attrName>
                                        </p:attrNameLst>
                                      </p:cBhvr>
                                      <p:to>
                                        <p:strVal val="visible"/>
                                      </p:to>
                                    </p:set>
                                    <p:animEffect transition="in" filter="wipe(down)">
                                      <p:cBhvr>
                                        <p:cTn id="87" dur="500"/>
                                        <p:tgtEl>
                                          <p:spTgt spid="11">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2000"/>
                                        <p:tgtEl>
                                          <p:spTgt spid="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fade">
                                      <p:cBhvr>
                                        <p:cTn id="95" dur="2000"/>
                                        <p:tgtEl>
                                          <p:spTgt spid="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fade">
                                      <p:cBhvr>
                                        <p:cTn id="98" dur="2000"/>
                                        <p:tgtEl>
                                          <p:spTgt spid="3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2000"/>
                                        <p:tgtEl>
                                          <p:spTgt spid="3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2000"/>
                                        <p:tgtEl>
                                          <p:spTgt spid="4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2000"/>
                                        <p:tgtEl>
                                          <p:spTgt spid="4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fade">
                                      <p:cBhvr>
                                        <p:cTn id="110" dur="2000"/>
                                        <p:tgtEl>
                                          <p:spTgt spid="1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2000"/>
                                        <p:tgtEl>
                                          <p:spTgt spid="2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fade">
                                      <p:cBhvr>
                                        <p:cTn id="116" dur="2000"/>
                                        <p:tgtEl>
                                          <p:spTgt spid="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2000"/>
                                        <p:tgtEl>
                                          <p:spTgt spid="25"/>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fade">
                                      <p:cBhvr>
                                        <p:cTn id="122" dur="2000"/>
                                        <p:tgtEl>
                                          <p:spTgt spid="13"/>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20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6"/>
                                        </p:tgtEl>
                                        <p:attrNameLst>
                                          <p:attrName>style.visibility</p:attrName>
                                        </p:attrNameLst>
                                      </p:cBhvr>
                                      <p:to>
                                        <p:strVal val="visible"/>
                                      </p:to>
                                    </p:set>
                                    <p:animEffect transition="in" filter="fade">
                                      <p:cBhvr>
                                        <p:cTn id="130" dur="2000"/>
                                        <p:tgtEl>
                                          <p:spTgt spid="6"/>
                                        </p:tgtEl>
                                      </p:cBhvr>
                                    </p:animEffect>
                                  </p:childTnLst>
                                </p:cTn>
                              </p:par>
                              <p:par>
                                <p:cTn id="131" presetID="10" presetClass="entr" presetSubtype="0" fill="hold" nodeType="with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fade">
                                      <p:cBhvr>
                                        <p:cTn id="133" dur="2000"/>
                                        <p:tgtEl>
                                          <p:spTgt spid="4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14">
                                            <p:txEl>
                                              <p:pRg st="0" end="0"/>
                                            </p:txEl>
                                          </p:spTgt>
                                        </p:tgtEl>
                                        <p:attrNameLst>
                                          <p:attrName>style.visibility</p:attrName>
                                        </p:attrNameLst>
                                      </p:cBhvr>
                                      <p:to>
                                        <p:strVal val="visible"/>
                                      </p:to>
                                    </p:set>
                                    <p:animEffect transition="in" filter="wipe(down)">
                                      <p:cBhvr>
                                        <p:cTn id="138" dur="500"/>
                                        <p:tgtEl>
                                          <p:spTgt spid="14">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14">
                                            <p:txEl>
                                              <p:pRg st="1" end="1"/>
                                            </p:txEl>
                                          </p:spTgt>
                                        </p:tgtEl>
                                        <p:attrNameLst>
                                          <p:attrName>style.visibility</p:attrName>
                                        </p:attrNameLst>
                                      </p:cBhvr>
                                      <p:to>
                                        <p:strVal val="visible"/>
                                      </p:to>
                                    </p:set>
                                    <p:animEffect transition="in" filter="wipe(down)">
                                      <p:cBhvr>
                                        <p:cTn id="143" dur="500"/>
                                        <p:tgtEl>
                                          <p:spTgt spid="14">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14">
                                            <p:txEl>
                                              <p:pRg st="2" end="2"/>
                                            </p:txEl>
                                          </p:spTgt>
                                        </p:tgtEl>
                                        <p:attrNameLst>
                                          <p:attrName>style.visibility</p:attrName>
                                        </p:attrNameLst>
                                      </p:cBhvr>
                                      <p:to>
                                        <p:strVal val="visible"/>
                                      </p:to>
                                    </p:set>
                                    <p:animEffect transition="in" filter="wipe(down)">
                                      <p:cBhvr>
                                        <p:cTn id="148" dur="500"/>
                                        <p:tgtEl>
                                          <p:spTgt spid="14">
                                            <p:txEl>
                                              <p:pRg st="2" end="2"/>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14">
                                            <p:txEl>
                                              <p:pRg st="3" end="3"/>
                                            </p:txEl>
                                          </p:spTgt>
                                        </p:tgtEl>
                                        <p:attrNameLst>
                                          <p:attrName>style.visibility</p:attrName>
                                        </p:attrNameLst>
                                      </p:cBhvr>
                                      <p:to>
                                        <p:strVal val="visible"/>
                                      </p:to>
                                    </p:set>
                                    <p:animEffect transition="in" filter="wipe(down)">
                                      <p:cBhvr>
                                        <p:cTn id="153" dur="500"/>
                                        <p:tgtEl>
                                          <p:spTgt spid="14">
                                            <p:txEl>
                                              <p:pRg st="3" end="3"/>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14">
                                            <p:txEl>
                                              <p:pRg st="4" end="4"/>
                                            </p:txEl>
                                          </p:spTgt>
                                        </p:tgtEl>
                                        <p:attrNameLst>
                                          <p:attrName>style.visibility</p:attrName>
                                        </p:attrNameLst>
                                      </p:cBhvr>
                                      <p:to>
                                        <p:strVal val="visible"/>
                                      </p:to>
                                    </p:set>
                                    <p:animEffect transition="in" filter="wipe(down)">
                                      <p:cBhvr>
                                        <p:cTn id="158" dur="500"/>
                                        <p:tgtEl>
                                          <p:spTgt spid="14">
                                            <p:txEl>
                                              <p:pRg st="4" end="4"/>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14">
                                            <p:txEl>
                                              <p:pRg st="5" end="5"/>
                                            </p:txEl>
                                          </p:spTgt>
                                        </p:tgtEl>
                                        <p:attrNameLst>
                                          <p:attrName>style.visibility</p:attrName>
                                        </p:attrNameLst>
                                      </p:cBhvr>
                                      <p:to>
                                        <p:strVal val="visible"/>
                                      </p:to>
                                    </p:set>
                                    <p:animEffect transition="in" filter="wipe(down)">
                                      <p:cBhvr>
                                        <p:cTn id="163" dur="500"/>
                                        <p:tgtEl>
                                          <p:spTgt spid="14">
                                            <p:txEl>
                                              <p:pRg st="5" end="5"/>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14">
                                            <p:txEl>
                                              <p:pRg st="6" end="6"/>
                                            </p:txEl>
                                          </p:spTgt>
                                        </p:tgtEl>
                                        <p:attrNameLst>
                                          <p:attrName>style.visibility</p:attrName>
                                        </p:attrNameLst>
                                      </p:cBhvr>
                                      <p:to>
                                        <p:strVal val="visible"/>
                                      </p:to>
                                    </p:set>
                                    <p:animEffect transition="in" filter="wipe(down)">
                                      <p:cBhvr>
                                        <p:cTn id="168" dur="500"/>
                                        <p:tgtEl>
                                          <p:spTgt spid="14">
                                            <p:txEl>
                                              <p:pRg st="6" end="6"/>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0" nodeType="clickEffect">
                                  <p:stCondLst>
                                    <p:cond delay="0"/>
                                  </p:stCondLst>
                                  <p:childTnLst>
                                    <p:set>
                                      <p:cBhvr>
                                        <p:cTn id="172" dur="1" fill="hold">
                                          <p:stCondLst>
                                            <p:cond delay="0"/>
                                          </p:stCondLst>
                                        </p:cTn>
                                        <p:tgtEl>
                                          <p:spTgt spid="14">
                                            <p:txEl>
                                              <p:pRg st="7" end="7"/>
                                            </p:txEl>
                                          </p:spTgt>
                                        </p:tgtEl>
                                        <p:attrNameLst>
                                          <p:attrName>style.visibility</p:attrName>
                                        </p:attrNameLst>
                                      </p:cBhvr>
                                      <p:to>
                                        <p:strVal val="visible"/>
                                      </p:to>
                                    </p:set>
                                    <p:animEffect transition="in" filter="wipe(down)">
                                      <p:cBhvr>
                                        <p:cTn id="173" dur="500"/>
                                        <p:tgtEl>
                                          <p:spTgt spid="14">
                                            <p:txEl>
                                              <p:pRg st="7" end="7"/>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24">
                                            <p:txEl>
                                              <p:pRg st="0" end="0"/>
                                            </p:txEl>
                                          </p:spTgt>
                                        </p:tgtEl>
                                        <p:attrNameLst>
                                          <p:attrName>style.visibility</p:attrName>
                                        </p:attrNameLst>
                                      </p:cBhvr>
                                      <p:to>
                                        <p:strVal val="visible"/>
                                      </p:to>
                                    </p:set>
                                    <p:animEffect transition="in" filter="wipe(down)">
                                      <p:cBhvr>
                                        <p:cTn id="178" dur="500"/>
                                        <p:tgtEl>
                                          <p:spTgt spid="24">
                                            <p:txEl>
                                              <p:pRg st="0" end="0"/>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24">
                                            <p:txEl>
                                              <p:pRg st="1" end="1"/>
                                            </p:txEl>
                                          </p:spTgt>
                                        </p:tgtEl>
                                        <p:attrNameLst>
                                          <p:attrName>style.visibility</p:attrName>
                                        </p:attrNameLst>
                                      </p:cBhvr>
                                      <p:to>
                                        <p:strVal val="visible"/>
                                      </p:to>
                                    </p:set>
                                    <p:animEffect transition="in" filter="wipe(down)">
                                      <p:cBhvr>
                                        <p:cTn id="183" dur="500"/>
                                        <p:tgtEl>
                                          <p:spTgt spid="24">
                                            <p:txEl>
                                              <p:pRg st="1" end="1"/>
                                            </p:txEl>
                                          </p:spTgt>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24">
                                            <p:txEl>
                                              <p:pRg st="2" end="2"/>
                                            </p:txEl>
                                          </p:spTgt>
                                        </p:tgtEl>
                                        <p:attrNameLst>
                                          <p:attrName>style.visibility</p:attrName>
                                        </p:attrNameLst>
                                      </p:cBhvr>
                                      <p:to>
                                        <p:strVal val="visible"/>
                                      </p:to>
                                    </p:set>
                                    <p:animEffect transition="in" filter="wipe(down)">
                                      <p:cBhvr>
                                        <p:cTn id="188" dur="500"/>
                                        <p:tgtEl>
                                          <p:spTgt spid="24">
                                            <p:txEl>
                                              <p:pRg st="2" end="2"/>
                                            </p:txEl>
                                          </p:spTgt>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24">
                                            <p:txEl>
                                              <p:pRg st="3" end="3"/>
                                            </p:txEl>
                                          </p:spTgt>
                                        </p:tgtEl>
                                        <p:attrNameLst>
                                          <p:attrName>style.visibility</p:attrName>
                                        </p:attrNameLst>
                                      </p:cBhvr>
                                      <p:to>
                                        <p:strVal val="visible"/>
                                      </p:to>
                                    </p:set>
                                    <p:animEffect transition="in" filter="wipe(down)">
                                      <p:cBhvr>
                                        <p:cTn id="193" dur="500"/>
                                        <p:tgtEl>
                                          <p:spTgt spid="24">
                                            <p:txEl>
                                              <p:pRg st="3" end="3"/>
                                            </p:txEl>
                                          </p:spTgt>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grpId="0" nodeType="clickEffect">
                                  <p:stCondLst>
                                    <p:cond delay="0"/>
                                  </p:stCondLst>
                                  <p:childTnLst>
                                    <p:set>
                                      <p:cBhvr>
                                        <p:cTn id="197" dur="1" fill="hold">
                                          <p:stCondLst>
                                            <p:cond delay="0"/>
                                          </p:stCondLst>
                                        </p:cTn>
                                        <p:tgtEl>
                                          <p:spTgt spid="24">
                                            <p:txEl>
                                              <p:pRg st="4" end="4"/>
                                            </p:txEl>
                                          </p:spTgt>
                                        </p:tgtEl>
                                        <p:attrNameLst>
                                          <p:attrName>style.visibility</p:attrName>
                                        </p:attrNameLst>
                                      </p:cBhvr>
                                      <p:to>
                                        <p:strVal val="visible"/>
                                      </p:to>
                                    </p:set>
                                    <p:animEffect transition="in" filter="wipe(down)">
                                      <p:cBhvr>
                                        <p:cTn id="198" dur="500"/>
                                        <p:tgtEl>
                                          <p:spTgt spid="24">
                                            <p:txEl>
                                              <p:pRg st="4" end="4"/>
                                            </p:txEl>
                                          </p:spTgt>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grpId="0" nodeType="clickEffect">
                                  <p:stCondLst>
                                    <p:cond delay="0"/>
                                  </p:stCondLst>
                                  <p:childTnLst>
                                    <p:set>
                                      <p:cBhvr>
                                        <p:cTn id="202" dur="1" fill="hold">
                                          <p:stCondLst>
                                            <p:cond delay="0"/>
                                          </p:stCondLst>
                                        </p:cTn>
                                        <p:tgtEl>
                                          <p:spTgt spid="24">
                                            <p:txEl>
                                              <p:pRg st="5" end="5"/>
                                            </p:txEl>
                                          </p:spTgt>
                                        </p:tgtEl>
                                        <p:attrNameLst>
                                          <p:attrName>style.visibility</p:attrName>
                                        </p:attrNameLst>
                                      </p:cBhvr>
                                      <p:to>
                                        <p:strVal val="visible"/>
                                      </p:to>
                                    </p:set>
                                    <p:animEffect transition="in" filter="wipe(down)">
                                      <p:cBhvr>
                                        <p:cTn id="203" dur="500"/>
                                        <p:tgtEl>
                                          <p:spTgt spid="24">
                                            <p:txEl>
                                              <p:pRg st="5" end="5"/>
                                            </p:txEl>
                                          </p:spTgt>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4" fill="hold" grpId="0" nodeType="clickEffect">
                                  <p:stCondLst>
                                    <p:cond delay="0"/>
                                  </p:stCondLst>
                                  <p:childTnLst>
                                    <p:set>
                                      <p:cBhvr>
                                        <p:cTn id="207" dur="1" fill="hold">
                                          <p:stCondLst>
                                            <p:cond delay="0"/>
                                          </p:stCondLst>
                                        </p:cTn>
                                        <p:tgtEl>
                                          <p:spTgt spid="24">
                                            <p:txEl>
                                              <p:pRg st="6" end="6"/>
                                            </p:txEl>
                                          </p:spTgt>
                                        </p:tgtEl>
                                        <p:attrNameLst>
                                          <p:attrName>style.visibility</p:attrName>
                                        </p:attrNameLst>
                                      </p:cBhvr>
                                      <p:to>
                                        <p:strVal val="visible"/>
                                      </p:to>
                                    </p:set>
                                    <p:animEffect transition="in" filter="wipe(down)">
                                      <p:cBhvr>
                                        <p:cTn id="208" dur="500"/>
                                        <p:tgtEl>
                                          <p:spTgt spid="24">
                                            <p:txEl>
                                              <p:pRg st="6" end="6"/>
                                            </p:txEl>
                                          </p:spTgt>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4" fill="hold" grpId="0" nodeType="clickEffect">
                                  <p:stCondLst>
                                    <p:cond delay="0"/>
                                  </p:stCondLst>
                                  <p:childTnLst>
                                    <p:set>
                                      <p:cBhvr>
                                        <p:cTn id="212" dur="1" fill="hold">
                                          <p:stCondLst>
                                            <p:cond delay="0"/>
                                          </p:stCondLst>
                                        </p:cTn>
                                        <p:tgtEl>
                                          <p:spTgt spid="24">
                                            <p:txEl>
                                              <p:pRg st="7" end="7"/>
                                            </p:txEl>
                                          </p:spTgt>
                                        </p:tgtEl>
                                        <p:attrNameLst>
                                          <p:attrName>style.visibility</p:attrName>
                                        </p:attrNameLst>
                                      </p:cBhvr>
                                      <p:to>
                                        <p:strVal val="visible"/>
                                      </p:to>
                                    </p:set>
                                    <p:animEffect transition="in" filter="wipe(down)">
                                      <p:cBhvr>
                                        <p:cTn id="213" dur="500"/>
                                        <p:tgtEl>
                                          <p:spTgt spid="24">
                                            <p:txEl>
                                              <p:pRg st="7" end="7"/>
                                            </p:txEl>
                                          </p:spTgt>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24">
                                            <p:txEl>
                                              <p:pRg st="8" end="8"/>
                                            </p:txEl>
                                          </p:spTgt>
                                        </p:tgtEl>
                                        <p:attrNameLst>
                                          <p:attrName>style.visibility</p:attrName>
                                        </p:attrNameLst>
                                      </p:cBhvr>
                                      <p:to>
                                        <p:strVal val="visible"/>
                                      </p:to>
                                    </p:set>
                                    <p:animEffect transition="in" filter="wipe(down)">
                                      <p:cBhvr>
                                        <p:cTn id="218"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build="p"/>
      <p:bldP spid="2" grpId="0" animBg="1"/>
      <p:bldP spid="3" grpId="0" animBg="1"/>
      <p:bldP spid="23" grpId="0" animBg="1"/>
      <p:bldP spid="16" grpId="0" animBg="1"/>
      <p:bldP spid="24" grpId="0" build="p"/>
      <p:bldP spid="25" grpId="0" animBg="1"/>
      <p:bldP spid="27" grpId="0" animBg="1"/>
      <p:bldP spid="4" grpId="0" animBg="1"/>
      <p:bldP spid="36" grpId="0" animBg="1"/>
      <p:bldP spid="38" grpId="0" animBg="1"/>
      <p:bldP spid="40"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36512" y="915566"/>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Why do we write void before main()?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2" name="TextBox 1">
            <a:extLst>
              <a:ext uri="{FF2B5EF4-FFF2-40B4-BE49-F238E27FC236}">
                <a16:creationId xmlns:a16="http://schemas.microsoft.com/office/drawing/2014/main" xmlns="" id="{80D2A6BC-062D-447C-89E3-F68ECD174A8F}"/>
              </a:ext>
            </a:extLst>
          </p:cNvPr>
          <p:cNvSpPr txBox="1"/>
          <p:nvPr/>
        </p:nvSpPr>
        <p:spPr>
          <a:xfrm>
            <a:off x="122675" y="1141178"/>
            <a:ext cx="3671133" cy="3693319"/>
          </a:xfrm>
          <a:prstGeom prst="rect">
            <a:avLst/>
          </a:prstGeom>
          <a:noFill/>
        </p:spPr>
        <p:txBody>
          <a:bodyPr wrap="none" rtlCol="0">
            <a:spAutoFit/>
          </a:bodyPr>
          <a:lstStyle/>
          <a:p>
            <a:r>
              <a:rPr lang="en-US" dirty="0">
                <a:solidFill>
                  <a:srgbClr val="FFFF00"/>
                </a:solidFill>
              </a:rPr>
              <a:t>Why do we write void before main()?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xmlns="" id="{C7273DA0-0205-48D2-98DF-D6D8B42DAB70}"/>
              </a:ext>
            </a:extLst>
          </p:cNvPr>
          <p:cNvSpPr/>
          <p:nvPr/>
        </p:nvSpPr>
        <p:spPr>
          <a:xfrm>
            <a:off x="395536" y="1707654"/>
            <a:ext cx="2971945" cy="245756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A21DCEA6-BBF2-4D35-8805-B06BBC006DB2}"/>
              </a:ext>
            </a:extLst>
          </p:cNvPr>
          <p:cNvSpPr txBox="1"/>
          <p:nvPr/>
        </p:nvSpPr>
        <p:spPr>
          <a:xfrm>
            <a:off x="526431" y="1908577"/>
            <a:ext cx="2749425" cy="2031325"/>
          </a:xfrm>
          <a:prstGeom prst="rect">
            <a:avLst/>
          </a:prstGeom>
          <a:noFill/>
        </p:spPr>
        <p:txBody>
          <a:bodyPr wrap="square" rtlCol="0">
            <a:spAutoFit/>
          </a:bodyPr>
          <a:lstStyle/>
          <a:p>
            <a:pPr marL="342900" indent="-342900"/>
            <a:r>
              <a:rPr lang="en-US" sz="1400" dirty="0">
                <a:solidFill>
                  <a:schemeClr val="bg1"/>
                </a:solidFill>
                <a:sym typeface="Wingdings" pitchFamily="2" charset="2"/>
              </a:rPr>
              <a:t>main()</a:t>
            </a:r>
          </a:p>
          <a:p>
            <a:pPr marL="342900" indent="-342900"/>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a:t>
            </a:r>
          </a:p>
        </p:txBody>
      </p:sp>
      <p:sp>
        <p:nvSpPr>
          <p:cNvPr id="3" name="Right Brace 2">
            <a:extLst>
              <a:ext uri="{FF2B5EF4-FFF2-40B4-BE49-F238E27FC236}">
                <a16:creationId xmlns:a16="http://schemas.microsoft.com/office/drawing/2014/main" xmlns="" id="{067957F0-CF4D-4D1F-ADB1-30381024436A}"/>
              </a:ext>
            </a:extLst>
          </p:cNvPr>
          <p:cNvSpPr/>
          <p:nvPr/>
        </p:nvSpPr>
        <p:spPr>
          <a:xfrm>
            <a:off x="1331640" y="2427734"/>
            <a:ext cx="216024" cy="115212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xmlns="" id="{43F0503A-F6A9-4C63-87E8-C9721E0C4258}"/>
              </a:ext>
            </a:extLst>
          </p:cNvPr>
          <p:cNvSpPr/>
          <p:nvPr/>
        </p:nvSpPr>
        <p:spPr>
          <a:xfrm>
            <a:off x="1713384" y="2593454"/>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define</a:t>
            </a:r>
          </a:p>
          <a:p>
            <a:pPr algn="ctr"/>
            <a:r>
              <a:rPr lang="en-US" dirty="0"/>
              <a:t>or</a:t>
            </a:r>
          </a:p>
          <a:p>
            <a:pPr algn="ctr"/>
            <a:r>
              <a:rPr lang="en-US" dirty="0"/>
              <a:t>body</a:t>
            </a:r>
          </a:p>
        </p:txBody>
      </p:sp>
      <p:sp>
        <p:nvSpPr>
          <p:cNvPr id="5" name="Oval 4">
            <a:extLst>
              <a:ext uri="{FF2B5EF4-FFF2-40B4-BE49-F238E27FC236}">
                <a16:creationId xmlns:a16="http://schemas.microsoft.com/office/drawing/2014/main" xmlns="" id="{916E5AC4-181E-41BC-ADC6-E8503233836D}"/>
              </a:ext>
            </a:extLst>
          </p:cNvPr>
          <p:cNvSpPr/>
          <p:nvPr/>
        </p:nvSpPr>
        <p:spPr>
          <a:xfrm>
            <a:off x="2843808" y="1779662"/>
            <a:ext cx="115212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function</a:t>
            </a:r>
          </a:p>
        </p:txBody>
      </p:sp>
      <p:cxnSp>
        <p:nvCxnSpPr>
          <p:cNvPr id="11" name="Straight Arrow Connector 10">
            <a:extLst>
              <a:ext uri="{FF2B5EF4-FFF2-40B4-BE49-F238E27FC236}">
                <a16:creationId xmlns:a16="http://schemas.microsoft.com/office/drawing/2014/main" xmlns="" id="{92494DE8-07FC-4574-B72F-92BF2B610E5C}"/>
              </a:ext>
            </a:extLst>
          </p:cNvPr>
          <p:cNvCxnSpPr/>
          <p:nvPr/>
        </p:nvCxnSpPr>
        <p:spPr>
          <a:xfrm>
            <a:off x="3131840" y="1419622"/>
            <a:ext cx="182880" cy="36004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34089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0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0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wipe(down)">
                                      <p:cBhvr>
                                        <p:cTn id="29" dur="5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wipe(down)">
                                      <p:cBhvr>
                                        <p:cTn id="34" dur="500"/>
                                        <p:tgtEl>
                                          <p:spTgt spid="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wipe(down)">
                                      <p:cBhvr>
                                        <p:cTn id="39" dur="500"/>
                                        <p:tgtEl>
                                          <p:spTgt spid="8">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animEffect transition="in" filter="wipe(down)">
                                      <p:cBhvr>
                                        <p:cTn id="44" dur="500"/>
                                        <p:tgtEl>
                                          <p:spTgt spid="8">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animEffect transition="in" filter="wipe(down)">
                                      <p:cBhvr>
                                        <p:cTn id="49" dur="500"/>
                                        <p:tgtEl>
                                          <p:spTgt spid="8">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8">
                                            <p:txEl>
                                              <p:pRg st="5" end="5"/>
                                            </p:txEl>
                                          </p:spTgt>
                                        </p:tgtEl>
                                        <p:attrNameLst>
                                          <p:attrName>style.visibility</p:attrName>
                                        </p:attrNameLst>
                                      </p:cBhvr>
                                      <p:to>
                                        <p:strVal val="visible"/>
                                      </p:to>
                                    </p:set>
                                    <p:animEffect transition="in" filter="wipe(down)">
                                      <p:cBhvr>
                                        <p:cTn id="54" dur="500"/>
                                        <p:tgtEl>
                                          <p:spTgt spid="8">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animEffect transition="in" filter="wipe(down)">
                                      <p:cBhvr>
                                        <p:cTn id="59" dur="500"/>
                                        <p:tgtEl>
                                          <p:spTgt spid="8">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wipe(down)">
                                      <p:cBhvr>
                                        <p:cTn id="64" dur="500"/>
                                        <p:tgtEl>
                                          <p:spTgt spid="8">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wipe(down)">
                                      <p:cBhvr>
                                        <p:cTn id="6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build="p"/>
      <p:bldP spid="3" grpId="0" animBg="1"/>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36512" y="915566"/>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Why do we write void </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or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int</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 before </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main()?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2" name="TextBox 1">
            <a:extLst>
              <a:ext uri="{FF2B5EF4-FFF2-40B4-BE49-F238E27FC236}">
                <a16:creationId xmlns:a16="http://schemas.microsoft.com/office/drawing/2014/main" xmlns="" id="{80D2A6BC-062D-447C-89E3-F68ECD174A8F}"/>
              </a:ext>
            </a:extLst>
          </p:cNvPr>
          <p:cNvSpPr txBox="1"/>
          <p:nvPr/>
        </p:nvSpPr>
        <p:spPr>
          <a:xfrm>
            <a:off x="122675" y="1141178"/>
            <a:ext cx="184731" cy="3693319"/>
          </a:xfrm>
          <a:prstGeom prst="rect">
            <a:avLst/>
          </a:prstGeom>
          <a:noFill/>
        </p:spPr>
        <p:txBody>
          <a:bodyPr wrap="none" rtlCol="0">
            <a:spAutoFit/>
          </a:bodyPr>
          <a:lstStyle/>
          <a:p>
            <a:endParaRPr lang="en-US" dirty="0">
              <a:solidFill>
                <a:srgbClr val="FFFF00"/>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Box 12"/>
          <p:cNvSpPr txBox="1"/>
          <p:nvPr/>
        </p:nvSpPr>
        <p:spPr>
          <a:xfrm>
            <a:off x="228600" y="1200150"/>
            <a:ext cx="8763000" cy="1323439"/>
          </a:xfrm>
          <a:prstGeom prst="rect">
            <a:avLst/>
          </a:prstGeom>
          <a:noFill/>
        </p:spPr>
        <p:txBody>
          <a:bodyPr wrap="square" rtlCol="0">
            <a:spAutoFit/>
          </a:bodyPr>
          <a:lstStyle/>
          <a:p>
            <a:r>
              <a:rPr lang="en-US" sz="2000" b="1" dirty="0" err="1" smtClean="0">
                <a:solidFill>
                  <a:schemeClr val="bg1"/>
                </a:solidFill>
              </a:rPr>
              <a:t>Ans</a:t>
            </a:r>
            <a:r>
              <a:rPr lang="en-US" sz="2000" b="1" dirty="0" smtClean="0">
                <a:solidFill>
                  <a:schemeClr val="bg1"/>
                </a:solidFill>
              </a:rPr>
              <a:t> : Since main() is function ,it is bound to have a return type . Now as we </a:t>
            </a:r>
          </a:p>
          <a:p>
            <a:r>
              <a:rPr lang="en-US" sz="2000" b="1" dirty="0" smtClean="0">
                <a:solidFill>
                  <a:schemeClr val="bg1"/>
                </a:solidFill>
              </a:rPr>
              <a:t>         define main() , it is our responsibility to mention the return type of main()</a:t>
            </a:r>
          </a:p>
          <a:p>
            <a:r>
              <a:rPr lang="en-US" sz="2000" b="1" dirty="0" smtClean="0">
                <a:solidFill>
                  <a:schemeClr val="bg1"/>
                </a:solidFill>
              </a:rPr>
              <a:t>         while writing it’s body. So we write either “void” or “</a:t>
            </a:r>
            <a:r>
              <a:rPr lang="en-US" sz="2000" b="1" dirty="0" err="1" smtClean="0">
                <a:solidFill>
                  <a:schemeClr val="bg1"/>
                </a:solidFill>
              </a:rPr>
              <a:t>int</a:t>
            </a:r>
            <a:r>
              <a:rPr lang="en-US" sz="2000" b="1" dirty="0" smtClean="0">
                <a:solidFill>
                  <a:schemeClr val="bg1"/>
                </a:solidFill>
              </a:rPr>
              <a:t>” as the return of </a:t>
            </a:r>
          </a:p>
          <a:p>
            <a:r>
              <a:rPr lang="en-US" sz="2000" b="1" dirty="0" smtClean="0">
                <a:solidFill>
                  <a:schemeClr val="bg1"/>
                </a:solidFill>
              </a:rPr>
              <a:t>         main().   </a:t>
            </a:r>
            <a:endParaRPr lang="en-US" sz="2000" b="1" dirty="0">
              <a:solidFill>
                <a:schemeClr val="bg1"/>
              </a:solidFill>
            </a:endParaRPr>
          </a:p>
        </p:txBody>
      </p:sp>
    </p:spTree>
    <p:extLst>
      <p:ext uri="{BB962C8B-B14F-4D97-AF65-F5344CB8AC3E}">
        <p14:creationId xmlns:p14="http://schemas.microsoft.com/office/powerpoint/2010/main" xmlns="" val="334089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grpSp>
        <p:nvGrpSpPr>
          <p:cNvPr id="12" name="Group 11"/>
          <p:cNvGrpSpPr/>
          <p:nvPr/>
        </p:nvGrpSpPr>
        <p:grpSpPr>
          <a:xfrm>
            <a:off x="3357554" y="2214560"/>
            <a:ext cx="5256584" cy="720000"/>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5" name="Group 14"/>
          <p:cNvGrpSpPr/>
          <p:nvPr/>
        </p:nvGrpSpPr>
        <p:grpSpPr>
          <a:xfrm>
            <a:off x="3351799" y="3071816"/>
            <a:ext cx="5256584" cy="720002"/>
            <a:chOff x="3131840" y="1491629"/>
            <a:chExt cx="5256584" cy="576065"/>
          </a:xfrm>
        </p:grpSpPr>
        <p:sp>
          <p:nvSpPr>
            <p:cNvPr id="16" name="Rectangle 15"/>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ight Triangle 16"/>
            <p:cNvSpPr/>
            <p:nvPr/>
          </p:nvSpPr>
          <p:spPr>
            <a:xfrm rot="5400000">
              <a:off x="3203840" y="1419629"/>
              <a:ext cx="576000" cy="720000"/>
            </a:xfrm>
            <a:prstGeom prst="rtTriangle">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1" name="TextBox 20"/>
          <p:cNvSpPr txBox="1"/>
          <p:nvPr/>
        </p:nvSpPr>
        <p:spPr>
          <a:xfrm>
            <a:off x="3357554" y="221456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346044" y="310595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4" name="TextBox 23"/>
          <p:cNvSpPr txBox="1"/>
          <p:nvPr/>
        </p:nvSpPr>
        <p:spPr>
          <a:xfrm>
            <a:off x="3726144" y="2357436"/>
            <a:ext cx="4857784" cy="387798"/>
          </a:xfrm>
          <a:prstGeom prst="rect">
            <a:avLst/>
          </a:prstGeom>
          <a:noFill/>
        </p:spPr>
        <p:txBody>
          <a:bodyPr wrap="square" rtlCol="0">
            <a:spAutoFit/>
          </a:bodyPr>
          <a:lstStyle/>
          <a:p>
            <a:pPr marL="190500">
              <a:lnSpc>
                <a:spcPct val="95825"/>
              </a:lnSpc>
              <a:spcBef>
                <a:spcPts val="4183"/>
              </a:spcBef>
            </a:pPr>
            <a:r>
              <a:rPr lang="en-US" sz="2000" b="1" dirty="0">
                <a:solidFill>
                  <a:srgbClr val="0070C0"/>
                </a:solidFill>
                <a:cs typeface="Georgia"/>
              </a:rPr>
              <a:t>Rules Regarding Curly Braces</a:t>
            </a:r>
          </a:p>
        </p:txBody>
      </p:sp>
      <p:pic>
        <p:nvPicPr>
          <p:cNvPr id="31" name="Picture 30" descr="cccccccccccccccccccccccc.png"/>
          <p:cNvPicPr>
            <a:picLocks noChangeAspect="1"/>
          </p:cNvPicPr>
          <p:nvPr/>
        </p:nvPicPr>
        <p:blipFill>
          <a:blip r:embed="rId4" cstate="print"/>
          <a:stretch>
            <a:fillRect/>
          </a:stretch>
        </p:blipFill>
        <p:spPr>
          <a:xfrm>
            <a:off x="571472" y="1500180"/>
            <a:ext cx="2510595" cy="2786082"/>
          </a:xfrm>
          <a:prstGeom prst="rect">
            <a:avLst/>
          </a:prstGeom>
        </p:spPr>
      </p:pic>
      <p:sp>
        <p:nvSpPr>
          <p:cNvPr id="26" name="TextBox 25"/>
          <p:cNvSpPr txBox="1"/>
          <p:nvPr/>
        </p:nvSpPr>
        <p:spPr>
          <a:xfrm>
            <a:off x="3726144" y="3286130"/>
            <a:ext cx="5000660" cy="387798"/>
          </a:xfrm>
          <a:prstGeom prst="rect">
            <a:avLst/>
          </a:prstGeom>
          <a:noFill/>
        </p:spPr>
        <p:txBody>
          <a:bodyPr wrap="square" rtlCol="0">
            <a:spAutoFit/>
          </a:bodyPr>
          <a:lstStyle/>
          <a:p>
            <a:pPr marL="190500">
              <a:lnSpc>
                <a:spcPct val="95825"/>
              </a:lnSpc>
              <a:spcBef>
                <a:spcPts val="4183"/>
              </a:spcBef>
            </a:pPr>
            <a:r>
              <a:rPr lang="en-US" sz="2000" b="1" dirty="0">
                <a:solidFill>
                  <a:srgbClr val="92D050"/>
                </a:solidFill>
                <a:latin typeface="+mj-lt"/>
                <a:cs typeface="Georgia"/>
              </a:rPr>
              <a:t>Some Example </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2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animEffect transition="in" filter="wipe(down)">
                                      <p:cBhvr>
                                        <p:cTn id="24" dur="500"/>
                                        <p:tgtEl>
                                          <p:spTgt spid="2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wipe(down)">
                                      <p:cBhvr>
                                        <p:cTn id="29"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build="p"/>
      <p:bldP spid="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36512" y="915566"/>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is the difference between void main and </a:t>
            </a:r>
            <a:r>
              <a:rPr lang="en-US" sz="2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int</a:t>
            </a: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 main()?</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endParaRP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2" name="TextBox 1">
            <a:extLst>
              <a:ext uri="{FF2B5EF4-FFF2-40B4-BE49-F238E27FC236}">
                <a16:creationId xmlns:a16="http://schemas.microsoft.com/office/drawing/2014/main" xmlns="" id="{80D2A6BC-062D-447C-89E3-F68ECD174A8F}"/>
              </a:ext>
            </a:extLst>
          </p:cNvPr>
          <p:cNvSpPr txBox="1"/>
          <p:nvPr/>
        </p:nvSpPr>
        <p:spPr>
          <a:xfrm>
            <a:off x="122675" y="1141178"/>
            <a:ext cx="184731" cy="3693319"/>
          </a:xfrm>
          <a:prstGeom prst="rect">
            <a:avLst/>
          </a:prstGeom>
          <a:noFill/>
        </p:spPr>
        <p:txBody>
          <a:bodyPr wrap="none" rtlCol="0">
            <a:spAutoFit/>
          </a:bodyPr>
          <a:lstStyle/>
          <a:p>
            <a:endParaRPr lang="en-US" dirty="0">
              <a:solidFill>
                <a:srgbClr val="FFFF00"/>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Box 12"/>
          <p:cNvSpPr txBox="1"/>
          <p:nvPr/>
        </p:nvSpPr>
        <p:spPr>
          <a:xfrm>
            <a:off x="228600" y="1200150"/>
            <a:ext cx="8763000" cy="3170099"/>
          </a:xfrm>
          <a:prstGeom prst="rect">
            <a:avLst/>
          </a:prstGeom>
          <a:noFill/>
        </p:spPr>
        <p:txBody>
          <a:bodyPr wrap="square" rtlCol="0">
            <a:spAutoFit/>
          </a:bodyPr>
          <a:lstStyle/>
          <a:p>
            <a:r>
              <a:rPr lang="en-US" sz="2000" b="1" dirty="0" err="1" smtClean="0">
                <a:solidFill>
                  <a:schemeClr val="bg1"/>
                </a:solidFill>
              </a:rPr>
              <a:t>Ans</a:t>
            </a:r>
            <a:r>
              <a:rPr lang="en-US" sz="2000" b="1" dirty="0" smtClean="0">
                <a:solidFill>
                  <a:schemeClr val="bg1"/>
                </a:solidFill>
              </a:rPr>
              <a:t> : The meaning of the “void” in front of main() , we as a programmer do not </a:t>
            </a:r>
          </a:p>
          <a:p>
            <a:r>
              <a:rPr lang="en-US" sz="2000" b="1" dirty="0" smtClean="0">
                <a:solidFill>
                  <a:schemeClr val="bg1"/>
                </a:solidFill>
              </a:rPr>
              <a:t>want to return any value from main() to the OS , which is the caller of the </a:t>
            </a:r>
          </a:p>
          <a:p>
            <a:r>
              <a:rPr lang="en-US" sz="2000" b="1" dirty="0" smtClean="0">
                <a:solidFill>
                  <a:schemeClr val="bg1"/>
                </a:solidFill>
              </a:rPr>
              <a:t>function main().</a:t>
            </a:r>
          </a:p>
          <a:p>
            <a:r>
              <a:rPr lang="en-US" sz="2000" b="1" dirty="0" smtClean="0">
                <a:solidFill>
                  <a:schemeClr val="bg1"/>
                </a:solidFill>
              </a:rPr>
              <a:t>But it is not considered to be a good programming practice if we write “void” </a:t>
            </a:r>
          </a:p>
          <a:p>
            <a:r>
              <a:rPr lang="en-US" sz="2000" b="1" dirty="0" smtClean="0">
                <a:solidFill>
                  <a:schemeClr val="bg1"/>
                </a:solidFill>
              </a:rPr>
              <a:t>main(). Rather  programmers are advised to use “</a:t>
            </a:r>
            <a:r>
              <a:rPr lang="en-US" sz="2000" b="1" dirty="0" err="1" smtClean="0">
                <a:solidFill>
                  <a:schemeClr val="bg1"/>
                </a:solidFill>
              </a:rPr>
              <a:t>int</a:t>
            </a:r>
            <a:r>
              <a:rPr lang="en-US" sz="2000" b="1" dirty="0" smtClean="0">
                <a:solidFill>
                  <a:schemeClr val="bg1"/>
                </a:solidFill>
              </a:rPr>
              <a:t>” as the return type of main().</a:t>
            </a:r>
          </a:p>
          <a:p>
            <a:r>
              <a:rPr lang="en-US" sz="2000" b="1" dirty="0" smtClean="0">
                <a:solidFill>
                  <a:schemeClr val="bg1"/>
                </a:solidFill>
              </a:rPr>
              <a:t>If the return type of main() is </a:t>
            </a:r>
            <a:r>
              <a:rPr lang="en-US" sz="2000" b="1" dirty="0" err="1" smtClean="0">
                <a:solidFill>
                  <a:schemeClr val="bg1"/>
                </a:solidFill>
              </a:rPr>
              <a:t>int</a:t>
            </a:r>
            <a:r>
              <a:rPr lang="en-US" sz="2000" b="1" dirty="0" smtClean="0">
                <a:solidFill>
                  <a:schemeClr val="bg1"/>
                </a:solidFill>
              </a:rPr>
              <a:t> , then programmer has to return either of the 2 values from main() and these values are :</a:t>
            </a:r>
          </a:p>
          <a:p>
            <a:pPr marL="457200" indent="-457200">
              <a:buAutoNum type="arabicPeriod"/>
            </a:pPr>
            <a:r>
              <a:rPr lang="en-US" sz="2000" b="1" dirty="0" smtClean="0">
                <a:solidFill>
                  <a:schemeClr val="bg1"/>
                </a:solidFill>
              </a:rPr>
              <a:t>0: This indicates successful  termination.</a:t>
            </a:r>
          </a:p>
          <a:p>
            <a:pPr marL="457200" indent="-457200">
              <a:buAutoNum type="arabicPeriod"/>
            </a:pPr>
            <a:r>
              <a:rPr lang="en-US" sz="2000" b="1" dirty="0" smtClean="0">
                <a:solidFill>
                  <a:schemeClr val="bg1"/>
                </a:solidFill>
              </a:rPr>
              <a:t>1: This indicates Failure </a:t>
            </a:r>
          </a:p>
        </p:txBody>
      </p:sp>
    </p:spTree>
    <p:extLst>
      <p:ext uri="{BB962C8B-B14F-4D97-AF65-F5344CB8AC3E}">
        <p14:creationId xmlns:p14="http://schemas.microsoft.com/office/powerpoint/2010/main" xmlns="" val="334089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98757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Components of Function Declaration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2" name="TextBox 1">
            <a:extLst>
              <a:ext uri="{FF2B5EF4-FFF2-40B4-BE49-F238E27FC236}">
                <a16:creationId xmlns:a16="http://schemas.microsoft.com/office/drawing/2014/main" xmlns="" id="{61FF1416-B5D4-4B4E-877B-DF71C4B598E3}"/>
              </a:ext>
            </a:extLst>
          </p:cNvPr>
          <p:cNvSpPr txBox="1"/>
          <p:nvPr/>
        </p:nvSpPr>
        <p:spPr>
          <a:xfrm>
            <a:off x="107504" y="1131590"/>
            <a:ext cx="4361900" cy="3970318"/>
          </a:xfrm>
          <a:prstGeom prst="rect">
            <a:avLst/>
          </a:prstGeom>
          <a:noFill/>
        </p:spPr>
        <p:txBody>
          <a:bodyPr wrap="none" rtlCol="0">
            <a:spAutoFit/>
          </a:bodyPr>
          <a:lstStyle/>
          <a:p>
            <a:r>
              <a:rPr lang="en-US" dirty="0"/>
              <a:t>1. </a:t>
            </a:r>
            <a:r>
              <a:rPr lang="en-US" dirty="0">
                <a:solidFill>
                  <a:schemeClr val="bg1"/>
                </a:solidFill>
              </a:rPr>
              <a:t>Return Type</a:t>
            </a:r>
          </a:p>
          <a:p>
            <a:r>
              <a:rPr lang="en-US" dirty="0"/>
              <a:t>2. </a:t>
            </a:r>
            <a:r>
              <a:rPr lang="en-US" dirty="0">
                <a:solidFill>
                  <a:srgbClr val="08E64D"/>
                </a:solidFill>
              </a:rPr>
              <a:t>Function Name</a:t>
            </a:r>
          </a:p>
          <a:p>
            <a:r>
              <a:rPr lang="en-US" dirty="0"/>
              <a:t>3. </a:t>
            </a:r>
            <a:r>
              <a:rPr lang="en-US" dirty="0">
                <a:solidFill>
                  <a:srgbClr val="FFFF00"/>
                </a:solidFill>
              </a:rPr>
              <a:t>Function Arguments, Function Parameters</a:t>
            </a:r>
          </a:p>
          <a:p>
            <a:endParaRPr lang="en-US" dirty="0"/>
          </a:p>
          <a:p>
            <a:r>
              <a:rPr lang="en-US" dirty="0">
                <a:solidFill>
                  <a:srgbClr val="002060"/>
                </a:solidFill>
              </a:rPr>
              <a:t>Example:</a:t>
            </a:r>
          </a:p>
          <a:p>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x = pow(3, 2);</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x = strlen(“Sachin”);</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clrscr();</a:t>
            </a:r>
          </a:p>
          <a:p>
            <a:endParaRPr lang="en-US" dirty="0">
              <a:solidFill>
                <a:schemeClr val="bg1"/>
              </a:solidFill>
            </a:endParaRPr>
          </a:p>
        </p:txBody>
      </p:sp>
      <p:sp>
        <p:nvSpPr>
          <p:cNvPr id="3" name="Rectangle 2">
            <a:extLst>
              <a:ext uri="{FF2B5EF4-FFF2-40B4-BE49-F238E27FC236}">
                <a16:creationId xmlns:a16="http://schemas.microsoft.com/office/drawing/2014/main" xmlns="" id="{A22DA32E-A1DE-48B6-9AC4-ED1F70093AD8}"/>
              </a:ext>
            </a:extLst>
          </p:cNvPr>
          <p:cNvSpPr/>
          <p:nvPr/>
        </p:nvSpPr>
        <p:spPr>
          <a:xfrm>
            <a:off x="3799131" y="2862539"/>
            <a:ext cx="2069013" cy="755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Function arguments</a:t>
            </a:r>
          </a:p>
        </p:txBody>
      </p:sp>
      <p:sp>
        <p:nvSpPr>
          <p:cNvPr id="6" name="Arrow: Bent-Up 5">
            <a:extLst>
              <a:ext uri="{FF2B5EF4-FFF2-40B4-BE49-F238E27FC236}">
                <a16:creationId xmlns:a16="http://schemas.microsoft.com/office/drawing/2014/main" xmlns="" id="{7DA84732-091F-4693-BF9F-A624CE340F9B}"/>
              </a:ext>
            </a:extLst>
          </p:cNvPr>
          <p:cNvSpPr/>
          <p:nvPr/>
        </p:nvSpPr>
        <p:spPr>
          <a:xfrm flipH="1">
            <a:off x="1403648" y="3075806"/>
            <a:ext cx="2304256" cy="24794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Bent-Up 12">
            <a:extLst>
              <a:ext uri="{FF2B5EF4-FFF2-40B4-BE49-F238E27FC236}">
                <a16:creationId xmlns:a16="http://schemas.microsoft.com/office/drawing/2014/main" xmlns="" id="{FCC5A5B2-A2D9-4B26-9E39-BF830822C8A1}"/>
              </a:ext>
            </a:extLst>
          </p:cNvPr>
          <p:cNvSpPr/>
          <p:nvPr/>
        </p:nvSpPr>
        <p:spPr>
          <a:xfrm flipH="1" flipV="1">
            <a:off x="1619672" y="3435846"/>
            <a:ext cx="2088232" cy="28803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5948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wipe(down)">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wipe(down)">
                                      <p:cBhvr>
                                        <p:cTn id="37" dur="500"/>
                                        <p:tgtEl>
                                          <p:spTgt spid="2">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0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20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6"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9382" y="98757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Components of Function Declaration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6" name="Rectangle 5">
            <a:extLst>
              <a:ext uri="{FF2B5EF4-FFF2-40B4-BE49-F238E27FC236}">
                <a16:creationId xmlns:a16="http://schemas.microsoft.com/office/drawing/2014/main" xmlns="" id="{F57E3A70-B84A-4B4F-B64F-3AFADDCE1B59}"/>
              </a:ext>
            </a:extLst>
          </p:cNvPr>
          <p:cNvSpPr/>
          <p:nvPr/>
        </p:nvSpPr>
        <p:spPr>
          <a:xfrm>
            <a:off x="3043386" y="2388803"/>
            <a:ext cx="2869780" cy="687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 = strlen(“Sachin”);</a:t>
            </a:r>
          </a:p>
        </p:txBody>
      </p:sp>
      <p:sp>
        <p:nvSpPr>
          <p:cNvPr id="12" name="Arrow: Down 11">
            <a:extLst>
              <a:ext uri="{FF2B5EF4-FFF2-40B4-BE49-F238E27FC236}">
                <a16:creationId xmlns:a16="http://schemas.microsoft.com/office/drawing/2014/main" xmlns="" id="{48AC1912-98B6-4127-8CA5-B77553016F89}"/>
              </a:ext>
            </a:extLst>
          </p:cNvPr>
          <p:cNvSpPr/>
          <p:nvPr/>
        </p:nvSpPr>
        <p:spPr>
          <a:xfrm>
            <a:off x="4788024" y="2139702"/>
            <a:ext cx="14401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xmlns="" id="{041F426F-1515-40E6-BB48-C7453307FF44}"/>
              </a:ext>
            </a:extLst>
          </p:cNvPr>
          <p:cNvSpPr/>
          <p:nvPr/>
        </p:nvSpPr>
        <p:spPr>
          <a:xfrm>
            <a:off x="4211960" y="1380691"/>
            <a:ext cx="1309494" cy="6870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Passed by</a:t>
            </a:r>
          </a:p>
          <a:p>
            <a:pPr algn="ctr"/>
            <a:r>
              <a:rPr lang="en-US" dirty="0"/>
              <a:t>argument</a:t>
            </a:r>
          </a:p>
        </p:txBody>
      </p:sp>
      <p:cxnSp>
        <p:nvCxnSpPr>
          <p:cNvPr id="15" name="Straight Arrow Connector 14">
            <a:extLst>
              <a:ext uri="{FF2B5EF4-FFF2-40B4-BE49-F238E27FC236}">
                <a16:creationId xmlns:a16="http://schemas.microsoft.com/office/drawing/2014/main" xmlns="" id="{43F87481-5E34-4135-9AE6-C102562337FD}"/>
              </a:ext>
            </a:extLst>
          </p:cNvPr>
          <p:cNvCxnSpPr>
            <a:cxnSpLocks/>
          </p:cNvCxnSpPr>
          <p:nvPr/>
        </p:nvCxnSpPr>
        <p:spPr>
          <a:xfrm flipV="1">
            <a:off x="4932040" y="2787774"/>
            <a:ext cx="0" cy="7463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Oval 16">
            <a:extLst>
              <a:ext uri="{FF2B5EF4-FFF2-40B4-BE49-F238E27FC236}">
                <a16:creationId xmlns:a16="http://schemas.microsoft.com/office/drawing/2014/main" xmlns="" id="{88202658-278E-494D-864A-CF7218605C69}"/>
              </a:ext>
            </a:extLst>
          </p:cNvPr>
          <p:cNvSpPr/>
          <p:nvPr/>
        </p:nvSpPr>
        <p:spPr>
          <a:xfrm>
            <a:off x="4283968" y="3579862"/>
            <a:ext cx="1341158" cy="7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Argument</a:t>
            </a:r>
          </a:p>
        </p:txBody>
      </p:sp>
      <p:cxnSp>
        <p:nvCxnSpPr>
          <p:cNvPr id="20" name="Straight Arrow Connector 19">
            <a:extLst>
              <a:ext uri="{FF2B5EF4-FFF2-40B4-BE49-F238E27FC236}">
                <a16:creationId xmlns:a16="http://schemas.microsoft.com/office/drawing/2014/main" xmlns="" id="{B4B056CD-9521-4801-99E9-3F2C65B1F2A8}"/>
              </a:ext>
            </a:extLst>
          </p:cNvPr>
          <p:cNvCxnSpPr>
            <a:cxnSpLocks/>
          </p:cNvCxnSpPr>
          <p:nvPr/>
        </p:nvCxnSpPr>
        <p:spPr>
          <a:xfrm flipH="1" flipV="1">
            <a:off x="5076056" y="2859782"/>
            <a:ext cx="981125" cy="53713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1" name="Oval 20">
            <a:extLst>
              <a:ext uri="{FF2B5EF4-FFF2-40B4-BE49-F238E27FC236}">
                <a16:creationId xmlns:a16="http://schemas.microsoft.com/office/drawing/2014/main" xmlns="" id="{E1747BFA-9C23-43FC-9E99-C5DF8E41F499}"/>
              </a:ext>
            </a:extLst>
          </p:cNvPr>
          <p:cNvSpPr/>
          <p:nvPr/>
        </p:nvSpPr>
        <p:spPr>
          <a:xfrm>
            <a:off x="5940152" y="3291830"/>
            <a:ext cx="916029" cy="7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String</a:t>
            </a:r>
          </a:p>
        </p:txBody>
      </p:sp>
      <p:sp>
        <p:nvSpPr>
          <p:cNvPr id="24" name="Arrow: Down 23">
            <a:extLst>
              <a:ext uri="{FF2B5EF4-FFF2-40B4-BE49-F238E27FC236}">
                <a16:creationId xmlns:a16="http://schemas.microsoft.com/office/drawing/2014/main" xmlns="" id="{BF20848F-D3E6-4827-BF48-B7F477BFEA05}"/>
              </a:ext>
            </a:extLst>
          </p:cNvPr>
          <p:cNvSpPr/>
          <p:nvPr/>
        </p:nvSpPr>
        <p:spPr>
          <a:xfrm rot="10800000">
            <a:off x="3491881" y="2905651"/>
            <a:ext cx="144016" cy="575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xmlns="" id="{9EB35E0D-D3E4-439E-844E-EE3B955C8784}"/>
              </a:ext>
            </a:extLst>
          </p:cNvPr>
          <p:cNvSpPr/>
          <p:nvPr/>
        </p:nvSpPr>
        <p:spPr>
          <a:xfrm>
            <a:off x="2483768" y="3612939"/>
            <a:ext cx="1309494" cy="6870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Return</a:t>
            </a:r>
          </a:p>
          <a:p>
            <a:pPr algn="ctr"/>
            <a:r>
              <a:rPr lang="en-US" dirty="0"/>
              <a:t>value</a:t>
            </a:r>
          </a:p>
        </p:txBody>
      </p:sp>
      <p:sp>
        <p:nvSpPr>
          <p:cNvPr id="28" name="Oval 27">
            <a:extLst>
              <a:ext uri="{FF2B5EF4-FFF2-40B4-BE49-F238E27FC236}">
                <a16:creationId xmlns:a16="http://schemas.microsoft.com/office/drawing/2014/main" xmlns="" id="{285C1FD9-67EB-4540-B493-79723A8C2B4B}"/>
              </a:ext>
            </a:extLst>
          </p:cNvPr>
          <p:cNvSpPr/>
          <p:nvPr/>
        </p:nvSpPr>
        <p:spPr>
          <a:xfrm>
            <a:off x="683568" y="1800452"/>
            <a:ext cx="625660" cy="560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cxnSp>
        <p:nvCxnSpPr>
          <p:cNvPr id="29" name="Straight Arrow Connector 28">
            <a:extLst>
              <a:ext uri="{FF2B5EF4-FFF2-40B4-BE49-F238E27FC236}">
                <a16:creationId xmlns:a16="http://schemas.microsoft.com/office/drawing/2014/main" xmlns="" id="{A77816F2-DBA7-4868-9CE7-88B2E08DE022}"/>
              </a:ext>
            </a:extLst>
          </p:cNvPr>
          <p:cNvCxnSpPr>
            <a:cxnSpLocks/>
            <a:stCxn id="30" idx="5"/>
          </p:cNvCxnSpPr>
          <p:nvPr/>
        </p:nvCxnSpPr>
        <p:spPr>
          <a:xfrm>
            <a:off x="2473560" y="2174424"/>
            <a:ext cx="1018320" cy="46248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0" name="Oval 29">
            <a:extLst>
              <a:ext uri="{FF2B5EF4-FFF2-40B4-BE49-F238E27FC236}">
                <a16:creationId xmlns:a16="http://schemas.microsoft.com/office/drawing/2014/main" xmlns="" id="{375B4440-0665-4DE3-AEE9-19A92FFA3BCA}"/>
              </a:ext>
            </a:extLst>
          </p:cNvPr>
          <p:cNvSpPr/>
          <p:nvPr/>
        </p:nvSpPr>
        <p:spPr>
          <a:xfrm>
            <a:off x="1691680" y="1537414"/>
            <a:ext cx="916029" cy="7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a:t>
            </a:r>
          </a:p>
        </p:txBody>
      </p:sp>
      <p:sp>
        <p:nvSpPr>
          <p:cNvPr id="31" name="Arrow: Curved Up 30">
            <a:extLst>
              <a:ext uri="{FF2B5EF4-FFF2-40B4-BE49-F238E27FC236}">
                <a16:creationId xmlns:a16="http://schemas.microsoft.com/office/drawing/2014/main" xmlns="" id="{40BA6450-2ACF-4F7C-B489-3EBECC325015}"/>
              </a:ext>
            </a:extLst>
          </p:cNvPr>
          <p:cNvSpPr/>
          <p:nvPr/>
        </p:nvSpPr>
        <p:spPr>
          <a:xfrm flipH="1">
            <a:off x="961393" y="2283718"/>
            <a:ext cx="1018319" cy="62193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loud 31">
            <a:extLst>
              <a:ext uri="{FF2B5EF4-FFF2-40B4-BE49-F238E27FC236}">
                <a16:creationId xmlns:a16="http://schemas.microsoft.com/office/drawing/2014/main" xmlns="" id="{6E6D0C20-5382-4CC6-9EA1-574718E5993D}"/>
              </a:ext>
            </a:extLst>
          </p:cNvPr>
          <p:cNvSpPr/>
          <p:nvPr/>
        </p:nvSpPr>
        <p:spPr>
          <a:xfrm>
            <a:off x="465293" y="2931790"/>
            <a:ext cx="1633686" cy="144016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Returned by the</a:t>
            </a:r>
          </a:p>
          <a:p>
            <a:pPr algn="ctr"/>
            <a:r>
              <a:rPr lang="en-US" dirty="0"/>
              <a:t>function</a:t>
            </a:r>
          </a:p>
        </p:txBody>
      </p:sp>
    </p:spTree>
    <p:extLst>
      <p:ext uri="{BB962C8B-B14F-4D97-AF65-F5344CB8AC3E}">
        <p14:creationId xmlns:p14="http://schemas.microsoft.com/office/powerpoint/2010/main" xmlns="" val="294712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20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20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20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20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20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20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20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20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20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0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7" grpId="0" animBg="1"/>
      <p:bldP spid="21" grpId="0" animBg="1"/>
      <p:bldP spid="24" grpId="0" animBg="1"/>
      <p:bldP spid="25" grpId="0" animBg="1"/>
      <p:bldP spid="28" grpId="0" animBg="1"/>
      <p:bldP spid="30" grpId="0" animBg="1"/>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9382" y="987574"/>
            <a:ext cx="9144000" cy="4000528"/>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Components of Function Declaration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6" name="Rectangle 5">
            <a:extLst>
              <a:ext uri="{FF2B5EF4-FFF2-40B4-BE49-F238E27FC236}">
                <a16:creationId xmlns:a16="http://schemas.microsoft.com/office/drawing/2014/main" xmlns="" id="{F57E3A70-B84A-4B4F-B64F-3AFADDCE1B59}"/>
              </a:ext>
            </a:extLst>
          </p:cNvPr>
          <p:cNvSpPr/>
          <p:nvPr/>
        </p:nvSpPr>
        <p:spPr>
          <a:xfrm>
            <a:off x="3043386" y="1491630"/>
            <a:ext cx="2869780" cy="687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 = pow(3, 2);</a:t>
            </a:r>
          </a:p>
        </p:txBody>
      </p:sp>
      <p:sp>
        <p:nvSpPr>
          <p:cNvPr id="22" name="Rectangle 21">
            <a:extLst>
              <a:ext uri="{FF2B5EF4-FFF2-40B4-BE49-F238E27FC236}">
                <a16:creationId xmlns:a16="http://schemas.microsoft.com/office/drawing/2014/main" xmlns="" id="{570C3B17-F06D-4CD3-9A89-34C1CCCD336C}"/>
              </a:ext>
            </a:extLst>
          </p:cNvPr>
          <p:cNvSpPr/>
          <p:nvPr/>
        </p:nvSpPr>
        <p:spPr>
          <a:xfrm>
            <a:off x="3059832" y="3363838"/>
            <a:ext cx="2869780" cy="687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 = strcmp(“Ajay”, “Ajit”);</a:t>
            </a:r>
          </a:p>
        </p:txBody>
      </p:sp>
      <p:sp>
        <p:nvSpPr>
          <p:cNvPr id="2" name="Right Brace 1">
            <a:extLst>
              <a:ext uri="{FF2B5EF4-FFF2-40B4-BE49-F238E27FC236}">
                <a16:creationId xmlns:a16="http://schemas.microsoft.com/office/drawing/2014/main" xmlns="" id="{804C0F77-6E3E-40A0-B204-03F1B3B15AAC}"/>
              </a:ext>
            </a:extLst>
          </p:cNvPr>
          <p:cNvSpPr/>
          <p:nvPr/>
        </p:nvSpPr>
        <p:spPr>
          <a:xfrm rot="5400000">
            <a:off x="4664936" y="1902750"/>
            <a:ext cx="249100" cy="290956"/>
          </a:xfrm>
          <a:prstGeom prst="rightBrace">
            <a:avLst>
              <a:gd name="adj1" fmla="val 8333"/>
              <a:gd name="adj2" fmla="val 4999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 name="Arrow: Down 2">
            <a:extLst>
              <a:ext uri="{FF2B5EF4-FFF2-40B4-BE49-F238E27FC236}">
                <a16:creationId xmlns:a16="http://schemas.microsoft.com/office/drawing/2014/main" xmlns="" id="{B06DEBE3-0AF2-47FE-A6DF-A6E573B55E2C}"/>
              </a:ext>
            </a:extLst>
          </p:cNvPr>
          <p:cNvSpPr/>
          <p:nvPr/>
        </p:nvSpPr>
        <p:spPr>
          <a:xfrm>
            <a:off x="4716016" y="2210270"/>
            <a:ext cx="144016" cy="357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F0C1A9D1-4009-422C-8691-9A893659CAEB}"/>
              </a:ext>
            </a:extLst>
          </p:cNvPr>
          <p:cNvSpPr/>
          <p:nvPr/>
        </p:nvSpPr>
        <p:spPr>
          <a:xfrm>
            <a:off x="4211960" y="2643758"/>
            <a:ext cx="1169940" cy="357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 Argument</a:t>
            </a:r>
          </a:p>
        </p:txBody>
      </p:sp>
      <p:sp>
        <p:nvSpPr>
          <p:cNvPr id="27" name="Arrow: Down 26">
            <a:extLst>
              <a:ext uri="{FF2B5EF4-FFF2-40B4-BE49-F238E27FC236}">
                <a16:creationId xmlns:a16="http://schemas.microsoft.com/office/drawing/2014/main" xmlns="" id="{D194402D-EAA6-4C68-8BF5-9F958079AEDA}"/>
              </a:ext>
            </a:extLst>
          </p:cNvPr>
          <p:cNvSpPr/>
          <p:nvPr/>
        </p:nvSpPr>
        <p:spPr>
          <a:xfrm>
            <a:off x="4868416" y="4085453"/>
            <a:ext cx="144016" cy="357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83A90CE2-1FDE-42AF-8130-959912643CD1}"/>
              </a:ext>
            </a:extLst>
          </p:cNvPr>
          <p:cNvSpPr/>
          <p:nvPr/>
        </p:nvSpPr>
        <p:spPr>
          <a:xfrm>
            <a:off x="4364360" y="4518941"/>
            <a:ext cx="1169940" cy="357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 Argument</a:t>
            </a:r>
          </a:p>
        </p:txBody>
      </p:sp>
      <p:sp>
        <p:nvSpPr>
          <p:cNvPr id="34" name="Right Brace 33">
            <a:extLst>
              <a:ext uri="{FF2B5EF4-FFF2-40B4-BE49-F238E27FC236}">
                <a16:creationId xmlns:a16="http://schemas.microsoft.com/office/drawing/2014/main" xmlns="" id="{1A44BE3F-5B6F-4349-A61D-EA3605ACFD3A}"/>
              </a:ext>
            </a:extLst>
          </p:cNvPr>
          <p:cNvSpPr/>
          <p:nvPr/>
        </p:nvSpPr>
        <p:spPr>
          <a:xfrm rot="5400000">
            <a:off x="4828659" y="3582035"/>
            <a:ext cx="226455" cy="754666"/>
          </a:xfrm>
          <a:prstGeom prst="rightBrace">
            <a:avLst>
              <a:gd name="adj1" fmla="val 8333"/>
              <a:gd name="adj2" fmla="val 4999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6" name="Rectangle 35">
            <a:extLst>
              <a:ext uri="{FF2B5EF4-FFF2-40B4-BE49-F238E27FC236}">
                <a16:creationId xmlns:a16="http://schemas.microsoft.com/office/drawing/2014/main" xmlns="" id="{3C43119D-DB9D-41BB-9EF3-E2D70822A58B}"/>
              </a:ext>
            </a:extLst>
          </p:cNvPr>
          <p:cNvSpPr/>
          <p:nvPr/>
        </p:nvSpPr>
        <p:spPr>
          <a:xfrm>
            <a:off x="2867408" y="2285158"/>
            <a:ext cx="799085" cy="357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 Value</a:t>
            </a:r>
          </a:p>
        </p:txBody>
      </p:sp>
      <p:cxnSp>
        <p:nvCxnSpPr>
          <p:cNvPr id="7" name="Straight Arrow Connector 6">
            <a:extLst>
              <a:ext uri="{FF2B5EF4-FFF2-40B4-BE49-F238E27FC236}">
                <a16:creationId xmlns:a16="http://schemas.microsoft.com/office/drawing/2014/main" xmlns="" id="{D3B59583-2643-4EA4-A99C-34D769DDBF1C}"/>
              </a:ext>
            </a:extLst>
          </p:cNvPr>
          <p:cNvCxnSpPr/>
          <p:nvPr/>
        </p:nvCxnSpPr>
        <p:spPr>
          <a:xfrm flipH="1">
            <a:off x="3419872" y="1923678"/>
            <a:ext cx="432048" cy="43204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7" name="Rectangle 36">
            <a:extLst>
              <a:ext uri="{FF2B5EF4-FFF2-40B4-BE49-F238E27FC236}">
                <a16:creationId xmlns:a16="http://schemas.microsoft.com/office/drawing/2014/main" xmlns="" id="{DBDB95E7-7B5A-409D-AE3D-517261F2D49D}"/>
              </a:ext>
            </a:extLst>
          </p:cNvPr>
          <p:cNvSpPr/>
          <p:nvPr/>
        </p:nvSpPr>
        <p:spPr>
          <a:xfrm>
            <a:off x="2381164" y="4229374"/>
            <a:ext cx="799085" cy="357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 Value</a:t>
            </a:r>
          </a:p>
        </p:txBody>
      </p:sp>
      <p:cxnSp>
        <p:nvCxnSpPr>
          <p:cNvPr id="38" name="Straight Arrow Connector 37">
            <a:extLst>
              <a:ext uri="{FF2B5EF4-FFF2-40B4-BE49-F238E27FC236}">
                <a16:creationId xmlns:a16="http://schemas.microsoft.com/office/drawing/2014/main" xmlns="" id="{2F82283B-58DB-4C5F-AE58-F5C29F5ACA82}"/>
              </a:ext>
            </a:extLst>
          </p:cNvPr>
          <p:cNvCxnSpPr/>
          <p:nvPr/>
        </p:nvCxnSpPr>
        <p:spPr>
          <a:xfrm flipH="1">
            <a:off x="2933628" y="3867894"/>
            <a:ext cx="432048" cy="43204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296319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20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0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20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20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20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20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20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20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22" grpId="0" animBg="1"/>
      <p:bldP spid="3" grpId="0" animBg="1"/>
      <p:bldP spid="4" grpId="0" animBg="1"/>
      <p:bldP spid="27" grpId="0" animBg="1"/>
      <p:bldP spid="33" grpId="0" animBg="1"/>
      <p:bldP spid="34" grpId="0" animBg="1"/>
      <p:bldP spid="36" grpId="0" animBg="1"/>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9382" y="987574"/>
            <a:ext cx="9144000" cy="4000528"/>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Function Declaration/Function Prototype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5" name="TextBox 4">
            <a:extLst>
              <a:ext uri="{FF2B5EF4-FFF2-40B4-BE49-F238E27FC236}">
                <a16:creationId xmlns:a16="http://schemas.microsoft.com/office/drawing/2014/main" xmlns="" id="{5B3D98CF-59CF-4641-85DD-78216DF0FD84}"/>
              </a:ext>
            </a:extLst>
          </p:cNvPr>
          <p:cNvSpPr txBox="1"/>
          <p:nvPr/>
        </p:nvSpPr>
        <p:spPr>
          <a:xfrm>
            <a:off x="123372" y="1059582"/>
            <a:ext cx="8432117" cy="3970318"/>
          </a:xfrm>
          <a:prstGeom prst="rect">
            <a:avLst/>
          </a:prstGeom>
          <a:noFill/>
        </p:spPr>
        <p:txBody>
          <a:bodyPr wrap="none" rtlCol="0">
            <a:spAutoFit/>
          </a:bodyPr>
          <a:lstStyle/>
          <a:p>
            <a:r>
              <a:rPr lang="en-US" dirty="0">
                <a:solidFill>
                  <a:srgbClr val="FFFF00"/>
                </a:solidFill>
              </a:rPr>
              <a:t>Syntax of Function Declaration</a:t>
            </a:r>
          </a:p>
          <a:p>
            <a:endParaRPr lang="en-US" dirty="0"/>
          </a:p>
          <a:p>
            <a:r>
              <a:rPr lang="en-US" dirty="0">
                <a:solidFill>
                  <a:schemeClr val="bg1"/>
                </a:solidFill>
              </a:rPr>
              <a:t>&lt;return_type&gt; </a:t>
            </a:r>
            <a:r>
              <a:rPr lang="en-US" dirty="0">
                <a:solidFill>
                  <a:srgbClr val="08E64D"/>
                </a:solidFill>
              </a:rPr>
              <a:t>&lt;fuction_name&gt; </a:t>
            </a:r>
            <a:r>
              <a:rPr lang="en-US" dirty="0"/>
              <a:t>(</a:t>
            </a:r>
            <a:r>
              <a:rPr lang="en-US" dirty="0">
                <a:solidFill>
                  <a:srgbClr val="002060"/>
                </a:solidFill>
              </a:rPr>
              <a:t>&lt;list_of_arguments&gt;</a:t>
            </a:r>
            <a:r>
              <a:rPr lang="en-US" dirty="0"/>
              <a:t>);</a:t>
            </a:r>
          </a:p>
          <a:p>
            <a:endParaRPr lang="en-US" dirty="0"/>
          </a:p>
          <a:p>
            <a:endParaRPr lang="en-US" dirty="0"/>
          </a:p>
          <a:p>
            <a:endParaRPr lang="en-US" dirty="0"/>
          </a:p>
          <a:p>
            <a:endParaRPr lang="en-US" dirty="0"/>
          </a:p>
          <a:p>
            <a:endParaRPr lang="en-US" dirty="0"/>
          </a:p>
          <a:p>
            <a:r>
              <a:rPr lang="en-US" dirty="0">
                <a:solidFill>
                  <a:srgbClr val="FFFF00"/>
                </a:solidFill>
              </a:rPr>
              <a:t>For Example:</a:t>
            </a:r>
          </a:p>
          <a:p>
            <a:r>
              <a:rPr lang="en-US" dirty="0"/>
              <a:t>1. </a:t>
            </a:r>
            <a:r>
              <a:rPr lang="en-US" dirty="0">
                <a:solidFill>
                  <a:schemeClr val="bg1"/>
                </a:solidFill>
              </a:rPr>
              <a:t>void</a:t>
            </a:r>
            <a:r>
              <a:rPr lang="en-US" dirty="0"/>
              <a:t> </a:t>
            </a:r>
            <a:r>
              <a:rPr lang="en-US" dirty="0">
                <a:solidFill>
                  <a:srgbClr val="08E64D"/>
                </a:solidFill>
              </a:rPr>
              <a:t>clrscr</a:t>
            </a:r>
            <a:r>
              <a:rPr lang="en-US" dirty="0"/>
              <a:t>(</a:t>
            </a:r>
            <a:r>
              <a:rPr lang="en-US" dirty="0">
                <a:solidFill>
                  <a:schemeClr val="bg1"/>
                </a:solidFill>
              </a:rPr>
              <a:t>void</a:t>
            </a:r>
            <a:r>
              <a:rPr lang="en-US" dirty="0"/>
              <a:t>);</a:t>
            </a:r>
          </a:p>
          <a:p>
            <a:r>
              <a:rPr lang="en-US" dirty="0"/>
              <a:t>2. </a:t>
            </a:r>
            <a:r>
              <a:rPr lang="en-US" dirty="0">
                <a:solidFill>
                  <a:schemeClr val="bg1"/>
                </a:solidFill>
              </a:rPr>
              <a:t>double</a:t>
            </a:r>
            <a:r>
              <a:rPr lang="en-US" dirty="0"/>
              <a:t> </a:t>
            </a:r>
            <a:r>
              <a:rPr lang="en-US" dirty="0">
                <a:solidFill>
                  <a:srgbClr val="08E64D"/>
                </a:solidFill>
              </a:rPr>
              <a:t>pow</a:t>
            </a:r>
            <a:r>
              <a:rPr lang="en-US" dirty="0"/>
              <a:t>(</a:t>
            </a:r>
            <a:r>
              <a:rPr lang="en-US" dirty="0">
                <a:solidFill>
                  <a:schemeClr val="bg1"/>
                </a:solidFill>
              </a:rPr>
              <a:t>double</a:t>
            </a:r>
            <a:r>
              <a:rPr lang="en-US" dirty="0"/>
              <a:t>, </a:t>
            </a:r>
            <a:r>
              <a:rPr lang="en-US" dirty="0">
                <a:solidFill>
                  <a:schemeClr val="bg1"/>
                </a:solidFill>
              </a:rPr>
              <a:t>double</a:t>
            </a:r>
            <a:r>
              <a:rPr lang="en-US" dirty="0"/>
              <a:t>);</a:t>
            </a:r>
          </a:p>
          <a:p>
            <a:r>
              <a:rPr lang="en-US" dirty="0"/>
              <a:t>3.</a:t>
            </a:r>
            <a:r>
              <a:rPr lang="en-US" dirty="0">
                <a:solidFill>
                  <a:schemeClr val="bg1"/>
                </a:solidFill>
              </a:rPr>
              <a:t> int </a:t>
            </a:r>
            <a:r>
              <a:rPr lang="en-US" dirty="0">
                <a:solidFill>
                  <a:srgbClr val="08E64D"/>
                </a:solidFill>
              </a:rPr>
              <a:t>strlen</a:t>
            </a:r>
            <a:r>
              <a:rPr lang="en-US" dirty="0"/>
              <a:t>(</a:t>
            </a:r>
            <a:r>
              <a:rPr lang="en-US" dirty="0">
                <a:solidFill>
                  <a:schemeClr val="bg1"/>
                </a:solidFill>
              </a:rPr>
              <a:t>char</a:t>
            </a:r>
            <a:r>
              <a:rPr lang="en-US" dirty="0">
                <a:solidFill>
                  <a:srgbClr val="FFC000"/>
                </a:solidFill>
              </a:rPr>
              <a:t>[]</a:t>
            </a:r>
            <a:r>
              <a:rPr lang="en-US" dirty="0"/>
              <a:t>);</a:t>
            </a:r>
          </a:p>
          <a:p>
            <a:r>
              <a:rPr lang="en-US" dirty="0"/>
              <a:t>4. </a:t>
            </a:r>
            <a:r>
              <a:rPr lang="en-US" dirty="0">
                <a:solidFill>
                  <a:schemeClr val="bg1"/>
                </a:solidFill>
              </a:rPr>
              <a:t>int</a:t>
            </a:r>
            <a:r>
              <a:rPr lang="en-US" dirty="0"/>
              <a:t> </a:t>
            </a:r>
            <a:r>
              <a:rPr lang="en-US" dirty="0">
                <a:solidFill>
                  <a:srgbClr val="08E64D"/>
                </a:solidFill>
              </a:rPr>
              <a:t>strcmp</a:t>
            </a:r>
            <a:r>
              <a:rPr lang="en-US" dirty="0"/>
              <a:t>(</a:t>
            </a:r>
            <a:r>
              <a:rPr lang="en-US" dirty="0">
                <a:solidFill>
                  <a:schemeClr val="bg1"/>
                </a:solidFill>
              </a:rPr>
              <a:t>char</a:t>
            </a:r>
            <a:r>
              <a:rPr lang="en-US" dirty="0">
                <a:solidFill>
                  <a:srgbClr val="FFC000"/>
                </a:solidFill>
              </a:rPr>
              <a:t>[]</a:t>
            </a:r>
            <a:r>
              <a:rPr lang="en-US" dirty="0"/>
              <a:t>, </a:t>
            </a:r>
            <a:r>
              <a:rPr lang="en-US" dirty="0">
                <a:solidFill>
                  <a:schemeClr val="bg1"/>
                </a:solidFill>
              </a:rPr>
              <a:t>char</a:t>
            </a:r>
            <a:r>
              <a:rPr lang="en-US" dirty="0">
                <a:solidFill>
                  <a:srgbClr val="FFC000"/>
                </a:solidFill>
              </a:rPr>
              <a:t>[]</a:t>
            </a:r>
            <a:r>
              <a:rPr lang="en-US" dirty="0"/>
              <a:t>);</a:t>
            </a:r>
          </a:p>
          <a:p>
            <a:r>
              <a:rPr lang="en-US" dirty="0"/>
              <a:t>5. </a:t>
            </a:r>
            <a:r>
              <a:rPr lang="en-US" dirty="0">
                <a:solidFill>
                  <a:schemeClr val="bg1"/>
                </a:solidFill>
              </a:rPr>
              <a:t>double</a:t>
            </a:r>
            <a:r>
              <a:rPr lang="en-US" dirty="0"/>
              <a:t> </a:t>
            </a:r>
            <a:r>
              <a:rPr lang="en-US" dirty="0">
                <a:solidFill>
                  <a:srgbClr val="08E64D"/>
                </a:solidFill>
              </a:rPr>
              <a:t>sqrt</a:t>
            </a:r>
            <a:r>
              <a:rPr lang="en-US" dirty="0"/>
              <a:t>(</a:t>
            </a:r>
            <a:r>
              <a:rPr lang="en-US" dirty="0">
                <a:solidFill>
                  <a:schemeClr val="bg1"/>
                </a:solidFill>
              </a:rPr>
              <a:t>double</a:t>
            </a:r>
            <a:r>
              <a:rPr lang="en-US" dirty="0"/>
              <a:t>);                                                                                                             </a:t>
            </a:r>
          </a:p>
        </p:txBody>
      </p:sp>
      <p:sp>
        <p:nvSpPr>
          <p:cNvPr id="8" name="Rectangle 7">
            <a:extLst>
              <a:ext uri="{FF2B5EF4-FFF2-40B4-BE49-F238E27FC236}">
                <a16:creationId xmlns:a16="http://schemas.microsoft.com/office/drawing/2014/main" xmlns="" id="{CF9D0C1F-2D69-4EFE-B115-9036C8D9F657}"/>
              </a:ext>
            </a:extLst>
          </p:cNvPr>
          <p:cNvSpPr/>
          <p:nvPr/>
        </p:nvSpPr>
        <p:spPr>
          <a:xfrm>
            <a:off x="1632764" y="2139702"/>
            <a:ext cx="2291164" cy="9738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Function Declaration</a:t>
            </a:r>
          </a:p>
          <a:p>
            <a:pPr algn="ctr"/>
            <a:r>
              <a:rPr lang="en-US" dirty="0"/>
              <a:t>or</a:t>
            </a:r>
          </a:p>
          <a:p>
            <a:pPr algn="ctr"/>
            <a:r>
              <a:rPr lang="en-US" dirty="0"/>
              <a:t>Function Prototype</a:t>
            </a:r>
          </a:p>
        </p:txBody>
      </p:sp>
      <p:sp>
        <p:nvSpPr>
          <p:cNvPr id="11" name="Right Brace 10">
            <a:extLst>
              <a:ext uri="{FF2B5EF4-FFF2-40B4-BE49-F238E27FC236}">
                <a16:creationId xmlns:a16="http://schemas.microsoft.com/office/drawing/2014/main" xmlns="" id="{4AD8FEB7-18F6-4EF8-A71C-72C7B87C71DF}"/>
              </a:ext>
            </a:extLst>
          </p:cNvPr>
          <p:cNvSpPr/>
          <p:nvPr/>
        </p:nvSpPr>
        <p:spPr>
          <a:xfrm>
            <a:off x="3779912" y="2355726"/>
            <a:ext cx="188894" cy="576064"/>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a:extLst>
              <a:ext uri="{FF2B5EF4-FFF2-40B4-BE49-F238E27FC236}">
                <a16:creationId xmlns:a16="http://schemas.microsoft.com/office/drawing/2014/main" xmlns="" id="{170F5E15-D494-4C29-A99A-1E7E32C9D298}"/>
              </a:ext>
            </a:extLst>
          </p:cNvPr>
          <p:cNvSpPr/>
          <p:nvPr/>
        </p:nvSpPr>
        <p:spPr>
          <a:xfrm>
            <a:off x="4070216" y="2427734"/>
            <a:ext cx="1005840"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a:t>
            </a:r>
          </a:p>
        </p:txBody>
      </p:sp>
      <p:sp>
        <p:nvSpPr>
          <p:cNvPr id="23" name="Oval 22">
            <a:extLst>
              <a:ext uri="{FF2B5EF4-FFF2-40B4-BE49-F238E27FC236}">
                <a16:creationId xmlns:a16="http://schemas.microsoft.com/office/drawing/2014/main" xmlns="" id="{786F6290-654E-42B0-B398-241E3DE46C76}"/>
              </a:ext>
            </a:extLst>
          </p:cNvPr>
          <p:cNvSpPr/>
          <p:nvPr/>
        </p:nvSpPr>
        <p:spPr>
          <a:xfrm>
            <a:off x="4932040" y="3398662"/>
            <a:ext cx="1338773"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conio.h</a:t>
            </a:r>
          </a:p>
        </p:txBody>
      </p:sp>
      <p:sp>
        <p:nvSpPr>
          <p:cNvPr id="24" name="Oval 23">
            <a:extLst>
              <a:ext uri="{FF2B5EF4-FFF2-40B4-BE49-F238E27FC236}">
                <a16:creationId xmlns:a16="http://schemas.microsoft.com/office/drawing/2014/main" xmlns="" id="{385B3D93-63B8-4A58-A46E-7340F3D35E6E}"/>
              </a:ext>
            </a:extLst>
          </p:cNvPr>
          <p:cNvSpPr/>
          <p:nvPr/>
        </p:nvSpPr>
        <p:spPr>
          <a:xfrm>
            <a:off x="6372200" y="3723878"/>
            <a:ext cx="1338773"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math.h</a:t>
            </a:r>
          </a:p>
        </p:txBody>
      </p:sp>
      <p:sp>
        <p:nvSpPr>
          <p:cNvPr id="25" name="Oval 24">
            <a:extLst>
              <a:ext uri="{FF2B5EF4-FFF2-40B4-BE49-F238E27FC236}">
                <a16:creationId xmlns:a16="http://schemas.microsoft.com/office/drawing/2014/main" xmlns="" id="{2CBBB591-114A-44A1-AB01-DF15590E7872}"/>
              </a:ext>
            </a:extLst>
          </p:cNvPr>
          <p:cNvSpPr/>
          <p:nvPr/>
        </p:nvSpPr>
        <p:spPr>
          <a:xfrm>
            <a:off x="4355976" y="4083918"/>
            <a:ext cx="1338773"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string.h</a:t>
            </a:r>
          </a:p>
        </p:txBody>
      </p:sp>
      <p:sp>
        <p:nvSpPr>
          <p:cNvPr id="28" name="Oval 27">
            <a:extLst>
              <a:ext uri="{FF2B5EF4-FFF2-40B4-BE49-F238E27FC236}">
                <a16:creationId xmlns:a16="http://schemas.microsoft.com/office/drawing/2014/main" xmlns="" id="{00BBB9F5-744F-4D0D-926F-7AB493936DD7}"/>
              </a:ext>
            </a:extLst>
          </p:cNvPr>
          <p:cNvSpPr/>
          <p:nvPr/>
        </p:nvSpPr>
        <p:spPr>
          <a:xfrm>
            <a:off x="5537483" y="4478782"/>
            <a:ext cx="1338773"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math.h</a:t>
            </a:r>
          </a:p>
        </p:txBody>
      </p:sp>
      <p:sp>
        <p:nvSpPr>
          <p:cNvPr id="13" name="Arrow: Right 12">
            <a:extLst>
              <a:ext uri="{FF2B5EF4-FFF2-40B4-BE49-F238E27FC236}">
                <a16:creationId xmlns:a16="http://schemas.microsoft.com/office/drawing/2014/main" xmlns="" id="{5AD09C57-5912-4951-A9DF-607D2DDF76DE}"/>
              </a:ext>
            </a:extLst>
          </p:cNvPr>
          <p:cNvSpPr/>
          <p:nvPr/>
        </p:nvSpPr>
        <p:spPr>
          <a:xfrm>
            <a:off x="1979712" y="3585886"/>
            <a:ext cx="2854355"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xmlns="" id="{7C27B146-D4C9-4415-8628-34156632C6B5}"/>
              </a:ext>
            </a:extLst>
          </p:cNvPr>
          <p:cNvSpPr/>
          <p:nvPr/>
        </p:nvSpPr>
        <p:spPr>
          <a:xfrm>
            <a:off x="3160401" y="3867894"/>
            <a:ext cx="3139791"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xmlns="" id="{A50941A7-091E-4FEA-96E0-0964687499A4}"/>
              </a:ext>
            </a:extLst>
          </p:cNvPr>
          <p:cNvSpPr/>
          <p:nvPr/>
        </p:nvSpPr>
        <p:spPr>
          <a:xfrm>
            <a:off x="2139449" y="4161950"/>
            <a:ext cx="2144519"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xmlns="" id="{20ED1580-9425-4D07-B94F-D0E3856600C1}"/>
              </a:ext>
            </a:extLst>
          </p:cNvPr>
          <p:cNvSpPr/>
          <p:nvPr/>
        </p:nvSpPr>
        <p:spPr>
          <a:xfrm>
            <a:off x="2788408" y="4443958"/>
            <a:ext cx="1772330"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xmlns="" id="{C10B0534-7622-47B5-B6A1-548E5AD563C0}"/>
              </a:ext>
            </a:extLst>
          </p:cNvPr>
          <p:cNvSpPr/>
          <p:nvPr/>
        </p:nvSpPr>
        <p:spPr>
          <a:xfrm>
            <a:off x="2555776" y="4738014"/>
            <a:ext cx="2854355"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CF9D0C1F-2D69-4EFE-B115-9036C8D9F657}"/>
              </a:ext>
            </a:extLst>
          </p:cNvPr>
          <p:cNvSpPr/>
          <p:nvPr/>
        </p:nvSpPr>
        <p:spPr>
          <a:xfrm>
            <a:off x="1653724" y="2150990"/>
            <a:ext cx="2291164" cy="9738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Function Declaration</a:t>
            </a:r>
          </a:p>
          <a:p>
            <a:pPr algn="ctr"/>
            <a:r>
              <a:rPr lang="en-US" dirty="0"/>
              <a:t>or</a:t>
            </a:r>
          </a:p>
          <a:p>
            <a:pPr algn="ctr"/>
            <a:r>
              <a:rPr lang="en-US" dirty="0"/>
              <a:t>Function Prototype</a:t>
            </a:r>
          </a:p>
        </p:txBody>
      </p:sp>
      <p:sp>
        <p:nvSpPr>
          <p:cNvPr id="20" name="Oval 19">
            <a:extLst>
              <a:ext uri="{FF2B5EF4-FFF2-40B4-BE49-F238E27FC236}">
                <a16:creationId xmlns:a16="http://schemas.microsoft.com/office/drawing/2014/main" xmlns="" id="{170F5E15-D494-4C29-A99A-1E7E32C9D298}"/>
              </a:ext>
            </a:extLst>
          </p:cNvPr>
          <p:cNvSpPr/>
          <p:nvPr/>
        </p:nvSpPr>
        <p:spPr>
          <a:xfrm>
            <a:off x="4091176" y="2439022"/>
            <a:ext cx="1005840"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a:t>
            </a:r>
          </a:p>
        </p:txBody>
      </p:sp>
      <p:sp>
        <p:nvSpPr>
          <p:cNvPr id="21" name="Oval 20">
            <a:extLst>
              <a:ext uri="{FF2B5EF4-FFF2-40B4-BE49-F238E27FC236}">
                <a16:creationId xmlns:a16="http://schemas.microsoft.com/office/drawing/2014/main" xmlns="" id="{786F6290-654E-42B0-B398-241E3DE46C76}"/>
              </a:ext>
            </a:extLst>
          </p:cNvPr>
          <p:cNvSpPr/>
          <p:nvPr/>
        </p:nvSpPr>
        <p:spPr>
          <a:xfrm>
            <a:off x="4953000" y="3409950"/>
            <a:ext cx="1338773"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conio.h</a:t>
            </a:r>
          </a:p>
        </p:txBody>
      </p:sp>
      <p:sp>
        <p:nvSpPr>
          <p:cNvPr id="22" name="Oval 21">
            <a:extLst>
              <a:ext uri="{FF2B5EF4-FFF2-40B4-BE49-F238E27FC236}">
                <a16:creationId xmlns:a16="http://schemas.microsoft.com/office/drawing/2014/main" xmlns="" id="{2CBBB591-114A-44A1-AB01-DF15590E7872}"/>
              </a:ext>
            </a:extLst>
          </p:cNvPr>
          <p:cNvSpPr/>
          <p:nvPr/>
        </p:nvSpPr>
        <p:spPr>
          <a:xfrm>
            <a:off x="4376936" y="4095206"/>
            <a:ext cx="1338773"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string.h</a:t>
            </a:r>
          </a:p>
        </p:txBody>
      </p:sp>
      <p:sp>
        <p:nvSpPr>
          <p:cNvPr id="27" name="Oval 26">
            <a:extLst>
              <a:ext uri="{FF2B5EF4-FFF2-40B4-BE49-F238E27FC236}">
                <a16:creationId xmlns:a16="http://schemas.microsoft.com/office/drawing/2014/main" xmlns="" id="{00BBB9F5-744F-4D0D-926F-7AB493936DD7}"/>
              </a:ext>
            </a:extLst>
          </p:cNvPr>
          <p:cNvSpPr/>
          <p:nvPr/>
        </p:nvSpPr>
        <p:spPr>
          <a:xfrm>
            <a:off x="5558443" y="4490070"/>
            <a:ext cx="1338773" cy="46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math.h</a:t>
            </a:r>
          </a:p>
        </p:txBody>
      </p:sp>
      <p:sp>
        <p:nvSpPr>
          <p:cNvPr id="33" name="Arrow: Right 12">
            <a:extLst>
              <a:ext uri="{FF2B5EF4-FFF2-40B4-BE49-F238E27FC236}">
                <a16:creationId xmlns:a16="http://schemas.microsoft.com/office/drawing/2014/main" xmlns="" id="{5AD09C57-5912-4951-A9DF-607D2DDF76DE}"/>
              </a:ext>
            </a:extLst>
          </p:cNvPr>
          <p:cNvSpPr/>
          <p:nvPr/>
        </p:nvSpPr>
        <p:spPr>
          <a:xfrm>
            <a:off x="2000672" y="3597174"/>
            <a:ext cx="2854355"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28">
            <a:extLst>
              <a:ext uri="{FF2B5EF4-FFF2-40B4-BE49-F238E27FC236}">
                <a16:creationId xmlns:a16="http://schemas.microsoft.com/office/drawing/2014/main" xmlns="" id="{7C27B146-D4C9-4415-8628-34156632C6B5}"/>
              </a:ext>
            </a:extLst>
          </p:cNvPr>
          <p:cNvSpPr/>
          <p:nvPr/>
        </p:nvSpPr>
        <p:spPr>
          <a:xfrm>
            <a:off x="3181361" y="3879182"/>
            <a:ext cx="3139791"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29">
            <a:extLst>
              <a:ext uri="{FF2B5EF4-FFF2-40B4-BE49-F238E27FC236}">
                <a16:creationId xmlns:a16="http://schemas.microsoft.com/office/drawing/2014/main" xmlns="" id="{A50941A7-091E-4FEA-96E0-0964687499A4}"/>
              </a:ext>
            </a:extLst>
          </p:cNvPr>
          <p:cNvSpPr/>
          <p:nvPr/>
        </p:nvSpPr>
        <p:spPr>
          <a:xfrm>
            <a:off x="2160409" y="4173238"/>
            <a:ext cx="2144519"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0">
            <a:extLst>
              <a:ext uri="{FF2B5EF4-FFF2-40B4-BE49-F238E27FC236}">
                <a16:creationId xmlns:a16="http://schemas.microsoft.com/office/drawing/2014/main" xmlns="" id="{20ED1580-9425-4D07-B94F-D0E3856600C1}"/>
              </a:ext>
            </a:extLst>
          </p:cNvPr>
          <p:cNvSpPr/>
          <p:nvPr/>
        </p:nvSpPr>
        <p:spPr>
          <a:xfrm>
            <a:off x="2809368" y="4455246"/>
            <a:ext cx="1772330"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1">
            <a:extLst>
              <a:ext uri="{FF2B5EF4-FFF2-40B4-BE49-F238E27FC236}">
                <a16:creationId xmlns:a16="http://schemas.microsoft.com/office/drawing/2014/main" xmlns="" id="{C10B0534-7622-47B5-B6A1-548E5AD563C0}"/>
              </a:ext>
            </a:extLst>
          </p:cNvPr>
          <p:cNvSpPr/>
          <p:nvPr/>
        </p:nvSpPr>
        <p:spPr>
          <a:xfrm>
            <a:off x="2576736" y="4749302"/>
            <a:ext cx="2854355" cy="21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4828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wipe(down)">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wipe(down)">
                                      <p:cBhvr>
                                        <p:cTn id="22" dur="500"/>
                                        <p:tgtEl>
                                          <p:spTgt spid="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wipe(down)">
                                      <p:cBhvr>
                                        <p:cTn id="27" dur="500"/>
                                        <p:tgtEl>
                                          <p:spTgt spid="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wipe(down)">
                                      <p:cBhvr>
                                        <p:cTn id="32" dur="500"/>
                                        <p:tgtEl>
                                          <p:spTgt spid="5">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wipe(down)">
                                      <p:cBhvr>
                                        <p:cTn id="37" dur="500"/>
                                        <p:tgtEl>
                                          <p:spTgt spid="5">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animEffect transition="in" filter="wipe(down)">
                                      <p:cBhvr>
                                        <p:cTn id="42" dur="500"/>
                                        <p:tgtEl>
                                          <p:spTgt spid="5">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20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20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20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20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2000"/>
                                        <p:tgtEl>
                                          <p:spTgt spid="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20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20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20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9">
                                            <p:bg/>
                                          </p:spTgt>
                                        </p:tgtEl>
                                        <p:attrNameLst>
                                          <p:attrName>style.visibility</p:attrName>
                                        </p:attrNameLst>
                                      </p:cBhvr>
                                      <p:to>
                                        <p:strVal val="visible"/>
                                      </p:to>
                                    </p:set>
                                    <p:animEffect transition="in" filter="wipe(down)">
                                      <p:cBhvr>
                                        <p:cTn id="71" dur="500"/>
                                        <p:tgtEl>
                                          <p:spTgt spid="19">
                                            <p:bg/>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9">
                                            <p:txEl>
                                              <p:pRg st="0" end="0"/>
                                            </p:txEl>
                                          </p:spTgt>
                                        </p:tgtEl>
                                        <p:attrNameLst>
                                          <p:attrName>style.visibility</p:attrName>
                                        </p:attrNameLst>
                                      </p:cBhvr>
                                      <p:to>
                                        <p:strVal val="visible"/>
                                      </p:to>
                                    </p:set>
                                    <p:animEffect transition="in" filter="wipe(down)">
                                      <p:cBhvr>
                                        <p:cTn id="76" dur="500"/>
                                        <p:tgtEl>
                                          <p:spTgt spid="19">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9">
                                            <p:txEl>
                                              <p:pRg st="1" end="1"/>
                                            </p:txEl>
                                          </p:spTgt>
                                        </p:tgtEl>
                                        <p:attrNameLst>
                                          <p:attrName>style.visibility</p:attrName>
                                        </p:attrNameLst>
                                      </p:cBhvr>
                                      <p:to>
                                        <p:strVal val="visible"/>
                                      </p:to>
                                    </p:set>
                                    <p:animEffect transition="in" filter="wipe(down)">
                                      <p:cBhvr>
                                        <p:cTn id="81" dur="500"/>
                                        <p:tgtEl>
                                          <p:spTgt spid="19">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9">
                                            <p:txEl>
                                              <p:pRg st="2" end="2"/>
                                            </p:txEl>
                                          </p:spTgt>
                                        </p:tgtEl>
                                        <p:attrNameLst>
                                          <p:attrName>style.visibility</p:attrName>
                                        </p:attrNameLst>
                                      </p:cBhvr>
                                      <p:to>
                                        <p:strVal val="visible"/>
                                      </p:to>
                                    </p:set>
                                    <p:animEffect transition="in" filter="wipe(down)">
                                      <p:cBhvr>
                                        <p:cTn id="86" dur="500"/>
                                        <p:tgtEl>
                                          <p:spTgt spid="19">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0">
                                            <p:bg/>
                                          </p:spTgt>
                                        </p:tgtEl>
                                        <p:attrNameLst>
                                          <p:attrName>style.visibility</p:attrName>
                                        </p:attrNameLst>
                                      </p:cBhvr>
                                      <p:to>
                                        <p:strVal val="visible"/>
                                      </p:to>
                                    </p:set>
                                    <p:animEffect transition="in" filter="wipe(down)">
                                      <p:cBhvr>
                                        <p:cTn id="91" dur="500"/>
                                        <p:tgtEl>
                                          <p:spTgt spid="20">
                                            <p:bg/>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20">
                                            <p:txEl>
                                              <p:pRg st="0" end="0"/>
                                            </p:txEl>
                                          </p:spTgt>
                                        </p:tgtEl>
                                        <p:attrNameLst>
                                          <p:attrName>style.visibility</p:attrName>
                                        </p:attrNameLst>
                                      </p:cBhvr>
                                      <p:to>
                                        <p:strVal val="visible"/>
                                      </p:to>
                                    </p:set>
                                    <p:animEffect transition="in" filter="wipe(down)">
                                      <p:cBhvr>
                                        <p:cTn id="96" dur="500"/>
                                        <p:tgtEl>
                                          <p:spTgt spid="20">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down)">
                                      <p:cBhvr>
                                        <p:cTn id="10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4" grpId="0" animBg="1"/>
      <p:bldP spid="19" grpId="0" build="p" animBg="1"/>
      <p:bldP spid="20" grpId="0" build="p" animBg="1"/>
      <p:bldP spid="21" grpId="0" animBg="1"/>
      <p:bldP spid="22" grpId="0" animBg="1"/>
      <p:bldP spid="27" grpId="0" animBg="1"/>
      <p:bldP spid="33" grpId="0" animBg="1"/>
      <p:bldP spid="34" grpId="0" animBg="1"/>
      <p:bldP spid="35" grpId="0" animBg="1"/>
      <p:bldP spid="36" grpId="0"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Using function delay()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35496" y="1058215"/>
            <a:ext cx="3571900" cy="3889799"/>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107504" y="1131590"/>
            <a:ext cx="3220345" cy="3539430"/>
          </a:xfrm>
          <a:prstGeom prst="rect">
            <a:avLst/>
          </a:prstGeom>
          <a:noFill/>
        </p:spPr>
        <p:txBody>
          <a:bodyPr wrap="square" rtlCol="0">
            <a:spAutoFit/>
          </a:bodyPr>
          <a:lstStyle/>
          <a:p>
            <a:pPr marL="342900" indent="-342900"/>
            <a:r>
              <a:rPr lang="en-US" sz="1600" dirty="0">
                <a:solidFill>
                  <a:schemeClr val="bg1"/>
                </a:solidFill>
                <a:sym typeface="Wingdings" pitchFamily="2" charset="2"/>
              </a:rPr>
              <a:t>#include &lt;</a:t>
            </a:r>
            <a:r>
              <a:rPr lang="en-US" sz="1600" dirty="0" err="1">
                <a:solidFill>
                  <a:schemeClr val="bg1"/>
                </a:solidFill>
                <a:sym typeface="Wingdings" pitchFamily="2" charset="2"/>
              </a:rPr>
              <a:t>stdio.h</a:t>
            </a:r>
            <a:r>
              <a:rPr lang="en-US" sz="1600" dirty="0" smtClean="0">
                <a:solidFill>
                  <a:schemeClr val="bg1"/>
                </a:solidFill>
                <a:sym typeface="Wingdings" pitchFamily="2" charset="2"/>
              </a:rPr>
              <a:t>&gt;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#include &lt;</a:t>
            </a:r>
            <a:r>
              <a:rPr lang="en-US" sz="1600" dirty="0" err="1">
                <a:solidFill>
                  <a:schemeClr val="bg1"/>
                </a:solidFill>
                <a:sym typeface="Wingdings" pitchFamily="2" charset="2"/>
              </a:rPr>
              <a:t>dos.h</a:t>
            </a:r>
            <a:r>
              <a:rPr lang="en-US" sz="1600" dirty="0" smtClean="0">
                <a:solidFill>
                  <a:schemeClr val="bg1"/>
                </a:solidFill>
                <a:sym typeface="Wingdings" pitchFamily="2" charset="2"/>
              </a:rPr>
              <a:t>&gt;</a:t>
            </a:r>
          </a:p>
          <a:p>
            <a:pPr marL="342900" indent="-342900"/>
            <a:r>
              <a:rPr lang="en-US" sz="1600" dirty="0" smtClean="0">
                <a:solidFill>
                  <a:schemeClr val="bg1"/>
                </a:solidFill>
                <a:sym typeface="Wingdings" pitchFamily="2" charset="2"/>
              </a:rPr>
              <a:t>#include&lt;</a:t>
            </a:r>
            <a:r>
              <a:rPr lang="en-US" sz="1600" dirty="0" err="1" smtClean="0">
                <a:solidFill>
                  <a:schemeClr val="bg1"/>
                </a:solidFill>
                <a:sym typeface="Wingdings" pitchFamily="2" charset="2"/>
              </a:rPr>
              <a:t>conio.h</a:t>
            </a:r>
            <a:r>
              <a:rPr lang="en-US" sz="1600" dirty="0" smtClean="0">
                <a:solidFill>
                  <a:schemeClr val="bg1"/>
                </a:solidFill>
                <a:sym typeface="Wingdings" pitchFamily="2" charset="2"/>
              </a:rPr>
              <a:t>&gt;</a:t>
            </a:r>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r>
              <a:rPr lang="en-US" sz="1600" dirty="0" smtClean="0">
                <a:solidFill>
                  <a:schemeClr val="bg1"/>
                </a:solidFill>
                <a:sym typeface="Wingdings" pitchFamily="2" charset="2"/>
              </a:rPr>
              <a:t>void</a:t>
            </a:r>
            <a:r>
              <a:rPr lang="en-US" sz="1600" dirty="0" smtClean="0">
                <a:solidFill>
                  <a:schemeClr val="bg1"/>
                </a:solidFill>
                <a:sym typeface="Wingdings" pitchFamily="2" charset="2"/>
              </a:rPr>
              <a:t> </a:t>
            </a:r>
            <a:r>
              <a:rPr lang="en-US" sz="1600" dirty="0">
                <a:solidFill>
                  <a:schemeClr val="bg1"/>
                </a:solidFill>
                <a:sym typeface="Wingdings" pitchFamily="2" charset="2"/>
              </a:rPr>
              <a:t>main()</a:t>
            </a:r>
          </a:p>
          <a:p>
            <a:pPr marL="342900" indent="-342900"/>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    int </a:t>
            </a:r>
            <a:r>
              <a:rPr lang="en-US" sz="1600" dirty="0" err="1">
                <a:solidFill>
                  <a:schemeClr val="bg1"/>
                </a:solidFill>
                <a:sym typeface="Wingdings" pitchFamily="2" charset="2"/>
              </a:rPr>
              <a:t>i</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for(i = 1; i &lt;= 10; i++)</a:t>
            </a:r>
          </a:p>
          <a:p>
            <a:pPr marL="342900" indent="-342900"/>
            <a:r>
              <a:rPr lang="en-US" sz="1600" dirty="0">
                <a:solidFill>
                  <a:schemeClr val="bg1"/>
                </a:solidFill>
                <a:sym typeface="Wingdings" pitchFamily="2" charset="2"/>
              </a:rPr>
              <a:t>    {</a:t>
            </a:r>
          </a:p>
          <a:p>
            <a:pPr marL="342900" indent="-342900"/>
            <a:r>
              <a:rPr lang="en-US" sz="1600" dirty="0">
                <a:solidFill>
                  <a:schemeClr val="bg1"/>
                </a:solidFill>
                <a:sym typeface="Wingdings" pitchFamily="2" charset="2"/>
              </a:rPr>
              <a:t>        printf("%d\n", i);</a:t>
            </a:r>
          </a:p>
          <a:p>
            <a:pPr marL="342900" indent="-342900"/>
            <a:r>
              <a:rPr lang="en-US" sz="1600" dirty="0">
                <a:solidFill>
                  <a:schemeClr val="bg1"/>
                </a:solidFill>
                <a:sym typeface="Wingdings" pitchFamily="2" charset="2"/>
              </a:rPr>
              <a:t>        delay(1000);</a:t>
            </a:r>
          </a:p>
          <a:p>
            <a:pPr marL="342900" indent="-342900"/>
            <a:r>
              <a:rPr lang="en-US" sz="1600" dirty="0">
                <a:solidFill>
                  <a:schemeClr val="bg1"/>
                </a:solidFill>
                <a:sym typeface="Wingdings" pitchFamily="2" charset="2"/>
              </a:rPr>
              <a:t>    }</a:t>
            </a:r>
          </a:p>
          <a:p>
            <a:pPr marL="342900" indent="-342900"/>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3" name="Rectangle 12"/>
          <p:cNvSpPr/>
          <p:nvPr/>
        </p:nvSpPr>
        <p:spPr>
          <a:xfrm>
            <a:off x="5214942" y="1563638"/>
            <a:ext cx="3571900" cy="321471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312095" y="1294765"/>
            <a:ext cx="3220345" cy="3539430"/>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1</a:t>
            </a:r>
          </a:p>
          <a:p>
            <a:pPr marL="342900" indent="-342900"/>
            <a:r>
              <a:rPr lang="en-US" sz="1600" dirty="0">
                <a:solidFill>
                  <a:schemeClr val="bg1"/>
                </a:solidFill>
                <a:sym typeface="Wingdings" pitchFamily="2" charset="2"/>
              </a:rPr>
              <a:t>2</a:t>
            </a:r>
          </a:p>
          <a:p>
            <a:pPr marL="342900" indent="-342900"/>
            <a:r>
              <a:rPr lang="en-US" sz="1600" dirty="0">
                <a:solidFill>
                  <a:schemeClr val="bg1"/>
                </a:solidFill>
                <a:sym typeface="Wingdings" pitchFamily="2" charset="2"/>
              </a:rPr>
              <a:t>3</a:t>
            </a:r>
          </a:p>
          <a:p>
            <a:pPr marL="342900" indent="-342900"/>
            <a:r>
              <a:rPr lang="en-US" sz="1600" dirty="0">
                <a:solidFill>
                  <a:schemeClr val="bg1"/>
                </a:solidFill>
                <a:sym typeface="Wingdings" pitchFamily="2" charset="2"/>
              </a:rPr>
              <a:t>4</a:t>
            </a:r>
          </a:p>
          <a:p>
            <a:pPr marL="342900" indent="-342900"/>
            <a:r>
              <a:rPr lang="en-US" sz="1600" dirty="0">
                <a:solidFill>
                  <a:schemeClr val="bg1"/>
                </a:solidFill>
                <a:sym typeface="Wingdings" pitchFamily="2" charset="2"/>
              </a:rPr>
              <a:t>5</a:t>
            </a:r>
          </a:p>
          <a:p>
            <a:pPr marL="342900" indent="-342900"/>
            <a:r>
              <a:rPr lang="en-US" sz="1600" dirty="0">
                <a:solidFill>
                  <a:schemeClr val="bg1"/>
                </a:solidFill>
                <a:sym typeface="Wingdings" pitchFamily="2" charset="2"/>
              </a:rPr>
              <a:t>6</a:t>
            </a:r>
          </a:p>
          <a:p>
            <a:pPr marL="342900" indent="-342900"/>
            <a:r>
              <a:rPr lang="en-US" sz="1600" dirty="0">
                <a:solidFill>
                  <a:schemeClr val="bg1"/>
                </a:solidFill>
                <a:sym typeface="Wingdings" pitchFamily="2" charset="2"/>
              </a:rPr>
              <a:t>7</a:t>
            </a:r>
          </a:p>
          <a:p>
            <a:pPr marL="342900" indent="-342900"/>
            <a:r>
              <a:rPr lang="en-US" sz="1600" dirty="0">
                <a:solidFill>
                  <a:schemeClr val="bg1"/>
                </a:solidFill>
                <a:sym typeface="Wingdings" pitchFamily="2" charset="2"/>
              </a:rPr>
              <a:t>8</a:t>
            </a:r>
          </a:p>
          <a:p>
            <a:pPr marL="342900" indent="-342900"/>
            <a:r>
              <a:rPr lang="en-US" sz="1600" dirty="0">
                <a:solidFill>
                  <a:schemeClr val="bg1"/>
                </a:solidFill>
                <a:sym typeface="Wingdings" pitchFamily="2" charset="2"/>
              </a:rPr>
              <a:t>9</a:t>
            </a:r>
          </a:p>
          <a:p>
            <a:pPr marL="342900" indent="-342900"/>
            <a:r>
              <a:rPr lang="en-US" sz="1600" dirty="0">
                <a:solidFill>
                  <a:schemeClr val="bg1"/>
                </a:solidFill>
                <a:sym typeface="Wingdings" pitchFamily="2" charset="2"/>
              </a:rPr>
              <a:t>10</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execution time : 10.167 s</a:t>
            </a:r>
          </a:p>
        </p:txBody>
      </p:sp>
      <p:sp>
        <p:nvSpPr>
          <p:cNvPr id="2" name="Rectangle 1">
            <a:extLst>
              <a:ext uri="{FF2B5EF4-FFF2-40B4-BE49-F238E27FC236}">
                <a16:creationId xmlns:a16="http://schemas.microsoft.com/office/drawing/2014/main" xmlns="" id="{C4AFCE1E-06D0-4588-851F-D2552D295D8E}"/>
              </a:ext>
            </a:extLst>
          </p:cNvPr>
          <p:cNvSpPr/>
          <p:nvPr/>
        </p:nvSpPr>
        <p:spPr>
          <a:xfrm>
            <a:off x="1297797" y="4383350"/>
            <a:ext cx="1219815" cy="4206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Argument</a:t>
            </a:r>
          </a:p>
          <a:p>
            <a:pPr algn="ctr"/>
            <a:r>
              <a:rPr lang="en-US" sz="1200" dirty="0"/>
              <a:t>(in milliseconds)</a:t>
            </a:r>
          </a:p>
        </p:txBody>
      </p:sp>
      <p:cxnSp>
        <p:nvCxnSpPr>
          <p:cNvPr id="4" name="Straight Arrow Connector 3">
            <a:extLst>
              <a:ext uri="{FF2B5EF4-FFF2-40B4-BE49-F238E27FC236}">
                <a16:creationId xmlns:a16="http://schemas.microsoft.com/office/drawing/2014/main" xmlns="" id="{7DDE4F92-EB4E-47CD-B576-1641FE011667}"/>
              </a:ext>
            </a:extLst>
          </p:cNvPr>
          <p:cNvCxnSpPr>
            <a:cxnSpLocks/>
          </p:cNvCxnSpPr>
          <p:nvPr/>
        </p:nvCxnSpPr>
        <p:spPr>
          <a:xfrm>
            <a:off x="1297797" y="4085285"/>
            <a:ext cx="285363" cy="3561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3EDB694B-D9A1-45B2-A8F1-94A593492820}"/>
              </a:ext>
            </a:extLst>
          </p:cNvPr>
          <p:cNvSpPr/>
          <p:nvPr/>
        </p:nvSpPr>
        <p:spPr>
          <a:xfrm>
            <a:off x="2211138" y="2931790"/>
            <a:ext cx="1245324" cy="86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a:p>
            <a:pPr algn="ctr"/>
            <a:r>
              <a:rPr lang="en-US" dirty="0"/>
              <a:t>Return</a:t>
            </a:r>
          </a:p>
          <a:p>
            <a:pPr algn="ctr"/>
            <a:r>
              <a:rPr lang="en-US" dirty="0"/>
              <a:t>value</a:t>
            </a:r>
          </a:p>
        </p:txBody>
      </p:sp>
      <p:sp>
        <p:nvSpPr>
          <p:cNvPr id="15" name="Arrow: Bent-Up 14">
            <a:extLst>
              <a:ext uri="{FF2B5EF4-FFF2-40B4-BE49-F238E27FC236}">
                <a16:creationId xmlns:a16="http://schemas.microsoft.com/office/drawing/2014/main" xmlns="" id="{295AAE81-7FA6-4E75-8CE7-02350F0DAB42}"/>
              </a:ext>
            </a:extLst>
          </p:cNvPr>
          <p:cNvSpPr/>
          <p:nvPr/>
        </p:nvSpPr>
        <p:spPr>
          <a:xfrm>
            <a:off x="1691680" y="3808469"/>
            <a:ext cx="1219815" cy="27681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6894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down)">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wipe(down)">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wipe(down)">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wipe(down)">
                                      <p:cBhvr>
                                        <p:cTn id="30" dur="500"/>
                                        <p:tgtEl>
                                          <p:spTgt spid="1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Effect transition="in" filter="wipe(down)">
                                      <p:cBhvr>
                                        <p:cTn id="35" dur="500"/>
                                        <p:tgtEl>
                                          <p:spTgt spid="1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
                                            <p:txEl>
                                              <p:pRg st="6" end="6"/>
                                            </p:txEl>
                                          </p:spTgt>
                                        </p:tgtEl>
                                        <p:attrNameLst>
                                          <p:attrName>style.visibility</p:attrName>
                                        </p:attrNameLst>
                                      </p:cBhvr>
                                      <p:to>
                                        <p:strVal val="visible"/>
                                      </p:to>
                                    </p:set>
                                    <p:animEffect transition="in" filter="wipe(down)">
                                      <p:cBhvr>
                                        <p:cTn id="40" dur="500"/>
                                        <p:tgtEl>
                                          <p:spTgt spid="1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Effect transition="in" filter="wipe(down)">
                                      <p:cBhvr>
                                        <p:cTn id="45" dur="500"/>
                                        <p:tgtEl>
                                          <p:spTgt spid="1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
                                            <p:txEl>
                                              <p:pRg st="8" end="8"/>
                                            </p:txEl>
                                          </p:spTgt>
                                        </p:tgtEl>
                                        <p:attrNameLst>
                                          <p:attrName>style.visibility</p:attrName>
                                        </p:attrNameLst>
                                      </p:cBhvr>
                                      <p:to>
                                        <p:strVal val="visible"/>
                                      </p:to>
                                    </p:set>
                                    <p:animEffect transition="in" filter="wipe(down)">
                                      <p:cBhvr>
                                        <p:cTn id="50" dur="500"/>
                                        <p:tgtEl>
                                          <p:spTgt spid="1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animEffect transition="in" filter="wipe(down)">
                                      <p:cBhvr>
                                        <p:cTn id="55" dur="500"/>
                                        <p:tgtEl>
                                          <p:spTgt spid="1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1">
                                            <p:txEl>
                                              <p:pRg st="10" end="10"/>
                                            </p:txEl>
                                          </p:spTgt>
                                        </p:tgtEl>
                                        <p:attrNameLst>
                                          <p:attrName>style.visibility</p:attrName>
                                        </p:attrNameLst>
                                      </p:cBhvr>
                                      <p:to>
                                        <p:strVal val="visible"/>
                                      </p:to>
                                    </p:set>
                                    <p:animEffect transition="in" filter="wipe(down)">
                                      <p:cBhvr>
                                        <p:cTn id="60" dur="500"/>
                                        <p:tgtEl>
                                          <p:spTgt spid="1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1">
                                            <p:txEl>
                                              <p:pRg st="11" end="11"/>
                                            </p:txEl>
                                          </p:spTgt>
                                        </p:tgtEl>
                                        <p:attrNameLst>
                                          <p:attrName>style.visibility</p:attrName>
                                        </p:attrNameLst>
                                      </p:cBhvr>
                                      <p:to>
                                        <p:strVal val="visible"/>
                                      </p:to>
                                    </p:set>
                                    <p:animEffect transition="in" filter="wipe(down)">
                                      <p:cBhvr>
                                        <p:cTn id="65" dur="500"/>
                                        <p:tgtEl>
                                          <p:spTgt spid="1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1">
                                            <p:txEl>
                                              <p:pRg st="12" end="12"/>
                                            </p:txEl>
                                          </p:spTgt>
                                        </p:tgtEl>
                                        <p:attrNameLst>
                                          <p:attrName>style.visibility</p:attrName>
                                        </p:attrNameLst>
                                      </p:cBhvr>
                                      <p:to>
                                        <p:strVal val="visible"/>
                                      </p:to>
                                    </p:set>
                                    <p:animEffect transition="in" filter="wipe(down)">
                                      <p:cBhvr>
                                        <p:cTn id="70" dur="500"/>
                                        <p:tgtEl>
                                          <p:spTgt spid="11">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1">
                                            <p:txEl>
                                              <p:pRg st="13" end="13"/>
                                            </p:txEl>
                                          </p:spTgt>
                                        </p:tgtEl>
                                        <p:attrNameLst>
                                          <p:attrName>style.visibility</p:attrName>
                                        </p:attrNameLst>
                                      </p:cBhvr>
                                      <p:to>
                                        <p:strVal val="visible"/>
                                      </p:to>
                                    </p:set>
                                    <p:animEffect transition="in" filter="wipe(down)">
                                      <p:cBhvr>
                                        <p:cTn id="75" dur="500"/>
                                        <p:tgtEl>
                                          <p:spTgt spid="11">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fade">
                                      <p:cBhvr>
                                        <p:cTn id="80" dur="2000"/>
                                        <p:tgtEl>
                                          <p:spTgt spid="1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2000"/>
                                        <p:tgtEl>
                                          <p:spTgt spid="15"/>
                                        </p:tgtEl>
                                      </p:cBhvr>
                                    </p:animEffect>
                                  </p:childTnLst>
                                </p:cTn>
                              </p:par>
                              <p:par>
                                <p:cTn id="84" presetID="10" presetClass="entr" presetSubtype="0" fill="hold" nodeType="with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2000"/>
                                        <p:tgtEl>
                                          <p:spTgt spid="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p:bldP spid="2"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98757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Types of Functions</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2" name="TextBox 1">
            <a:extLst>
              <a:ext uri="{FF2B5EF4-FFF2-40B4-BE49-F238E27FC236}">
                <a16:creationId xmlns:a16="http://schemas.microsoft.com/office/drawing/2014/main" xmlns="" id="{61FF1416-B5D4-4B4E-877B-DF71C4B598E3}"/>
              </a:ext>
            </a:extLst>
          </p:cNvPr>
          <p:cNvSpPr txBox="1"/>
          <p:nvPr/>
        </p:nvSpPr>
        <p:spPr>
          <a:xfrm>
            <a:off x="107504" y="1131590"/>
            <a:ext cx="7246599" cy="3693319"/>
          </a:xfrm>
          <a:prstGeom prst="rect">
            <a:avLst/>
          </a:prstGeom>
          <a:noFill/>
        </p:spPr>
        <p:txBody>
          <a:bodyPr wrap="none" rtlCol="0">
            <a:spAutoFit/>
          </a:bodyPr>
          <a:lstStyle/>
          <a:p>
            <a:r>
              <a:rPr lang="en-US" dirty="0">
                <a:solidFill>
                  <a:srgbClr val="FFFF00"/>
                </a:solidFill>
              </a:rPr>
              <a:t>Based on discussion we can say that in C language, functions are of 4 types:</a:t>
            </a:r>
          </a:p>
          <a:p>
            <a:endParaRPr lang="en-US" dirty="0"/>
          </a:p>
          <a:p>
            <a:r>
              <a:rPr lang="en-US" dirty="0"/>
              <a:t>1. Takes Something and Returns Something:</a:t>
            </a:r>
          </a:p>
          <a:p>
            <a:r>
              <a:rPr lang="en-US" dirty="0"/>
              <a:t>	</a:t>
            </a:r>
            <a:r>
              <a:rPr lang="en-US" dirty="0">
                <a:solidFill>
                  <a:schemeClr val="bg1"/>
                </a:solidFill>
              </a:rPr>
              <a:t>strlen(), pow(), sqrt(), strcmp()</a:t>
            </a:r>
            <a:r>
              <a:rPr lang="en-US" dirty="0"/>
              <a:t> </a:t>
            </a:r>
            <a:r>
              <a:rPr lang="en-US" dirty="0">
                <a:solidFill>
                  <a:srgbClr val="08E64D"/>
                </a:solidFill>
              </a:rPr>
              <a:t>etc.</a:t>
            </a:r>
          </a:p>
          <a:p>
            <a:endParaRPr lang="en-US" dirty="0"/>
          </a:p>
          <a:p>
            <a:r>
              <a:rPr lang="en-US" dirty="0"/>
              <a:t>2. Takes Something and Returns Nothing:</a:t>
            </a:r>
          </a:p>
          <a:p>
            <a:r>
              <a:rPr lang="en-US" dirty="0"/>
              <a:t>	</a:t>
            </a:r>
            <a:r>
              <a:rPr lang="en-US" dirty="0">
                <a:solidFill>
                  <a:schemeClr val="bg1"/>
                </a:solidFill>
              </a:rPr>
              <a:t>fflush(), delay(), textcolor(), gotoxy()</a:t>
            </a:r>
          </a:p>
          <a:p>
            <a:endParaRPr lang="en-US" dirty="0"/>
          </a:p>
          <a:p>
            <a:r>
              <a:rPr lang="en-US" dirty="0"/>
              <a:t>3. Takes Nothing and Returns Something:</a:t>
            </a:r>
          </a:p>
          <a:p>
            <a:r>
              <a:rPr lang="en-US" dirty="0"/>
              <a:t>	</a:t>
            </a:r>
            <a:r>
              <a:rPr lang="en-US" dirty="0">
                <a:solidFill>
                  <a:schemeClr val="bg1"/>
                </a:solidFill>
              </a:rPr>
              <a:t>getch()</a:t>
            </a:r>
          </a:p>
          <a:p>
            <a:endParaRPr lang="en-US" dirty="0"/>
          </a:p>
          <a:p>
            <a:r>
              <a:rPr lang="en-US" dirty="0"/>
              <a:t>4. Takes Nothing and Returns Nothing:</a:t>
            </a:r>
          </a:p>
          <a:p>
            <a:r>
              <a:rPr lang="en-US" dirty="0"/>
              <a:t>	</a:t>
            </a:r>
            <a:r>
              <a:rPr lang="en-US" dirty="0">
                <a:solidFill>
                  <a:schemeClr val="bg1"/>
                </a:solidFill>
              </a:rPr>
              <a:t>clrscr()</a:t>
            </a:r>
          </a:p>
        </p:txBody>
      </p:sp>
    </p:spTree>
    <p:extLst>
      <p:ext uri="{BB962C8B-B14F-4D97-AF65-F5344CB8AC3E}">
        <p14:creationId xmlns:p14="http://schemas.microsoft.com/office/powerpoint/2010/main" xmlns="" val="232758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down)">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wipe(down)">
                                      <p:cBhvr>
                                        <p:cTn id="42" dur="500"/>
                                        <p:tgtEl>
                                          <p:spTgt spid="2">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Effect transition="in" filter="wipe(down)">
                                      <p:cBhvr>
                                        <p:cTn id="4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Using function delay()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179512" y="1491630"/>
            <a:ext cx="3571900" cy="321471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251520" y="1468978"/>
            <a:ext cx="3220345" cy="2308324"/>
          </a:xfrm>
          <a:prstGeom prst="rect">
            <a:avLst/>
          </a:prstGeom>
          <a:noFill/>
        </p:spPr>
        <p:txBody>
          <a:bodyPr wrap="square" rtlCol="0">
            <a:spAutoFit/>
          </a:bodyPr>
          <a:lstStyle/>
          <a:p>
            <a:pPr marL="342900" indent="-342900"/>
            <a:r>
              <a:rPr lang="en-US" sz="1600" dirty="0">
                <a:solidFill>
                  <a:schemeClr val="bg1"/>
                </a:solidFill>
                <a:sym typeface="Wingdings" pitchFamily="2" charset="2"/>
              </a:rPr>
              <a:t>#include &lt;</a:t>
            </a:r>
            <a:r>
              <a:rPr lang="en-US" sz="1600" dirty="0" err="1">
                <a:solidFill>
                  <a:schemeClr val="bg1"/>
                </a:solidFill>
                <a:sym typeface="Wingdings" pitchFamily="2" charset="2"/>
              </a:rPr>
              <a:t>stdio.h</a:t>
            </a:r>
            <a:r>
              <a:rPr lang="en-US" sz="1600" dirty="0" smtClean="0">
                <a:solidFill>
                  <a:schemeClr val="bg1"/>
                </a:solidFill>
                <a:sym typeface="Wingdings" pitchFamily="2" charset="2"/>
              </a:rPr>
              <a:t>&gt;</a:t>
            </a:r>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r>
              <a:rPr lang="en-US" sz="1600" dirty="0" err="1" smtClean="0">
                <a:solidFill>
                  <a:schemeClr val="bg1"/>
                </a:solidFill>
                <a:sym typeface="Wingdings" pitchFamily="2" charset="2"/>
              </a:rPr>
              <a:t>int</a:t>
            </a:r>
            <a:r>
              <a:rPr lang="en-US" sz="1600" dirty="0" smtClean="0">
                <a:solidFill>
                  <a:schemeClr val="bg1"/>
                </a:solidFill>
                <a:sym typeface="Wingdings" pitchFamily="2" charset="2"/>
              </a:rPr>
              <a:t> </a:t>
            </a:r>
            <a:r>
              <a:rPr lang="en-US" sz="1600" dirty="0">
                <a:solidFill>
                  <a:schemeClr val="bg1"/>
                </a:solidFill>
                <a:sym typeface="Wingdings" pitchFamily="2" charset="2"/>
              </a:rPr>
              <a:t>main()</a:t>
            </a:r>
          </a:p>
          <a:p>
            <a:pPr marL="342900" indent="-342900"/>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    int </a:t>
            </a:r>
            <a:r>
              <a:rPr lang="en-US" sz="1600" dirty="0" err="1">
                <a:solidFill>
                  <a:schemeClr val="bg1"/>
                </a:solidFill>
                <a:sym typeface="Wingdings" pitchFamily="2" charset="2"/>
              </a:rPr>
              <a:t>i</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for(i = 1; i &lt;= 10; i++)</a:t>
            </a:r>
          </a:p>
          <a:p>
            <a:pPr marL="342900" indent="-342900"/>
            <a:r>
              <a:rPr lang="en-US" sz="1600" dirty="0">
                <a:solidFill>
                  <a:schemeClr val="bg1"/>
                </a:solidFill>
                <a:sym typeface="Wingdings" pitchFamily="2" charset="2"/>
              </a:rPr>
              <a:t>        printf("%d\n", i);</a:t>
            </a:r>
          </a:p>
          <a:p>
            <a:pPr marL="342900" indent="-342900"/>
            <a:r>
              <a:rPr lang="en-US" sz="1600" dirty="0">
                <a:solidFill>
                  <a:schemeClr val="bg1"/>
                </a:solidFill>
                <a:sym typeface="Wingdings" pitchFamily="2" charset="2"/>
              </a:rPr>
              <a:t>    </a:t>
            </a:r>
            <a:r>
              <a:rPr lang="en-US" sz="1600" dirty="0" smtClean="0">
                <a:solidFill>
                  <a:schemeClr val="bg1"/>
                </a:solidFill>
                <a:sym typeface="Wingdings" pitchFamily="2" charset="2"/>
              </a:rPr>
              <a:t>return 0;</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3" name="Rectangle 12"/>
          <p:cNvSpPr/>
          <p:nvPr/>
        </p:nvSpPr>
        <p:spPr>
          <a:xfrm>
            <a:off x="5214942" y="1563638"/>
            <a:ext cx="3571900" cy="321471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312095" y="1294765"/>
            <a:ext cx="3220345" cy="3293209"/>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r>
              <a:rPr lang="en-US" sz="1600" dirty="0">
                <a:solidFill>
                  <a:schemeClr val="bg1"/>
                </a:solidFill>
                <a:sym typeface="Wingdings" pitchFamily="2" charset="2"/>
              </a:rPr>
              <a:t>1</a:t>
            </a:r>
          </a:p>
          <a:p>
            <a:pPr marL="342900" indent="-342900"/>
            <a:r>
              <a:rPr lang="en-US" sz="1600" dirty="0">
                <a:solidFill>
                  <a:schemeClr val="bg1"/>
                </a:solidFill>
                <a:sym typeface="Wingdings" pitchFamily="2" charset="2"/>
              </a:rPr>
              <a:t>2</a:t>
            </a:r>
          </a:p>
          <a:p>
            <a:pPr marL="342900" indent="-342900"/>
            <a:r>
              <a:rPr lang="en-US" sz="1600" dirty="0">
                <a:solidFill>
                  <a:schemeClr val="bg1"/>
                </a:solidFill>
                <a:sym typeface="Wingdings" pitchFamily="2" charset="2"/>
              </a:rPr>
              <a:t>3</a:t>
            </a:r>
          </a:p>
          <a:p>
            <a:pPr marL="342900" indent="-342900"/>
            <a:r>
              <a:rPr lang="en-US" sz="1600" dirty="0">
                <a:solidFill>
                  <a:schemeClr val="bg1"/>
                </a:solidFill>
                <a:sym typeface="Wingdings" pitchFamily="2" charset="2"/>
              </a:rPr>
              <a:t>4</a:t>
            </a:r>
          </a:p>
          <a:p>
            <a:pPr marL="342900" indent="-342900"/>
            <a:r>
              <a:rPr lang="en-US" sz="1600" dirty="0">
                <a:solidFill>
                  <a:schemeClr val="bg1"/>
                </a:solidFill>
                <a:sym typeface="Wingdings" pitchFamily="2" charset="2"/>
              </a:rPr>
              <a:t>5</a:t>
            </a:r>
          </a:p>
          <a:p>
            <a:pPr marL="342900" indent="-342900"/>
            <a:r>
              <a:rPr lang="en-US" sz="1600" dirty="0">
                <a:solidFill>
                  <a:schemeClr val="bg1"/>
                </a:solidFill>
                <a:sym typeface="Wingdings" pitchFamily="2" charset="2"/>
              </a:rPr>
              <a:t>6</a:t>
            </a:r>
          </a:p>
          <a:p>
            <a:pPr marL="342900" indent="-342900"/>
            <a:r>
              <a:rPr lang="en-US" sz="1600" dirty="0">
                <a:solidFill>
                  <a:schemeClr val="bg1"/>
                </a:solidFill>
                <a:sym typeface="Wingdings" pitchFamily="2" charset="2"/>
              </a:rPr>
              <a:t>7</a:t>
            </a:r>
          </a:p>
          <a:p>
            <a:pPr marL="342900" indent="-342900"/>
            <a:r>
              <a:rPr lang="en-US" sz="1600" dirty="0">
                <a:solidFill>
                  <a:schemeClr val="bg1"/>
                </a:solidFill>
                <a:sym typeface="Wingdings" pitchFamily="2" charset="2"/>
              </a:rPr>
              <a:t>8</a:t>
            </a:r>
          </a:p>
          <a:p>
            <a:pPr marL="342900" indent="-342900"/>
            <a:r>
              <a:rPr lang="en-US" sz="1600" dirty="0">
                <a:solidFill>
                  <a:schemeClr val="bg1"/>
                </a:solidFill>
                <a:sym typeface="Wingdings" pitchFamily="2" charset="2"/>
              </a:rPr>
              <a:t>9</a:t>
            </a:r>
          </a:p>
          <a:p>
            <a:pPr marL="342900" indent="-342900"/>
            <a:r>
              <a:rPr lang="en-US" sz="1600" dirty="0">
                <a:solidFill>
                  <a:schemeClr val="bg1"/>
                </a:solidFill>
                <a:sym typeface="Wingdings" pitchFamily="2" charset="2"/>
              </a:rPr>
              <a:t>10</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execution time : 0.075 s</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wipe(down)">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wipe(down)">
                                      <p:cBhvr>
                                        <p:cTn id="18" dur="500"/>
                                        <p:tgtEl>
                                          <p:spTgt spid="1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wipe(down)">
                                      <p:cBhvr>
                                        <p:cTn id="23" dur="500"/>
                                        <p:tgtEl>
                                          <p:spTgt spid="1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wipe(down)">
                                      <p:cBhvr>
                                        <p:cTn id="28" dur="500"/>
                                        <p:tgtEl>
                                          <p:spTgt spid="1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wipe(down)">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wipe(down)">
                                      <p:cBhvr>
                                        <p:cTn id="38" dur="500"/>
                                        <p:tgtEl>
                                          <p:spTgt spid="1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Effect transition="in" filter="wipe(down)">
                                      <p:cBhvr>
                                        <p:cTn id="43" dur="500"/>
                                        <p:tgtEl>
                                          <p:spTgt spid="11">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xEl>
                                              <p:pRg st="8" end="8"/>
                                            </p:txEl>
                                          </p:spTgt>
                                        </p:tgtEl>
                                        <p:attrNameLst>
                                          <p:attrName>style.visibility</p:attrName>
                                        </p:attrNameLst>
                                      </p:cBhvr>
                                      <p:to>
                                        <p:strVal val="visible"/>
                                      </p:to>
                                    </p:set>
                                    <p:animEffect transition="in" filter="wipe(down)">
                                      <p:cBhvr>
                                        <p:cTn id="48" dur="500"/>
                                        <p:tgtEl>
                                          <p:spTgt spid="11">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xEl>
                                              <p:pRg st="0" end="0"/>
                                            </p:txEl>
                                          </p:spTgt>
                                        </p:tgtEl>
                                        <p:attrNameLst>
                                          <p:attrName>style.visibility</p:attrName>
                                        </p:attrNameLst>
                                      </p:cBhvr>
                                      <p:to>
                                        <p:strVal val="visible"/>
                                      </p:to>
                                    </p:set>
                                    <p:animEffect transition="in" filter="wipe(down)">
                                      <p:cBhvr>
                                        <p:cTn id="53" dur="500"/>
                                        <p:tgtEl>
                                          <p:spTgt spid="1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4">
                                            <p:txEl>
                                              <p:pRg st="1" end="1"/>
                                            </p:txEl>
                                          </p:spTgt>
                                        </p:tgtEl>
                                        <p:attrNameLst>
                                          <p:attrName>style.visibility</p:attrName>
                                        </p:attrNameLst>
                                      </p:cBhvr>
                                      <p:to>
                                        <p:strVal val="visible"/>
                                      </p:to>
                                    </p:set>
                                    <p:animEffect transition="in" filter="wipe(down)">
                                      <p:cBhvr>
                                        <p:cTn id="58" dur="500"/>
                                        <p:tgtEl>
                                          <p:spTgt spid="14">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animEffect transition="in" filter="wipe(down)">
                                      <p:cBhvr>
                                        <p:cTn id="63" dur="500"/>
                                        <p:tgtEl>
                                          <p:spTgt spid="14">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4">
                                            <p:txEl>
                                              <p:pRg st="3" end="3"/>
                                            </p:txEl>
                                          </p:spTgt>
                                        </p:tgtEl>
                                        <p:attrNameLst>
                                          <p:attrName>style.visibility</p:attrName>
                                        </p:attrNameLst>
                                      </p:cBhvr>
                                      <p:to>
                                        <p:strVal val="visible"/>
                                      </p:to>
                                    </p:set>
                                    <p:animEffect transition="in" filter="wipe(down)">
                                      <p:cBhvr>
                                        <p:cTn id="68" dur="500"/>
                                        <p:tgtEl>
                                          <p:spTgt spid="14">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4">
                                            <p:txEl>
                                              <p:pRg st="4" end="4"/>
                                            </p:txEl>
                                          </p:spTgt>
                                        </p:tgtEl>
                                        <p:attrNameLst>
                                          <p:attrName>style.visibility</p:attrName>
                                        </p:attrNameLst>
                                      </p:cBhvr>
                                      <p:to>
                                        <p:strVal val="visible"/>
                                      </p:to>
                                    </p:set>
                                    <p:animEffect transition="in" filter="wipe(down)">
                                      <p:cBhvr>
                                        <p:cTn id="73" dur="500"/>
                                        <p:tgtEl>
                                          <p:spTgt spid="14">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4">
                                            <p:txEl>
                                              <p:pRg st="5" end="5"/>
                                            </p:txEl>
                                          </p:spTgt>
                                        </p:tgtEl>
                                        <p:attrNameLst>
                                          <p:attrName>style.visibility</p:attrName>
                                        </p:attrNameLst>
                                      </p:cBhvr>
                                      <p:to>
                                        <p:strVal val="visible"/>
                                      </p:to>
                                    </p:set>
                                    <p:animEffect transition="in" filter="wipe(down)">
                                      <p:cBhvr>
                                        <p:cTn id="78" dur="500"/>
                                        <p:tgtEl>
                                          <p:spTgt spid="14">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4">
                                            <p:txEl>
                                              <p:pRg st="6" end="6"/>
                                            </p:txEl>
                                          </p:spTgt>
                                        </p:tgtEl>
                                        <p:attrNameLst>
                                          <p:attrName>style.visibility</p:attrName>
                                        </p:attrNameLst>
                                      </p:cBhvr>
                                      <p:to>
                                        <p:strVal val="visible"/>
                                      </p:to>
                                    </p:set>
                                    <p:animEffect transition="in" filter="wipe(down)">
                                      <p:cBhvr>
                                        <p:cTn id="83" dur="500"/>
                                        <p:tgtEl>
                                          <p:spTgt spid="14">
                                            <p:txEl>
                                              <p:pRg st="6" end="6"/>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4">
                                            <p:txEl>
                                              <p:pRg st="7" end="7"/>
                                            </p:txEl>
                                          </p:spTgt>
                                        </p:tgtEl>
                                        <p:attrNameLst>
                                          <p:attrName>style.visibility</p:attrName>
                                        </p:attrNameLst>
                                      </p:cBhvr>
                                      <p:to>
                                        <p:strVal val="visible"/>
                                      </p:to>
                                    </p:set>
                                    <p:animEffect transition="in" filter="wipe(down)">
                                      <p:cBhvr>
                                        <p:cTn id="88" dur="500"/>
                                        <p:tgtEl>
                                          <p:spTgt spid="14">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4">
                                            <p:txEl>
                                              <p:pRg st="8" end="8"/>
                                            </p:txEl>
                                          </p:spTgt>
                                        </p:tgtEl>
                                        <p:attrNameLst>
                                          <p:attrName>style.visibility</p:attrName>
                                        </p:attrNameLst>
                                      </p:cBhvr>
                                      <p:to>
                                        <p:strVal val="visible"/>
                                      </p:to>
                                    </p:set>
                                    <p:animEffect transition="in" filter="wipe(down)">
                                      <p:cBhvr>
                                        <p:cTn id="93" dur="500"/>
                                        <p:tgtEl>
                                          <p:spTgt spid="14">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14">
                                            <p:txEl>
                                              <p:pRg st="9" end="9"/>
                                            </p:txEl>
                                          </p:spTgt>
                                        </p:tgtEl>
                                        <p:attrNameLst>
                                          <p:attrName>style.visibility</p:attrName>
                                        </p:attrNameLst>
                                      </p:cBhvr>
                                      <p:to>
                                        <p:strVal val="visible"/>
                                      </p:to>
                                    </p:set>
                                    <p:animEffect transition="in" filter="wipe(down)">
                                      <p:cBhvr>
                                        <p:cTn id="98" dur="500"/>
                                        <p:tgtEl>
                                          <p:spTgt spid="14">
                                            <p:txEl>
                                              <p:pRg st="9" end="9"/>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14">
                                            <p:txEl>
                                              <p:pRg st="10" end="10"/>
                                            </p:txEl>
                                          </p:spTgt>
                                        </p:tgtEl>
                                        <p:attrNameLst>
                                          <p:attrName>style.visibility</p:attrName>
                                        </p:attrNameLst>
                                      </p:cBhvr>
                                      <p:to>
                                        <p:strVal val="visible"/>
                                      </p:to>
                                    </p:set>
                                    <p:animEffect transition="in" filter="wipe(down)">
                                      <p:cBhvr>
                                        <p:cTn id="103" dur="500"/>
                                        <p:tgtEl>
                                          <p:spTgt spid="14">
                                            <p:txEl>
                                              <p:pRg st="10" end="1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14">
                                            <p:txEl>
                                              <p:pRg st="12" end="12"/>
                                            </p:txEl>
                                          </p:spTgt>
                                        </p:tgtEl>
                                        <p:attrNameLst>
                                          <p:attrName>style.visibility</p:attrName>
                                        </p:attrNameLst>
                                      </p:cBhvr>
                                      <p:to>
                                        <p:strVal val="visible"/>
                                      </p:to>
                                    </p:set>
                                    <p:animEffect transition="in" filter="wipe(down)">
                                      <p:cBhvr>
                                        <p:cTn id="108" dur="500"/>
                                        <p:tgtEl>
                                          <p:spTgt spid="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Using textcolor() and gotoxy()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208012" y="1541882"/>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280020" y="1775594"/>
            <a:ext cx="3220345" cy="1815882"/>
          </a:xfrm>
          <a:prstGeom prst="rect">
            <a:avLst/>
          </a:prstGeom>
          <a:noFill/>
        </p:spPr>
        <p:txBody>
          <a:bodyPr wrap="square" rtlCol="0">
            <a:spAutoFit/>
          </a:bodyPr>
          <a:lstStyle/>
          <a:p>
            <a:pPr marL="342900" indent="-342900"/>
            <a:r>
              <a:rPr lang="en-US" sz="1600" dirty="0">
                <a:solidFill>
                  <a:schemeClr val="bg1"/>
                </a:solidFill>
                <a:sym typeface="Wingdings" pitchFamily="2" charset="2"/>
              </a:rPr>
              <a:t>#include &lt;</a:t>
            </a:r>
            <a:r>
              <a:rPr lang="en-US" sz="1600" dirty="0" err="1">
                <a:solidFill>
                  <a:schemeClr val="bg1"/>
                </a:solidFill>
                <a:sym typeface="Wingdings" pitchFamily="2" charset="2"/>
              </a:rPr>
              <a:t>stdio.h</a:t>
            </a:r>
            <a:r>
              <a:rPr lang="en-US" sz="1600" dirty="0" smtClean="0">
                <a:solidFill>
                  <a:schemeClr val="bg1"/>
                </a:solidFill>
                <a:sym typeface="Wingdings" pitchFamily="2" charset="2"/>
              </a:rPr>
              <a:t>&gt;</a:t>
            </a:r>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r>
              <a:rPr lang="en-US" sz="1600" dirty="0" err="1" smtClean="0">
                <a:solidFill>
                  <a:schemeClr val="bg1"/>
                </a:solidFill>
                <a:sym typeface="Wingdings" pitchFamily="2" charset="2"/>
              </a:rPr>
              <a:t>int</a:t>
            </a:r>
            <a:r>
              <a:rPr lang="en-US" sz="1600" dirty="0" smtClean="0">
                <a:solidFill>
                  <a:schemeClr val="bg1"/>
                </a:solidFill>
                <a:sym typeface="Wingdings" pitchFamily="2" charset="2"/>
              </a:rPr>
              <a:t> </a:t>
            </a:r>
            <a:r>
              <a:rPr lang="en-US" sz="1600" dirty="0">
                <a:solidFill>
                  <a:schemeClr val="bg1"/>
                </a:solidFill>
                <a:sym typeface="Wingdings" pitchFamily="2" charset="2"/>
              </a:rPr>
              <a:t>main()</a:t>
            </a:r>
          </a:p>
          <a:p>
            <a:pPr marL="342900" indent="-342900"/>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printf("Hello\n");</a:t>
            </a:r>
          </a:p>
          <a:p>
            <a:pPr marL="342900" indent="-342900"/>
            <a:r>
              <a:rPr lang="en-US" sz="1600" dirty="0">
                <a:solidFill>
                  <a:schemeClr val="bg1"/>
                </a:solidFill>
                <a:sym typeface="Wingdings" pitchFamily="2" charset="2"/>
              </a:rPr>
              <a:t>    </a:t>
            </a:r>
            <a:r>
              <a:rPr lang="en-US" sz="1600" dirty="0" smtClean="0">
                <a:solidFill>
                  <a:schemeClr val="bg1"/>
                </a:solidFill>
                <a:sym typeface="Wingdings" pitchFamily="2" charset="2"/>
              </a:rPr>
              <a:t>return 0;</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3" name="Rectangle 12"/>
          <p:cNvSpPr/>
          <p:nvPr/>
        </p:nvSpPr>
        <p:spPr>
          <a:xfrm>
            <a:off x="5076056" y="1563638"/>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312095" y="1740753"/>
            <a:ext cx="3220345" cy="830997"/>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Hello</a:t>
            </a:r>
          </a:p>
        </p:txBody>
      </p:sp>
    </p:spTree>
    <p:extLst>
      <p:ext uri="{BB962C8B-B14F-4D97-AF65-F5344CB8AC3E}">
        <p14:creationId xmlns:p14="http://schemas.microsoft.com/office/powerpoint/2010/main" xmlns="" val="294425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wipe(down)">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wipe(down)">
                                      <p:cBhvr>
                                        <p:cTn id="18" dur="500"/>
                                        <p:tgtEl>
                                          <p:spTgt spid="1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wipe(down)">
                                      <p:cBhvr>
                                        <p:cTn id="23" dur="500"/>
                                        <p:tgtEl>
                                          <p:spTgt spid="1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wipe(down)">
                                      <p:cBhvr>
                                        <p:cTn id="28" dur="500"/>
                                        <p:tgtEl>
                                          <p:spTgt spid="1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wipe(down)">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wipe(down)">
                                      <p:cBhvr>
                                        <p:cTn id="38" dur="500"/>
                                        <p:tgtEl>
                                          <p:spTgt spid="1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animEffect transition="in" filter="wipe(down)">
                                      <p:cBhvr>
                                        <p:cTn id="43" dur="500"/>
                                        <p:tgtEl>
                                          <p:spTgt spid="14">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4">
                                            <p:txEl>
                                              <p:pRg st="2" end="2"/>
                                            </p:txEl>
                                          </p:spTgt>
                                        </p:tgtEl>
                                        <p:attrNameLst>
                                          <p:attrName>style.visibility</p:attrName>
                                        </p:attrNameLst>
                                      </p:cBhvr>
                                      <p:to>
                                        <p:strVal val="visible"/>
                                      </p:to>
                                    </p:set>
                                    <p:animEffect transition="in" filter="wipe(down)">
                                      <p:cBhvr>
                                        <p:cTn id="48"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Using textcolor() and gotoxy()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208012" y="1541882"/>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280020" y="1635646"/>
            <a:ext cx="3220345" cy="2800767"/>
          </a:xfrm>
          <a:prstGeom prst="rect">
            <a:avLst/>
          </a:prstGeom>
          <a:noFill/>
        </p:spPr>
        <p:txBody>
          <a:bodyPr wrap="square" rtlCol="0">
            <a:spAutoFit/>
          </a:bodyPr>
          <a:lstStyle/>
          <a:p>
            <a:pPr marL="342900" indent="-342900"/>
            <a:r>
              <a:rPr lang="en-US" sz="1600" dirty="0">
                <a:solidFill>
                  <a:schemeClr val="bg1"/>
                </a:solidFill>
                <a:sym typeface="Wingdings" pitchFamily="2" charset="2"/>
              </a:rPr>
              <a:t>#include &lt;stdio.h&gt;</a:t>
            </a:r>
          </a:p>
          <a:p>
            <a:pPr marL="342900" indent="-342900"/>
            <a:r>
              <a:rPr lang="en-US" sz="1600" dirty="0">
                <a:solidFill>
                  <a:schemeClr val="bg1"/>
                </a:solidFill>
                <a:sym typeface="Wingdings" pitchFamily="2" charset="2"/>
              </a:rPr>
              <a:t>#include &lt;conio.h&gt;</a:t>
            </a:r>
          </a:p>
          <a:p>
            <a:pPr marL="342900" indent="-342900"/>
            <a:endParaRPr lang="en-US" sz="1600" dirty="0">
              <a:solidFill>
                <a:schemeClr val="bg1"/>
              </a:solidFill>
              <a:sym typeface="Wingdings" pitchFamily="2" charset="2"/>
            </a:endParaRPr>
          </a:p>
          <a:p>
            <a:pPr marL="342900" indent="-342900"/>
            <a:r>
              <a:rPr lang="en-US" sz="1600" dirty="0" smtClean="0">
                <a:solidFill>
                  <a:schemeClr val="bg1"/>
                </a:solidFill>
                <a:sym typeface="Wingdings" pitchFamily="2" charset="2"/>
              </a:rPr>
              <a:t>void main</a:t>
            </a:r>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    clrscr();</a:t>
            </a:r>
          </a:p>
          <a:p>
            <a:pPr marL="342900" indent="-342900"/>
            <a:r>
              <a:rPr lang="en-US" sz="1600" dirty="0">
                <a:solidFill>
                  <a:schemeClr val="bg1"/>
                </a:solidFill>
                <a:sym typeface="Wingdings" pitchFamily="2" charset="2"/>
              </a:rPr>
              <a:t>    textcolor(YELLOW);</a:t>
            </a:r>
          </a:p>
          <a:p>
            <a:pPr marL="342900" indent="-342900"/>
            <a:r>
              <a:rPr lang="en-US" sz="1600" dirty="0">
                <a:solidFill>
                  <a:schemeClr val="bg1"/>
                </a:solidFill>
                <a:sym typeface="Wingdings" pitchFamily="2" charset="2"/>
              </a:rPr>
              <a:t>    gotoxy(40, 12);</a:t>
            </a:r>
          </a:p>
          <a:p>
            <a:pPr marL="342900" indent="-342900"/>
            <a:r>
              <a:rPr lang="en-US" sz="1600" dirty="0">
                <a:solidFill>
                  <a:schemeClr val="bg1"/>
                </a:solidFill>
                <a:sym typeface="Wingdings" pitchFamily="2" charset="2"/>
              </a:rPr>
              <a:t>    cprintf("Hello\n");</a:t>
            </a:r>
          </a:p>
          <a:p>
            <a:pPr marL="342900" indent="-342900"/>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3" name="Rectangle 12"/>
          <p:cNvSpPr/>
          <p:nvPr/>
        </p:nvSpPr>
        <p:spPr>
          <a:xfrm>
            <a:off x="5076056" y="1563638"/>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76056" y="1347614"/>
            <a:ext cx="3220345" cy="2554545"/>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a:t>
            </a:r>
            <a:r>
              <a:rPr lang="en-US" sz="1600" dirty="0">
                <a:solidFill>
                  <a:srgbClr val="E6E6E6"/>
                </a:solidFill>
                <a:sym typeface="Wingdings" pitchFamily="2" charset="2"/>
              </a:rPr>
              <a:t>Hello</a:t>
            </a:r>
          </a:p>
          <a:p>
            <a:pPr marL="342900" indent="-342900"/>
            <a:endParaRPr lang="en-US" sz="1600" dirty="0">
              <a:solidFill>
                <a:srgbClr val="E6E6E6"/>
              </a:solidFill>
              <a:sym typeface="Wingdings" pitchFamily="2" charset="2"/>
            </a:endParaRPr>
          </a:p>
          <a:p>
            <a:pPr marL="342900" indent="-342900"/>
            <a:r>
              <a:rPr lang="en-US" sz="1600" dirty="0">
                <a:solidFill>
                  <a:srgbClr val="E6E6E6"/>
                </a:solidFill>
                <a:sym typeface="Wingdings" pitchFamily="2" charset="2"/>
              </a:rPr>
              <a:t>Row = 25</a:t>
            </a:r>
          </a:p>
          <a:p>
            <a:pPr marL="342900" indent="-342900"/>
            <a:r>
              <a:rPr lang="en-US" sz="1600" dirty="0">
                <a:solidFill>
                  <a:srgbClr val="E6E6E6"/>
                </a:solidFill>
                <a:sym typeface="Wingdings" pitchFamily="2" charset="2"/>
              </a:rPr>
              <a:t>Column = 80</a:t>
            </a:r>
          </a:p>
        </p:txBody>
      </p:sp>
    </p:spTree>
    <p:extLst>
      <p:ext uri="{BB962C8B-B14F-4D97-AF65-F5344CB8AC3E}">
        <p14:creationId xmlns:p14="http://schemas.microsoft.com/office/powerpoint/2010/main" xmlns="" val="236581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wipe(down)">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wipe(down)">
                                      <p:cBhvr>
                                        <p:cTn id="18" dur="5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wipe(down)">
                                      <p:cBhvr>
                                        <p:cTn id="23" dur="500"/>
                                        <p:tgtEl>
                                          <p:spTgt spid="1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wipe(down)">
                                      <p:cBhvr>
                                        <p:cTn id="28" dur="500"/>
                                        <p:tgtEl>
                                          <p:spTgt spid="1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wipe(down)">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wipe(down)">
                                      <p:cBhvr>
                                        <p:cTn id="38" dur="500"/>
                                        <p:tgtEl>
                                          <p:spTgt spid="1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Effect transition="in" filter="wipe(down)">
                                      <p:cBhvr>
                                        <p:cTn id="43" dur="500"/>
                                        <p:tgtEl>
                                          <p:spTgt spid="11">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xEl>
                                              <p:pRg st="8" end="8"/>
                                            </p:txEl>
                                          </p:spTgt>
                                        </p:tgtEl>
                                        <p:attrNameLst>
                                          <p:attrName>style.visibility</p:attrName>
                                        </p:attrNameLst>
                                      </p:cBhvr>
                                      <p:to>
                                        <p:strVal val="visible"/>
                                      </p:to>
                                    </p:set>
                                    <p:animEffect transition="in" filter="wipe(down)">
                                      <p:cBhvr>
                                        <p:cTn id="48" dur="500"/>
                                        <p:tgtEl>
                                          <p:spTgt spid="11">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xEl>
                                              <p:pRg st="9" end="9"/>
                                            </p:txEl>
                                          </p:spTgt>
                                        </p:tgtEl>
                                        <p:attrNameLst>
                                          <p:attrName>style.visibility</p:attrName>
                                        </p:attrNameLst>
                                      </p:cBhvr>
                                      <p:to>
                                        <p:strVal val="visible"/>
                                      </p:to>
                                    </p:set>
                                    <p:animEffect transition="in" filter="wipe(down)">
                                      <p:cBhvr>
                                        <p:cTn id="53" dur="500"/>
                                        <p:tgtEl>
                                          <p:spTgt spid="11">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1">
                                            <p:txEl>
                                              <p:pRg st="10" end="10"/>
                                            </p:txEl>
                                          </p:spTgt>
                                        </p:tgtEl>
                                        <p:attrNameLst>
                                          <p:attrName>style.visibility</p:attrName>
                                        </p:attrNameLst>
                                      </p:cBhvr>
                                      <p:to>
                                        <p:strVal val="visible"/>
                                      </p:to>
                                    </p:set>
                                    <p:animEffect transition="in" filter="wipe(down)">
                                      <p:cBhvr>
                                        <p:cTn id="58" dur="500"/>
                                        <p:tgtEl>
                                          <p:spTgt spid="11">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xEl>
                                              <p:pRg st="0" end="0"/>
                                            </p:txEl>
                                          </p:spTgt>
                                        </p:tgtEl>
                                        <p:attrNameLst>
                                          <p:attrName>style.visibility</p:attrName>
                                        </p:attrNameLst>
                                      </p:cBhvr>
                                      <p:to>
                                        <p:strVal val="visible"/>
                                      </p:to>
                                    </p:set>
                                    <p:animEffect transition="in" filter="wipe(down)">
                                      <p:cBhvr>
                                        <p:cTn id="63" dur="500"/>
                                        <p:tgtEl>
                                          <p:spTgt spid="14">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4">
                                            <p:txEl>
                                              <p:pRg st="6" end="6"/>
                                            </p:txEl>
                                          </p:spTgt>
                                        </p:tgtEl>
                                        <p:attrNameLst>
                                          <p:attrName>style.visibility</p:attrName>
                                        </p:attrNameLst>
                                      </p:cBhvr>
                                      <p:to>
                                        <p:strVal val="visible"/>
                                      </p:to>
                                    </p:set>
                                    <p:animEffect transition="in" filter="wipe(down)">
                                      <p:cBhvr>
                                        <p:cTn id="68" dur="500"/>
                                        <p:tgtEl>
                                          <p:spTgt spid="14">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4">
                                            <p:txEl>
                                              <p:pRg st="8" end="8"/>
                                            </p:txEl>
                                          </p:spTgt>
                                        </p:tgtEl>
                                        <p:attrNameLst>
                                          <p:attrName>style.visibility</p:attrName>
                                        </p:attrNameLst>
                                      </p:cBhvr>
                                      <p:to>
                                        <p:strVal val="visible"/>
                                      </p:to>
                                    </p:set>
                                    <p:animEffect transition="in" filter="wipe(down)">
                                      <p:cBhvr>
                                        <p:cTn id="73" dur="500"/>
                                        <p:tgtEl>
                                          <p:spTgt spid="14">
                                            <p:txEl>
                                              <p:pRg st="8" end="8"/>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4">
                                            <p:txEl>
                                              <p:pRg st="9" end="9"/>
                                            </p:txEl>
                                          </p:spTgt>
                                        </p:tgtEl>
                                        <p:attrNameLst>
                                          <p:attrName>style.visibility</p:attrName>
                                        </p:attrNameLst>
                                      </p:cBhvr>
                                      <p:to>
                                        <p:strVal val="visible"/>
                                      </p:to>
                                    </p:set>
                                    <p:animEffect transition="in" filter="wipe(down)">
                                      <p:cBhvr>
                                        <p:cTn id="78"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Functions</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857224" y="1000114"/>
            <a:ext cx="7429552"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107504" y="1059582"/>
            <a:ext cx="8631173" cy="3785652"/>
          </a:xfrm>
          <a:prstGeom prst="rect">
            <a:avLst/>
          </a:prstGeom>
          <a:noFill/>
        </p:spPr>
        <p:txBody>
          <a:bodyPr wrap="square" numCol="2" rtlCol="0">
            <a:spAutoFit/>
          </a:bodyPr>
          <a:lstStyle/>
          <a:p>
            <a:pPr marL="1257300" lvl="2" indent="-342900"/>
            <a:r>
              <a:rPr lang="en-US" sz="1200" dirty="0">
                <a:solidFill>
                  <a:schemeClr val="bg1"/>
                </a:solidFill>
                <a:sym typeface="Wingdings" pitchFamily="2" charset="2"/>
              </a:rPr>
              <a:t>void main()</a:t>
            </a:r>
          </a:p>
          <a:p>
            <a:pPr marL="1257300" lvl="2" indent="-342900"/>
            <a:r>
              <a:rPr lang="en-US" sz="1200" dirty="0">
                <a:solidFill>
                  <a:schemeClr val="bg1"/>
                </a:solidFill>
                <a:sym typeface="Wingdings" pitchFamily="2" charset="2"/>
              </a:rPr>
              <a:t>{</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    ....</a:t>
            </a:r>
          </a:p>
          <a:p>
            <a:pPr marL="1257300" lvl="2" indent="-342900"/>
            <a:r>
              <a:rPr lang="en-US" sz="1200" dirty="0">
                <a:solidFill>
                  <a:schemeClr val="bg1"/>
                </a:solidFill>
                <a:sym typeface="Wingdings" pitchFamily="2" charset="2"/>
              </a:rPr>
              <a:t>}</a:t>
            </a:r>
            <a:endParaRPr lang="en-US" sz="1200" b="1" dirty="0">
              <a:solidFill>
                <a:srgbClr val="0000CC"/>
              </a:solidFill>
              <a:sym typeface="Wingdings" pitchFamily="2" charset="2"/>
            </a:endParaRPr>
          </a:p>
        </p:txBody>
      </p:sp>
      <p:sp>
        <p:nvSpPr>
          <p:cNvPr id="2" name="Rectangle: Rounded Corners 1">
            <a:extLst>
              <a:ext uri="{FF2B5EF4-FFF2-40B4-BE49-F238E27FC236}">
                <a16:creationId xmlns:a16="http://schemas.microsoft.com/office/drawing/2014/main" xmlns="" id="{46FB8C9A-1749-49EE-B31D-A03468A72342}"/>
              </a:ext>
            </a:extLst>
          </p:cNvPr>
          <p:cNvSpPr/>
          <p:nvPr/>
        </p:nvSpPr>
        <p:spPr>
          <a:xfrm>
            <a:off x="2961520" y="2028763"/>
            <a:ext cx="1106424" cy="6870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Code for average</a:t>
            </a:r>
          </a:p>
        </p:txBody>
      </p:sp>
      <p:sp>
        <p:nvSpPr>
          <p:cNvPr id="12" name="Rectangle: Rounded Corners 11">
            <a:extLst>
              <a:ext uri="{FF2B5EF4-FFF2-40B4-BE49-F238E27FC236}">
                <a16:creationId xmlns:a16="http://schemas.microsoft.com/office/drawing/2014/main" xmlns="" id="{455FB13E-398E-4398-93D2-D02253D19330}"/>
              </a:ext>
            </a:extLst>
          </p:cNvPr>
          <p:cNvSpPr/>
          <p:nvPr/>
        </p:nvSpPr>
        <p:spPr>
          <a:xfrm>
            <a:off x="2987824" y="3723878"/>
            <a:ext cx="1106424" cy="6870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Code for average</a:t>
            </a:r>
          </a:p>
        </p:txBody>
      </p:sp>
      <p:sp>
        <p:nvSpPr>
          <p:cNvPr id="13" name="Rectangle: Rounded Corners 12">
            <a:extLst>
              <a:ext uri="{FF2B5EF4-FFF2-40B4-BE49-F238E27FC236}">
                <a16:creationId xmlns:a16="http://schemas.microsoft.com/office/drawing/2014/main" xmlns="" id="{CA1B7BDB-966F-497A-8D60-EB05BDDF6421}"/>
              </a:ext>
            </a:extLst>
          </p:cNvPr>
          <p:cNvSpPr/>
          <p:nvPr/>
        </p:nvSpPr>
        <p:spPr>
          <a:xfrm>
            <a:off x="6777944" y="1419622"/>
            <a:ext cx="1106424" cy="6870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Code for average</a:t>
            </a:r>
          </a:p>
        </p:txBody>
      </p:sp>
      <p:sp>
        <p:nvSpPr>
          <p:cNvPr id="14" name="Rectangle: Rounded Corners 13">
            <a:extLst>
              <a:ext uri="{FF2B5EF4-FFF2-40B4-BE49-F238E27FC236}">
                <a16:creationId xmlns:a16="http://schemas.microsoft.com/office/drawing/2014/main" xmlns="" id="{DE592FDF-F42C-41F9-A094-6170C6B5F224}"/>
              </a:ext>
            </a:extLst>
          </p:cNvPr>
          <p:cNvSpPr/>
          <p:nvPr/>
        </p:nvSpPr>
        <p:spPr>
          <a:xfrm>
            <a:off x="6849952" y="3003798"/>
            <a:ext cx="1106424" cy="6870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Code for average</a:t>
            </a:r>
          </a:p>
        </p:txBody>
      </p:sp>
      <p:sp>
        <p:nvSpPr>
          <p:cNvPr id="4" name="Arrow: Right 3">
            <a:extLst>
              <a:ext uri="{FF2B5EF4-FFF2-40B4-BE49-F238E27FC236}">
                <a16:creationId xmlns:a16="http://schemas.microsoft.com/office/drawing/2014/main" xmlns="" id="{178754CF-AB5A-4E90-9C04-2FA7D217C34C}"/>
              </a:ext>
            </a:extLst>
          </p:cNvPr>
          <p:cNvSpPr/>
          <p:nvPr/>
        </p:nvSpPr>
        <p:spPr>
          <a:xfrm>
            <a:off x="1763688" y="2355726"/>
            <a:ext cx="11064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xmlns="" id="{78EBF47A-D5A7-407C-8F47-074C63A36147}"/>
              </a:ext>
            </a:extLst>
          </p:cNvPr>
          <p:cNvSpPr/>
          <p:nvPr/>
        </p:nvSpPr>
        <p:spPr>
          <a:xfrm>
            <a:off x="1691680" y="3939902"/>
            <a:ext cx="11064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xmlns="" id="{ADB6029D-FA48-48D0-9F23-D15927661701}"/>
              </a:ext>
            </a:extLst>
          </p:cNvPr>
          <p:cNvSpPr/>
          <p:nvPr/>
        </p:nvSpPr>
        <p:spPr>
          <a:xfrm>
            <a:off x="5859404" y="1707654"/>
            <a:ext cx="83127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xmlns="" id="{1CFFD0BD-9227-41BE-8F96-FDFC5898E1B2}"/>
              </a:ext>
            </a:extLst>
          </p:cNvPr>
          <p:cNvSpPr/>
          <p:nvPr/>
        </p:nvSpPr>
        <p:spPr>
          <a:xfrm>
            <a:off x="5900967" y="3219822"/>
            <a:ext cx="83127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ipe(down)">
                                      <p:cBhvr>
                                        <p:cTn id="10" dur="500"/>
                                        <p:tgtEl>
                                          <p:spTgt spid="1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wipe(down)">
                                      <p:cBhvr>
                                        <p:cTn id="13" dur="500"/>
                                        <p:tgtEl>
                                          <p:spTgt spid="1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wipe(down)">
                                      <p:cBhvr>
                                        <p:cTn id="16" dur="500"/>
                                        <p:tgtEl>
                                          <p:spTgt spid="11">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wipe(down)">
                                      <p:cBhvr>
                                        <p:cTn id="19" dur="500"/>
                                        <p:tgtEl>
                                          <p:spTgt spid="11">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wipe(down)">
                                      <p:cBhvr>
                                        <p:cTn id="22" dur="500"/>
                                        <p:tgtEl>
                                          <p:spTgt spid="11">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wipe(down)">
                                      <p:cBhvr>
                                        <p:cTn id="25" dur="500"/>
                                        <p:tgtEl>
                                          <p:spTgt spid="11">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wipe(down)">
                                      <p:cBhvr>
                                        <p:cTn id="28" dur="500"/>
                                        <p:tgtEl>
                                          <p:spTgt spid="11">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wipe(down)">
                                      <p:cBhvr>
                                        <p:cTn id="31" dur="500"/>
                                        <p:tgtEl>
                                          <p:spTgt spid="11">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xEl>
                                              <p:pRg st="9" end="9"/>
                                            </p:txEl>
                                          </p:spTgt>
                                        </p:tgtEl>
                                        <p:attrNameLst>
                                          <p:attrName>style.visibility</p:attrName>
                                        </p:attrNameLst>
                                      </p:cBhvr>
                                      <p:to>
                                        <p:strVal val="visible"/>
                                      </p:to>
                                    </p:set>
                                    <p:animEffect transition="in" filter="wipe(down)">
                                      <p:cBhvr>
                                        <p:cTn id="34" dur="500"/>
                                        <p:tgtEl>
                                          <p:spTgt spid="11">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500"/>
                                        <p:tgtEl>
                                          <p:spTgt spid="11">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
                                            <p:txEl>
                                              <p:pRg st="11" end="11"/>
                                            </p:txEl>
                                          </p:spTgt>
                                        </p:tgtEl>
                                        <p:attrNameLst>
                                          <p:attrName>style.visibility</p:attrName>
                                        </p:attrNameLst>
                                      </p:cBhvr>
                                      <p:to>
                                        <p:strVal val="visible"/>
                                      </p:to>
                                    </p:set>
                                    <p:animEffect transition="in" filter="wipe(down)">
                                      <p:cBhvr>
                                        <p:cTn id="40" dur="500"/>
                                        <p:tgtEl>
                                          <p:spTgt spid="11">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1">
                                            <p:txEl>
                                              <p:pRg st="12" end="12"/>
                                            </p:txEl>
                                          </p:spTgt>
                                        </p:tgtEl>
                                        <p:attrNameLst>
                                          <p:attrName>style.visibility</p:attrName>
                                        </p:attrNameLst>
                                      </p:cBhvr>
                                      <p:to>
                                        <p:strVal val="visible"/>
                                      </p:to>
                                    </p:set>
                                    <p:animEffect transition="in" filter="wipe(down)">
                                      <p:cBhvr>
                                        <p:cTn id="43" dur="500"/>
                                        <p:tgtEl>
                                          <p:spTgt spid="11">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1">
                                            <p:txEl>
                                              <p:pRg st="13" end="13"/>
                                            </p:txEl>
                                          </p:spTgt>
                                        </p:tgtEl>
                                        <p:attrNameLst>
                                          <p:attrName>style.visibility</p:attrName>
                                        </p:attrNameLst>
                                      </p:cBhvr>
                                      <p:to>
                                        <p:strVal val="visible"/>
                                      </p:to>
                                    </p:set>
                                    <p:animEffect transition="in" filter="wipe(down)">
                                      <p:cBhvr>
                                        <p:cTn id="46" dur="500"/>
                                        <p:tgtEl>
                                          <p:spTgt spid="11">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1">
                                            <p:txEl>
                                              <p:pRg st="14" end="14"/>
                                            </p:txEl>
                                          </p:spTgt>
                                        </p:tgtEl>
                                        <p:attrNameLst>
                                          <p:attrName>style.visibility</p:attrName>
                                        </p:attrNameLst>
                                      </p:cBhvr>
                                      <p:to>
                                        <p:strVal val="visible"/>
                                      </p:to>
                                    </p:set>
                                    <p:animEffect transition="in" filter="wipe(down)">
                                      <p:cBhvr>
                                        <p:cTn id="49" dur="500"/>
                                        <p:tgtEl>
                                          <p:spTgt spid="11">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1">
                                            <p:txEl>
                                              <p:pRg st="15" end="15"/>
                                            </p:txEl>
                                          </p:spTgt>
                                        </p:tgtEl>
                                        <p:attrNameLst>
                                          <p:attrName>style.visibility</p:attrName>
                                        </p:attrNameLst>
                                      </p:cBhvr>
                                      <p:to>
                                        <p:strVal val="visible"/>
                                      </p:to>
                                    </p:set>
                                    <p:animEffect transition="in" filter="wipe(down)">
                                      <p:cBhvr>
                                        <p:cTn id="52" dur="500"/>
                                        <p:tgtEl>
                                          <p:spTgt spid="11">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
                                            <p:txEl>
                                              <p:pRg st="16" end="16"/>
                                            </p:txEl>
                                          </p:spTgt>
                                        </p:tgtEl>
                                        <p:attrNameLst>
                                          <p:attrName>style.visibility</p:attrName>
                                        </p:attrNameLst>
                                      </p:cBhvr>
                                      <p:to>
                                        <p:strVal val="visible"/>
                                      </p:to>
                                    </p:set>
                                    <p:animEffect transition="in" filter="wipe(down)">
                                      <p:cBhvr>
                                        <p:cTn id="55" dur="500"/>
                                        <p:tgtEl>
                                          <p:spTgt spid="11">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xEl>
                                              <p:pRg st="17" end="17"/>
                                            </p:txEl>
                                          </p:spTgt>
                                        </p:tgtEl>
                                        <p:attrNameLst>
                                          <p:attrName>style.visibility</p:attrName>
                                        </p:attrNameLst>
                                      </p:cBhvr>
                                      <p:to>
                                        <p:strVal val="visible"/>
                                      </p:to>
                                    </p:set>
                                    <p:animEffect transition="in" filter="wipe(down)">
                                      <p:cBhvr>
                                        <p:cTn id="58" dur="500"/>
                                        <p:tgtEl>
                                          <p:spTgt spid="11">
                                            <p:txEl>
                                              <p:pRg st="17" end="17"/>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1">
                                            <p:txEl>
                                              <p:pRg st="18" end="18"/>
                                            </p:txEl>
                                          </p:spTgt>
                                        </p:tgtEl>
                                        <p:attrNameLst>
                                          <p:attrName>style.visibility</p:attrName>
                                        </p:attrNameLst>
                                      </p:cBhvr>
                                      <p:to>
                                        <p:strVal val="visible"/>
                                      </p:to>
                                    </p:set>
                                    <p:animEffect transition="in" filter="wipe(down)">
                                      <p:cBhvr>
                                        <p:cTn id="61" dur="500"/>
                                        <p:tgtEl>
                                          <p:spTgt spid="11">
                                            <p:txEl>
                                              <p:pRg st="18" end="18"/>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1">
                                            <p:txEl>
                                              <p:pRg st="19" end="19"/>
                                            </p:txEl>
                                          </p:spTgt>
                                        </p:tgtEl>
                                        <p:attrNameLst>
                                          <p:attrName>style.visibility</p:attrName>
                                        </p:attrNameLst>
                                      </p:cBhvr>
                                      <p:to>
                                        <p:strVal val="visible"/>
                                      </p:to>
                                    </p:set>
                                    <p:animEffect transition="in" filter="wipe(down)">
                                      <p:cBhvr>
                                        <p:cTn id="64" dur="500"/>
                                        <p:tgtEl>
                                          <p:spTgt spid="11">
                                            <p:txEl>
                                              <p:pRg st="19" end="19"/>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1">
                                            <p:txEl>
                                              <p:pRg st="20" end="20"/>
                                            </p:txEl>
                                          </p:spTgt>
                                        </p:tgtEl>
                                        <p:attrNameLst>
                                          <p:attrName>style.visibility</p:attrName>
                                        </p:attrNameLst>
                                      </p:cBhvr>
                                      <p:to>
                                        <p:strVal val="visible"/>
                                      </p:to>
                                    </p:set>
                                    <p:animEffect transition="in" filter="wipe(down)">
                                      <p:cBhvr>
                                        <p:cTn id="67" dur="500"/>
                                        <p:tgtEl>
                                          <p:spTgt spid="11">
                                            <p:txEl>
                                              <p:pRg st="20" end="20"/>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1">
                                            <p:txEl>
                                              <p:pRg st="21" end="21"/>
                                            </p:txEl>
                                          </p:spTgt>
                                        </p:tgtEl>
                                        <p:attrNameLst>
                                          <p:attrName>style.visibility</p:attrName>
                                        </p:attrNameLst>
                                      </p:cBhvr>
                                      <p:to>
                                        <p:strVal val="visible"/>
                                      </p:to>
                                    </p:set>
                                    <p:animEffect transition="in" filter="wipe(down)">
                                      <p:cBhvr>
                                        <p:cTn id="70" dur="500"/>
                                        <p:tgtEl>
                                          <p:spTgt spid="11">
                                            <p:txEl>
                                              <p:pRg st="21" end="21"/>
                                            </p:txEl>
                                          </p:spTgt>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1">
                                            <p:txEl>
                                              <p:pRg st="22" end="22"/>
                                            </p:txEl>
                                          </p:spTgt>
                                        </p:tgtEl>
                                        <p:attrNameLst>
                                          <p:attrName>style.visibility</p:attrName>
                                        </p:attrNameLst>
                                      </p:cBhvr>
                                      <p:to>
                                        <p:strVal val="visible"/>
                                      </p:to>
                                    </p:set>
                                    <p:animEffect transition="in" filter="wipe(down)">
                                      <p:cBhvr>
                                        <p:cTn id="73" dur="500"/>
                                        <p:tgtEl>
                                          <p:spTgt spid="11">
                                            <p:txEl>
                                              <p:pRg st="22" end="22"/>
                                            </p:txEl>
                                          </p:spTgt>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1">
                                            <p:txEl>
                                              <p:pRg st="23" end="23"/>
                                            </p:txEl>
                                          </p:spTgt>
                                        </p:tgtEl>
                                        <p:attrNameLst>
                                          <p:attrName>style.visibility</p:attrName>
                                        </p:attrNameLst>
                                      </p:cBhvr>
                                      <p:to>
                                        <p:strVal val="visible"/>
                                      </p:to>
                                    </p:set>
                                    <p:animEffect transition="in" filter="wipe(down)">
                                      <p:cBhvr>
                                        <p:cTn id="76" dur="500"/>
                                        <p:tgtEl>
                                          <p:spTgt spid="11">
                                            <p:txEl>
                                              <p:pRg st="23" end="23"/>
                                            </p:txEl>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1">
                                            <p:txEl>
                                              <p:pRg st="24" end="24"/>
                                            </p:txEl>
                                          </p:spTgt>
                                        </p:tgtEl>
                                        <p:attrNameLst>
                                          <p:attrName>style.visibility</p:attrName>
                                        </p:attrNameLst>
                                      </p:cBhvr>
                                      <p:to>
                                        <p:strVal val="visible"/>
                                      </p:to>
                                    </p:set>
                                    <p:animEffect transition="in" filter="wipe(down)">
                                      <p:cBhvr>
                                        <p:cTn id="79" dur="500"/>
                                        <p:tgtEl>
                                          <p:spTgt spid="11">
                                            <p:txEl>
                                              <p:pRg st="24" end="24"/>
                                            </p:txEl>
                                          </p:spTgt>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1">
                                            <p:txEl>
                                              <p:pRg st="25" end="25"/>
                                            </p:txEl>
                                          </p:spTgt>
                                        </p:tgtEl>
                                        <p:attrNameLst>
                                          <p:attrName>style.visibility</p:attrName>
                                        </p:attrNameLst>
                                      </p:cBhvr>
                                      <p:to>
                                        <p:strVal val="visible"/>
                                      </p:to>
                                    </p:set>
                                    <p:animEffect transition="in" filter="wipe(down)">
                                      <p:cBhvr>
                                        <p:cTn id="82" dur="500"/>
                                        <p:tgtEl>
                                          <p:spTgt spid="11">
                                            <p:txEl>
                                              <p:pRg st="25" end="25"/>
                                            </p:txEl>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1">
                                            <p:txEl>
                                              <p:pRg st="26" end="26"/>
                                            </p:txEl>
                                          </p:spTgt>
                                        </p:tgtEl>
                                        <p:attrNameLst>
                                          <p:attrName>style.visibility</p:attrName>
                                        </p:attrNameLst>
                                      </p:cBhvr>
                                      <p:to>
                                        <p:strVal val="visible"/>
                                      </p:to>
                                    </p:set>
                                    <p:animEffect transition="in" filter="wipe(down)">
                                      <p:cBhvr>
                                        <p:cTn id="85" dur="500"/>
                                        <p:tgtEl>
                                          <p:spTgt spid="11">
                                            <p:txEl>
                                              <p:pRg st="26" end="26"/>
                                            </p:txEl>
                                          </p:spTgt>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1">
                                            <p:txEl>
                                              <p:pRg st="27" end="27"/>
                                            </p:txEl>
                                          </p:spTgt>
                                        </p:tgtEl>
                                        <p:attrNameLst>
                                          <p:attrName>style.visibility</p:attrName>
                                        </p:attrNameLst>
                                      </p:cBhvr>
                                      <p:to>
                                        <p:strVal val="visible"/>
                                      </p:to>
                                    </p:set>
                                    <p:animEffect transition="in" filter="wipe(down)">
                                      <p:cBhvr>
                                        <p:cTn id="88" dur="500"/>
                                        <p:tgtEl>
                                          <p:spTgt spid="11">
                                            <p:txEl>
                                              <p:pRg st="27" end="27"/>
                                            </p:txEl>
                                          </p:spTgt>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1">
                                            <p:txEl>
                                              <p:pRg st="28" end="28"/>
                                            </p:txEl>
                                          </p:spTgt>
                                        </p:tgtEl>
                                        <p:attrNameLst>
                                          <p:attrName>style.visibility</p:attrName>
                                        </p:attrNameLst>
                                      </p:cBhvr>
                                      <p:to>
                                        <p:strVal val="visible"/>
                                      </p:to>
                                    </p:set>
                                    <p:animEffect transition="in" filter="wipe(down)">
                                      <p:cBhvr>
                                        <p:cTn id="91" dur="500"/>
                                        <p:tgtEl>
                                          <p:spTgt spid="11">
                                            <p:txEl>
                                              <p:pRg st="28" end="28"/>
                                            </p:txEl>
                                          </p:spTgt>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1">
                                            <p:txEl>
                                              <p:pRg st="29" end="29"/>
                                            </p:txEl>
                                          </p:spTgt>
                                        </p:tgtEl>
                                        <p:attrNameLst>
                                          <p:attrName>style.visibility</p:attrName>
                                        </p:attrNameLst>
                                      </p:cBhvr>
                                      <p:to>
                                        <p:strVal val="visible"/>
                                      </p:to>
                                    </p:set>
                                    <p:animEffect transition="in" filter="wipe(down)">
                                      <p:cBhvr>
                                        <p:cTn id="94" dur="500"/>
                                        <p:tgtEl>
                                          <p:spTgt spid="11">
                                            <p:txEl>
                                              <p:pRg st="29" end="29"/>
                                            </p:txEl>
                                          </p:spTgt>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1">
                                            <p:txEl>
                                              <p:pRg st="30" end="30"/>
                                            </p:txEl>
                                          </p:spTgt>
                                        </p:tgtEl>
                                        <p:attrNameLst>
                                          <p:attrName>style.visibility</p:attrName>
                                        </p:attrNameLst>
                                      </p:cBhvr>
                                      <p:to>
                                        <p:strVal val="visible"/>
                                      </p:to>
                                    </p:set>
                                    <p:animEffect transition="in" filter="wipe(down)">
                                      <p:cBhvr>
                                        <p:cTn id="97" dur="500"/>
                                        <p:tgtEl>
                                          <p:spTgt spid="11">
                                            <p:txEl>
                                              <p:pRg st="30" end="30"/>
                                            </p:txEl>
                                          </p:spTgt>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1">
                                            <p:txEl>
                                              <p:pRg st="31" end="31"/>
                                            </p:txEl>
                                          </p:spTgt>
                                        </p:tgtEl>
                                        <p:attrNameLst>
                                          <p:attrName>style.visibility</p:attrName>
                                        </p:attrNameLst>
                                      </p:cBhvr>
                                      <p:to>
                                        <p:strVal val="visible"/>
                                      </p:to>
                                    </p:set>
                                    <p:animEffect transition="in" filter="wipe(down)">
                                      <p:cBhvr>
                                        <p:cTn id="100" dur="500"/>
                                        <p:tgtEl>
                                          <p:spTgt spid="11">
                                            <p:txEl>
                                              <p:pRg st="31" end="31"/>
                                            </p:txEl>
                                          </p:spTgt>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1">
                                            <p:txEl>
                                              <p:pRg st="32" end="32"/>
                                            </p:txEl>
                                          </p:spTgt>
                                        </p:tgtEl>
                                        <p:attrNameLst>
                                          <p:attrName>style.visibility</p:attrName>
                                        </p:attrNameLst>
                                      </p:cBhvr>
                                      <p:to>
                                        <p:strVal val="visible"/>
                                      </p:to>
                                    </p:set>
                                    <p:animEffect transition="in" filter="wipe(down)">
                                      <p:cBhvr>
                                        <p:cTn id="103" dur="500"/>
                                        <p:tgtEl>
                                          <p:spTgt spid="11">
                                            <p:txEl>
                                              <p:pRg st="32" end="32"/>
                                            </p:txEl>
                                          </p:spTgt>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1">
                                            <p:txEl>
                                              <p:pRg st="33" end="33"/>
                                            </p:txEl>
                                          </p:spTgt>
                                        </p:tgtEl>
                                        <p:attrNameLst>
                                          <p:attrName>style.visibility</p:attrName>
                                        </p:attrNameLst>
                                      </p:cBhvr>
                                      <p:to>
                                        <p:strVal val="visible"/>
                                      </p:to>
                                    </p:set>
                                    <p:animEffect transition="in" filter="wipe(down)">
                                      <p:cBhvr>
                                        <p:cTn id="106" dur="500"/>
                                        <p:tgtEl>
                                          <p:spTgt spid="11">
                                            <p:txEl>
                                              <p:pRg st="33" end="33"/>
                                            </p:txEl>
                                          </p:spTgt>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1">
                                            <p:txEl>
                                              <p:pRg st="34" end="34"/>
                                            </p:txEl>
                                          </p:spTgt>
                                        </p:tgtEl>
                                        <p:attrNameLst>
                                          <p:attrName>style.visibility</p:attrName>
                                        </p:attrNameLst>
                                      </p:cBhvr>
                                      <p:to>
                                        <p:strVal val="visible"/>
                                      </p:to>
                                    </p:set>
                                    <p:animEffect transition="in" filter="wipe(down)">
                                      <p:cBhvr>
                                        <p:cTn id="109" dur="500"/>
                                        <p:tgtEl>
                                          <p:spTgt spid="11">
                                            <p:txEl>
                                              <p:pRg st="34" end="34"/>
                                            </p:txEl>
                                          </p:spTgt>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11">
                                            <p:txEl>
                                              <p:pRg st="35" end="35"/>
                                            </p:txEl>
                                          </p:spTgt>
                                        </p:tgtEl>
                                        <p:attrNameLst>
                                          <p:attrName>style.visibility</p:attrName>
                                        </p:attrNameLst>
                                      </p:cBhvr>
                                      <p:to>
                                        <p:strVal val="visible"/>
                                      </p:to>
                                    </p:set>
                                    <p:animEffect transition="in" filter="wipe(down)">
                                      <p:cBhvr>
                                        <p:cTn id="112" dur="500"/>
                                        <p:tgtEl>
                                          <p:spTgt spid="11">
                                            <p:txEl>
                                              <p:pRg st="35" end="35"/>
                                            </p:txEl>
                                          </p:spTgt>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1">
                                            <p:txEl>
                                              <p:pRg st="36" end="36"/>
                                            </p:txEl>
                                          </p:spTgt>
                                        </p:tgtEl>
                                        <p:attrNameLst>
                                          <p:attrName>style.visibility</p:attrName>
                                        </p:attrNameLst>
                                      </p:cBhvr>
                                      <p:to>
                                        <p:strVal val="visible"/>
                                      </p:to>
                                    </p:set>
                                    <p:animEffect transition="in" filter="wipe(down)">
                                      <p:cBhvr>
                                        <p:cTn id="115" dur="500"/>
                                        <p:tgtEl>
                                          <p:spTgt spid="11">
                                            <p:txEl>
                                              <p:pRg st="36" end="36"/>
                                            </p:txEl>
                                          </p:spTgt>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1">
                                            <p:txEl>
                                              <p:pRg st="37" end="37"/>
                                            </p:txEl>
                                          </p:spTgt>
                                        </p:tgtEl>
                                        <p:attrNameLst>
                                          <p:attrName>style.visibility</p:attrName>
                                        </p:attrNameLst>
                                      </p:cBhvr>
                                      <p:to>
                                        <p:strVal val="visible"/>
                                      </p:to>
                                    </p:set>
                                    <p:animEffect transition="in" filter="wipe(down)">
                                      <p:cBhvr>
                                        <p:cTn id="118" dur="500"/>
                                        <p:tgtEl>
                                          <p:spTgt spid="11">
                                            <p:txEl>
                                              <p:pRg st="37" end="37"/>
                                            </p:txEl>
                                          </p:spTgt>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11">
                                            <p:txEl>
                                              <p:pRg st="38" end="38"/>
                                            </p:txEl>
                                          </p:spTgt>
                                        </p:tgtEl>
                                        <p:attrNameLst>
                                          <p:attrName>style.visibility</p:attrName>
                                        </p:attrNameLst>
                                      </p:cBhvr>
                                      <p:to>
                                        <p:strVal val="visible"/>
                                      </p:to>
                                    </p:set>
                                    <p:animEffect transition="in" filter="wipe(down)">
                                      <p:cBhvr>
                                        <p:cTn id="121" dur="500"/>
                                        <p:tgtEl>
                                          <p:spTgt spid="11">
                                            <p:txEl>
                                              <p:pRg st="38" end="38"/>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
                                        </p:tgtEl>
                                        <p:attrNameLst>
                                          <p:attrName>style.visibility</p:attrName>
                                        </p:attrNameLst>
                                      </p:cBhvr>
                                      <p:to>
                                        <p:strVal val="visible"/>
                                      </p:to>
                                    </p:set>
                                    <p:animEffect transition="in" filter="fade">
                                      <p:cBhvr>
                                        <p:cTn id="126" dur="2000"/>
                                        <p:tgtEl>
                                          <p:spTgt spid="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
                                        </p:tgtEl>
                                        <p:attrNameLst>
                                          <p:attrName>style.visibility</p:attrName>
                                        </p:attrNameLst>
                                      </p:cBhvr>
                                      <p:to>
                                        <p:strVal val="visible"/>
                                      </p:to>
                                    </p:set>
                                    <p:animEffect transition="in" filter="fade">
                                      <p:cBhvr>
                                        <p:cTn id="129" dur="2000"/>
                                        <p:tgtEl>
                                          <p:spTgt spid="2"/>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5"/>
                                        </p:tgtEl>
                                        <p:attrNameLst>
                                          <p:attrName>style.visibility</p:attrName>
                                        </p:attrNameLst>
                                      </p:cBhvr>
                                      <p:to>
                                        <p:strVal val="visible"/>
                                      </p:to>
                                    </p:set>
                                    <p:animEffect transition="in" filter="fade">
                                      <p:cBhvr>
                                        <p:cTn id="132" dur="2000"/>
                                        <p:tgtEl>
                                          <p:spTgt spid="1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2"/>
                                        </p:tgtEl>
                                        <p:attrNameLst>
                                          <p:attrName>style.visibility</p:attrName>
                                        </p:attrNameLst>
                                      </p:cBhvr>
                                      <p:to>
                                        <p:strVal val="visible"/>
                                      </p:to>
                                    </p:set>
                                    <p:animEffect transition="in" filter="fade">
                                      <p:cBhvr>
                                        <p:cTn id="135" dur="2000"/>
                                        <p:tgtEl>
                                          <p:spTgt spid="1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6"/>
                                        </p:tgtEl>
                                        <p:attrNameLst>
                                          <p:attrName>style.visibility</p:attrName>
                                        </p:attrNameLst>
                                      </p:cBhvr>
                                      <p:to>
                                        <p:strVal val="visible"/>
                                      </p:to>
                                    </p:set>
                                    <p:animEffect transition="in" filter="fade">
                                      <p:cBhvr>
                                        <p:cTn id="138" dur="2000"/>
                                        <p:tgtEl>
                                          <p:spTgt spid="16"/>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Effect transition="in" filter="fade">
                                      <p:cBhvr>
                                        <p:cTn id="141" dur="2000"/>
                                        <p:tgtEl>
                                          <p:spTgt spid="1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fade">
                                      <p:cBhvr>
                                        <p:cTn id="144" dur="2000"/>
                                        <p:tgtEl>
                                          <p:spTgt spid="7"/>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7"/>
                                        </p:tgtEl>
                                        <p:attrNameLst>
                                          <p:attrName>style.visibility</p:attrName>
                                        </p:attrNameLst>
                                      </p:cBhvr>
                                      <p:to>
                                        <p:strVal val="visible"/>
                                      </p:to>
                                    </p:set>
                                    <p:animEffect transition="in" filter="fade">
                                      <p:cBhvr>
                                        <p:cTn id="147" dur="2000"/>
                                        <p:tgtEl>
                                          <p:spTgt spid="17"/>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4"/>
                                        </p:tgtEl>
                                        <p:attrNameLst>
                                          <p:attrName>style.visibility</p:attrName>
                                        </p:attrNameLst>
                                      </p:cBhvr>
                                      <p:to>
                                        <p:strVal val="visible"/>
                                      </p:to>
                                    </p:set>
                                    <p:animEffect transition="in" filter="fade">
                                      <p:cBhvr>
                                        <p:cTn id="15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2" grpId="0" animBg="1"/>
      <p:bldP spid="12" grpId="0" animBg="1"/>
      <p:bldP spid="13" grpId="0" animBg="1"/>
      <p:bldP spid="14" grpId="0" animBg="1"/>
      <p:bldP spid="4"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echo and buffered</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208012" y="1541882"/>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119002" y="1635646"/>
            <a:ext cx="3542380" cy="2308324"/>
          </a:xfrm>
          <a:prstGeom prst="rect">
            <a:avLst/>
          </a:prstGeom>
          <a:noFill/>
        </p:spPr>
        <p:txBody>
          <a:bodyPr wrap="square" rtlCol="0">
            <a:spAutoFit/>
          </a:bodyPr>
          <a:lstStyle/>
          <a:p>
            <a:pPr marL="342900" indent="-342900"/>
            <a:r>
              <a:rPr lang="en-US" sz="1600" dirty="0" smtClean="0">
                <a:solidFill>
                  <a:schemeClr val="bg1"/>
                </a:solidFill>
                <a:sym typeface="Wingdings" pitchFamily="2" charset="2"/>
              </a:rPr>
              <a:t>void </a:t>
            </a:r>
            <a:r>
              <a:rPr lang="en-US" sz="1600" dirty="0">
                <a:solidFill>
                  <a:schemeClr val="bg1"/>
                </a:solidFill>
                <a:sym typeface="Wingdings" pitchFamily="2" charset="2"/>
              </a:rPr>
              <a:t>main()</a:t>
            </a:r>
          </a:p>
          <a:p>
            <a:pPr marL="342900" indent="-342900"/>
            <a:r>
              <a:rPr lang="en-US" sz="1600" dirty="0" smtClean="0">
                <a:solidFill>
                  <a:schemeClr val="bg1"/>
                </a:solidFill>
                <a:sym typeface="Wingdings" pitchFamily="2" charset="2"/>
              </a:rPr>
              <a:t>{</a:t>
            </a:r>
          </a:p>
          <a:p>
            <a:pPr marL="342900" indent="-342900"/>
            <a:r>
              <a:rPr lang="en-US" sz="1600" dirty="0" smtClean="0">
                <a:solidFill>
                  <a:schemeClr val="bg1"/>
                </a:solidFill>
                <a:sym typeface="Wingdings" pitchFamily="2" charset="2"/>
              </a:rPr>
              <a:t>    </a:t>
            </a:r>
            <a:r>
              <a:rPr lang="en-US" sz="1600" dirty="0" err="1" smtClean="0">
                <a:solidFill>
                  <a:schemeClr val="bg1"/>
                </a:solidFill>
                <a:sym typeface="Wingdings" pitchFamily="2" charset="2"/>
              </a:rPr>
              <a:t>clrscr</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char </a:t>
            </a:r>
            <a:r>
              <a:rPr lang="en-US" sz="1600" dirty="0" err="1">
                <a:solidFill>
                  <a:schemeClr val="bg1"/>
                </a:solidFill>
                <a:sym typeface="Wingdings" pitchFamily="2" charset="2"/>
              </a:rPr>
              <a: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printf("Enter a character: ");</a:t>
            </a:r>
          </a:p>
          <a:p>
            <a:pPr marL="342900" indent="-342900"/>
            <a:r>
              <a:rPr lang="en-US" sz="1600" dirty="0">
                <a:solidFill>
                  <a:schemeClr val="bg1"/>
                </a:solidFill>
                <a:sym typeface="Wingdings" pitchFamily="2" charset="2"/>
              </a:rPr>
              <a:t>    scanf("%c", &amp;ch);//echo or buffered</a:t>
            </a:r>
          </a:p>
          <a:p>
            <a:pPr marL="342900" indent="-342900"/>
            <a:r>
              <a:rPr lang="en-US" sz="1600" dirty="0">
                <a:solidFill>
                  <a:schemeClr val="bg1"/>
                </a:solidFill>
                <a:sym typeface="Wingdings" pitchFamily="2" charset="2"/>
              </a:rPr>
              <a:t>    printf("\</a:t>
            </a:r>
            <a:r>
              <a:rPr lang="en-US" sz="1600" dirty="0" err="1">
                <a:solidFill>
                  <a:schemeClr val="bg1"/>
                </a:solidFill>
                <a:sym typeface="Wingdings" pitchFamily="2" charset="2"/>
              </a:rPr>
              <a:t>nYou</a:t>
            </a:r>
            <a:r>
              <a:rPr lang="en-US" sz="1600" dirty="0">
                <a:solidFill>
                  <a:schemeClr val="bg1"/>
                </a:solidFill>
                <a:sym typeface="Wingdings" pitchFamily="2" charset="2"/>
              </a:rPr>
              <a:t> entered %c\n", ch);</a:t>
            </a:r>
          </a:p>
          <a:p>
            <a:pPr marL="342900" indent="-342900"/>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3" name="Rectangle 12"/>
          <p:cNvSpPr/>
          <p:nvPr/>
        </p:nvSpPr>
        <p:spPr>
          <a:xfrm>
            <a:off x="5076056" y="1563638"/>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76056" y="1347614"/>
            <a:ext cx="3220345" cy="1323439"/>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Enter a character: a</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You entered a</a:t>
            </a:r>
            <a:endParaRPr lang="en-US" sz="1600" dirty="0">
              <a:solidFill>
                <a:srgbClr val="E6E6E6"/>
              </a:solidFill>
              <a:sym typeface="Wingdings" pitchFamily="2" charset="2"/>
            </a:endParaRPr>
          </a:p>
        </p:txBody>
      </p:sp>
      <p:sp>
        <p:nvSpPr>
          <p:cNvPr id="2" name="Cloud 1">
            <a:extLst>
              <a:ext uri="{FF2B5EF4-FFF2-40B4-BE49-F238E27FC236}">
                <a16:creationId xmlns:a16="http://schemas.microsoft.com/office/drawing/2014/main" xmlns="" id="{D1562D14-39B0-4096-9348-A9B1128017F7}"/>
              </a:ext>
            </a:extLst>
          </p:cNvPr>
          <p:cNvSpPr/>
          <p:nvPr/>
        </p:nvSpPr>
        <p:spPr>
          <a:xfrm>
            <a:off x="6948264" y="2355726"/>
            <a:ext cx="1273569" cy="7920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echo</a:t>
            </a:r>
          </a:p>
        </p:txBody>
      </p:sp>
      <p:cxnSp>
        <p:nvCxnSpPr>
          <p:cNvPr id="4" name="Straight Arrow Connector 3">
            <a:extLst>
              <a:ext uri="{FF2B5EF4-FFF2-40B4-BE49-F238E27FC236}">
                <a16:creationId xmlns:a16="http://schemas.microsoft.com/office/drawing/2014/main" xmlns="" id="{DBB368E3-19A9-4D49-A0A4-1C88AB3522C5}"/>
              </a:ext>
            </a:extLst>
          </p:cNvPr>
          <p:cNvCxnSpPr>
            <a:cxnSpLocks/>
          </p:cNvCxnSpPr>
          <p:nvPr/>
        </p:nvCxnSpPr>
        <p:spPr>
          <a:xfrm>
            <a:off x="6732240" y="2234622"/>
            <a:ext cx="576065" cy="4364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2" name="Arrow: Bent-Up 11">
            <a:extLst>
              <a:ext uri="{FF2B5EF4-FFF2-40B4-BE49-F238E27FC236}">
                <a16:creationId xmlns:a16="http://schemas.microsoft.com/office/drawing/2014/main" xmlns="" id="{E9AA4893-2899-4D88-94FA-81BABE111943}"/>
              </a:ext>
            </a:extLst>
          </p:cNvPr>
          <p:cNvSpPr/>
          <p:nvPr/>
        </p:nvSpPr>
        <p:spPr>
          <a:xfrm rot="5400000" flipV="1">
            <a:off x="6654272" y="1904253"/>
            <a:ext cx="274570" cy="3134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a:extLst>
              <a:ext uri="{FF2B5EF4-FFF2-40B4-BE49-F238E27FC236}">
                <a16:creationId xmlns:a16="http://schemas.microsoft.com/office/drawing/2014/main" xmlns="" id="{F34CC05B-7D1A-497F-A6D8-CDF5A20E730D}"/>
              </a:ext>
            </a:extLst>
          </p:cNvPr>
          <p:cNvSpPr/>
          <p:nvPr/>
        </p:nvSpPr>
        <p:spPr>
          <a:xfrm>
            <a:off x="7053138" y="1203598"/>
            <a:ext cx="1541019" cy="7920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buffered</a:t>
            </a:r>
          </a:p>
        </p:txBody>
      </p:sp>
      <p:cxnSp>
        <p:nvCxnSpPr>
          <p:cNvPr id="18" name="Straight Arrow Connector 17">
            <a:extLst>
              <a:ext uri="{FF2B5EF4-FFF2-40B4-BE49-F238E27FC236}">
                <a16:creationId xmlns:a16="http://schemas.microsoft.com/office/drawing/2014/main" xmlns="" id="{F1074F4E-EAE0-491D-B62D-837A12B27C2D}"/>
              </a:ext>
            </a:extLst>
          </p:cNvPr>
          <p:cNvCxnSpPr>
            <a:cxnSpLocks/>
          </p:cNvCxnSpPr>
          <p:nvPr/>
        </p:nvCxnSpPr>
        <p:spPr>
          <a:xfrm flipV="1">
            <a:off x="6999339" y="1793124"/>
            <a:ext cx="576065" cy="2745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151379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wipe(down)">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wipe(down)">
                                      <p:cBhvr>
                                        <p:cTn id="18" dur="5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wipe(down)">
                                      <p:cBhvr>
                                        <p:cTn id="23" dur="500"/>
                                        <p:tgtEl>
                                          <p:spTgt spid="1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wipe(down)">
                                      <p:cBhvr>
                                        <p:cTn id="28" dur="500"/>
                                        <p:tgtEl>
                                          <p:spTgt spid="1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wipe(down)">
                                      <p:cBhvr>
                                        <p:cTn id="33" dur="500"/>
                                        <p:tgtEl>
                                          <p:spTgt spid="1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down)">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Effect transition="in" filter="wipe(down)">
                                      <p:cBhvr>
                                        <p:cTn id="43" dur="500"/>
                                        <p:tgtEl>
                                          <p:spTgt spid="1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xEl>
                                              <p:pRg st="7" end="7"/>
                                            </p:txEl>
                                          </p:spTgt>
                                        </p:tgtEl>
                                        <p:attrNameLst>
                                          <p:attrName>style.visibility</p:attrName>
                                        </p:attrNameLst>
                                      </p:cBhvr>
                                      <p:to>
                                        <p:strVal val="visible"/>
                                      </p:to>
                                    </p:set>
                                    <p:animEffect transition="in" filter="wipe(down)">
                                      <p:cBhvr>
                                        <p:cTn id="48" dur="500"/>
                                        <p:tgtEl>
                                          <p:spTgt spid="11">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xEl>
                                              <p:pRg st="8" end="8"/>
                                            </p:txEl>
                                          </p:spTgt>
                                        </p:tgtEl>
                                        <p:attrNameLst>
                                          <p:attrName>style.visibility</p:attrName>
                                        </p:attrNameLst>
                                      </p:cBhvr>
                                      <p:to>
                                        <p:strVal val="visible"/>
                                      </p:to>
                                    </p:set>
                                    <p:animEffect transition="in" filter="wipe(down)">
                                      <p:cBhvr>
                                        <p:cTn id="53" dur="500"/>
                                        <p:tgtEl>
                                          <p:spTgt spid="11">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wipe(down)">
                                      <p:cBhvr>
                                        <p:cTn id="58" dur="500"/>
                                        <p:tgtEl>
                                          <p:spTgt spid="14">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animEffect transition="in" filter="wipe(down)">
                                      <p:cBhvr>
                                        <p:cTn id="63" dur="500"/>
                                        <p:tgtEl>
                                          <p:spTgt spid="14">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4">
                                            <p:txEl>
                                              <p:pRg st="4" end="4"/>
                                            </p:txEl>
                                          </p:spTgt>
                                        </p:tgtEl>
                                        <p:attrNameLst>
                                          <p:attrName>style.visibility</p:attrName>
                                        </p:attrNameLst>
                                      </p:cBhvr>
                                      <p:to>
                                        <p:strVal val="visible"/>
                                      </p:to>
                                    </p:set>
                                    <p:animEffect transition="in" filter="wipe(down)">
                                      <p:cBhvr>
                                        <p:cTn id="68" dur="500"/>
                                        <p:tgtEl>
                                          <p:spTgt spid="1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2000"/>
                                        <p:tgtEl>
                                          <p:spTgt spid="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2000"/>
                                        <p:tgtEl>
                                          <p:spTgt spid="17"/>
                                        </p:tgtEl>
                                      </p:cBhvr>
                                    </p:animEffect>
                                  </p:childTnLst>
                                </p:cTn>
                              </p:par>
                              <p:par>
                                <p:cTn id="77" presetID="10"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2000"/>
                                        <p:tgtEl>
                                          <p:spTgt spid="18"/>
                                        </p:tgtEl>
                                      </p:cBhvr>
                                    </p:animEffect>
                                  </p:childTnLst>
                                </p:cTn>
                              </p:par>
                              <p:par>
                                <p:cTn id="80" presetID="10" presetClass="entr" presetSubtype="0"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2000"/>
                                        <p:tgtEl>
                                          <p:spTgt spid="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build="p"/>
      <p:bldP spid="2" grpId="0" animBg="1"/>
      <p:bldP spid="12"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echo and buffered</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208012" y="1541882"/>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119002" y="1635646"/>
            <a:ext cx="3542380" cy="2800767"/>
          </a:xfrm>
          <a:prstGeom prst="rect">
            <a:avLst/>
          </a:prstGeom>
          <a:noFill/>
        </p:spPr>
        <p:txBody>
          <a:bodyPr wrap="square" rtlCol="0">
            <a:spAutoFit/>
          </a:bodyPr>
          <a:lstStyle/>
          <a:p>
            <a:pPr marL="342900" indent="-342900"/>
            <a:r>
              <a:rPr lang="en-US" sz="1600" dirty="0" smtClean="0">
                <a:solidFill>
                  <a:schemeClr val="bg1"/>
                </a:solidFill>
                <a:sym typeface="Wingdings" pitchFamily="2" charset="2"/>
              </a:rPr>
              <a:t>#include&lt;</a:t>
            </a:r>
            <a:r>
              <a:rPr lang="en-US" sz="1600" dirty="0" err="1" smtClean="0">
                <a:solidFill>
                  <a:schemeClr val="bg1"/>
                </a:solidFill>
                <a:sym typeface="Wingdings" pitchFamily="2" charset="2"/>
              </a:rPr>
              <a:t>stdio.h</a:t>
            </a:r>
            <a:r>
              <a:rPr lang="en-US" sz="1600" dirty="0" smtClean="0">
                <a:solidFill>
                  <a:schemeClr val="bg1"/>
                </a:solidFill>
                <a:sym typeface="Wingdings" pitchFamily="2" charset="2"/>
              </a:rPr>
              <a:t>&gt;</a:t>
            </a:r>
          </a:p>
          <a:p>
            <a:pPr marL="342900" indent="-342900"/>
            <a:r>
              <a:rPr lang="en-US" sz="1600" dirty="0" smtClean="0">
                <a:solidFill>
                  <a:schemeClr val="bg1"/>
                </a:solidFill>
                <a:sym typeface="Wingdings" pitchFamily="2" charset="2"/>
              </a:rPr>
              <a:t>#include&lt;</a:t>
            </a:r>
            <a:r>
              <a:rPr lang="en-US" sz="1600" dirty="0" err="1" smtClean="0">
                <a:solidFill>
                  <a:schemeClr val="bg1"/>
                </a:solidFill>
                <a:sym typeface="Wingdings" pitchFamily="2" charset="2"/>
              </a:rPr>
              <a:t>conio.h</a:t>
            </a:r>
            <a:r>
              <a:rPr lang="en-US" sz="1600" dirty="0" smtClean="0">
                <a:solidFill>
                  <a:schemeClr val="bg1"/>
                </a:solidFill>
                <a:sym typeface="Wingdings" pitchFamily="2" charset="2"/>
              </a:rPr>
              <a:t>&gt;</a:t>
            </a:r>
          </a:p>
          <a:p>
            <a:pPr marL="342900" indent="-342900"/>
            <a:r>
              <a:rPr lang="en-US" sz="1600" dirty="0" smtClean="0">
                <a:solidFill>
                  <a:schemeClr val="bg1"/>
                </a:solidFill>
                <a:sym typeface="Wingdings" pitchFamily="2" charset="2"/>
              </a:rPr>
              <a:t>void </a:t>
            </a:r>
            <a:r>
              <a:rPr lang="en-US" sz="1600" dirty="0">
                <a:solidFill>
                  <a:schemeClr val="bg1"/>
                </a:solidFill>
                <a:sym typeface="Wingdings" pitchFamily="2" charset="2"/>
              </a:rPr>
              <a:t>main()</a:t>
            </a:r>
          </a:p>
          <a:p>
            <a:pPr marL="342900" indent="-342900"/>
            <a:r>
              <a:rPr lang="en-US" sz="1600" dirty="0" smtClean="0">
                <a:solidFill>
                  <a:schemeClr val="bg1"/>
                </a:solidFill>
                <a:sym typeface="Wingdings" pitchFamily="2" charset="2"/>
              </a:rPr>
              <a:t>{</a:t>
            </a:r>
          </a:p>
          <a:p>
            <a:pPr marL="342900" indent="-342900"/>
            <a:r>
              <a:rPr lang="en-US" sz="1600" dirty="0" smtClean="0">
                <a:solidFill>
                  <a:schemeClr val="bg1"/>
                </a:solidFill>
                <a:sym typeface="Wingdings" pitchFamily="2" charset="2"/>
              </a:rPr>
              <a:t>    </a:t>
            </a:r>
            <a:r>
              <a:rPr lang="en-US" sz="1600" dirty="0" err="1" smtClean="0">
                <a:solidFill>
                  <a:schemeClr val="bg1"/>
                </a:solidFill>
                <a:sym typeface="Wingdings" pitchFamily="2" charset="2"/>
              </a:rPr>
              <a:t>clrscr</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char </a:t>
            </a:r>
            <a:r>
              <a:rPr lang="en-US" sz="1600" dirty="0" err="1">
                <a:solidFill>
                  <a:schemeClr val="bg1"/>
                </a:solidFill>
                <a:sym typeface="Wingdings" pitchFamily="2" charset="2"/>
              </a:rPr>
              <a: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printf("Enter a character: ");</a:t>
            </a:r>
          </a:p>
          <a:p>
            <a:pPr marL="342900" indent="-342900"/>
            <a:r>
              <a:rPr lang="en-US" sz="1600" dirty="0">
                <a:solidFill>
                  <a:schemeClr val="bg1"/>
                </a:solidFill>
                <a:sym typeface="Wingdings" pitchFamily="2" charset="2"/>
              </a:rPr>
              <a:t>    ch = getch();</a:t>
            </a:r>
          </a:p>
          <a:p>
            <a:pPr marL="342900" indent="-342900"/>
            <a:r>
              <a:rPr lang="en-US" sz="1600" dirty="0">
                <a:solidFill>
                  <a:schemeClr val="bg1"/>
                </a:solidFill>
                <a:sym typeface="Wingdings" pitchFamily="2" charset="2"/>
              </a:rPr>
              <a:t>    printf("\</a:t>
            </a:r>
            <a:r>
              <a:rPr lang="en-US" sz="1600" dirty="0" err="1">
                <a:solidFill>
                  <a:schemeClr val="bg1"/>
                </a:solidFill>
                <a:sym typeface="Wingdings" pitchFamily="2" charset="2"/>
              </a:rPr>
              <a:t>nYou</a:t>
            </a:r>
            <a:r>
              <a:rPr lang="en-US" sz="1600" dirty="0">
                <a:solidFill>
                  <a:schemeClr val="bg1"/>
                </a:solidFill>
                <a:sym typeface="Wingdings" pitchFamily="2" charset="2"/>
              </a:rPr>
              <a:t> entered %c\n", ch);</a:t>
            </a:r>
          </a:p>
          <a:p>
            <a:pPr marL="342900" indent="-342900"/>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3" name="Rectangle 12"/>
          <p:cNvSpPr/>
          <p:nvPr/>
        </p:nvSpPr>
        <p:spPr>
          <a:xfrm>
            <a:off x="5076056" y="1563638"/>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76056" y="1347614"/>
            <a:ext cx="3220345" cy="1077218"/>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Enter a character: </a:t>
            </a:r>
          </a:p>
          <a:p>
            <a:pPr marL="342900" indent="-342900"/>
            <a:r>
              <a:rPr lang="en-US" sz="1600" dirty="0">
                <a:solidFill>
                  <a:schemeClr val="bg1"/>
                </a:solidFill>
                <a:sym typeface="Wingdings" pitchFamily="2" charset="2"/>
              </a:rPr>
              <a:t>You entered a</a:t>
            </a:r>
            <a:endParaRPr lang="en-US" sz="1600" dirty="0">
              <a:solidFill>
                <a:srgbClr val="E6E6E6"/>
              </a:solidFill>
              <a:sym typeface="Wingdings" pitchFamily="2" charset="2"/>
            </a:endParaRPr>
          </a:p>
        </p:txBody>
      </p:sp>
      <p:sp>
        <p:nvSpPr>
          <p:cNvPr id="2" name="Rectangle 1">
            <a:extLst>
              <a:ext uri="{FF2B5EF4-FFF2-40B4-BE49-F238E27FC236}">
                <a16:creationId xmlns:a16="http://schemas.microsoft.com/office/drawing/2014/main" xmlns="" id="{6E28E7BB-8B80-4378-AAF6-3EEEC3B70B59}"/>
              </a:ext>
            </a:extLst>
          </p:cNvPr>
          <p:cNvSpPr/>
          <p:nvPr/>
        </p:nvSpPr>
        <p:spPr>
          <a:xfrm>
            <a:off x="6300192" y="3219822"/>
            <a:ext cx="122413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Suppose</a:t>
            </a:r>
          </a:p>
          <a:p>
            <a:pPr algn="ctr"/>
            <a:r>
              <a:rPr lang="en-US" dirty="0"/>
              <a:t>the user</a:t>
            </a:r>
          </a:p>
          <a:p>
            <a:pPr algn="ctr"/>
            <a:r>
              <a:rPr lang="en-US" dirty="0"/>
              <a:t>enters a</a:t>
            </a:r>
          </a:p>
        </p:txBody>
      </p:sp>
      <p:sp>
        <p:nvSpPr>
          <p:cNvPr id="3" name="Arrow: Down 2">
            <a:extLst>
              <a:ext uri="{FF2B5EF4-FFF2-40B4-BE49-F238E27FC236}">
                <a16:creationId xmlns:a16="http://schemas.microsoft.com/office/drawing/2014/main" xmlns="" id="{7FF78B66-344D-4E26-881B-799C5FA53B2A}"/>
              </a:ext>
            </a:extLst>
          </p:cNvPr>
          <p:cNvSpPr/>
          <p:nvPr/>
        </p:nvSpPr>
        <p:spPr>
          <a:xfrm>
            <a:off x="6660232" y="2139702"/>
            <a:ext cx="216024" cy="1077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1019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wipe(down)">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wipe(down)">
                                      <p:cBhvr>
                                        <p:cTn id="18" dur="5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wipe(down)">
                                      <p:cBhvr>
                                        <p:cTn id="23" dur="500"/>
                                        <p:tgtEl>
                                          <p:spTgt spid="1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wipe(down)">
                                      <p:cBhvr>
                                        <p:cTn id="28" dur="500"/>
                                        <p:tgtEl>
                                          <p:spTgt spid="1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wipe(down)">
                                      <p:cBhvr>
                                        <p:cTn id="33" dur="500"/>
                                        <p:tgtEl>
                                          <p:spTgt spid="1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down)">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Effect transition="in" filter="wipe(down)">
                                      <p:cBhvr>
                                        <p:cTn id="43" dur="500"/>
                                        <p:tgtEl>
                                          <p:spTgt spid="1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xEl>
                                              <p:pRg st="7" end="7"/>
                                            </p:txEl>
                                          </p:spTgt>
                                        </p:tgtEl>
                                        <p:attrNameLst>
                                          <p:attrName>style.visibility</p:attrName>
                                        </p:attrNameLst>
                                      </p:cBhvr>
                                      <p:to>
                                        <p:strVal val="visible"/>
                                      </p:to>
                                    </p:set>
                                    <p:animEffect transition="in" filter="wipe(down)">
                                      <p:cBhvr>
                                        <p:cTn id="48" dur="500"/>
                                        <p:tgtEl>
                                          <p:spTgt spid="11">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xEl>
                                              <p:pRg st="8" end="8"/>
                                            </p:txEl>
                                          </p:spTgt>
                                        </p:tgtEl>
                                        <p:attrNameLst>
                                          <p:attrName>style.visibility</p:attrName>
                                        </p:attrNameLst>
                                      </p:cBhvr>
                                      <p:to>
                                        <p:strVal val="visible"/>
                                      </p:to>
                                    </p:set>
                                    <p:animEffect transition="in" filter="wipe(down)">
                                      <p:cBhvr>
                                        <p:cTn id="53" dur="500"/>
                                        <p:tgtEl>
                                          <p:spTgt spid="11">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1">
                                            <p:txEl>
                                              <p:pRg st="9" end="9"/>
                                            </p:txEl>
                                          </p:spTgt>
                                        </p:tgtEl>
                                        <p:attrNameLst>
                                          <p:attrName>style.visibility</p:attrName>
                                        </p:attrNameLst>
                                      </p:cBhvr>
                                      <p:to>
                                        <p:strVal val="visible"/>
                                      </p:to>
                                    </p:set>
                                    <p:animEffect transition="in" filter="wipe(down)">
                                      <p:cBhvr>
                                        <p:cTn id="58" dur="500"/>
                                        <p:tgtEl>
                                          <p:spTgt spid="11">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animEffect transition="in" filter="wipe(down)">
                                      <p:cBhvr>
                                        <p:cTn id="63" dur="500"/>
                                        <p:tgtEl>
                                          <p:spTgt spid="11">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wipe(down)">
                                      <p:cBhvr>
                                        <p:cTn id="68" dur="500"/>
                                        <p:tgtEl>
                                          <p:spTgt spid="14">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4">
                                            <p:txEl>
                                              <p:pRg st="2" end="2"/>
                                            </p:txEl>
                                          </p:spTgt>
                                        </p:tgtEl>
                                        <p:attrNameLst>
                                          <p:attrName>style.visibility</p:attrName>
                                        </p:attrNameLst>
                                      </p:cBhvr>
                                      <p:to>
                                        <p:strVal val="visible"/>
                                      </p:to>
                                    </p:set>
                                    <p:animEffect transition="in" filter="wipe(down)">
                                      <p:cBhvr>
                                        <p:cTn id="73" dur="500"/>
                                        <p:tgtEl>
                                          <p:spTgt spid="14">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4">
                                            <p:txEl>
                                              <p:pRg st="3" end="3"/>
                                            </p:txEl>
                                          </p:spTgt>
                                        </p:tgtEl>
                                        <p:attrNameLst>
                                          <p:attrName>style.visibility</p:attrName>
                                        </p:attrNameLst>
                                      </p:cBhvr>
                                      <p:to>
                                        <p:strVal val="visible"/>
                                      </p:to>
                                    </p:set>
                                    <p:animEffect transition="in" filter="wipe(down)">
                                      <p:cBhvr>
                                        <p:cTn id="78" dur="500"/>
                                        <p:tgtEl>
                                          <p:spTgt spid="14">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2000"/>
                                        <p:tgtEl>
                                          <p:spTgt spid="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fade">
                                      <p:cBhvr>
                                        <p:cTn id="8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build="p"/>
      <p:bldP spid="2"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echo and buffered</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208012" y="1541882"/>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119002" y="1635646"/>
            <a:ext cx="3542380" cy="3046988"/>
          </a:xfrm>
          <a:prstGeom prst="rect">
            <a:avLst/>
          </a:prstGeom>
          <a:noFill/>
        </p:spPr>
        <p:txBody>
          <a:bodyPr wrap="square" rtlCol="0">
            <a:spAutoFit/>
          </a:bodyPr>
          <a:lstStyle/>
          <a:p>
            <a:pPr marL="342900" indent="-342900"/>
            <a:r>
              <a:rPr lang="en-US" sz="1600" dirty="0" smtClean="0">
                <a:solidFill>
                  <a:schemeClr val="bg1"/>
                </a:solidFill>
                <a:sym typeface="Wingdings" pitchFamily="2" charset="2"/>
              </a:rPr>
              <a:t>#include&lt;</a:t>
            </a:r>
            <a:r>
              <a:rPr lang="en-US" sz="1600" dirty="0" err="1" smtClean="0">
                <a:solidFill>
                  <a:schemeClr val="bg1"/>
                </a:solidFill>
                <a:sym typeface="Wingdings" pitchFamily="2" charset="2"/>
              </a:rPr>
              <a:t>stdio.h</a:t>
            </a:r>
            <a:r>
              <a:rPr lang="en-US" sz="1600" dirty="0" smtClean="0">
                <a:solidFill>
                  <a:schemeClr val="bg1"/>
                </a:solidFill>
                <a:sym typeface="Wingdings" pitchFamily="2" charset="2"/>
              </a:rPr>
              <a:t>&gt;</a:t>
            </a:r>
          </a:p>
          <a:p>
            <a:pPr marL="342900" indent="-342900"/>
            <a:r>
              <a:rPr lang="en-US" sz="1600" dirty="0" smtClean="0">
                <a:solidFill>
                  <a:schemeClr val="bg1"/>
                </a:solidFill>
                <a:sym typeface="Wingdings" pitchFamily="2" charset="2"/>
              </a:rPr>
              <a:t>#include&lt;</a:t>
            </a:r>
            <a:r>
              <a:rPr lang="en-US" sz="1600" dirty="0" err="1" smtClean="0">
                <a:solidFill>
                  <a:schemeClr val="bg1"/>
                </a:solidFill>
                <a:sym typeface="Wingdings" pitchFamily="2" charset="2"/>
              </a:rPr>
              <a:t>conio.h</a:t>
            </a:r>
            <a:r>
              <a:rPr lang="en-US" sz="1600" dirty="0" smtClean="0">
                <a:solidFill>
                  <a:schemeClr val="bg1"/>
                </a:solidFill>
                <a:sym typeface="Wingdings" pitchFamily="2" charset="2"/>
              </a:rPr>
              <a:t>&gt;</a:t>
            </a:r>
          </a:p>
          <a:p>
            <a:pPr marL="342900" indent="-342900"/>
            <a:r>
              <a:rPr lang="en-US" sz="1600" dirty="0" smtClean="0">
                <a:solidFill>
                  <a:schemeClr val="bg1"/>
                </a:solidFill>
                <a:sym typeface="Wingdings" pitchFamily="2" charset="2"/>
              </a:rPr>
              <a:t>void  </a:t>
            </a:r>
            <a:r>
              <a:rPr lang="en-US" sz="1600" dirty="0">
                <a:solidFill>
                  <a:schemeClr val="bg1"/>
                </a:solidFill>
                <a:sym typeface="Wingdings" pitchFamily="2" charset="2"/>
              </a:rPr>
              <a:t>main()</a:t>
            </a:r>
          </a:p>
          <a:p>
            <a:pPr marL="342900" indent="-342900"/>
            <a:r>
              <a:rPr lang="en-US" sz="1600" dirty="0" smtClean="0">
                <a:solidFill>
                  <a:schemeClr val="bg1"/>
                </a:solidFill>
                <a:sym typeface="Wingdings" pitchFamily="2" charset="2"/>
              </a:rPr>
              <a:t>{</a:t>
            </a:r>
          </a:p>
          <a:p>
            <a:pPr marL="342900" indent="-342900"/>
            <a:r>
              <a:rPr lang="en-US" sz="1600" dirty="0" smtClean="0">
                <a:solidFill>
                  <a:schemeClr val="bg1"/>
                </a:solidFill>
                <a:sym typeface="Wingdings" pitchFamily="2" charset="2"/>
              </a:rPr>
              <a:t>    </a:t>
            </a:r>
            <a:r>
              <a:rPr lang="en-US" sz="1600" dirty="0" err="1" smtClean="0">
                <a:solidFill>
                  <a:schemeClr val="bg1"/>
                </a:solidFill>
                <a:sym typeface="Wingdings" pitchFamily="2" charset="2"/>
              </a:rPr>
              <a:t>clrscr</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char </a:t>
            </a:r>
            <a:r>
              <a:rPr lang="en-US" sz="1600" dirty="0" err="1">
                <a:solidFill>
                  <a:schemeClr val="bg1"/>
                </a:solidFill>
                <a:sym typeface="Wingdings" pitchFamily="2" charset="2"/>
              </a:rPr>
              <a: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printf("Enter a character: ");</a:t>
            </a:r>
          </a:p>
          <a:p>
            <a:pPr marL="342900" indent="-342900"/>
            <a:r>
              <a:rPr lang="en-US" sz="1600" dirty="0">
                <a:solidFill>
                  <a:schemeClr val="bg1"/>
                </a:solidFill>
                <a:sym typeface="Wingdings" pitchFamily="2" charset="2"/>
              </a:rPr>
              <a:t>    ch = getch();</a:t>
            </a:r>
          </a:p>
          <a:p>
            <a:pPr marL="342900" indent="-342900"/>
            <a:r>
              <a:rPr lang="en-US" sz="1600" dirty="0">
                <a:solidFill>
                  <a:schemeClr val="bg1"/>
                </a:solidFill>
                <a:sym typeface="Wingdings" pitchFamily="2" charset="2"/>
              </a:rPr>
              <a:t>    printf("*");</a:t>
            </a:r>
          </a:p>
          <a:p>
            <a:pPr marL="342900" indent="-342900"/>
            <a:r>
              <a:rPr lang="en-US" sz="1600" dirty="0">
                <a:solidFill>
                  <a:schemeClr val="bg1"/>
                </a:solidFill>
                <a:sym typeface="Wingdings" pitchFamily="2" charset="2"/>
              </a:rPr>
              <a:t>    printf("\</a:t>
            </a:r>
            <a:r>
              <a:rPr lang="en-US" sz="1600" dirty="0" err="1">
                <a:solidFill>
                  <a:schemeClr val="bg1"/>
                </a:solidFill>
                <a:sym typeface="Wingdings" pitchFamily="2" charset="2"/>
              </a:rPr>
              <a:t>nYou</a:t>
            </a:r>
            <a:r>
              <a:rPr lang="en-US" sz="1600" dirty="0">
                <a:solidFill>
                  <a:schemeClr val="bg1"/>
                </a:solidFill>
                <a:sym typeface="Wingdings" pitchFamily="2" charset="2"/>
              </a:rPr>
              <a:t> entered %c\n", ch);</a:t>
            </a:r>
          </a:p>
          <a:p>
            <a:pPr marL="342900" indent="-342900"/>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3" name="Rectangle 12"/>
          <p:cNvSpPr/>
          <p:nvPr/>
        </p:nvSpPr>
        <p:spPr>
          <a:xfrm>
            <a:off x="5076056" y="1563638"/>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76056" y="1347614"/>
            <a:ext cx="3220345" cy="1077218"/>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Enter a character: *</a:t>
            </a:r>
          </a:p>
          <a:p>
            <a:pPr marL="342900" indent="-342900"/>
            <a:r>
              <a:rPr lang="en-US" sz="1600" dirty="0">
                <a:solidFill>
                  <a:schemeClr val="bg1"/>
                </a:solidFill>
                <a:sym typeface="Wingdings" pitchFamily="2" charset="2"/>
              </a:rPr>
              <a:t>You entered a</a:t>
            </a:r>
            <a:endParaRPr lang="en-US" sz="1600" dirty="0">
              <a:solidFill>
                <a:srgbClr val="E6E6E6"/>
              </a:solidFill>
              <a:sym typeface="Wingdings" pitchFamily="2" charset="2"/>
            </a:endParaRPr>
          </a:p>
        </p:txBody>
      </p:sp>
      <p:sp>
        <p:nvSpPr>
          <p:cNvPr id="2" name="Cloud 1">
            <a:extLst>
              <a:ext uri="{FF2B5EF4-FFF2-40B4-BE49-F238E27FC236}">
                <a16:creationId xmlns:a16="http://schemas.microsoft.com/office/drawing/2014/main" xmlns="" id="{2968C290-7141-44EA-9EEC-8E72CA139730}"/>
              </a:ext>
            </a:extLst>
          </p:cNvPr>
          <p:cNvSpPr/>
          <p:nvPr/>
        </p:nvSpPr>
        <p:spPr>
          <a:xfrm>
            <a:off x="5292080" y="2283718"/>
            <a:ext cx="2851517" cy="19956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Without echoing accept input</a:t>
            </a:r>
          </a:p>
        </p:txBody>
      </p:sp>
      <p:sp>
        <p:nvSpPr>
          <p:cNvPr id="3" name="Arrow: Right 2">
            <a:extLst>
              <a:ext uri="{FF2B5EF4-FFF2-40B4-BE49-F238E27FC236}">
                <a16:creationId xmlns:a16="http://schemas.microsoft.com/office/drawing/2014/main" xmlns="" id="{6C2F9A1C-7CDA-454E-84F6-C084E541F3D0}"/>
              </a:ext>
            </a:extLst>
          </p:cNvPr>
          <p:cNvSpPr/>
          <p:nvPr/>
        </p:nvSpPr>
        <p:spPr>
          <a:xfrm>
            <a:off x="1475656" y="2988356"/>
            <a:ext cx="3816424" cy="159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A996B4A3-179B-499D-A98D-7DD0B97A42DA}"/>
              </a:ext>
            </a:extLst>
          </p:cNvPr>
          <p:cNvSpPr/>
          <p:nvPr/>
        </p:nvSpPr>
        <p:spPr>
          <a:xfrm>
            <a:off x="3347864" y="3507854"/>
            <a:ext cx="1944218" cy="133507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SENSITIVE INPUT</a:t>
            </a:r>
          </a:p>
          <a:p>
            <a:pPr marL="342900" indent="-342900">
              <a:buFont typeface="+mj-lt"/>
              <a:buAutoNum type="arabicPeriod"/>
            </a:pPr>
            <a:r>
              <a:rPr lang="en-US" dirty="0"/>
              <a:t>Password</a:t>
            </a:r>
          </a:p>
          <a:p>
            <a:pPr marL="342900" indent="-342900">
              <a:buFont typeface="+mj-lt"/>
              <a:buAutoNum type="arabicPeriod"/>
            </a:pPr>
            <a:r>
              <a:rPr lang="en-US" dirty="0"/>
              <a:t>OTP</a:t>
            </a:r>
          </a:p>
          <a:p>
            <a:pPr marL="342900" indent="-342900">
              <a:buFont typeface="+mj-lt"/>
              <a:buAutoNum type="arabicPeriod"/>
            </a:pPr>
            <a:r>
              <a:rPr lang="en-US" dirty="0"/>
              <a:t>CVV</a:t>
            </a:r>
          </a:p>
        </p:txBody>
      </p:sp>
    </p:spTree>
    <p:extLst>
      <p:ext uri="{BB962C8B-B14F-4D97-AF65-F5344CB8AC3E}">
        <p14:creationId xmlns:p14="http://schemas.microsoft.com/office/powerpoint/2010/main" xmlns="" val="52636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wipe(down)">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wipe(down)">
                                      <p:cBhvr>
                                        <p:cTn id="18" dur="5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wipe(down)">
                                      <p:cBhvr>
                                        <p:cTn id="23" dur="500"/>
                                        <p:tgtEl>
                                          <p:spTgt spid="1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wipe(down)">
                                      <p:cBhvr>
                                        <p:cTn id="28" dur="500"/>
                                        <p:tgtEl>
                                          <p:spTgt spid="1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wipe(down)">
                                      <p:cBhvr>
                                        <p:cTn id="33" dur="500"/>
                                        <p:tgtEl>
                                          <p:spTgt spid="1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down)">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Effect transition="in" filter="wipe(down)">
                                      <p:cBhvr>
                                        <p:cTn id="43" dur="500"/>
                                        <p:tgtEl>
                                          <p:spTgt spid="1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xEl>
                                              <p:pRg st="7" end="7"/>
                                            </p:txEl>
                                          </p:spTgt>
                                        </p:tgtEl>
                                        <p:attrNameLst>
                                          <p:attrName>style.visibility</p:attrName>
                                        </p:attrNameLst>
                                      </p:cBhvr>
                                      <p:to>
                                        <p:strVal val="visible"/>
                                      </p:to>
                                    </p:set>
                                    <p:animEffect transition="in" filter="wipe(down)">
                                      <p:cBhvr>
                                        <p:cTn id="48" dur="500"/>
                                        <p:tgtEl>
                                          <p:spTgt spid="11">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xEl>
                                              <p:pRg st="8" end="8"/>
                                            </p:txEl>
                                          </p:spTgt>
                                        </p:tgtEl>
                                        <p:attrNameLst>
                                          <p:attrName>style.visibility</p:attrName>
                                        </p:attrNameLst>
                                      </p:cBhvr>
                                      <p:to>
                                        <p:strVal val="visible"/>
                                      </p:to>
                                    </p:set>
                                    <p:animEffect transition="in" filter="wipe(down)">
                                      <p:cBhvr>
                                        <p:cTn id="53" dur="500"/>
                                        <p:tgtEl>
                                          <p:spTgt spid="11">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1">
                                            <p:txEl>
                                              <p:pRg st="9" end="9"/>
                                            </p:txEl>
                                          </p:spTgt>
                                        </p:tgtEl>
                                        <p:attrNameLst>
                                          <p:attrName>style.visibility</p:attrName>
                                        </p:attrNameLst>
                                      </p:cBhvr>
                                      <p:to>
                                        <p:strVal val="visible"/>
                                      </p:to>
                                    </p:set>
                                    <p:animEffect transition="in" filter="wipe(down)">
                                      <p:cBhvr>
                                        <p:cTn id="58" dur="500"/>
                                        <p:tgtEl>
                                          <p:spTgt spid="11">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animEffect transition="in" filter="wipe(down)">
                                      <p:cBhvr>
                                        <p:cTn id="63" dur="500"/>
                                        <p:tgtEl>
                                          <p:spTgt spid="11">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1">
                                            <p:txEl>
                                              <p:pRg st="11" end="11"/>
                                            </p:txEl>
                                          </p:spTgt>
                                        </p:tgtEl>
                                        <p:attrNameLst>
                                          <p:attrName>style.visibility</p:attrName>
                                        </p:attrNameLst>
                                      </p:cBhvr>
                                      <p:to>
                                        <p:strVal val="visible"/>
                                      </p:to>
                                    </p:set>
                                    <p:animEffect transition="in" filter="wipe(down)">
                                      <p:cBhvr>
                                        <p:cTn id="68" dur="500"/>
                                        <p:tgtEl>
                                          <p:spTgt spid="11">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2000"/>
                                        <p:tgtEl>
                                          <p:spTgt spid="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2000"/>
                                        <p:tgtEl>
                                          <p:spTgt spid="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20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4">
                                            <p:txEl>
                                              <p:pRg st="0" end="0"/>
                                            </p:txEl>
                                          </p:spTgt>
                                        </p:tgtEl>
                                        <p:attrNameLst>
                                          <p:attrName>style.visibility</p:attrName>
                                        </p:attrNameLst>
                                      </p:cBhvr>
                                      <p:to>
                                        <p:strVal val="visible"/>
                                      </p:to>
                                    </p:set>
                                    <p:animEffect transition="in" filter="wipe(down)">
                                      <p:cBhvr>
                                        <p:cTn id="84" dur="500"/>
                                        <p:tgtEl>
                                          <p:spTgt spid="14">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14">
                                            <p:txEl>
                                              <p:pRg st="2" end="2"/>
                                            </p:txEl>
                                          </p:spTgt>
                                        </p:tgtEl>
                                        <p:attrNameLst>
                                          <p:attrName>style.visibility</p:attrName>
                                        </p:attrNameLst>
                                      </p:cBhvr>
                                      <p:to>
                                        <p:strVal val="visible"/>
                                      </p:to>
                                    </p:set>
                                    <p:animEffect transition="in" filter="wipe(down)">
                                      <p:cBhvr>
                                        <p:cTn id="89" dur="500"/>
                                        <p:tgtEl>
                                          <p:spTgt spid="14">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4">
                                            <p:txEl>
                                              <p:pRg st="3" end="3"/>
                                            </p:txEl>
                                          </p:spTgt>
                                        </p:tgtEl>
                                        <p:attrNameLst>
                                          <p:attrName>style.visibility</p:attrName>
                                        </p:attrNameLst>
                                      </p:cBhvr>
                                      <p:to>
                                        <p:strVal val="visible"/>
                                      </p:to>
                                    </p:set>
                                    <p:animEffect transition="in" filter="wipe(down)">
                                      <p:cBhvr>
                                        <p:cTn id="94"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build="p"/>
      <p:bldP spid="2" grpId="0" animBg="1"/>
      <p:bldP spid="3"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246429" y="1193783"/>
            <a:ext cx="8722580" cy="3613191"/>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Write a program to ask the user to input password. The password will be of 4</a:t>
            </a:r>
          </a:p>
          <a:p>
            <a:pPr algn="ctr"/>
            <a:r>
              <a:rPr lang="en-US" b="1" dirty="0">
                <a:solidFill>
                  <a:srgbClr val="FFFF00"/>
                </a:solidFill>
              </a:rPr>
              <a:t>character. On every keystroke an * should be displayed on the screen. If the password  is correct then the message PASSWORD ACCEPTED should be displayed otherwise,       code should display the message INVALID PASSWORD.</a:t>
            </a:r>
          </a:p>
          <a:p>
            <a:r>
              <a:rPr lang="en-US" b="1" dirty="0">
                <a:solidFill>
                  <a:srgbClr val="FFFF00"/>
                </a:solidFill>
              </a:rPr>
              <a:t>Assume that correct password is “abcd”</a:t>
            </a:r>
          </a:p>
          <a:p>
            <a:pPr algn="ctr"/>
            <a:endParaRPr lang="en-US" b="1" dirty="0">
              <a:solidFill>
                <a:srgbClr val="FFFF00"/>
              </a:solidFill>
            </a:endParaRPr>
          </a:p>
          <a:p>
            <a:r>
              <a:rPr lang="en-US" b="1" dirty="0">
                <a:solidFill>
                  <a:srgbClr val="FFFF00"/>
                </a:solidFill>
              </a:rPr>
              <a:t>Sample Output</a:t>
            </a:r>
          </a:p>
          <a:p>
            <a:endParaRPr lang="en-US" b="1" dirty="0">
              <a:solidFill>
                <a:srgbClr val="FFFF00"/>
              </a:solidFill>
            </a:endParaRPr>
          </a:p>
          <a:p>
            <a:r>
              <a:rPr lang="en-US" b="1" dirty="0">
                <a:solidFill>
                  <a:srgbClr val="FFFF00"/>
                </a:solidFill>
              </a:rPr>
              <a:t>Enter Password: ****</a:t>
            </a:r>
          </a:p>
          <a:p>
            <a:r>
              <a:rPr lang="en-US" b="1" dirty="0">
                <a:solidFill>
                  <a:srgbClr val="FFFF00"/>
                </a:solidFill>
              </a:rPr>
              <a:t>PASSWORD ACCEPTED</a:t>
            </a:r>
          </a:p>
          <a:p>
            <a:r>
              <a:rPr lang="en-US" b="1" dirty="0">
                <a:solidFill>
                  <a:srgbClr val="FFFF00"/>
                </a:solidFill>
              </a:rPr>
              <a:t>Enter Password: ****</a:t>
            </a:r>
          </a:p>
          <a:p>
            <a:r>
              <a:rPr lang="en-US" b="1" dirty="0">
                <a:solidFill>
                  <a:srgbClr val="FFFF00"/>
                </a:solidFill>
              </a:rPr>
              <a:t>INVALID PASSWORD</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down)">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wipe(down)">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wipe(down)">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857224" y="1000114"/>
            <a:ext cx="7429552"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685919" y="1113148"/>
            <a:ext cx="7846521" cy="3762858"/>
          </a:xfrm>
          <a:prstGeom prst="rect">
            <a:avLst/>
          </a:prstGeom>
          <a:noFill/>
        </p:spPr>
        <p:txBody>
          <a:bodyPr wrap="square" numCol="2" rtlCol="0">
            <a:spAutoFit/>
          </a:bodyPr>
          <a:lstStyle/>
          <a:p>
            <a:pPr marL="800100" lvl="1" indent="-342900" algn="just"/>
            <a:r>
              <a:rPr lang="en-US" sz="1600" dirty="0">
                <a:solidFill>
                  <a:schemeClr val="bg1"/>
                </a:solidFill>
                <a:sym typeface="Wingdings" pitchFamily="2" charset="2"/>
              </a:rPr>
              <a:t>#include &lt;stdio.h&gt;</a:t>
            </a:r>
          </a:p>
          <a:p>
            <a:pPr marL="800100" lvl="1" indent="-342900" algn="just"/>
            <a:r>
              <a:rPr lang="en-US" sz="1600" dirty="0">
                <a:solidFill>
                  <a:schemeClr val="bg1"/>
                </a:solidFill>
                <a:sym typeface="Wingdings" pitchFamily="2" charset="2"/>
              </a:rPr>
              <a:t>#include &lt;conio.h&gt;</a:t>
            </a:r>
          </a:p>
          <a:p>
            <a:pPr marL="800100" lvl="1" indent="-342900" algn="just"/>
            <a:r>
              <a:rPr lang="en-US" sz="1600" dirty="0">
                <a:solidFill>
                  <a:schemeClr val="bg1"/>
                </a:solidFill>
                <a:sym typeface="Wingdings" pitchFamily="2" charset="2"/>
              </a:rPr>
              <a:t>#include &lt;string.h&gt;</a:t>
            </a:r>
          </a:p>
          <a:p>
            <a:pPr marL="800100" lvl="1" indent="-342900" algn="just"/>
            <a:endParaRPr lang="en-US" sz="1600" dirty="0">
              <a:solidFill>
                <a:schemeClr val="bg1"/>
              </a:solidFill>
              <a:sym typeface="Wingdings" pitchFamily="2" charset="2"/>
            </a:endParaRPr>
          </a:p>
          <a:p>
            <a:pPr marL="800100" lvl="1" indent="-342900" algn="just"/>
            <a:r>
              <a:rPr lang="en-US" sz="1600" dirty="0" smtClean="0">
                <a:solidFill>
                  <a:schemeClr val="bg1"/>
                </a:solidFill>
                <a:sym typeface="Wingdings" pitchFamily="2" charset="2"/>
              </a:rPr>
              <a:t>void </a:t>
            </a:r>
            <a:r>
              <a:rPr lang="en-US" sz="1600" dirty="0">
                <a:solidFill>
                  <a:schemeClr val="bg1"/>
                </a:solidFill>
                <a:sym typeface="Wingdings" pitchFamily="2" charset="2"/>
              </a:rPr>
              <a:t>main()</a:t>
            </a:r>
          </a:p>
          <a:p>
            <a:pPr marL="800100" lvl="1" indent="-342900" algn="just"/>
            <a:r>
              <a:rPr lang="en-US" sz="1600" dirty="0">
                <a:solidFill>
                  <a:schemeClr val="bg1"/>
                </a:solidFill>
                <a:sym typeface="Wingdings" pitchFamily="2" charset="2"/>
              </a:rPr>
              <a:t>{</a:t>
            </a:r>
          </a:p>
          <a:p>
            <a:pPr marL="800100" lvl="1" indent="-342900" algn="just"/>
            <a:r>
              <a:rPr lang="en-US" sz="1600" dirty="0">
                <a:solidFill>
                  <a:schemeClr val="bg1"/>
                </a:solidFill>
                <a:sym typeface="Wingdings" pitchFamily="2" charset="2"/>
              </a:rPr>
              <a:t>	char </a:t>
            </a:r>
            <a:r>
              <a:rPr lang="en-US" sz="1600" dirty="0" err="1">
                <a:solidFill>
                  <a:schemeClr val="bg1"/>
                </a:solidFill>
                <a:sym typeface="Wingdings" pitchFamily="2" charset="2"/>
              </a:rPr>
              <a:t>pwd</a:t>
            </a:r>
            <a:r>
              <a:rPr lang="en-US" sz="1600" dirty="0">
                <a:solidFill>
                  <a:schemeClr val="bg1"/>
                </a:solidFill>
                <a:sym typeface="Wingdings" pitchFamily="2" charset="2"/>
              </a:rPr>
              <a:t>[5];</a:t>
            </a:r>
          </a:p>
          <a:p>
            <a:pPr marL="800100" lvl="1" indent="-342900" algn="just"/>
            <a:r>
              <a:rPr lang="en-US" sz="1600" dirty="0">
                <a:solidFill>
                  <a:schemeClr val="bg1"/>
                </a:solidFill>
                <a:sym typeface="Wingdings" pitchFamily="2" charset="2"/>
              </a:rPr>
              <a:t>	int </a:t>
            </a:r>
            <a:r>
              <a:rPr lang="en-US" sz="1600" dirty="0" err="1">
                <a:solidFill>
                  <a:schemeClr val="bg1"/>
                </a:solidFill>
                <a:sym typeface="Wingdings" pitchFamily="2" charset="2"/>
              </a:rPr>
              <a:t>i</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800100" lvl="1" indent="-342900" algn="just"/>
            <a:r>
              <a:rPr lang="en-US" sz="1600" dirty="0">
                <a:solidFill>
                  <a:schemeClr val="bg1"/>
                </a:solidFill>
                <a:sym typeface="Wingdings" pitchFamily="2" charset="2"/>
              </a:rPr>
              <a:t>	printf("Enter Password: ");</a:t>
            </a:r>
          </a:p>
          <a:p>
            <a:pPr marL="800100" lvl="1" indent="-342900" algn="just"/>
            <a:r>
              <a:rPr lang="en-US" sz="1600" dirty="0">
                <a:solidFill>
                  <a:schemeClr val="bg1"/>
                </a:solidFill>
                <a:sym typeface="Wingdings" pitchFamily="2" charset="2"/>
              </a:rPr>
              <a:t>	for(i = 0; i &lt; 4; i++)</a:t>
            </a:r>
          </a:p>
          <a:p>
            <a:pPr marL="800100" lvl="1" indent="-342900" algn="just"/>
            <a:r>
              <a:rPr lang="en-US" sz="1600" dirty="0">
                <a:solidFill>
                  <a:schemeClr val="bg1"/>
                </a:solidFill>
                <a:sym typeface="Wingdings" pitchFamily="2" charset="2"/>
              </a:rPr>
              <a:t>	{</a:t>
            </a:r>
          </a:p>
          <a:p>
            <a:pPr marL="800100" lvl="1" indent="-342900" algn="just"/>
            <a:r>
              <a:rPr lang="en-US" sz="1600" dirty="0">
                <a:solidFill>
                  <a:schemeClr val="bg1"/>
                </a:solidFill>
                <a:sym typeface="Wingdings" pitchFamily="2" charset="2"/>
              </a:rPr>
              <a:t>		</a:t>
            </a:r>
            <a:r>
              <a:rPr lang="en-US" sz="1600" dirty="0" err="1">
                <a:solidFill>
                  <a:schemeClr val="bg1"/>
                </a:solidFill>
                <a:sym typeface="Wingdings" pitchFamily="2" charset="2"/>
              </a:rPr>
              <a:t>pwd</a:t>
            </a:r>
            <a:r>
              <a:rPr lang="en-US" sz="1600" dirty="0">
                <a:solidFill>
                  <a:schemeClr val="bg1"/>
                </a:solidFill>
                <a:sym typeface="Wingdings" pitchFamily="2" charset="2"/>
              </a:rPr>
              <a:t>[i] = getch();</a:t>
            </a:r>
          </a:p>
          <a:p>
            <a:pPr marL="800100" lvl="1" indent="-342900" algn="just"/>
            <a:r>
              <a:rPr lang="en-US" sz="1600" dirty="0">
                <a:solidFill>
                  <a:schemeClr val="bg1"/>
                </a:solidFill>
                <a:sym typeface="Wingdings" pitchFamily="2" charset="2"/>
              </a:rPr>
              <a:t>		printf("*");</a:t>
            </a:r>
          </a:p>
          <a:p>
            <a:pPr marL="800100" lvl="1" indent="-342900" algn="just"/>
            <a:r>
              <a:rPr lang="en-US" sz="1600" dirty="0">
                <a:solidFill>
                  <a:schemeClr val="bg1"/>
                </a:solidFill>
                <a:sym typeface="Wingdings" pitchFamily="2" charset="2"/>
              </a:rPr>
              <a:t>	}</a:t>
            </a:r>
          </a:p>
          <a:p>
            <a:pPr marL="800100" lvl="1" indent="-342900" algn="just"/>
            <a:r>
              <a:rPr lang="en-US" sz="1600" dirty="0">
                <a:solidFill>
                  <a:schemeClr val="bg1"/>
                </a:solidFill>
                <a:sym typeface="Wingdings" pitchFamily="2" charset="2"/>
              </a:rPr>
              <a:t>	</a:t>
            </a:r>
            <a:r>
              <a:rPr lang="en-US" sz="1600" dirty="0" err="1">
                <a:solidFill>
                  <a:schemeClr val="bg1"/>
                </a:solidFill>
                <a:sym typeface="Wingdings" pitchFamily="2" charset="2"/>
              </a:rPr>
              <a:t>pwd</a:t>
            </a:r>
            <a:r>
              <a:rPr lang="en-US" sz="1600" dirty="0">
                <a:solidFill>
                  <a:schemeClr val="bg1"/>
                </a:solidFill>
                <a:sym typeface="Wingdings" pitchFamily="2" charset="2"/>
              </a:rPr>
              <a:t>[i] = '\0';</a:t>
            </a:r>
          </a:p>
          <a:p>
            <a:pPr marL="800100" lvl="1" indent="-342900" algn="just"/>
            <a:r>
              <a:rPr lang="en-US" sz="1600" dirty="0">
                <a:solidFill>
                  <a:schemeClr val="bg1"/>
                </a:solidFill>
                <a:sym typeface="Wingdings" pitchFamily="2" charset="2"/>
              </a:rPr>
              <a:t>	if(strcmp(</a:t>
            </a:r>
            <a:r>
              <a:rPr lang="en-US" sz="1600" dirty="0" err="1">
                <a:solidFill>
                  <a:schemeClr val="bg1"/>
                </a:solidFill>
                <a:sym typeface="Wingdings" pitchFamily="2" charset="2"/>
              </a:rPr>
              <a:t>pwd</a:t>
            </a:r>
            <a:r>
              <a:rPr lang="en-US" sz="1600" dirty="0">
                <a:solidFill>
                  <a:schemeClr val="bg1"/>
                </a:solidFill>
                <a:sym typeface="Wingdings" pitchFamily="2" charset="2"/>
              </a:rPr>
              <a:t>, "abcd") == 0)</a:t>
            </a:r>
          </a:p>
          <a:p>
            <a:pPr marL="800100" lvl="1" indent="-342900" algn="just"/>
            <a:r>
              <a:rPr lang="en-US" sz="1600" dirty="0">
                <a:solidFill>
                  <a:schemeClr val="bg1"/>
                </a:solidFill>
                <a:sym typeface="Wingdings" pitchFamily="2" charset="2"/>
              </a:rPr>
              <a:t>		printf("\</a:t>
            </a:r>
            <a:r>
              <a:rPr lang="en-US" sz="1600" dirty="0" err="1">
                <a:solidFill>
                  <a:schemeClr val="bg1"/>
                </a:solidFill>
                <a:sym typeface="Wingdings" pitchFamily="2" charset="2"/>
              </a:rPr>
              <a:t>nPassword</a:t>
            </a:r>
            <a:r>
              <a:rPr lang="en-US" sz="1600" dirty="0">
                <a:solidFill>
                  <a:schemeClr val="bg1"/>
                </a:solidFill>
                <a:sym typeface="Wingdings" pitchFamily="2" charset="2"/>
              </a:rPr>
              <a:t> Accepted");</a:t>
            </a:r>
          </a:p>
          <a:p>
            <a:pPr marL="800100" lvl="1" indent="-342900" algn="just"/>
            <a:r>
              <a:rPr lang="en-US" sz="1600" dirty="0">
                <a:solidFill>
                  <a:schemeClr val="bg1"/>
                </a:solidFill>
                <a:sym typeface="Wingdings" pitchFamily="2" charset="2"/>
              </a:rPr>
              <a:t>	else</a:t>
            </a:r>
          </a:p>
          <a:p>
            <a:pPr marL="800100" lvl="1" indent="-342900" algn="just"/>
            <a:r>
              <a:rPr lang="en-US" sz="1600" dirty="0">
                <a:solidFill>
                  <a:schemeClr val="bg1"/>
                </a:solidFill>
                <a:sym typeface="Wingdings" pitchFamily="2" charset="2"/>
              </a:rPr>
              <a:t>		printf("\</a:t>
            </a:r>
            <a:r>
              <a:rPr lang="en-US" sz="1600" dirty="0" err="1">
                <a:solidFill>
                  <a:schemeClr val="bg1"/>
                </a:solidFill>
                <a:sym typeface="Wingdings" pitchFamily="2" charset="2"/>
              </a:rPr>
              <a:t>nInvalid</a:t>
            </a:r>
            <a:r>
              <a:rPr lang="en-US" sz="1600" dirty="0">
                <a:solidFill>
                  <a:schemeClr val="bg1"/>
                </a:solidFill>
                <a:sym typeface="Wingdings" pitchFamily="2" charset="2"/>
              </a:rPr>
              <a:t> Password");</a:t>
            </a:r>
          </a:p>
          <a:p>
            <a:pPr marL="800100" lvl="1" indent="-342900" algn="just"/>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800100" lvl="1" indent="-342900" algn="just"/>
            <a:r>
              <a:rPr lang="en-US" sz="1600" dirty="0">
                <a:solidFill>
                  <a:schemeClr val="bg1"/>
                </a:solidFill>
                <a:sym typeface="Wingdings" pitchFamily="2" charset="2"/>
              </a:rPr>
              <a:t>}</a:t>
            </a:r>
            <a:endParaRPr lang="en-US" b="1" dirty="0">
              <a:solidFill>
                <a:srgbClr val="0000CC"/>
              </a:solidFill>
              <a:sym typeface="Wingdings" pitchFamily="2" charset="2"/>
            </a:endParaRP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wipe(down)">
                                      <p:cBhvr>
                                        <p:cTn id="14" dur="500"/>
                                        <p:tgtEl>
                                          <p:spTgt spid="11">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wipe(down)">
                                      <p:cBhvr>
                                        <p:cTn id="20" dur="500"/>
                                        <p:tgtEl>
                                          <p:spTgt spid="11">
                                            <p:txEl>
                                              <p:pRg st="4" end="4"/>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Effect transition="in" filter="wipe(down)">
                                      <p:cBhvr>
                                        <p:cTn id="23" dur="500"/>
                                        <p:tgtEl>
                                          <p:spTgt spid="11">
                                            <p:txEl>
                                              <p:pRg st="5" end="5"/>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xEl>
                                              <p:pRg st="6" end="6"/>
                                            </p:txEl>
                                          </p:spTgt>
                                        </p:tgtEl>
                                        <p:attrNameLst>
                                          <p:attrName>style.visibility</p:attrName>
                                        </p:attrNameLst>
                                      </p:cBhvr>
                                      <p:to>
                                        <p:strVal val="visible"/>
                                      </p:to>
                                    </p:set>
                                    <p:animEffect transition="in" filter="wipe(down)">
                                      <p:cBhvr>
                                        <p:cTn id="26" dur="500"/>
                                        <p:tgtEl>
                                          <p:spTgt spid="11">
                                            <p:txEl>
                                              <p:pRg st="6" end="6"/>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animEffect transition="in" filter="wipe(down)">
                                      <p:cBhvr>
                                        <p:cTn id="29" dur="500"/>
                                        <p:tgtEl>
                                          <p:spTgt spid="11">
                                            <p:txEl>
                                              <p:pRg st="7" end="7"/>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xEl>
                                              <p:pRg st="8" end="8"/>
                                            </p:txEl>
                                          </p:spTgt>
                                        </p:tgtEl>
                                        <p:attrNameLst>
                                          <p:attrName>style.visibility</p:attrName>
                                        </p:attrNameLst>
                                      </p:cBhvr>
                                      <p:to>
                                        <p:strVal val="visible"/>
                                      </p:to>
                                    </p:set>
                                    <p:animEffect transition="in" filter="wipe(down)">
                                      <p:cBhvr>
                                        <p:cTn id="32" dur="500"/>
                                        <p:tgtEl>
                                          <p:spTgt spid="11">
                                            <p:txEl>
                                              <p:pRg st="8" end="8"/>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animEffect transition="in" filter="wipe(down)">
                                      <p:cBhvr>
                                        <p:cTn id="35" dur="500"/>
                                        <p:tgtEl>
                                          <p:spTgt spid="11">
                                            <p:txEl>
                                              <p:pRg st="9" end="9"/>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xEl>
                                              <p:pRg st="10" end="10"/>
                                            </p:txEl>
                                          </p:spTgt>
                                        </p:tgtEl>
                                        <p:attrNameLst>
                                          <p:attrName>style.visibility</p:attrName>
                                        </p:attrNameLst>
                                      </p:cBhvr>
                                      <p:to>
                                        <p:strVal val="visible"/>
                                      </p:to>
                                    </p:set>
                                    <p:animEffect transition="in" filter="wipe(down)">
                                      <p:cBhvr>
                                        <p:cTn id="38" dur="500"/>
                                        <p:tgtEl>
                                          <p:spTgt spid="11">
                                            <p:txEl>
                                              <p:pRg st="10" end="10"/>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xEl>
                                              <p:pRg st="11" end="11"/>
                                            </p:txEl>
                                          </p:spTgt>
                                        </p:tgtEl>
                                        <p:attrNameLst>
                                          <p:attrName>style.visibility</p:attrName>
                                        </p:attrNameLst>
                                      </p:cBhvr>
                                      <p:to>
                                        <p:strVal val="visible"/>
                                      </p:to>
                                    </p:set>
                                    <p:animEffect transition="in" filter="wipe(down)">
                                      <p:cBhvr>
                                        <p:cTn id="41" dur="500"/>
                                        <p:tgtEl>
                                          <p:spTgt spid="11">
                                            <p:txEl>
                                              <p:pRg st="11" end="11"/>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xEl>
                                              <p:pRg st="12" end="12"/>
                                            </p:txEl>
                                          </p:spTgt>
                                        </p:tgtEl>
                                        <p:attrNameLst>
                                          <p:attrName>style.visibility</p:attrName>
                                        </p:attrNameLst>
                                      </p:cBhvr>
                                      <p:to>
                                        <p:strVal val="visible"/>
                                      </p:to>
                                    </p:set>
                                    <p:animEffect transition="in" filter="wipe(down)">
                                      <p:cBhvr>
                                        <p:cTn id="44" dur="500"/>
                                        <p:tgtEl>
                                          <p:spTgt spid="11">
                                            <p:txEl>
                                              <p:pRg st="12" end="12"/>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xEl>
                                              <p:pRg st="13" end="13"/>
                                            </p:txEl>
                                          </p:spTgt>
                                        </p:tgtEl>
                                        <p:attrNameLst>
                                          <p:attrName>style.visibility</p:attrName>
                                        </p:attrNameLst>
                                      </p:cBhvr>
                                      <p:to>
                                        <p:strVal val="visible"/>
                                      </p:to>
                                    </p:set>
                                    <p:animEffect transition="in" filter="wipe(down)">
                                      <p:cBhvr>
                                        <p:cTn id="47" dur="500"/>
                                        <p:tgtEl>
                                          <p:spTgt spid="11">
                                            <p:txEl>
                                              <p:pRg st="13" end="13"/>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xEl>
                                              <p:pRg st="14" end="14"/>
                                            </p:txEl>
                                          </p:spTgt>
                                        </p:tgtEl>
                                        <p:attrNameLst>
                                          <p:attrName>style.visibility</p:attrName>
                                        </p:attrNameLst>
                                      </p:cBhvr>
                                      <p:to>
                                        <p:strVal val="visible"/>
                                      </p:to>
                                    </p:set>
                                    <p:animEffect transition="in" filter="wipe(down)">
                                      <p:cBhvr>
                                        <p:cTn id="50" dur="500"/>
                                        <p:tgtEl>
                                          <p:spTgt spid="11">
                                            <p:txEl>
                                              <p:pRg st="14" end="14"/>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
                                            <p:txEl>
                                              <p:pRg st="15" end="15"/>
                                            </p:txEl>
                                          </p:spTgt>
                                        </p:tgtEl>
                                        <p:attrNameLst>
                                          <p:attrName>style.visibility</p:attrName>
                                        </p:attrNameLst>
                                      </p:cBhvr>
                                      <p:to>
                                        <p:strVal val="visible"/>
                                      </p:to>
                                    </p:set>
                                    <p:animEffect transition="in" filter="wipe(down)">
                                      <p:cBhvr>
                                        <p:cTn id="53" dur="500"/>
                                        <p:tgtEl>
                                          <p:spTgt spid="11">
                                            <p:txEl>
                                              <p:pRg st="15" end="15"/>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1">
                                            <p:txEl>
                                              <p:pRg st="16" end="16"/>
                                            </p:txEl>
                                          </p:spTgt>
                                        </p:tgtEl>
                                        <p:attrNameLst>
                                          <p:attrName>style.visibility</p:attrName>
                                        </p:attrNameLst>
                                      </p:cBhvr>
                                      <p:to>
                                        <p:strVal val="visible"/>
                                      </p:to>
                                    </p:set>
                                    <p:animEffect transition="in" filter="wipe(down)">
                                      <p:cBhvr>
                                        <p:cTn id="56" dur="500"/>
                                        <p:tgtEl>
                                          <p:spTgt spid="11">
                                            <p:txEl>
                                              <p:pRg st="16" end="16"/>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1">
                                            <p:txEl>
                                              <p:pRg st="17" end="17"/>
                                            </p:txEl>
                                          </p:spTgt>
                                        </p:tgtEl>
                                        <p:attrNameLst>
                                          <p:attrName>style.visibility</p:attrName>
                                        </p:attrNameLst>
                                      </p:cBhvr>
                                      <p:to>
                                        <p:strVal val="visible"/>
                                      </p:to>
                                    </p:set>
                                    <p:animEffect transition="in" filter="wipe(down)">
                                      <p:cBhvr>
                                        <p:cTn id="59" dur="500"/>
                                        <p:tgtEl>
                                          <p:spTgt spid="11">
                                            <p:txEl>
                                              <p:pRg st="17" end="17"/>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1">
                                            <p:txEl>
                                              <p:pRg st="18" end="18"/>
                                            </p:txEl>
                                          </p:spTgt>
                                        </p:tgtEl>
                                        <p:attrNameLst>
                                          <p:attrName>style.visibility</p:attrName>
                                        </p:attrNameLst>
                                      </p:cBhvr>
                                      <p:to>
                                        <p:strVal val="visible"/>
                                      </p:to>
                                    </p:set>
                                    <p:animEffect transition="in" filter="wipe(down)">
                                      <p:cBhvr>
                                        <p:cTn id="62" dur="500"/>
                                        <p:tgtEl>
                                          <p:spTgt spid="11">
                                            <p:txEl>
                                              <p:pRg st="18" end="18"/>
                                            </p:tx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1">
                                            <p:txEl>
                                              <p:pRg st="19" end="19"/>
                                            </p:txEl>
                                          </p:spTgt>
                                        </p:tgtEl>
                                        <p:attrNameLst>
                                          <p:attrName>style.visibility</p:attrName>
                                        </p:attrNameLst>
                                      </p:cBhvr>
                                      <p:to>
                                        <p:strVal val="visible"/>
                                      </p:to>
                                    </p:set>
                                    <p:animEffect transition="in" filter="wipe(down)">
                                      <p:cBhvr>
                                        <p:cTn id="65" dur="500"/>
                                        <p:tgtEl>
                                          <p:spTgt spid="11">
                                            <p:txEl>
                                              <p:pRg st="19" end="19"/>
                                            </p:txEl>
                                          </p:spTgt>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1">
                                            <p:txEl>
                                              <p:pRg st="20" end="20"/>
                                            </p:txEl>
                                          </p:spTgt>
                                        </p:tgtEl>
                                        <p:attrNameLst>
                                          <p:attrName>style.visibility</p:attrName>
                                        </p:attrNameLst>
                                      </p:cBhvr>
                                      <p:to>
                                        <p:strVal val="visible"/>
                                      </p:to>
                                    </p:set>
                                    <p:animEffect transition="in" filter="wipe(down)">
                                      <p:cBhvr>
                                        <p:cTn id="68" dur="500"/>
                                        <p:tgtEl>
                                          <p:spTgt spid="11">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Above program using delay()</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77121" y="1000114"/>
            <a:ext cx="8989758"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5496" y="987574"/>
            <a:ext cx="9023310" cy="3931920"/>
          </a:xfrm>
          <a:prstGeom prst="rect">
            <a:avLst/>
          </a:prstGeom>
          <a:noFill/>
        </p:spPr>
        <p:txBody>
          <a:bodyPr wrap="square" numCol="2" rtlCol="0">
            <a:spAutoFit/>
          </a:bodyPr>
          <a:lstStyle/>
          <a:p>
            <a:pPr marL="342900" indent="-342900" algn="just"/>
            <a:r>
              <a:rPr lang="en-US" sz="1600" dirty="0">
                <a:solidFill>
                  <a:schemeClr val="bg1"/>
                </a:solidFill>
                <a:sym typeface="Wingdings" pitchFamily="2" charset="2"/>
              </a:rPr>
              <a:t>#include &lt;</a:t>
            </a:r>
            <a:r>
              <a:rPr lang="en-US" sz="1600" dirty="0" err="1">
                <a:solidFill>
                  <a:schemeClr val="bg1"/>
                </a:solidFill>
                <a:sym typeface="Wingdings" pitchFamily="2" charset="2"/>
              </a:rPr>
              <a:t>stdio.h</a:t>
            </a:r>
            <a:r>
              <a:rPr lang="en-US" sz="1600" dirty="0" smtClean="0">
                <a:solidFill>
                  <a:schemeClr val="bg1"/>
                </a:solidFill>
                <a:sym typeface="Wingdings" pitchFamily="2" charset="2"/>
              </a:rPr>
              <a:t>&gt;</a:t>
            </a:r>
            <a:endParaRPr lang="en-US" sz="1600" dirty="0">
              <a:solidFill>
                <a:schemeClr val="bg1"/>
              </a:solidFill>
              <a:sym typeface="Wingdings" pitchFamily="2" charset="2"/>
            </a:endParaRPr>
          </a:p>
          <a:p>
            <a:pPr marL="342900" indent="-342900" algn="just"/>
            <a:r>
              <a:rPr lang="en-US" sz="1600" dirty="0">
                <a:solidFill>
                  <a:schemeClr val="bg1"/>
                </a:solidFill>
                <a:sym typeface="Wingdings" pitchFamily="2" charset="2"/>
              </a:rPr>
              <a:t>#include &lt;string.h&gt;</a:t>
            </a:r>
          </a:p>
          <a:p>
            <a:pPr marL="342900" indent="-342900" algn="just"/>
            <a:r>
              <a:rPr lang="en-US" sz="1600" dirty="0">
                <a:solidFill>
                  <a:schemeClr val="bg1"/>
                </a:solidFill>
                <a:sym typeface="Wingdings" pitchFamily="2" charset="2"/>
              </a:rPr>
              <a:t>#include &lt;</a:t>
            </a:r>
            <a:r>
              <a:rPr lang="en-US" sz="1600" dirty="0" err="1">
                <a:solidFill>
                  <a:schemeClr val="bg1"/>
                </a:solidFill>
                <a:sym typeface="Wingdings" pitchFamily="2" charset="2"/>
              </a:rPr>
              <a:t>dos.h</a:t>
            </a:r>
            <a:r>
              <a:rPr lang="en-US" sz="1600" dirty="0">
                <a:solidFill>
                  <a:schemeClr val="bg1"/>
                </a:solidFill>
                <a:sym typeface="Wingdings" pitchFamily="2" charset="2"/>
              </a:rPr>
              <a:t>&gt;</a:t>
            </a:r>
          </a:p>
          <a:p>
            <a:pPr marL="342900" indent="-342900" algn="just"/>
            <a:endParaRPr lang="en-US" sz="1600" dirty="0">
              <a:solidFill>
                <a:schemeClr val="bg1"/>
              </a:solidFill>
              <a:sym typeface="Wingdings" pitchFamily="2" charset="2"/>
            </a:endParaRPr>
          </a:p>
          <a:p>
            <a:pPr marL="342900" indent="-342900" algn="just"/>
            <a:r>
              <a:rPr lang="en-US" sz="1600" dirty="0" smtClean="0">
                <a:solidFill>
                  <a:schemeClr val="bg1"/>
                </a:solidFill>
                <a:sym typeface="Wingdings" pitchFamily="2" charset="2"/>
              </a:rPr>
              <a:t>void </a:t>
            </a:r>
            <a:r>
              <a:rPr lang="en-US" sz="1600" dirty="0">
                <a:solidFill>
                  <a:schemeClr val="bg1"/>
                </a:solidFill>
                <a:sym typeface="Wingdings" pitchFamily="2" charset="2"/>
              </a:rPr>
              <a:t>main()</a:t>
            </a:r>
          </a:p>
          <a:p>
            <a:pPr marL="342900" indent="-342900" algn="just"/>
            <a:r>
              <a:rPr lang="en-US" sz="1600" dirty="0" smtClean="0">
                <a:solidFill>
                  <a:schemeClr val="bg1"/>
                </a:solidFill>
                <a:sym typeface="Wingdings" pitchFamily="2" charset="2"/>
              </a:rPr>
              <a:t>{</a:t>
            </a:r>
          </a:p>
          <a:p>
            <a:pPr marL="342900" indent="-342900" algn="just"/>
            <a:r>
              <a:rPr lang="en-US" sz="1600" dirty="0" smtClean="0">
                <a:solidFill>
                  <a:schemeClr val="bg1"/>
                </a:solidFill>
                <a:sym typeface="Wingdings" pitchFamily="2" charset="2"/>
              </a:rPr>
              <a:t>       </a:t>
            </a:r>
            <a:r>
              <a:rPr lang="en-US" sz="1600" dirty="0" err="1" smtClean="0">
                <a:solidFill>
                  <a:schemeClr val="bg1"/>
                </a:solidFill>
                <a:sym typeface="Wingdings" pitchFamily="2" charset="2"/>
              </a:rPr>
              <a:t>clrscr</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lgn="just"/>
            <a:r>
              <a:rPr lang="en-US" sz="1600" dirty="0">
                <a:solidFill>
                  <a:schemeClr val="bg1"/>
                </a:solidFill>
                <a:sym typeface="Wingdings" pitchFamily="2" charset="2"/>
              </a:rPr>
              <a:t>	char </a:t>
            </a:r>
            <a:r>
              <a:rPr lang="en-US" sz="1600" dirty="0" err="1">
                <a:solidFill>
                  <a:schemeClr val="bg1"/>
                </a:solidFill>
                <a:sym typeface="Wingdings" pitchFamily="2" charset="2"/>
              </a:rPr>
              <a:t>pwd</a:t>
            </a:r>
            <a:r>
              <a:rPr lang="en-US" sz="1600" dirty="0">
                <a:solidFill>
                  <a:schemeClr val="bg1"/>
                </a:solidFill>
                <a:sym typeface="Wingdings" pitchFamily="2" charset="2"/>
              </a:rPr>
              <a:t>[5];</a:t>
            </a:r>
          </a:p>
          <a:p>
            <a:pPr marL="342900" indent="-342900" algn="just"/>
            <a:r>
              <a:rPr lang="en-US" sz="1600" dirty="0">
                <a:solidFill>
                  <a:schemeClr val="bg1"/>
                </a:solidFill>
                <a:sym typeface="Wingdings" pitchFamily="2" charset="2"/>
              </a:rPr>
              <a:t>	int </a:t>
            </a:r>
            <a:r>
              <a:rPr lang="en-US" sz="1600" dirty="0" err="1">
                <a:solidFill>
                  <a:schemeClr val="bg1"/>
                </a:solidFill>
                <a:sym typeface="Wingdings" pitchFamily="2" charset="2"/>
              </a:rPr>
              <a:t>i</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lgn="just"/>
            <a:r>
              <a:rPr lang="en-US" sz="1600" dirty="0">
                <a:solidFill>
                  <a:schemeClr val="bg1"/>
                </a:solidFill>
                <a:sym typeface="Wingdings" pitchFamily="2" charset="2"/>
              </a:rPr>
              <a:t>	printf("Enter Password: ");</a:t>
            </a:r>
          </a:p>
          <a:p>
            <a:pPr marL="342900" indent="-342900" algn="just"/>
            <a:r>
              <a:rPr lang="en-US" sz="1600" dirty="0">
                <a:solidFill>
                  <a:schemeClr val="bg1"/>
                </a:solidFill>
                <a:sym typeface="Wingdings" pitchFamily="2" charset="2"/>
              </a:rPr>
              <a:t>	for(i = 0; i &lt; 4; i++)</a:t>
            </a:r>
          </a:p>
          <a:p>
            <a:pPr marL="342900" indent="-342900" algn="just"/>
            <a:r>
              <a:rPr lang="en-US" sz="1600" dirty="0">
                <a:solidFill>
                  <a:schemeClr val="bg1"/>
                </a:solidFill>
                <a:sym typeface="Wingdings" pitchFamily="2" charset="2"/>
              </a:rPr>
              <a:t>	{</a:t>
            </a:r>
          </a:p>
          <a:p>
            <a:pPr marL="342900" indent="-342900" algn="just"/>
            <a:r>
              <a:rPr lang="en-US" sz="1600" dirty="0">
                <a:solidFill>
                  <a:schemeClr val="bg1"/>
                </a:solidFill>
                <a:sym typeface="Wingdings" pitchFamily="2" charset="2"/>
              </a:rPr>
              <a:t>		</a:t>
            </a:r>
            <a:r>
              <a:rPr lang="en-US" sz="1600" dirty="0" err="1">
                <a:solidFill>
                  <a:schemeClr val="bg1"/>
                </a:solidFill>
                <a:sym typeface="Wingdings" pitchFamily="2" charset="2"/>
              </a:rPr>
              <a:t>pwd</a:t>
            </a:r>
            <a:r>
              <a:rPr lang="en-US" sz="1600" dirty="0">
                <a:solidFill>
                  <a:schemeClr val="bg1"/>
                </a:solidFill>
                <a:sym typeface="Wingdings" pitchFamily="2" charset="2"/>
              </a:rPr>
              <a:t>[i] = getch();</a:t>
            </a:r>
          </a:p>
          <a:p>
            <a:pPr marL="342900" indent="-342900" algn="just"/>
            <a:r>
              <a:rPr lang="en-US" sz="1600" dirty="0">
                <a:solidFill>
                  <a:schemeClr val="bg1"/>
                </a:solidFill>
                <a:sym typeface="Wingdings" pitchFamily="2" charset="2"/>
              </a:rPr>
              <a:t>		printf("*");</a:t>
            </a:r>
          </a:p>
          <a:p>
            <a:pPr marL="342900" indent="-342900" algn="just"/>
            <a:r>
              <a:rPr lang="en-US" sz="1600" dirty="0">
                <a:solidFill>
                  <a:schemeClr val="bg1"/>
                </a:solidFill>
                <a:sym typeface="Wingdings" pitchFamily="2" charset="2"/>
              </a:rPr>
              <a:t>	}</a:t>
            </a:r>
          </a:p>
          <a:p>
            <a:pPr marL="342900" indent="-342900" algn="just"/>
            <a:r>
              <a:rPr lang="en-US" sz="1600" dirty="0">
                <a:solidFill>
                  <a:schemeClr val="bg1"/>
                </a:solidFill>
                <a:sym typeface="Wingdings" pitchFamily="2" charset="2"/>
              </a:rPr>
              <a:t>	</a:t>
            </a:r>
            <a:r>
              <a:rPr lang="en-US" sz="1600" dirty="0" err="1">
                <a:solidFill>
                  <a:schemeClr val="bg1"/>
                </a:solidFill>
                <a:sym typeface="Wingdings" pitchFamily="2" charset="2"/>
              </a:rPr>
              <a:t>pwd</a:t>
            </a:r>
            <a:r>
              <a:rPr lang="en-US" sz="1600" dirty="0">
                <a:solidFill>
                  <a:schemeClr val="bg1"/>
                </a:solidFill>
                <a:sym typeface="Wingdings" pitchFamily="2" charset="2"/>
              </a:rPr>
              <a:t>[i] = '\0';</a:t>
            </a:r>
          </a:p>
          <a:p>
            <a:pPr marL="342900" indent="-342900" algn="just"/>
            <a:r>
              <a:rPr lang="en-US" sz="1600" dirty="0">
                <a:solidFill>
                  <a:schemeClr val="bg1"/>
                </a:solidFill>
                <a:sym typeface="Wingdings" pitchFamily="2" charset="2"/>
              </a:rPr>
              <a:t>	printf("\</a:t>
            </a:r>
            <a:r>
              <a:rPr lang="en-US" sz="1600" dirty="0" err="1">
                <a:solidFill>
                  <a:schemeClr val="bg1"/>
                </a:solidFill>
                <a:sym typeface="Wingdings" pitchFamily="2" charset="2"/>
              </a:rPr>
              <a:t>nPassword</a:t>
            </a:r>
            <a:r>
              <a:rPr lang="en-US" sz="1600" dirty="0">
                <a:solidFill>
                  <a:schemeClr val="bg1"/>
                </a:solidFill>
                <a:sym typeface="Wingdings" pitchFamily="2" charset="2"/>
              </a:rPr>
              <a:t> verification under process. Please wait...");</a:t>
            </a:r>
          </a:p>
          <a:p>
            <a:pPr marL="342900" indent="-342900" algn="just"/>
            <a:r>
              <a:rPr lang="en-US" sz="1600" dirty="0">
                <a:solidFill>
                  <a:schemeClr val="bg1"/>
                </a:solidFill>
                <a:sym typeface="Wingdings" pitchFamily="2" charset="2"/>
              </a:rPr>
              <a:t>	delay(3000);</a:t>
            </a:r>
          </a:p>
          <a:p>
            <a:pPr marL="342900" indent="-342900" algn="just"/>
            <a:r>
              <a:rPr lang="en-US" sz="1600" dirty="0">
                <a:solidFill>
                  <a:schemeClr val="bg1"/>
                </a:solidFill>
                <a:sym typeface="Wingdings" pitchFamily="2" charset="2"/>
              </a:rPr>
              <a:t>	if(strcmp(</a:t>
            </a:r>
            <a:r>
              <a:rPr lang="en-US" sz="1600" dirty="0" err="1">
                <a:solidFill>
                  <a:schemeClr val="bg1"/>
                </a:solidFill>
                <a:sym typeface="Wingdings" pitchFamily="2" charset="2"/>
              </a:rPr>
              <a:t>pwd</a:t>
            </a:r>
            <a:r>
              <a:rPr lang="en-US" sz="1600" dirty="0">
                <a:solidFill>
                  <a:schemeClr val="bg1"/>
                </a:solidFill>
                <a:sym typeface="Wingdings" pitchFamily="2" charset="2"/>
              </a:rPr>
              <a:t>, "abcd") == 0)</a:t>
            </a:r>
          </a:p>
          <a:p>
            <a:pPr marL="342900" indent="-342900" algn="just"/>
            <a:r>
              <a:rPr lang="en-US" sz="1600" dirty="0">
                <a:solidFill>
                  <a:schemeClr val="bg1"/>
                </a:solidFill>
                <a:sym typeface="Wingdings" pitchFamily="2" charset="2"/>
              </a:rPr>
              <a:t>		printf("\</a:t>
            </a:r>
            <a:r>
              <a:rPr lang="en-US" sz="1600" dirty="0" err="1">
                <a:solidFill>
                  <a:schemeClr val="bg1"/>
                </a:solidFill>
                <a:sym typeface="Wingdings" pitchFamily="2" charset="2"/>
              </a:rPr>
              <a:t>nPassword</a:t>
            </a:r>
            <a:r>
              <a:rPr lang="en-US" sz="1600" dirty="0">
                <a:solidFill>
                  <a:schemeClr val="bg1"/>
                </a:solidFill>
                <a:sym typeface="Wingdings" pitchFamily="2" charset="2"/>
              </a:rPr>
              <a:t> Accepted");</a:t>
            </a:r>
          </a:p>
          <a:p>
            <a:pPr marL="342900" indent="-342900" algn="just"/>
            <a:r>
              <a:rPr lang="en-US" sz="1600" dirty="0">
                <a:solidFill>
                  <a:schemeClr val="bg1"/>
                </a:solidFill>
                <a:sym typeface="Wingdings" pitchFamily="2" charset="2"/>
              </a:rPr>
              <a:t>	else</a:t>
            </a:r>
          </a:p>
          <a:p>
            <a:pPr marL="342900" indent="-342900" algn="just"/>
            <a:r>
              <a:rPr lang="en-US" sz="1600" dirty="0">
                <a:solidFill>
                  <a:schemeClr val="bg1"/>
                </a:solidFill>
                <a:sym typeface="Wingdings" pitchFamily="2" charset="2"/>
              </a:rPr>
              <a:t>		printf("\</a:t>
            </a:r>
            <a:r>
              <a:rPr lang="en-US" sz="1600" dirty="0" err="1">
                <a:solidFill>
                  <a:schemeClr val="bg1"/>
                </a:solidFill>
                <a:sym typeface="Wingdings" pitchFamily="2" charset="2"/>
              </a:rPr>
              <a:t>nInvalid</a:t>
            </a:r>
            <a:r>
              <a:rPr lang="en-US" sz="1600" dirty="0">
                <a:solidFill>
                  <a:schemeClr val="bg1"/>
                </a:solidFill>
                <a:sym typeface="Wingdings" pitchFamily="2" charset="2"/>
              </a:rPr>
              <a:t> Password");</a:t>
            </a:r>
          </a:p>
          <a:p>
            <a:pPr marL="342900" indent="-342900" algn="just"/>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lgn="just"/>
            <a:r>
              <a:rPr lang="en-US" sz="1600" dirty="0">
                <a:solidFill>
                  <a:schemeClr val="bg1"/>
                </a:solidFill>
                <a:sym typeface="Wingdings" pitchFamily="2" charset="2"/>
              </a:rPr>
              <a:t>}</a:t>
            </a:r>
            <a:endParaRPr lang="en-US" b="1" dirty="0">
              <a:solidFill>
                <a:srgbClr val="0000CC"/>
              </a:solidFill>
              <a:sym typeface="Wingdings" pitchFamily="2" charset="2"/>
            </a:endParaRPr>
          </a:p>
        </p:txBody>
      </p:sp>
    </p:spTree>
    <p:extLst>
      <p:ext uri="{BB962C8B-B14F-4D97-AF65-F5344CB8AC3E}">
        <p14:creationId xmlns:p14="http://schemas.microsoft.com/office/powerpoint/2010/main" xmlns="" val="25317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wipe(down)">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wipe(down)">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Effect transition="in" filter="wipe(down)">
                                      <p:cBhvr>
                                        <p:cTn id="31" dur="500"/>
                                        <p:tgtEl>
                                          <p:spTgt spid="1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6" end="6"/>
                                            </p:txEl>
                                          </p:spTgt>
                                        </p:tgtEl>
                                        <p:attrNameLst>
                                          <p:attrName>style.visibility</p:attrName>
                                        </p:attrNameLst>
                                      </p:cBhvr>
                                      <p:to>
                                        <p:strVal val="visible"/>
                                      </p:to>
                                    </p:set>
                                    <p:animEffect transition="in" filter="wipe(down)">
                                      <p:cBhvr>
                                        <p:cTn id="36" dur="500"/>
                                        <p:tgtEl>
                                          <p:spTgt spid="11">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Effect transition="in" filter="wipe(down)">
                                      <p:cBhvr>
                                        <p:cTn id="41" dur="500"/>
                                        <p:tgtEl>
                                          <p:spTgt spid="11">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8" end="8"/>
                                            </p:txEl>
                                          </p:spTgt>
                                        </p:tgtEl>
                                        <p:attrNameLst>
                                          <p:attrName>style.visibility</p:attrName>
                                        </p:attrNameLst>
                                      </p:cBhvr>
                                      <p:to>
                                        <p:strVal val="visible"/>
                                      </p:to>
                                    </p:set>
                                    <p:animEffect transition="in" filter="wipe(down)">
                                      <p:cBhvr>
                                        <p:cTn id="46" dur="500"/>
                                        <p:tgtEl>
                                          <p:spTgt spid="11">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9" end="9"/>
                                            </p:txEl>
                                          </p:spTgt>
                                        </p:tgtEl>
                                        <p:attrNameLst>
                                          <p:attrName>style.visibility</p:attrName>
                                        </p:attrNameLst>
                                      </p:cBhvr>
                                      <p:to>
                                        <p:strVal val="visible"/>
                                      </p:to>
                                    </p:set>
                                    <p:animEffect transition="in" filter="wipe(down)">
                                      <p:cBhvr>
                                        <p:cTn id="51" dur="500"/>
                                        <p:tgtEl>
                                          <p:spTgt spid="11">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10" end="10"/>
                                            </p:txEl>
                                          </p:spTgt>
                                        </p:tgtEl>
                                        <p:attrNameLst>
                                          <p:attrName>style.visibility</p:attrName>
                                        </p:attrNameLst>
                                      </p:cBhvr>
                                      <p:to>
                                        <p:strVal val="visible"/>
                                      </p:to>
                                    </p:set>
                                    <p:animEffect transition="in" filter="wipe(down)">
                                      <p:cBhvr>
                                        <p:cTn id="56" dur="500"/>
                                        <p:tgtEl>
                                          <p:spTgt spid="11">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1" end="11"/>
                                            </p:txEl>
                                          </p:spTgt>
                                        </p:tgtEl>
                                        <p:attrNameLst>
                                          <p:attrName>style.visibility</p:attrName>
                                        </p:attrNameLst>
                                      </p:cBhvr>
                                      <p:to>
                                        <p:strVal val="visible"/>
                                      </p:to>
                                    </p:set>
                                    <p:animEffect transition="in" filter="wipe(down)">
                                      <p:cBhvr>
                                        <p:cTn id="61" dur="500"/>
                                        <p:tgtEl>
                                          <p:spTgt spid="11">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2" end="12"/>
                                            </p:txEl>
                                          </p:spTgt>
                                        </p:tgtEl>
                                        <p:attrNameLst>
                                          <p:attrName>style.visibility</p:attrName>
                                        </p:attrNameLst>
                                      </p:cBhvr>
                                      <p:to>
                                        <p:strVal val="visible"/>
                                      </p:to>
                                    </p:set>
                                    <p:animEffect transition="in" filter="wipe(down)">
                                      <p:cBhvr>
                                        <p:cTn id="66" dur="500"/>
                                        <p:tgtEl>
                                          <p:spTgt spid="11">
                                            <p:txEl>
                                              <p:pRg st="12" end="1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3" end="13"/>
                                            </p:txEl>
                                          </p:spTgt>
                                        </p:tgtEl>
                                        <p:attrNameLst>
                                          <p:attrName>style.visibility</p:attrName>
                                        </p:attrNameLst>
                                      </p:cBhvr>
                                      <p:to>
                                        <p:strVal val="visible"/>
                                      </p:to>
                                    </p:set>
                                    <p:animEffect transition="in" filter="wipe(down)">
                                      <p:cBhvr>
                                        <p:cTn id="71" dur="500"/>
                                        <p:tgtEl>
                                          <p:spTgt spid="11">
                                            <p:txEl>
                                              <p:pRg st="13" end="1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4" end="14"/>
                                            </p:txEl>
                                          </p:spTgt>
                                        </p:tgtEl>
                                        <p:attrNameLst>
                                          <p:attrName>style.visibility</p:attrName>
                                        </p:attrNameLst>
                                      </p:cBhvr>
                                      <p:to>
                                        <p:strVal val="visible"/>
                                      </p:to>
                                    </p:set>
                                    <p:animEffect transition="in" filter="wipe(down)">
                                      <p:cBhvr>
                                        <p:cTn id="76" dur="500"/>
                                        <p:tgtEl>
                                          <p:spTgt spid="11">
                                            <p:txEl>
                                              <p:pRg st="14" end="1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5" end="15"/>
                                            </p:txEl>
                                          </p:spTgt>
                                        </p:tgtEl>
                                        <p:attrNameLst>
                                          <p:attrName>style.visibility</p:attrName>
                                        </p:attrNameLst>
                                      </p:cBhvr>
                                      <p:to>
                                        <p:strVal val="visible"/>
                                      </p:to>
                                    </p:set>
                                    <p:animEffect transition="in" filter="wipe(down)">
                                      <p:cBhvr>
                                        <p:cTn id="81" dur="500"/>
                                        <p:tgtEl>
                                          <p:spTgt spid="11">
                                            <p:txEl>
                                              <p:pRg st="15" end="1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16" end="16"/>
                                            </p:txEl>
                                          </p:spTgt>
                                        </p:tgtEl>
                                        <p:attrNameLst>
                                          <p:attrName>style.visibility</p:attrName>
                                        </p:attrNameLst>
                                      </p:cBhvr>
                                      <p:to>
                                        <p:strVal val="visible"/>
                                      </p:to>
                                    </p:set>
                                    <p:animEffect transition="in" filter="wipe(down)">
                                      <p:cBhvr>
                                        <p:cTn id="86" dur="500"/>
                                        <p:tgtEl>
                                          <p:spTgt spid="11">
                                            <p:txEl>
                                              <p:pRg st="16" end="1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17" end="17"/>
                                            </p:txEl>
                                          </p:spTgt>
                                        </p:tgtEl>
                                        <p:attrNameLst>
                                          <p:attrName>style.visibility</p:attrName>
                                        </p:attrNameLst>
                                      </p:cBhvr>
                                      <p:to>
                                        <p:strVal val="visible"/>
                                      </p:to>
                                    </p:set>
                                    <p:animEffect transition="in" filter="wipe(down)">
                                      <p:cBhvr>
                                        <p:cTn id="91" dur="500"/>
                                        <p:tgtEl>
                                          <p:spTgt spid="11">
                                            <p:txEl>
                                              <p:pRg st="17" end="17"/>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1">
                                            <p:txEl>
                                              <p:pRg st="18" end="18"/>
                                            </p:txEl>
                                          </p:spTgt>
                                        </p:tgtEl>
                                        <p:attrNameLst>
                                          <p:attrName>style.visibility</p:attrName>
                                        </p:attrNameLst>
                                      </p:cBhvr>
                                      <p:to>
                                        <p:strVal val="visible"/>
                                      </p:to>
                                    </p:set>
                                    <p:animEffect transition="in" filter="wipe(down)">
                                      <p:cBhvr>
                                        <p:cTn id="96" dur="500"/>
                                        <p:tgtEl>
                                          <p:spTgt spid="11">
                                            <p:txEl>
                                              <p:pRg st="18" end="18"/>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1">
                                            <p:txEl>
                                              <p:pRg st="19" end="19"/>
                                            </p:txEl>
                                          </p:spTgt>
                                        </p:tgtEl>
                                        <p:attrNameLst>
                                          <p:attrName>style.visibility</p:attrName>
                                        </p:attrNameLst>
                                      </p:cBhvr>
                                      <p:to>
                                        <p:strVal val="visible"/>
                                      </p:to>
                                    </p:set>
                                    <p:animEffect transition="in" filter="wipe(down)">
                                      <p:cBhvr>
                                        <p:cTn id="101" dur="500"/>
                                        <p:tgtEl>
                                          <p:spTgt spid="11">
                                            <p:txEl>
                                              <p:pRg st="19" end="19"/>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1">
                                            <p:txEl>
                                              <p:pRg st="20" end="20"/>
                                            </p:txEl>
                                          </p:spTgt>
                                        </p:tgtEl>
                                        <p:attrNameLst>
                                          <p:attrName>style.visibility</p:attrName>
                                        </p:attrNameLst>
                                      </p:cBhvr>
                                      <p:to>
                                        <p:strVal val="visible"/>
                                      </p:to>
                                    </p:set>
                                    <p:animEffect transition="in" filter="wipe(down)">
                                      <p:cBhvr>
                                        <p:cTn id="106" dur="500"/>
                                        <p:tgtEl>
                                          <p:spTgt spid="11">
                                            <p:txEl>
                                              <p:pRg st="20" end="2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1">
                                            <p:txEl>
                                              <p:pRg st="21" end="21"/>
                                            </p:txEl>
                                          </p:spTgt>
                                        </p:tgtEl>
                                        <p:attrNameLst>
                                          <p:attrName>style.visibility</p:attrName>
                                        </p:attrNameLst>
                                      </p:cBhvr>
                                      <p:to>
                                        <p:strVal val="visible"/>
                                      </p:to>
                                    </p:set>
                                    <p:animEffect transition="in" filter="wipe(down)">
                                      <p:cBhvr>
                                        <p:cTn id="111" dur="500"/>
                                        <p:tgtEl>
                                          <p:spTgt spid="11">
                                            <p:txEl>
                                              <p:pRg st="21" end="21"/>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1">
                                            <p:txEl>
                                              <p:pRg st="22" end="22"/>
                                            </p:txEl>
                                          </p:spTgt>
                                        </p:tgtEl>
                                        <p:attrNameLst>
                                          <p:attrName>style.visibility</p:attrName>
                                        </p:attrNameLst>
                                      </p:cBhvr>
                                      <p:to>
                                        <p:strVal val="visible"/>
                                      </p:to>
                                    </p:set>
                                    <p:animEffect transition="in" filter="wipe(down)">
                                      <p:cBhvr>
                                        <p:cTn id="116" dur="500"/>
                                        <p:tgtEl>
                                          <p:spTgt spid="11">
                                            <p:txEl>
                                              <p:pRg st="22" end="22"/>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11">
                                            <p:txEl>
                                              <p:pRg st="23" end="23"/>
                                            </p:txEl>
                                          </p:spTgt>
                                        </p:tgtEl>
                                        <p:attrNameLst>
                                          <p:attrName>style.visibility</p:attrName>
                                        </p:attrNameLst>
                                      </p:cBhvr>
                                      <p:to>
                                        <p:strVal val="visible"/>
                                      </p:to>
                                    </p:set>
                                    <p:animEffect transition="in" filter="wipe(down)">
                                      <p:cBhvr>
                                        <p:cTn id="121" dur="500"/>
                                        <p:tgtEl>
                                          <p:spTgt spid="11">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1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980602"/>
            <a:ext cx="7929618" cy="203955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Modify the previous program so that If the password is</a:t>
            </a:r>
          </a:p>
          <a:p>
            <a:pPr algn="ctr"/>
            <a:r>
              <a:rPr lang="en-US" sz="2400" b="1" dirty="0">
                <a:solidFill>
                  <a:srgbClr val="FFFF00"/>
                </a:solidFill>
              </a:rPr>
              <a:t>wrong, then provide two more attempts to the user so that he can try again.</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2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2176148"/>
            <a:ext cx="7929618" cy="1746383"/>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Modify the previous program and allow the user to press </a:t>
            </a:r>
          </a:p>
          <a:p>
            <a:pPr algn="ctr"/>
            <a:r>
              <a:rPr lang="en-US" sz="2400" b="1" dirty="0">
                <a:solidFill>
                  <a:srgbClr val="FFFF00"/>
                </a:solidFill>
              </a:rPr>
              <a:t>BACKSPACE key and delete the previous character</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35496" y="58316"/>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3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Modify the previous program so that as soon as the user </a:t>
            </a:r>
          </a:p>
          <a:p>
            <a:pPr algn="ctr"/>
            <a:r>
              <a:rPr lang="en-US" sz="2400" b="1" dirty="0">
                <a:solidFill>
                  <a:srgbClr val="FFFF00"/>
                </a:solidFill>
              </a:rPr>
              <a:t>types a character, display it for 1 sec and then replace it </a:t>
            </a:r>
          </a:p>
          <a:p>
            <a:pPr algn="ctr"/>
            <a:r>
              <a:rPr lang="en-US" sz="2400" b="1" dirty="0">
                <a:solidFill>
                  <a:srgbClr val="FFFF00"/>
                </a:solidFill>
              </a:rPr>
              <a:t>with *</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is the return type of the function printf()?</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229413" y="1885950"/>
            <a:ext cx="4342587"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95536" y="1829018"/>
            <a:ext cx="4032489" cy="2554545"/>
          </a:xfrm>
          <a:prstGeom prst="rect">
            <a:avLst/>
          </a:prstGeom>
          <a:noFill/>
        </p:spPr>
        <p:txBody>
          <a:bodyPr wrap="square" rtlCol="0">
            <a:spAutoFit/>
          </a:bodyPr>
          <a:lstStyle/>
          <a:p>
            <a:pPr marL="342900" indent="-342900"/>
            <a:r>
              <a:rPr lang="en-US" sz="1600" dirty="0">
                <a:solidFill>
                  <a:schemeClr val="bg1"/>
                </a:solidFill>
                <a:sym typeface="Wingdings" pitchFamily="2" charset="2"/>
              </a:rPr>
              <a:t>#include &lt;</a:t>
            </a:r>
            <a:r>
              <a:rPr lang="en-US" sz="1600" dirty="0" err="1">
                <a:solidFill>
                  <a:schemeClr val="bg1"/>
                </a:solidFill>
                <a:sym typeface="Wingdings" pitchFamily="2" charset="2"/>
              </a:rPr>
              <a:t>stdio.h</a:t>
            </a:r>
            <a:r>
              <a:rPr lang="en-US" sz="1600" dirty="0" smtClean="0">
                <a:solidFill>
                  <a:schemeClr val="bg1"/>
                </a:solidFill>
                <a:sym typeface="Wingdings" pitchFamily="2" charset="2"/>
              </a:rPr>
              <a:t>&gt;</a:t>
            </a:r>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r>
              <a:rPr lang="en-US" sz="1600" dirty="0" smtClean="0">
                <a:solidFill>
                  <a:schemeClr val="bg1"/>
                </a:solidFill>
                <a:sym typeface="Wingdings" pitchFamily="2" charset="2"/>
              </a:rPr>
              <a:t>void main</a:t>
            </a:r>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	int x, y</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x = printf("Hello");</a:t>
            </a:r>
          </a:p>
          <a:p>
            <a:pPr marL="342900" indent="-342900"/>
            <a:r>
              <a:rPr lang="en-US" sz="1600" dirty="0">
                <a:solidFill>
                  <a:schemeClr val="bg1"/>
                </a:solidFill>
                <a:sym typeface="Wingdings" pitchFamily="2" charset="2"/>
              </a:rPr>
              <a:t>	y = printf("%d", x);</a:t>
            </a:r>
          </a:p>
          <a:p>
            <a:pPr marL="342900" indent="-342900"/>
            <a:r>
              <a:rPr lang="en-US" sz="1600" dirty="0">
                <a:solidFill>
                  <a:schemeClr val="bg1"/>
                </a:solidFill>
                <a:sym typeface="Wingdings" pitchFamily="2" charset="2"/>
              </a:rPr>
              <a:t>	printf("%d", y);</a:t>
            </a:r>
          </a:p>
          <a:p>
            <a:pPr marL="342900" indent="-342900"/>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2" name="TextBox 11"/>
          <p:cNvSpPr txBox="1"/>
          <p:nvPr/>
        </p:nvSpPr>
        <p:spPr>
          <a:xfrm>
            <a:off x="-32" y="1142990"/>
            <a:ext cx="9144032" cy="646331"/>
          </a:xfrm>
          <a:prstGeom prst="rect">
            <a:avLst/>
          </a:prstGeom>
          <a:noFill/>
        </p:spPr>
        <p:txBody>
          <a:bodyPr wrap="square" rtlCol="0">
            <a:spAutoFit/>
          </a:bodyPr>
          <a:lstStyle/>
          <a:p>
            <a:r>
              <a:rPr lang="en-US" b="1" dirty="0">
                <a:solidFill>
                  <a:srgbClr val="FF0000"/>
                </a:solidFill>
                <a:sym typeface="Wingdings" pitchFamily="2" charset="2"/>
              </a:rPr>
              <a:t>Ans</a:t>
            </a:r>
            <a:r>
              <a:rPr lang="en-US" b="1" dirty="0">
                <a:solidFill>
                  <a:srgbClr val="FFFF00"/>
                </a:solidFill>
                <a:sym typeface="Wingdings" pitchFamily="2" charset="2"/>
              </a:rPr>
              <a:t> int </a:t>
            </a:r>
          </a:p>
          <a:p>
            <a:r>
              <a:rPr lang="en-US" b="1" dirty="0">
                <a:solidFill>
                  <a:srgbClr val="FFFF00"/>
                </a:solidFill>
                <a:sym typeface="Wingdings" pitchFamily="2" charset="2"/>
              </a:rPr>
              <a:t>	</a:t>
            </a:r>
            <a:r>
              <a:rPr lang="en-US" b="1" dirty="0">
                <a:solidFill>
                  <a:srgbClr val="002060"/>
                </a:solidFill>
                <a:sym typeface="Wingdings" pitchFamily="2" charset="2"/>
              </a:rPr>
              <a:t>It is length of the string displayed on the screen</a:t>
            </a:r>
          </a:p>
        </p:txBody>
      </p:sp>
      <p:sp>
        <p:nvSpPr>
          <p:cNvPr id="13" name="Rectangle 12">
            <a:extLst>
              <a:ext uri="{FF2B5EF4-FFF2-40B4-BE49-F238E27FC236}">
                <a16:creationId xmlns:a16="http://schemas.microsoft.com/office/drawing/2014/main" xmlns="" id="{4CFC5189-7C19-451F-B420-F9629209D548}"/>
              </a:ext>
            </a:extLst>
          </p:cNvPr>
          <p:cNvSpPr/>
          <p:nvPr/>
        </p:nvSpPr>
        <p:spPr>
          <a:xfrm>
            <a:off x="5104556" y="1923678"/>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D4E8E105-0000-4127-BC04-40FFE1250AEF}"/>
              </a:ext>
            </a:extLst>
          </p:cNvPr>
          <p:cNvSpPr txBox="1"/>
          <p:nvPr/>
        </p:nvSpPr>
        <p:spPr>
          <a:xfrm>
            <a:off x="5340595" y="2100793"/>
            <a:ext cx="3220345" cy="830997"/>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Hello51</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wipe(down)">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wipe(down)">
                                      <p:cBhvr>
                                        <p:cTn id="18" dur="500"/>
                                        <p:tgtEl>
                                          <p:spTgt spid="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wipe(down)">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wipe(down)">
                                      <p:cBhvr>
                                        <p:cTn id="28" dur="500"/>
                                        <p:tgtEl>
                                          <p:spTgt spid="1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wipe(down)">
                                      <p:cBhvr>
                                        <p:cTn id="33" dur="500"/>
                                        <p:tgtEl>
                                          <p:spTgt spid="1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Effect transition="in" filter="wipe(down)">
                                      <p:cBhvr>
                                        <p:cTn id="38" dur="500"/>
                                        <p:tgtEl>
                                          <p:spTgt spid="1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animEffect transition="in" filter="wipe(down)">
                                      <p:cBhvr>
                                        <p:cTn id="43" dur="500"/>
                                        <p:tgtEl>
                                          <p:spTgt spid="11">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xEl>
                                              <p:pRg st="6" end="6"/>
                                            </p:txEl>
                                          </p:spTgt>
                                        </p:tgtEl>
                                        <p:attrNameLst>
                                          <p:attrName>style.visibility</p:attrName>
                                        </p:attrNameLst>
                                      </p:cBhvr>
                                      <p:to>
                                        <p:strVal val="visible"/>
                                      </p:to>
                                    </p:set>
                                    <p:animEffect transition="in" filter="wipe(down)">
                                      <p:cBhvr>
                                        <p:cTn id="48" dur="500"/>
                                        <p:tgtEl>
                                          <p:spTgt spid="11">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Effect transition="in" filter="wipe(down)">
                                      <p:cBhvr>
                                        <p:cTn id="53" dur="500"/>
                                        <p:tgtEl>
                                          <p:spTgt spid="11">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1">
                                            <p:txEl>
                                              <p:pRg st="8" end="8"/>
                                            </p:txEl>
                                          </p:spTgt>
                                        </p:tgtEl>
                                        <p:attrNameLst>
                                          <p:attrName>style.visibility</p:attrName>
                                        </p:attrNameLst>
                                      </p:cBhvr>
                                      <p:to>
                                        <p:strVal val="visible"/>
                                      </p:to>
                                    </p:set>
                                    <p:animEffect transition="in" filter="wipe(down)">
                                      <p:cBhvr>
                                        <p:cTn id="58" dur="500"/>
                                        <p:tgtEl>
                                          <p:spTgt spid="11">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1">
                                            <p:txEl>
                                              <p:pRg st="9" end="9"/>
                                            </p:txEl>
                                          </p:spTgt>
                                        </p:tgtEl>
                                        <p:attrNameLst>
                                          <p:attrName>style.visibility</p:attrName>
                                        </p:attrNameLst>
                                      </p:cBhvr>
                                      <p:to>
                                        <p:strVal val="visible"/>
                                      </p:to>
                                    </p:set>
                                    <p:animEffect transition="in" filter="wipe(down)">
                                      <p:cBhvr>
                                        <p:cTn id="63" dur="500"/>
                                        <p:tgtEl>
                                          <p:spTgt spid="11">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wipe(down)">
                                      <p:cBhvr>
                                        <p:cTn id="68" dur="500"/>
                                        <p:tgtEl>
                                          <p:spTgt spid="14">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4">
                                            <p:txEl>
                                              <p:pRg st="2" end="2"/>
                                            </p:txEl>
                                          </p:spTgt>
                                        </p:tgtEl>
                                        <p:attrNameLst>
                                          <p:attrName>style.visibility</p:attrName>
                                        </p:attrNameLst>
                                      </p:cBhvr>
                                      <p:to>
                                        <p:strVal val="visible"/>
                                      </p:to>
                                    </p:set>
                                    <p:animEffect transition="in" filter="wipe(down)">
                                      <p:cBhvr>
                                        <p:cTn id="73"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2" grpId="0" build="p"/>
      <p:bldP spid="13" grpId="0" animBg="1"/>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55944" y="915416"/>
            <a:ext cx="9052560"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215652" y="980636"/>
            <a:ext cx="3955658"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365" y="1082162"/>
            <a:ext cx="3659485" cy="3754874"/>
          </a:xfrm>
          <a:prstGeom prst="rect">
            <a:avLst/>
          </a:prstGeom>
          <a:noFill/>
        </p:spPr>
        <p:txBody>
          <a:bodyPr wrap="square" rtlCol="0">
            <a:spAutoFit/>
          </a:bodyPr>
          <a:lstStyle/>
          <a:p>
            <a:pPr marL="342900" indent="-342900"/>
            <a:r>
              <a:rPr lang="en-US" sz="1400" dirty="0" err="1" smtClean="0">
                <a:solidFill>
                  <a:schemeClr val="bg1"/>
                </a:solidFill>
                <a:sym typeface="Wingdings" pitchFamily="2" charset="2"/>
              </a:rPr>
              <a:t>int</a:t>
            </a:r>
            <a:r>
              <a:rPr lang="en-US" sz="1400" dirty="0" smtClean="0">
                <a:solidFill>
                  <a:schemeClr val="bg1"/>
                </a:solidFill>
                <a:sym typeface="Wingdings" pitchFamily="2" charset="2"/>
              </a:rPr>
              <a:t> </a:t>
            </a:r>
            <a:r>
              <a:rPr lang="en-US" sz="1400" dirty="0">
                <a:solidFill>
                  <a:schemeClr val="bg1"/>
                </a:solidFill>
                <a:sym typeface="Wingdings" pitchFamily="2" charset="2"/>
              </a:rPr>
              <a:t>main()</a:t>
            </a:r>
          </a:p>
          <a:p>
            <a:pPr marL="342900" indent="-342900"/>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average();</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average();</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r>
              <a:rPr lang="en-US" sz="1400" dirty="0" smtClean="0">
                <a:solidFill>
                  <a:schemeClr val="bg1"/>
                </a:solidFill>
                <a:sym typeface="Wingdings" pitchFamily="2" charset="2"/>
              </a:rPr>
              <a:t>return 0;</a:t>
            </a:r>
            <a:endParaRPr lang="en-US" sz="1400" dirty="0">
              <a:solidFill>
                <a:schemeClr val="bg1"/>
              </a:solidFill>
              <a:sym typeface="Wingdings" pitchFamily="2" charset="2"/>
            </a:endParaRPr>
          </a:p>
          <a:p>
            <a:pPr marL="342900" indent="-342900"/>
            <a:r>
              <a:rPr lang="en-US" sz="1400" dirty="0">
                <a:solidFill>
                  <a:schemeClr val="bg1"/>
                </a:solidFill>
                <a:sym typeface="Wingdings" pitchFamily="2" charset="2"/>
              </a:rPr>
              <a:t>}</a:t>
            </a:r>
          </a:p>
        </p:txBody>
      </p:sp>
      <p:sp>
        <p:nvSpPr>
          <p:cNvPr id="13" name="Rectangle 12">
            <a:extLst>
              <a:ext uri="{FF2B5EF4-FFF2-40B4-BE49-F238E27FC236}">
                <a16:creationId xmlns:a16="http://schemas.microsoft.com/office/drawing/2014/main" xmlns="" id="{799B9EEA-12CD-4B8E-A8B9-DDC8157FC8E5}"/>
              </a:ext>
            </a:extLst>
          </p:cNvPr>
          <p:cNvSpPr/>
          <p:nvPr/>
        </p:nvSpPr>
        <p:spPr>
          <a:xfrm>
            <a:off x="5724128" y="1707654"/>
            <a:ext cx="2971945" cy="245756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14DC87B0-F358-4C19-A8B5-884D5888916C}"/>
              </a:ext>
            </a:extLst>
          </p:cNvPr>
          <p:cNvSpPr txBox="1"/>
          <p:nvPr/>
        </p:nvSpPr>
        <p:spPr>
          <a:xfrm>
            <a:off x="5855023" y="1908577"/>
            <a:ext cx="2749425" cy="2031325"/>
          </a:xfrm>
          <a:prstGeom prst="rect">
            <a:avLst/>
          </a:prstGeom>
          <a:noFill/>
        </p:spPr>
        <p:txBody>
          <a:bodyPr wrap="square" rtlCol="0">
            <a:spAutoFit/>
          </a:bodyPr>
          <a:lstStyle/>
          <a:p>
            <a:pPr marL="342900" indent="-342900"/>
            <a:r>
              <a:rPr lang="en-US" sz="1400" dirty="0">
                <a:solidFill>
                  <a:schemeClr val="bg1"/>
                </a:solidFill>
                <a:sym typeface="Wingdings" pitchFamily="2" charset="2"/>
              </a:rPr>
              <a:t>void average()</a:t>
            </a:r>
          </a:p>
          <a:p>
            <a:pPr marL="342900" indent="-342900"/>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    ####</a:t>
            </a:r>
          </a:p>
          <a:p>
            <a:pPr marL="342900" indent="-342900"/>
            <a:r>
              <a:rPr lang="en-US" sz="1400" dirty="0">
                <a:solidFill>
                  <a:schemeClr val="bg1"/>
                </a:solidFill>
                <a:sym typeface="Wingdings" pitchFamily="2" charset="2"/>
              </a:rPr>
              <a:t>}</a:t>
            </a:r>
          </a:p>
        </p:txBody>
      </p:sp>
      <p:sp>
        <p:nvSpPr>
          <p:cNvPr id="2" name="Arrow: Curved Down 1">
            <a:extLst>
              <a:ext uri="{FF2B5EF4-FFF2-40B4-BE49-F238E27FC236}">
                <a16:creationId xmlns:a16="http://schemas.microsoft.com/office/drawing/2014/main" xmlns="" id="{4D1AEB69-E652-41F7-8CFC-0D581348AA15}"/>
              </a:ext>
            </a:extLst>
          </p:cNvPr>
          <p:cNvSpPr/>
          <p:nvPr/>
        </p:nvSpPr>
        <p:spPr>
          <a:xfrm rot="21178349">
            <a:off x="1049157" y="1350917"/>
            <a:ext cx="5037872" cy="7233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rrow: Down 2">
            <a:extLst>
              <a:ext uri="{FF2B5EF4-FFF2-40B4-BE49-F238E27FC236}">
                <a16:creationId xmlns:a16="http://schemas.microsoft.com/office/drawing/2014/main" xmlns="" id="{A3767D5D-046F-4F4B-8822-58A93014F176}"/>
              </a:ext>
            </a:extLst>
          </p:cNvPr>
          <p:cNvSpPr/>
          <p:nvPr/>
        </p:nvSpPr>
        <p:spPr>
          <a:xfrm>
            <a:off x="6660232" y="2427734"/>
            <a:ext cx="72008"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Arrow: Curved Up 3">
            <a:extLst>
              <a:ext uri="{FF2B5EF4-FFF2-40B4-BE49-F238E27FC236}">
                <a16:creationId xmlns:a16="http://schemas.microsoft.com/office/drawing/2014/main" xmlns="" id="{4F665E33-1018-4690-88E7-92A9070343F9}"/>
              </a:ext>
            </a:extLst>
          </p:cNvPr>
          <p:cNvSpPr/>
          <p:nvPr/>
        </p:nvSpPr>
        <p:spPr>
          <a:xfrm rot="651766" flipH="1">
            <a:off x="902058" y="3169056"/>
            <a:ext cx="599644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Down 14">
            <a:extLst>
              <a:ext uri="{FF2B5EF4-FFF2-40B4-BE49-F238E27FC236}">
                <a16:creationId xmlns:a16="http://schemas.microsoft.com/office/drawing/2014/main" xmlns="" id="{01C6E71C-3C3C-42FC-BCE7-B337DC0DED6E}"/>
              </a:ext>
            </a:extLst>
          </p:cNvPr>
          <p:cNvSpPr/>
          <p:nvPr/>
        </p:nvSpPr>
        <p:spPr>
          <a:xfrm rot="20526085">
            <a:off x="891570" y="1921226"/>
            <a:ext cx="5319141" cy="815961"/>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6" name="Arrow: Curved Up 15">
            <a:extLst>
              <a:ext uri="{FF2B5EF4-FFF2-40B4-BE49-F238E27FC236}">
                <a16:creationId xmlns:a16="http://schemas.microsoft.com/office/drawing/2014/main" xmlns="" id="{43E27967-A485-4104-8CFE-5E8FEC9821FC}"/>
              </a:ext>
            </a:extLst>
          </p:cNvPr>
          <p:cNvSpPr/>
          <p:nvPr/>
        </p:nvSpPr>
        <p:spPr>
          <a:xfrm flipH="1">
            <a:off x="1081430" y="3638470"/>
            <a:ext cx="5637699" cy="746084"/>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xmlns="" id="{ACB7AF14-FCA2-4820-BB4C-313A71F0220A}"/>
              </a:ext>
            </a:extLst>
          </p:cNvPr>
          <p:cNvSpPr/>
          <p:nvPr/>
        </p:nvSpPr>
        <p:spPr>
          <a:xfrm>
            <a:off x="3347864" y="2577503"/>
            <a:ext cx="1484538" cy="786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Function Call</a:t>
            </a:r>
          </a:p>
        </p:txBody>
      </p:sp>
      <p:cxnSp>
        <p:nvCxnSpPr>
          <p:cNvPr id="19" name="Straight Arrow Connector 18">
            <a:extLst>
              <a:ext uri="{FF2B5EF4-FFF2-40B4-BE49-F238E27FC236}">
                <a16:creationId xmlns:a16="http://schemas.microsoft.com/office/drawing/2014/main" xmlns="" id="{B5A59838-681E-4E95-B1B2-B346E014A196}"/>
              </a:ext>
            </a:extLst>
          </p:cNvPr>
          <p:cNvCxnSpPr>
            <a:cxnSpLocks/>
          </p:cNvCxnSpPr>
          <p:nvPr/>
        </p:nvCxnSpPr>
        <p:spPr>
          <a:xfrm flipH="1" flipV="1">
            <a:off x="1403648" y="2571750"/>
            <a:ext cx="1930536" cy="28803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 name="Straight Arrow Connector 19">
            <a:extLst>
              <a:ext uri="{FF2B5EF4-FFF2-40B4-BE49-F238E27FC236}">
                <a16:creationId xmlns:a16="http://schemas.microsoft.com/office/drawing/2014/main" xmlns="" id="{5E31449D-ACEF-4507-AAE7-9F8664070CB7}"/>
              </a:ext>
            </a:extLst>
          </p:cNvPr>
          <p:cNvCxnSpPr>
            <a:cxnSpLocks/>
          </p:cNvCxnSpPr>
          <p:nvPr/>
        </p:nvCxnSpPr>
        <p:spPr>
          <a:xfrm flipH="1">
            <a:off x="1403648" y="3147814"/>
            <a:ext cx="1932247" cy="43204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4" name="Rectangle 23">
            <a:extLst>
              <a:ext uri="{FF2B5EF4-FFF2-40B4-BE49-F238E27FC236}">
                <a16:creationId xmlns:a16="http://schemas.microsoft.com/office/drawing/2014/main" xmlns="" id="{B8D28815-4305-4DA3-8F5E-B4D9826DDFE5}"/>
              </a:ext>
            </a:extLst>
          </p:cNvPr>
          <p:cNvSpPr/>
          <p:nvPr/>
        </p:nvSpPr>
        <p:spPr>
          <a:xfrm>
            <a:off x="7508665" y="2758821"/>
            <a:ext cx="1115355" cy="6498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Function</a:t>
            </a:r>
          </a:p>
        </p:txBody>
      </p:sp>
      <p:cxnSp>
        <p:nvCxnSpPr>
          <p:cNvPr id="25" name="Straight Arrow Connector 24">
            <a:extLst>
              <a:ext uri="{FF2B5EF4-FFF2-40B4-BE49-F238E27FC236}">
                <a16:creationId xmlns:a16="http://schemas.microsoft.com/office/drawing/2014/main" xmlns="" id="{3B57E7F5-7E9C-450E-A00F-12BFBDF616FD}"/>
              </a:ext>
            </a:extLst>
          </p:cNvPr>
          <p:cNvCxnSpPr>
            <a:cxnSpLocks/>
          </p:cNvCxnSpPr>
          <p:nvPr/>
        </p:nvCxnSpPr>
        <p:spPr>
          <a:xfrm flipH="1" flipV="1">
            <a:off x="7008964" y="2123786"/>
            <a:ext cx="947412" cy="63503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 name="Right Brace 4">
            <a:extLst>
              <a:ext uri="{FF2B5EF4-FFF2-40B4-BE49-F238E27FC236}">
                <a16:creationId xmlns:a16="http://schemas.microsoft.com/office/drawing/2014/main" xmlns="" id="{E1437E8A-245A-4AB8-9179-083D6DCDBFF9}"/>
              </a:ext>
            </a:extLst>
          </p:cNvPr>
          <p:cNvSpPr/>
          <p:nvPr/>
        </p:nvSpPr>
        <p:spPr>
          <a:xfrm>
            <a:off x="7008964" y="2123786"/>
            <a:ext cx="421540" cy="1816116"/>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wipe(down)">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wipe(down)">
                                      <p:cBhvr>
                                        <p:cTn id="26" dur="500"/>
                                        <p:tgtEl>
                                          <p:spTgt spid="1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wipe(down)">
                                      <p:cBhvr>
                                        <p:cTn id="31" dur="500"/>
                                        <p:tgtEl>
                                          <p:spTgt spid="1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wipe(down)">
                                      <p:cBhvr>
                                        <p:cTn id="36" dur="500"/>
                                        <p:tgtEl>
                                          <p:spTgt spid="1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Effect transition="in" filter="wipe(down)">
                                      <p:cBhvr>
                                        <p:cTn id="41" dur="500"/>
                                        <p:tgtEl>
                                          <p:spTgt spid="1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7" end="7"/>
                                            </p:txEl>
                                          </p:spTgt>
                                        </p:tgtEl>
                                        <p:attrNameLst>
                                          <p:attrName>style.visibility</p:attrName>
                                        </p:attrNameLst>
                                      </p:cBhvr>
                                      <p:to>
                                        <p:strVal val="visible"/>
                                      </p:to>
                                    </p:set>
                                    <p:animEffect transition="in" filter="wipe(down)">
                                      <p:cBhvr>
                                        <p:cTn id="46" dur="500"/>
                                        <p:tgtEl>
                                          <p:spTgt spid="11">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8" end="8"/>
                                            </p:txEl>
                                          </p:spTgt>
                                        </p:tgtEl>
                                        <p:attrNameLst>
                                          <p:attrName>style.visibility</p:attrName>
                                        </p:attrNameLst>
                                      </p:cBhvr>
                                      <p:to>
                                        <p:strVal val="visible"/>
                                      </p:to>
                                    </p:set>
                                    <p:animEffect transition="in" filter="wipe(down)">
                                      <p:cBhvr>
                                        <p:cTn id="51" dur="500"/>
                                        <p:tgtEl>
                                          <p:spTgt spid="11">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9" end="9"/>
                                            </p:txEl>
                                          </p:spTgt>
                                        </p:tgtEl>
                                        <p:attrNameLst>
                                          <p:attrName>style.visibility</p:attrName>
                                        </p:attrNameLst>
                                      </p:cBhvr>
                                      <p:to>
                                        <p:strVal val="visible"/>
                                      </p:to>
                                    </p:set>
                                    <p:animEffect transition="in" filter="wipe(down)">
                                      <p:cBhvr>
                                        <p:cTn id="56" dur="500"/>
                                        <p:tgtEl>
                                          <p:spTgt spid="11">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Effect transition="in" filter="wipe(down)">
                                      <p:cBhvr>
                                        <p:cTn id="61" dur="500"/>
                                        <p:tgtEl>
                                          <p:spTgt spid="11">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1" end="11"/>
                                            </p:txEl>
                                          </p:spTgt>
                                        </p:tgtEl>
                                        <p:attrNameLst>
                                          <p:attrName>style.visibility</p:attrName>
                                        </p:attrNameLst>
                                      </p:cBhvr>
                                      <p:to>
                                        <p:strVal val="visible"/>
                                      </p:to>
                                    </p:set>
                                    <p:animEffect transition="in" filter="wipe(down)">
                                      <p:cBhvr>
                                        <p:cTn id="66" dur="500"/>
                                        <p:tgtEl>
                                          <p:spTgt spid="11">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animEffect transition="in" filter="wipe(down)">
                                      <p:cBhvr>
                                        <p:cTn id="71" dur="500"/>
                                        <p:tgtEl>
                                          <p:spTgt spid="11">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3" end="13"/>
                                            </p:txEl>
                                          </p:spTgt>
                                        </p:tgtEl>
                                        <p:attrNameLst>
                                          <p:attrName>style.visibility</p:attrName>
                                        </p:attrNameLst>
                                      </p:cBhvr>
                                      <p:to>
                                        <p:strVal val="visible"/>
                                      </p:to>
                                    </p:set>
                                    <p:animEffect transition="in" filter="wipe(down)">
                                      <p:cBhvr>
                                        <p:cTn id="76" dur="500"/>
                                        <p:tgtEl>
                                          <p:spTgt spid="11">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4" end="14"/>
                                            </p:txEl>
                                          </p:spTgt>
                                        </p:tgtEl>
                                        <p:attrNameLst>
                                          <p:attrName>style.visibility</p:attrName>
                                        </p:attrNameLst>
                                      </p:cBhvr>
                                      <p:to>
                                        <p:strVal val="visible"/>
                                      </p:to>
                                    </p:set>
                                    <p:animEffect transition="in" filter="wipe(down)">
                                      <p:cBhvr>
                                        <p:cTn id="81" dur="500"/>
                                        <p:tgtEl>
                                          <p:spTgt spid="11">
                                            <p:txEl>
                                              <p:pRg st="14" end="1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15" end="15"/>
                                            </p:txEl>
                                          </p:spTgt>
                                        </p:tgtEl>
                                        <p:attrNameLst>
                                          <p:attrName>style.visibility</p:attrName>
                                        </p:attrNameLst>
                                      </p:cBhvr>
                                      <p:to>
                                        <p:strVal val="visible"/>
                                      </p:to>
                                    </p:set>
                                    <p:animEffect transition="in" filter="wipe(down)">
                                      <p:cBhvr>
                                        <p:cTn id="86" dur="500"/>
                                        <p:tgtEl>
                                          <p:spTgt spid="11">
                                            <p:txEl>
                                              <p:pRg st="15" end="1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16" end="16"/>
                                            </p:txEl>
                                          </p:spTgt>
                                        </p:tgtEl>
                                        <p:attrNameLst>
                                          <p:attrName>style.visibility</p:attrName>
                                        </p:attrNameLst>
                                      </p:cBhvr>
                                      <p:to>
                                        <p:strVal val="visible"/>
                                      </p:to>
                                    </p:set>
                                    <p:animEffect transition="in" filter="wipe(down)">
                                      <p:cBhvr>
                                        <p:cTn id="91" dur="500"/>
                                        <p:tgtEl>
                                          <p:spTgt spid="11">
                                            <p:txEl>
                                              <p:pRg st="16" end="1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2000"/>
                                        <p:tgtEl>
                                          <p:spTgt spid="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2000"/>
                                        <p:tgtEl>
                                          <p:spTgt spid="1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2000"/>
                                        <p:tgtEl>
                                          <p:spTgt spid="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2000"/>
                                        <p:tgtEl>
                                          <p:spTgt spid="1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2000"/>
                                        <p:tgtEl>
                                          <p:spTgt spid="24"/>
                                        </p:tgtEl>
                                      </p:cBhvr>
                                    </p:animEffect>
                                  </p:childTnLst>
                                </p:cTn>
                              </p:par>
                              <p:par>
                                <p:cTn id="109" presetID="10" presetClass="entr" presetSubtype="0" fill="hold" nodeType="with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fade">
                                      <p:cBhvr>
                                        <p:cTn id="111" dur="2000"/>
                                        <p:tgtEl>
                                          <p:spTgt spid="2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fade">
                                      <p:cBhvr>
                                        <p:cTn id="114" dur="2000"/>
                                        <p:tgtEl>
                                          <p:spTgt spid="7"/>
                                        </p:tgtEl>
                                      </p:cBhvr>
                                    </p:animEffect>
                                  </p:childTnLst>
                                </p:cTn>
                              </p:par>
                              <p:par>
                                <p:cTn id="115" presetID="10" presetClass="entr" presetSubtype="0" fill="hold" nodeType="withEffect">
                                  <p:stCondLst>
                                    <p:cond delay="0"/>
                                  </p:stCondLst>
                                  <p:childTnLst>
                                    <p:set>
                                      <p:cBhvr>
                                        <p:cTn id="116" dur="1" fill="hold">
                                          <p:stCondLst>
                                            <p:cond delay="0"/>
                                          </p:stCondLst>
                                        </p:cTn>
                                        <p:tgtEl>
                                          <p:spTgt spid="19"/>
                                        </p:tgtEl>
                                        <p:attrNameLst>
                                          <p:attrName>style.visibility</p:attrName>
                                        </p:attrNameLst>
                                      </p:cBhvr>
                                      <p:to>
                                        <p:strVal val="visible"/>
                                      </p:to>
                                    </p:set>
                                    <p:animEffect transition="in" filter="fade">
                                      <p:cBhvr>
                                        <p:cTn id="117" dur="2000"/>
                                        <p:tgtEl>
                                          <p:spTgt spid="19"/>
                                        </p:tgtEl>
                                      </p:cBhvr>
                                    </p:animEffect>
                                  </p:childTnLst>
                                </p:cTn>
                              </p:par>
                              <p:par>
                                <p:cTn id="118" presetID="10" presetClass="entr" presetSubtype="0" fill="hold"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20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4"/>
                                        </p:tgtEl>
                                        <p:attrNameLst>
                                          <p:attrName>style.visibility</p:attrName>
                                        </p:attrNameLst>
                                      </p:cBhvr>
                                      <p:to>
                                        <p:strVal val="visible"/>
                                      </p:to>
                                    </p:set>
                                    <p:animEffect transition="in" filter="wipe(down)">
                                      <p:cBhvr>
                                        <p:cTn id="125" dur="500"/>
                                        <p:tgtEl>
                                          <p:spTgt spid="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14">
                                            <p:txEl>
                                              <p:pRg st="0" end="0"/>
                                            </p:txEl>
                                          </p:spTgt>
                                        </p:tgtEl>
                                        <p:attrNameLst>
                                          <p:attrName>style.visibility</p:attrName>
                                        </p:attrNameLst>
                                      </p:cBhvr>
                                      <p:to>
                                        <p:strVal val="visible"/>
                                      </p:to>
                                    </p:set>
                                    <p:animEffect transition="in" filter="wipe(down)">
                                      <p:cBhvr>
                                        <p:cTn id="130" dur="500"/>
                                        <p:tgtEl>
                                          <p:spTgt spid="14">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14">
                                            <p:txEl>
                                              <p:pRg st="1" end="1"/>
                                            </p:txEl>
                                          </p:spTgt>
                                        </p:tgtEl>
                                        <p:attrNameLst>
                                          <p:attrName>style.visibility</p:attrName>
                                        </p:attrNameLst>
                                      </p:cBhvr>
                                      <p:to>
                                        <p:strVal val="visible"/>
                                      </p:to>
                                    </p:set>
                                    <p:animEffect transition="in" filter="wipe(down)">
                                      <p:cBhvr>
                                        <p:cTn id="135" dur="500"/>
                                        <p:tgtEl>
                                          <p:spTgt spid="14">
                                            <p:txEl>
                                              <p:pRg st="1" end="1"/>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14">
                                            <p:txEl>
                                              <p:pRg st="2" end="2"/>
                                            </p:txEl>
                                          </p:spTgt>
                                        </p:tgtEl>
                                        <p:attrNameLst>
                                          <p:attrName>style.visibility</p:attrName>
                                        </p:attrNameLst>
                                      </p:cBhvr>
                                      <p:to>
                                        <p:strVal val="visible"/>
                                      </p:to>
                                    </p:set>
                                    <p:animEffect transition="in" filter="wipe(down)">
                                      <p:cBhvr>
                                        <p:cTn id="140" dur="500"/>
                                        <p:tgtEl>
                                          <p:spTgt spid="14">
                                            <p:txEl>
                                              <p:pRg st="2" end="2"/>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14">
                                            <p:txEl>
                                              <p:pRg st="3" end="3"/>
                                            </p:txEl>
                                          </p:spTgt>
                                        </p:tgtEl>
                                        <p:attrNameLst>
                                          <p:attrName>style.visibility</p:attrName>
                                        </p:attrNameLst>
                                      </p:cBhvr>
                                      <p:to>
                                        <p:strVal val="visible"/>
                                      </p:to>
                                    </p:set>
                                    <p:animEffect transition="in" filter="wipe(down)">
                                      <p:cBhvr>
                                        <p:cTn id="145" dur="500"/>
                                        <p:tgtEl>
                                          <p:spTgt spid="14">
                                            <p:txEl>
                                              <p:pRg st="3" end="3"/>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14">
                                            <p:txEl>
                                              <p:pRg st="4" end="4"/>
                                            </p:txEl>
                                          </p:spTgt>
                                        </p:tgtEl>
                                        <p:attrNameLst>
                                          <p:attrName>style.visibility</p:attrName>
                                        </p:attrNameLst>
                                      </p:cBhvr>
                                      <p:to>
                                        <p:strVal val="visible"/>
                                      </p:to>
                                    </p:set>
                                    <p:animEffect transition="in" filter="wipe(down)">
                                      <p:cBhvr>
                                        <p:cTn id="150" dur="500"/>
                                        <p:tgtEl>
                                          <p:spTgt spid="14">
                                            <p:txEl>
                                              <p:pRg st="4" end="4"/>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14">
                                            <p:txEl>
                                              <p:pRg st="5" end="5"/>
                                            </p:txEl>
                                          </p:spTgt>
                                        </p:tgtEl>
                                        <p:attrNameLst>
                                          <p:attrName>style.visibility</p:attrName>
                                        </p:attrNameLst>
                                      </p:cBhvr>
                                      <p:to>
                                        <p:strVal val="visible"/>
                                      </p:to>
                                    </p:set>
                                    <p:animEffect transition="in" filter="wipe(down)">
                                      <p:cBhvr>
                                        <p:cTn id="155" dur="500"/>
                                        <p:tgtEl>
                                          <p:spTgt spid="14">
                                            <p:txEl>
                                              <p:pRg st="5" end="5"/>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14">
                                            <p:txEl>
                                              <p:pRg st="6" end="6"/>
                                            </p:txEl>
                                          </p:spTgt>
                                        </p:tgtEl>
                                        <p:attrNameLst>
                                          <p:attrName>style.visibility</p:attrName>
                                        </p:attrNameLst>
                                      </p:cBhvr>
                                      <p:to>
                                        <p:strVal val="visible"/>
                                      </p:to>
                                    </p:set>
                                    <p:animEffect transition="in" filter="wipe(down)">
                                      <p:cBhvr>
                                        <p:cTn id="160" dur="500"/>
                                        <p:tgtEl>
                                          <p:spTgt spid="14">
                                            <p:txEl>
                                              <p:pRg st="6" end="6"/>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14">
                                            <p:txEl>
                                              <p:pRg st="7" end="7"/>
                                            </p:txEl>
                                          </p:spTgt>
                                        </p:tgtEl>
                                        <p:attrNameLst>
                                          <p:attrName>style.visibility</p:attrName>
                                        </p:attrNameLst>
                                      </p:cBhvr>
                                      <p:to>
                                        <p:strVal val="visible"/>
                                      </p:to>
                                    </p:set>
                                    <p:animEffect transition="in" filter="wipe(down)">
                                      <p:cBhvr>
                                        <p:cTn id="165" dur="500"/>
                                        <p:tgtEl>
                                          <p:spTgt spid="14">
                                            <p:txEl>
                                              <p:pRg st="7" end="7"/>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14">
                                            <p:txEl>
                                              <p:pRg st="8" end="8"/>
                                            </p:txEl>
                                          </p:spTgt>
                                        </p:tgtEl>
                                        <p:attrNameLst>
                                          <p:attrName>style.visibility</p:attrName>
                                        </p:attrNameLst>
                                      </p:cBhvr>
                                      <p:to>
                                        <p:strVal val="visible"/>
                                      </p:to>
                                    </p:set>
                                    <p:animEffect transition="in" filter="wipe(down)">
                                      <p:cBhvr>
                                        <p:cTn id="170" dur="500"/>
                                        <p:tgtEl>
                                          <p:spTgt spid="14">
                                            <p:txEl>
                                              <p:pRg st="8" end="8"/>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5"/>
                                        </p:tgtEl>
                                        <p:attrNameLst>
                                          <p:attrName>style.visibility</p:attrName>
                                        </p:attrNameLst>
                                      </p:cBhvr>
                                      <p:to>
                                        <p:strVal val="visible"/>
                                      </p:to>
                                    </p:set>
                                    <p:animEffect transition="in" filter="fade">
                                      <p:cBhvr>
                                        <p:cTn id="175" dur="2000"/>
                                        <p:tgtEl>
                                          <p:spTgt spid="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3"/>
                                        </p:tgtEl>
                                        <p:attrNameLst>
                                          <p:attrName>style.visibility</p:attrName>
                                        </p:attrNameLst>
                                      </p:cBhvr>
                                      <p:to>
                                        <p:strVal val="visible"/>
                                      </p:to>
                                    </p:set>
                                    <p:animEffect transition="in" filter="fade">
                                      <p:cBhvr>
                                        <p:cTn id="17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4" grpId="0" build="p"/>
      <p:bldP spid="2" grpId="0" animBg="1"/>
      <p:bldP spid="3" grpId="0" animBg="1"/>
      <p:bldP spid="4" grpId="0" animBg="1"/>
      <p:bldP spid="15" grpId="0" animBg="1"/>
      <p:bldP spid="16" grpId="0" animBg="1"/>
      <p:bldP spid="17" grpId="0" animBg="1"/>
      <p:bldP spid="2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is the return type of the function printf()?</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157405" y="1932055"/>
            <a:ext cx="4342587"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152400" y="1885950"/>
            <a:ext cx="4032489" cy="2554545"/>
          </a:xfrm>
          <a:prstGeom prst="rect">
            <a:avLst/>
          </a:prstGeom>
          <a:noFill/>
        </p:spPr>
        <p:txBody>
          <a:bodyPr wrap="square" rtlCol="0">
            <a:spAutoFit/>
          </a:bodyPr>
          <a:lstStyle/>
          <a:p>
            <a:pPr marL="342900" indent="-342900"/>
            <a:r>
              <a:rPr lang="en-US" sz="1600" dirty="0">
                <a:solidFill>
                  <a:schemeClr val="bg1"/>
                </a:solidFill>
                <a:sym typeface="Wingdings" pitchFamily="2" charset="2"/>
              </a:rPr>
              <a:t>#include &lt;stdio.h&gt;</a:t>
            </a:r>
          </a:p>
          <a:p>
            <a:pPr marL="342900" indent="-342900"/>
            <a:r>
              <a:rPr lang="en-US" sz="1600" dirty="0">
                <a:solidFill>
                  <a:schemeClr val="bg1"/>
                </a:solidFill>
                <a:sym typeface="Wingdings" pitchFamily="2" charset="2"/>
              </a:rPr>
              <a:t>#include &lt;conio.h&gt;</a:t>
            </a:r>
          </a:p>
          <a:p>
            <a:pPr marL="342900" indent="-342900"/>
            <a:endParaRPr lang="en-US" sz="1600" dirty="0">
              <a:solidFill>
                <a:schemeClr val="bg1"/>
              </a:solidFill>
              <a:sym typeface="Wingdings" pitchFamily="2" charset="2"/>
            </a:endParaRPr>
          </a:p>
          <a:p>
            <a:pPr marL="342900" indent="-342900"/>
            <a:r>
              <a:rPr lang="en-US" sz="1600" dirty="0" smtClean="0">
                <a:solidFill>
                  <a:schemeClr val="bg1"/>
                </a:solidFill>
                <a:sym typeface="Wingdings" pitchFamily="2" charset="2"/>
              </a:rPr>
              <a:t>void main</a:t>
            </a:r>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	int x;</a:t>
            </a:r>
          </a:p>
          <a:p>
            <a:pPr marL="342900" indent="-342900"/>
            <a:r>
              <a:rPr lang="en-US" sz="1600" dirty="0">
                <a:solidFill>
                  <a:schemeClr val="bg1"/>
                </a:solidFill>
                <a:sym typeface="Wingdings" pitchFamily="2" charset="2"/>
              </a:rPr>
              <a:t>	x = clrscr();</a:t>
            </a:r>
          </a:p>
          <a:p>
            <a:pPr marL="342900" indent="-342900"/>
            <a:r>
              <a:rPr lang="en-US" sz="1600" dirty="0">
                <a:solidFill>
                  <a:schemeClr val="bg1"/>
                </a:solidFill>
                <a:sym typeface="Wingdings" pitchFamily="2" charset="2"/>
              </a:rPr>
              <a:t>	printf("%d", x);</a:t>
            </a:r>
          </a:p>
          <a:p>
            <a:pPr marL="342900" indent="-342900"/>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2" name="TextBox 11"/>
          <p:cNvSpPr txBox="1"/>
          <p:nvPr/>
        </p:nvSpPr>
        <p:spPr>
          <a:xfrm>
            <a:off x="-32" y="1142990"/>
            <a:ext cx="9144032" cy="646331"/>
          </a:xfrm>
          <a:prstGeom prst="rect">
            <a:avLst/>
          </a:prstGeom>
          <a:noFill/>
        </p:spPr>
        <p:txBody>
          <a:bodyPr wrap="square" rtlCol="0">
            <a:spAutoFit/>
          </a:bodyPr>
          <a:lstStyle/>
          <a:p>
            <a:r>
              <a:rPr lang="en-US" b="1" dirty="0">
                <a:solidFill>
                  <a:srgbClr val="FF0000"/>
                </a:solidFill>
                <a:sym typeface="Wingdings" pitchFamily="2" charset="2"/>
              </a:rPr>
              <a:t>Ans</a:t>
            </a:r>
            <a:r>
              <a:rPr lang="en-US" b="1" dirty="0">
                <a:solidFill>
                  <a:srgbClr val="FFFF00"/>
                </a:solidFill>
                <a:sym typeface="Wingdings" pitchFamily="2" charset="2"/>
              </a:rPr>
              <a:t> int </a:t>
            </a:r>
          </a:p>
          <a:p>
            <a:r>
              <a:rPr lang="en-US" b="1" dirty="0">
                <a:solidFill>
                  <a:srgbClr val="FFFF00"/>
                </a:solidFill>
                <a:sym typeface="Wingdings" pitchFamily="2" charset="2"/>
              </a:rPr>
              <a:t>	</a:t>
            </a:r>
            <a:r>
              <a:rPr lang="en-US" b="1" dirty="0">
                <a:solidFill>
                  <a:srgbClr val="002060"/>
                </a:solidFill>
                <a:sym typeface="Wingdings" pitchFamily="2" charset="2"/>
              </a:rPr>
              <a:t>It is length of the string displayed on the screen</a:t>
            </a:r>
          </a:p>
        </p:txBody>
      </p:sp>
      <p:sp>
        <p:nvSpPr>
          <p:cNvPr id="2" name="Rectangle 1">
            <a:extLst>
              <a:ext uri="{FF2B5EF4-FFF2-40B4-BE49-F238E27FC236}">
                <a16:creationId xmlns:a16="http://schemas.microsoft.com/office/drawing/2014/main" xmlns="" id="{B73539EA-845E-4A17-9B55-9387D11DAE98}"/>
              </a:ext>
            </a:extLst>
          </p:cNvPr>
          <p:cNvSpPr/>
          <p:nvPr/>
        </p:nvSpPr>
        <p:spPr>
          <a:xfrm>
            <a:off x="3995936" y="3147814"/>
            <a:ext cx="1584176" cy="995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ERROR</a:t>
            </a:r>
          </a:p>
        </p:txBody>
      </p:sp>
      <p:sp>
        <p:nvSpPr>
          <p:cNvPr id="3" name="Arrow: Right 2">
            <a:extLst>
              <a:ext uri="{FF2B5EF4-FFF2-40B4-BE49-F238E27FC236}">
                <a16:creationId xmlns:a16="http://schemas.microsoft.com/office/drawing/2014/main" xmlns="" id="{73D40207-8E05-4B8B-9536-3041404D3E9E}"/>
              </a:ext>
            </a:extLst>
          </p:cNvPr>
          <p:cNvSpPr/>
          <p:nvPr/>
        </p:nvSpPr>
        <p:spPr>
          <a:xfrm flipH="1">
            <a:off x="1770739" y="3372049"/>
            <a:ext cx="2104848" cy="266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1029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wipe(down)">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wipe(down)">
                                      <p:cBhvr>
                                        <p:cTn id="16" dur="500"/>
                                        <p:tgtEl>
                                          <p:spTgt spid="1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down)">
                                      <p:cBhvr>
                                        <p:cTn id="21" dur="5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down)">
                                      <p:cBhvr>
                                        <p:cTn id="26" dur="500"/>
                                        <p:tgtEl>
                                          <p:spTgt spid="1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wipe(down)">
                                      <p:cBhvr>
                                        <p:cTn id="31" dur="500"/>
                                        <p:tgtEl>
                                          <p:spTgt spid="1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Effect transition="in" filter="wipe(down)">
                                      <p:cBhvr>
                                        <p:cTn id="36" dur="500"/>
                                        <p:tgtEl>
                                          <p:spTgt spid="11">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Effect transition="in" filter="wipe(down)">
                                      <p:cBhvr>
                                        <p:cTn id="41" dur="500"/>
                                        <p:tgtEl>
                                          <p:spTgt spid="11">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6" end="6"/>
                                            </p:txEl>
                                          </p:spTgt>
                                        </p:tgtEl>
                                        <p:attrNameLst>
                                          <p:attrName>style.visibility</p:attrName>
                                        </p:attrNameLst>
                                      </p:cBhvr>
                                      <p:to>
                                        <p:strVal val="visible"/>
                                      </p:to>
                                    </p:set>
                                    <p:animEffect transition="in" filter="wipe(down)">
                                      <p:cBhvr>
                                        <p:cTn id="46" dur="500"/>
                                        <p:tgtEl>
                                          <p:spTgt spid="11">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animEffect transition="in" filter="wipe(down)">
                                      <p:cBhvr>
                                        <p:cTn id="51" dur="500"/>
                                        <p:tgtEl>
                                          <p:spTgt spid="11">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8" end="8"/>
                                            </p:txEl>
                                          </p:spTgt>
                                        </p:tgtEl>
                                        <p:attrNameLst>
                                          <p:attrName>style.visibility</p:attrName>
                                        </p:attrNameLst>
                                      </p:cBhvr>
                                      <p:to>
                                        <p:strVal val="visible"/>
                                      </p:to>
                                    </p:set>
                                    <p:animEffect transition="in" filter="wipe(down)">
                                      <p:cBhvr>
                                        <p:cTn id="56" dur="500"/>
                                        <p:tgtEl>
                                          <p:spTgt spid="11">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Effect transition="in" filter="wipe(down)">
                                      <p:cBhvr>
                                        <p:cTn id="61" dur="500"/>
                                        <p:tgtEl>
                                          <p:spTgt spid="11">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2000"/>
                                        <p:tgtEl>
                                          <p:spTgt spid="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2" grpId="0" build="p"/>
      <p:bldP spid="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is the return type of the function printf()?</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157405" y="1932055"/>
            <a:ext cx="4342587"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95536" y="1922205"/>
            <a:ext cx="4032489" cy="2554545"/>
          </a:xfrm>
          <a:prstGeom prst="rect">
            <a:avLst/>
          </a:prstGeom>
          <a:noFill/>
        </p:spPr>
        <p:txBody>
          <a:bodyPr wrap="square" rtlCol="0">
            <a:spAutoFit/>
          </a:bodyPr>
          <a:lstStyle/>
          <a:p>
            <a:pPr marL="342900" indent="-342900"/>
            <a:r>
              <a:rPr lang="en-US" sz="1600" dirty="0">
                <a:solidFill>
                  <a:schemeClr val="bg1"/>
                </a:solidFill>
                <a:sym typeface="Wingdings" pitchFamily="2" charset="2"/>
              </a:rPr>
              <a:t>#include &lt;</a:t>
            </a:r>
            <a:r>
              <a:rPr lang="en-US" sz="1600" dirty="0" err="1">
                <a:solidFill>
                  <a:schemeClr val="bg1"/>
                </a:solidFill>
                <a:sym typeface="Wingdings" pitchFamily="2" charset="2"/>
              </a:rPr>
              <a:t>stdio.h</a:t>
            </a:r>
            <a:r>
              <a:rPr lang="en-US" sz="1600" dirty="0" smtClean="0">
                <a:solidFill>
                  <a:schemeClr val="bg1"/>
                </a:solidFill>
                <a:sym typeface="Wingdings" pitchFamily="2" charset="2"/>
              </a:rPr>
              <a:t>&gt;</a:t>
            </a:r>
          </a:p>
          <a:p>
            <a:pPr marL="342900" indent="-342900"/>
            <a:r>
              <a:rPr lang="en-US" sz="1600" dirty="0" smtClean="0">
                <a:solidFill>
                  <a:schemeClr val="bg1"/>
                </a:solidFill>
                <a:sym typeface="Wingdings" pitchFamily="2" charset="2"/>
              </a:rPr>
              <a:t>#include &lt;</a:t>
            </a:r>
            <a:r>
              <a:rPr lang="en-US" sz="1600" dirty="0" err="1" smtClean="0">
                <a:solidFill>
                  <a:schemeClr val="bg1"/>
                </a:solidFill>
                <a:sym typeface="Wingdings" pitchFamily="2" charset="2"/>
              </a:rPr>
              <a:t>conio.h</a:t>
            </a:r>
            <a:r>
              <a:rPr lang="en-US" sz="1600" dirty="0" smtClean="0">
                <a:solidFill>
                  <a:schemeClr val="bg1"/>
                </a:solidFill>
                <a:sym typeface="Wingdings" pitchFamily="2" charset="2"/>
              </a:rPr>
              <a:t>&gt;</a:t>
            </a:r>
          </a:p>
          <a:p>
            <a:pPr marL="342900" indent="-342900"/>
            <a:endParaRPr lang="en-US" sz="1600" dirty="0">
              <a:solidFill>
                <a:schemeClr val="bg1"/>
              </a:solidFill>
              <a:sym typeface="Wingdings" pitchFamily="2" charset="2"/>
            </a:endParaRPr>
          </a:p>
          <a:p>
            <a:pPr marL="342900" indent="-342900"/>
            <a:r>
              <a:rPr lang="en-US" sz="1600" dirty="0" smtClean="0">
                <a:solidFill>
                  <a:schemeClr val="bg1"/>
                </a:solidFill>
                <a:sym typeface="Wingdings" pitchFamily="2" charset="2"/>
              </a:rPr>
              <a:t>void </a:t>
            </a:r>
            <a:r>
              <a:rPr lang="en-US" sz="1600" dirty="0">
                <a:solidFill>
                  <a:schemeClr val="bg1"/>
                </a:solidFill>
                <a:sym typeface="Wingdings" pitchFamily="2" charset="2"/>
              </a:rPr>
              <a:t>main()</a:t>
            </a:r>
          </a:p>
          <a:p>
            <a:pPr marL="342900" indent="-342900"/>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	int x;</a:t>
            </a:r>
          </a:p>
          <a:p>
            <a:pPr marL="342900" indent="-342900"/>
            <a:r>
              <a:rPr lang="en-US" sz="1600" dirty="0">
                <a:solidFill>
                  <a:schemeClr val="bg1"/>
                </a:solidFill>
                <a:sym typeface="Wingdings" pitchFamily="2" charset="2"/>
              </a:rPr>
              <a:t>	if(clrscr())</a:t>
            </a:r>
          </a:p>
          <a:p>
            <a:pPr marL="342900" indent="-342900"/>
            <a:r>
              <a:rPr lang="en-US" sz="1600" dirty="0">
                <a:solidFill>
                  <a:schemeClr val="bg1"/>
                </a:solidFill>
                <a:sym typeface="Wingdings" pitchFamily="2" charset="2"/>
              </a:rPr>
              <a:t>		printf("%d", x);</a:t>
            </a:r>
          </a:p>
          <a:p>
            <a:pPr marL="342900" indent="-342900"/>
            <a:r>
              <a:rPr lang="en-US" sz="1600" dirty="0">
                <a:solidFill>
                  <a:schemeClr val="bg1"/>
                </a:solidFill>
                <a:sym typeface="Wingdings" pitchFamily="2" charset="2"/>
              </a:rPr>
              <a:t>	</a:t>
            </a:r>
            <a:r>
              <a:rPr lang="en-US" sz="1600" dirty="0" err="1" smtClean="0">
                <a:solidFill>
                  <a:schemeClr val="bg1"/>
                </a:solidFill>
                <a:sym typeface="Wingdings" pitchFamily="2" charset="2"/>
              </a:rPr>
              <a:t>getch</a:t>
            </a:r>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2" name="TextBox 11"/>
          <p:cNvSpPr txBox="1"/>
          <p:nvPr/>
        </p:nvSpPr>
        <p:spPr>
          <a:xfrm>
            <a:off x="-32" y="1142990"/>
            <a:ext cx="9144032" cy="646331"/>
          </a:xfrm>
          <a:prstGeom prst="rect">
            <a:avLst/>
          </a:prstGeom>
          <a:noFill/>
        </p:spPr>
        <p:txBody>
          <a:bodyPr wrap="square" rtlCol="0">
            <a:spAutoFit/>
          </a:bodyPr>
          <a:lstStyle/>
          <a:p>
            <a:r>
              <a:rPr lang="en-US" b="1" dirty="0">
                <a:solidFill>
                  <a:srgbClr val="FF0000"/>
                </a:solidFill>
                <a:sym typeface="Wingdings" pitchFamily="2" charset="2"/>
              </a:rPr>
              <a:t>Ans</a:t>
            </a:r>
            <a:r>
              <a:rPr lang="en-US" b="1" dirty="0">
                <a:solidFill>
                  <a:srgbClr val="FFFF00"/>
                </a:solidFill>
                <a:sym typeface="Wingdings" pitchFamily="2" charset="2"/>
              </a:rPr>
              <a:t> int </a:t>
            </a:r>
          </a:p>
          <a:p>
            <a:r>
              <a:rPr lang="en-US" b="1" dirty="0">
                <a:solidFill>
                  <a:srgbClr val="FFFF00"/>
                </a:solidFill>
                <a:sym typeface="Wingdings" pitchFamily="2" charset="2"/>
              </a:rPr>
              <a:t>	</a:t>
            </a:r>
            <a:r>
              <a:rPr lang="en-US" b="1" dirty="0">
                <a:solidFill>
                  <a:srgbClr val="002060"/>
                </a:solidFill>
                <a:sym typeface="Wingdings" pitchFamily="2" charset="2"/>
              </a:rPr>
              <a:t>It is length of the string displayed on the screen</a:t>
            </a:r>
          </a:p>
        </p:txBody>
      </p:sp>
      <p:sp>
        <p:nvSpPr>
          <p:cNvPr id="2" name="Rectangle 1">
            <a:extLst>
              <a:ext uri="{FF2B5EF4-FFF2-40B4-BE49-F238E27FC236}">
                <a16:creationId xmlns:a16="http://schemas.microsoft.com/office/drawing/2014/main" xmlns="" id="{B73539EA-845E-4A17-9B55-9387D11DAE98}"/>
              </a:ext>
            </a:extLst>
          </p:cNvPr>
          <p:cNvSpPr/>
          <p:nvPr/>
        </p:nvSpPr>
        <p:spPr>
          <a:xfrm>
            <a:off x="3995936" y="3147814"/>
            <a:ext cx="1584176" cy="995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ERROR</a:t>
            </a:r>
          </a:p>
        </p:txBody>
      </p:sp>
      <p:sp>
        <p:nvSpPr>
          <p:cNvPr id="3" name="Arrow: Right 2">
            <a:extLst>
              <a:ext uri="{FF2B5EF4-FFF2-40B4-BE49-F238E27FC236}">
                <a16:creationId xmlns:a16="http://schemas.microsoft.com/office/drawing/2014/main" xmlns="" id="{73D40207-8E05-4B8B-9536-3041404D3E9E}"/>
              </a:ext>
            </a:extLst>
          </p:cNvPr>
          <p:cNvSpPr/>
          <p:nvPr/>
        </p:nvSpPr>
        <p:spPr>
          <a:xfrm flipH="1">
            <a:off x="1752600" y="3409950"/>
            <a:ext cx="2104848" cy="266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1257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wipe(down)">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wipe(down)">
                                      <p:cBhvr>
                                        <p:cTn id="16" dur="500"/>
                                        <p:tgtEl>
                                          <p:spTgt spid="1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down)">
                                      <p:cBhvr>
                                        <p:cTn id="21" dur="5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down)">
                                      <p:cBhvr>
                                        <p:cTn id="26" dur="500"/>
                                        <p:tgtEl>
                                          <p:spTgt spid="1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wipe(down)">
                                      <p:cBhvr>
                                        <p:cTn id="31" dur="500"/>
                                        <p:tgtEl>
                                          <p:spTgt spid="1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Effect transition="in" filter="wipe(down)">
                                      <p:cBhvr>
                                        <p:cTn id="36" dur="500"/>
                                        <p:tgtEl>
                                          <p:spTgt spid="11">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Effect transition="in" filter="wipe(down)">
                                      <p:cBhvr>
                                        <p:cTn id="41" dur="500"/>
                                        <p:tgtEl>
                                          <p:spTgt spid="11">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6" end="6"/>
                                            </p:txEl>
                                          </p:spTgt>
                                        </p:tgtEl>
                                        <p:attrNameLst>
                                          <p:attrName>style.visibility</p:attrName>
                                        </p:attrNameLst>
                                      </p:cBhvr>
                                      <p:to>
                                        <p:strVal val="visible"/>
                                      </p:to>
                                    </p:set>
                                    <p:animEffect transition="in" filter="wipe(down)">
                                      <p:cBhvr>
                                        <p:cTn id="46" dur="500"/>
                                        <p:tgtEl>
                                          <p:spTgt spid="11">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animEffect transition="in" filter="wipe(down)">
                                      <p:cBhvr>
                                        <p:cTn id="51" dur="500"/>
                                        <p:tgtEl>
                                          <p:spTgt spid="11">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8" end="8"/>
                                            </p:txEl>
                                          </p:spTgt>
                                        </p:tgtEl>
                                        <p:attrNameLst>
                                          <p:attrName>style.visibility</p:attrName>
                                        </p:attrNameLst>
                                      </p:cBhvr>
                                      <p:to>
                                        <p:strVal val="visible"/>
                                      </p:to>
                                    </p:set>
                                    <p:animEffect transition="in" filter="wipe(down)">
                                      <p:cBhvr>
                                        <p:cTn id="56" dur="500"/>
                                        <p:tgtEl>
                                          <p:spTgt spid="11">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Effect transition="in" filter="wipe(down)">
                                      <p:cBhvr>
                                        <p:cTn id="61" dur="500"/>
                                        <p:tgtEl>
                                          <p:spTgt spid="11">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2000"/>
                                        <p:tgtEl>
                                          <p:spTgt spid="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2" grpId="0" build="p"/>
      <p:bldP spid="2" grpId="0" animBg="1"/>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is the return type of the function printf()?</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157405" y="1932055"/>
            <a:ext cx="4342587"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234711" y="1886962"/>
            <a:ext cx="4032489" cy="2800767"/>
          </a:xfrm>
          <a:prstGeom prst="rect">
            <a:avLst/>
          </a:prstGeom>
          <a:noFill/>
        </p:spPr>
        <p:txBody>
          <a:bodyPr wrap="square" rtlCol="0">
            <a:spAutoFit/>
          </a:bodyPr>
          <a:lstStyle/>
          <a:p>
            <a:pPr marL="342900" indent="-342900"/>
            <a:r>
              <a:rPr lang="en-US" sz="1600" dirty="0">
                <a:solidFill>
                  <a:schemeClr val="bg1"/>
                </a:solidFill>
                <a:sym typeface="Wingdings" pitchFamily="2" charset="2"/>
              </a:rPr>
              <a:t>#include &lt;</a:t>
            </a:r>
            <a:r>
              <a:rPr lang="en-US" sz="1600" dirty="0" err="1">
                <a:solidFill>
                  <a:schemeClr val="bg1"/>
                </a:solidFill>
                <a:sym typeface="Wingdings" pitchFamily="2" charset="2"/>
              </a:rPr>
              <a:t>stdio.h</a:t>
            </a:r>
            <a:r>
              <a:rPr lang="en-US" sz="1600" dirty="0" smtClean="0">
                <a:solidFill>
                  <a:schemeClr val="bg1"/>
                </a:solidFill>
                <a:sym typeface="Wingdings" pitchFamily="2" charset="2"/>
              </a:rPr>
              <a:t>&gt;</a:t>
            </a:r>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r>
              <a:rPr lang="en-US" sz="1600" dirty="0" err="1" smtClean="0">
                <a:solidFill>
                  <a:schemeClr val="bg1"/>
                </a:solidFill>
                <a:sym typeface="Wingdings" pitchFamily="2" charset="2"/>
              </a:rPr>
              <a:t>int</a:t>
            </a:r>
            <a:r>
              <a:rPr lang="en-US" sz="1600" dirty="0" smtClean="0">
                <a:solidFill>
                  <a:schemeClr val="bg1"/>
                </a:solidFill>
                <a:sym typeface="Wingdings" pitchFamily="2" charset="2"/>
              </a:rPr>
              <a:t>  </a:t>
            </a:r>
            <a:r>
              <a:rPr lang="en-US" sz="1600" dirty="0">
                <a:solidFill>
                  <a:schemeClr val="bg1"/>
                </a:solidFill>
                <a:sym typeface="Wingdings" pitchFamily="2" charset="2"/>
              </a:rPr>
              <a:t>main()</a:t>
            </a:r>
          </a:p>
          <a:p>
            <a:pPr marL="342900" indent="-342900"/>
            <a:r>
              <a:rPr lang="en-US" sz="1600" dirty="0">
                <a:solidFill>
                  <a:schemeClr val="bg1"/>
                </a:solidFill>
                <a:sym typeface="Wingdings" pitchFamily="2" charset="2"/>
              </a:rPr>
              <a:t>{</a:t>
            </a:r>
          </a:p>
          <a:p>
            <a:pPr marL="342900" indent="-342900"/>
            <a:r>
              <a:rPr lang="en-US" sz="1600" dirty="0">
                <a:solidFill>
                  <a:schemeClr val="bg1"/>
                </a:solidFill>
                <a:sym typeface="Wingdings" pitchFamily="2" charset="2"/>
              </a:rPr>
              <a:t>	int x;</a:t>
            </a:r>
          </a:p>
          <a:p>
            <a:pPr marL="342900" indent="-342900"/>
            <a:r>
              <a:rPr lang="en-US" sz="1600" dirty="0">
                <a:solidFill>
                  <a:schemeClr val="bg1"/>
                </a:solidFill>
                <a:sym typeface="Wingdings" pitchFamily="2" charset="2"/>
              </a:rPr>
              <a:t>	float pi = 3.14;</a:t>
            </a:r>
          </a:p>
          <a:p>
            <a:pPr marL="342900" indent="-342900"/>
            <a:r>
              <a:rPr lang="en-US" sz="1600" dirty="0">
                <a:solidFill>
                  <a:schemeClr val="bg1"/>
                </a:solidFill>
                <a:sym typeface="Wingdings" pitchFamily="2" charset="2"/>
              </a:rPr>
              <a:t>	clrscr();</a:t>
            </a:r>
          </a:p>
          <a:p>
            <a:pPr marL="342900" indent="-342900"/>
            <a:r>
              <a:rPr lang="en-US" sz="1600" dirty="0">
                <a:solidFill>
                  <a:schemeClr val="bg1"/>
                </a:solidFill>
                <a:sym typeface="Wingdings" pitchFamily="2" charset="2"/>
              </a:rPr>
              <a:t>	x = printf("%f", pi);</a:t>
            </a:r>
          </a:p>
          <a:p>
            <a:pPr marL="342900" indent="-342900"/>
            <a:r>
              <a:rPr lang="en-US" sz="1600" dirty="0">
                <a:solidFill>
                  <a:schemeClr val="bg1"/>
                </a:solidFill>
                <a:sym typeface="Wingdings" pitchFamily="2" charset="2"/>
              </a:rPr>
              <a:t>	printf("%d", x);</a:t>
            </a:r>
          </a:p>
          <a:p>
            <a:pPr marL="342900" indent="-342900"/>
            <a:r>
              <a:rPr lang="en-US" sz="1600" dirty="0">
                <a:solidFill>
                  <a:schemeClr val="bg1"/>
                </a:solidFill>
                <a:sym typeface="Wingdings" pitchFamily="2" charset="2"/>
              </a:rPr>
              <a:t>	</a:t>
            </a:r>
            <a:r>
              <a:rPr lang="en-US" sz="1600" dirty="0" smtClean="0">
                <a:solidFill>
                  <a:schemeClr val="bg1"/>
                </a:solidFill>
                <a:sym typeface="Wingdings" pitchFamily="2" charset="2"/>
              </a:rPr>
              <a:t>return 0;</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2" name="TextBox 11"/>
          <p:cNvSpPr txBox="1"/>
          <p:nvPr/>
        </p:nvSpPr>
        <p:spPr>
          <a:xfrm>
            <a:off x="-32" y="1142990"/>
            <a:ext cx="9144032" cy="646331"/>
          </a:xfrm>
          <a:prstGeom prst="rect">
            <a:avLst/>
          </a:prstGeom>
          <a:noFill/>
        </p:spPr>
        <p:txBody>
          <a:bodyPr wrap="square" rtlCol="0">
            <a:spAutoFit/>
          </a:bodyPr>
          <a:lstStyle/>
          <a:p>
            <a:r>
              <a:rPr lang="en-US" b="1" dirty="0">
                <a:solidFill>
                  <a:srgbClr val="C00000"/>
                </a:solidFill>
                <a:sym typeface="Wingdings" pitchFamily="2" charset="2"/>
              </a:rPr>
              <a:t>Ans</a:t>
            </a:r>
            <a:r>
              <a:rPr lang="en-US" b="1" dirty="0">
                <a:solidFill>
                  <a:srgbClr val="FFFF00"/>
                </a:solidFill>
                <a:sym typeface="Wingdings" pitchFamily="2" charset="2"/>
              </a:rPr>
              <a:t> int </a:t>
            </a:r>
          </a:p>
          <a:p>
            <a:r>
              <a:rPr lang="en-US" b="1" dirty="0">
                <a:solidFill>
                  <a:srgbClr val="FFFF00"/>
                </a:solidFill>
                <a:sym typeface="Wingdings" pitchFamily="2" charset="2"/>
              </a:rPr>
              <a:t>	</a:t>
            </a:r>
            <a:r>
              <a:rPr lang="en-US" b="1" dirty="0">
                <a:solidFill>
                  <a:srgbClr val="002060"/>
                </a:solidFill>
                <a:sym typeface="Wingdings" pitchFamily="2" charset="2"/>
              </a:rPr>
              <a:t>It is length of the string displayed on the screen</a:t>
            </a:r>
          </a:p>
        </p:txBody>
      </p:sp>
      <p:sp>
        <p:nvSpPr>
          <p:cNvPr id="13" name="Rectangle 12">
            <a:extLst>
              <a:ext uri="{FF2B5EF4-FFF2-40B4-BE49-F238E27FC236}">
                <a16:creationId xmlns:a16="http://schemas.microsoft.com/office/drawing/2014/main" xmlns="" id="{4CFC5189-7C19-451F-B420-F9629209D548}"/>
              </a:ext>
            </a:extLst>
          </p:cNvPr>
          <p:cNvSpPr/>
          <p:nvPr/>
        </p:nvSpPr>
        <p:spPr>
          <a:xfrm>
            <a:off x="5104556" y="1923678"/>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D4E8E105-0000-4127-BC04-40FFE1250AEF}"/>
              </a:ext>
            </a:extLst>
          </p:cNvPr>
          <p:cNvSpPr txBox="1"/>
          <p:nvPr/>
        </p:nvSpPr>
        <p:spPr>
          <a:xfrm>
            <a:off x="5340595" y="2100793"/>
            <a:ext cx="3220345" cy="830997"/>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3.1400008</a:t>
            </a:r>
          </a:p>
        </p:txBody>
      </p:sp>
    </p:spTree>
    <p:extLst>
      <p:ext uri="{BB962C8B-B14F-4D97-AF65-F5344CB8AC3E}">
        <p14:creationId xmlns:p14="http://schemas.microsoft.com/office/powerpoint/2010/main" xmlns="" val="204278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wipe(down)">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wipe(down)">
                                      <p:cBhvr>
                                        <p:cTn id="18" dur="500"/>
                                        <p:tgtEl>
                                          <p:spTgt spid="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20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2000"/>
                                        <p:tgtEl>
                                          <p:spTgt spid="1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fade">
                                      <p:cBhvr>
                                        <p:cTn id="33" dur="2000"/>
                                        <p:tgtEl>
                                          <p:spTgt spid="1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Effect transition="in" filter="fade">
                                      <p:cBhvr>
                                        <p:cTn id="38" dur="2000"/>
                                        <p:tgtEl>
                                          <p:spTgt spid="1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animEffect transition="in" filter="fade">
                                      <p:cBhvr>
                                        <p:cTn id="43" dur="2000"/>
                                        <p:tgtEl>
                                          <p:spTgt spid="11">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xEl>
                                              <p:pRg st="6" end="6"/>
                                            </p:txEl>
                                          </p:spTgt>
                                        </p:tgtEl>
                                        <p:attrNameLst>
                                          <p:attrName>style.visibility</p:attrName>
                                        </p:attrNameLst>
                                      </p:cBhvr>
                                      <p:to>
                                        <p:strVal val="visible"/>
                                      </p:to>
                                    </p:set>
                                    <p:animEffect transition="in" filter="fade">
                                      <p:cBhvr>
                                        <p:cTn id="48" dur="2000"/>
                                        <p:tgtEl>
                                          <p:spTgt spid="11">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Effect transition="in" filter="fade">
                                      <p:cBhvr>
                                        <p:cTn id="53" dur="2000"/>
                                        <p:tgtEl>
                                          <p:spTgt spid="11">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1">
                                            <p:txEl>
                                              <p:pRg st="8" end="8"/>
                                            </p:txEl>
                                          </p:spTgt>
                                        </p:tgtEl>
                                        <p:attrNameLst>
                                          <p:attrName>style.visibility</p:attrName>
                                        </p:attrNameLst>
                                      </p:cBhvr>
                                      <p:to>
                                        <p:strVal val="visible"/>
                                      </p:to>
                                    </p:set>
                                    <p:animEffect transition="in" filter="fade">
                                      <p:cBhvr>
                                        <p:cTn id="58" dur="2000"/>
                                        <p:tgtEl>
                                          <p:spTgt spid="11">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1">
                                            <p:txEl>
                                              <p:pRg st="9" end="9"/>
                                            </p:txEl>
                                          </p:spTgt>
                                        </p:tgtEl>
                                        <p:attrNameLst>
                                          <p:attrName>style.visibility</p:attrName>
                                        </p:attrNameLst>
                                      </p:cBhvr>
                                      <p:to>
                                        <p:strVal val="visible"/>
                                      </p:to>
                                    </p:set>
                                    <p:animEffect transition="in" filter="fade">
                                      <p:cBhvr>
                                        <p:cTn id="63" dur="2000"/>
                                        <p:tgtEl>
                                          <p:spTgt spid="11">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xEl>
                                              <p:pRg st="10" end="10"/>
                                            </p:txEl>
                                          </p:spTgt>
                                        </p:tgtEl>
                                        <p:attrNameLst>
                                          <p:attrName>style.visibility</p:attrName>
                                        </p:attrNameLst>
                                      </p:cBhvr>
                                      <p:to>
                                        <p:strVal val="visible"/>
                                      </p:to>
                                    </p:set>
                                    <p:animEffect transition="in" filter="fade">
                                      <p:cBhvr>
                                        <p:cTn id="68" dur="2000"/>
                                        <p:tgtEl>
                                          <p:spTgt spid="11">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down)">
                                      <p:cBhvr>
                                        <p:cTn id="73" dur="500"/>
                                        <p:tgtEl>
                                          <p:spTgt spid="14">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4">
                                            <p:txEl>
                                              <p:pRg st="2" end="2"/>
                                            </p:txEl>
                                          </p:spTgt>
                                        </p:tgtEl>
                                        <p:attrNameLst>
                                          <p:attrName>style.visibility</p:attrName>
                                        </p:attrNameLst>
                                      </p:cBhvr>
                                      <p:to>
                                        <p:strVal val="visible"/>
                                      </p:to>
                                    </p:set>
                                    <p:animEffect transition="in" filter="wipe(down)">
                                      <p:cBhvr>
                                        <p:cTn id="78"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2" grpId="0" build="p"/>
      <p:bldP spid="13" grpId="0" animBg="1"/>
      <p:bldP spid="1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is the return type of the function printf()?</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157405" y="1932055"/>
            <a:ext cx="4342587"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23528" y="1889413"/>
            <a:ext cx="4032489" cy="2062103"/>
          </a:xfrm>
          <a:prstGeom prst="rect">
            <a:avLst/>
          </a:prstGeom>
          <a:noFill/>
        </p:spPr>
        <p:txBody>
          <a:bodyPr wrap="square" rtlCol="0">
            <a:spAutoFit/>
          </a:bodyPr>
          <a:lstStyle/>
          <a:p>
            <a:pPr marL="342900" indent="-342900"/>
            <a:r>
              <a:rPr lang="en-US" sz="1600" dirty="0">
                <a:solidFill>
                  <a:schemeClr val="bg1"/>
                </a:solidFill>
                <a:sym typeface="Wingdings" pitchFamily="2" charset="2"/>
              </a:rPr>
              <a:t>#include &lt;</a:t>
            </a:r>
            <a:r>
              <a:rPr lang="en-US" sz="1600" dirty="0" err="1">
                <a:solidFill>
                  <a:schemeClr val="bg1"/>
                </a:solidFill>
                <a:sym typeface="Wingdings" pitchFamily="2" charset="2"/>
              </a:rPr>
              <a:t>stdio.h</a:t>
            </a:r>
            <a:r>
              <a:rPr lang="en-US" sz="1600" dirty="0" smtClean="0">
                <a:solidFill>
                  <a:schemeClr val="bg1"/>
                </a:solidFill>
                <a:sym typeface="Wingdings" pitchFamily="2" charset="2"/>
              </a:rPr>
              <a:t>&gt;</a:t>
            </a:r>
            <a:endParaRPr lang="en-US" sz="1600" dirty="0">
              <a:solidFill>
                <a:schemeClr val="bg1"/>
              </a:solidFill>
              <a:sym typeface="Wingdings" pitchFamily="2" charset="2"/>
            </a:endParaRPr>
          </a:p>
          <a:p>
            <a:pPr marL="342900" indent="-342900"/>
            <a:endParaRPr lang="en-US" sz="1600" dirty="0">
              <a:solidFill>
                <a:schemeClr val="bg1"/>
              </a:solidFill>
              <a:sym typeface="Wingdings" pitchFamily="2" charset="2"/>
            </a:endParaRPr>
          </a:p>
          <a:p>
            <a:pPr marL="342900" indent="-342900"/>
            <a:r>
              <a:rPr lang="en-US" sz="1600" dirty="0" err="1" smtClean="0">
                <a:solidFill>
                  <a:schemeClr val="bg1"/>
                </a:solidFill>
                <a:sym typeface="Wingdings" pitchFamily="2" charset="2"/>
              </a:rPr>
              <a:t>int</a:t>
            </a:r>
            <a:r>
              <a:rPr lang="en-US" sz="1600" dirty="0" smtClean="0">
                <a:solidFill>
                  <a:schemeClr val="bg1"/>
                </a:solidFill>
                <a:sym typeface="Wingdings" pitchFamily="2" charset="2"/>
              </a:rPr>
              <a:t> </a:t>
            </a:r>
            <a:r>
              <a:rPr lang="en-US" sz="1600" dirty="0">
                <a:solidFill>
                  <a:schemeClr val="bg1"/>
                </a:solidFill>
                <a:sym typeface="Wingdings" pitchFamily="2" charset="2"/>
              </a:rPr>
              <a:t>main()</a:t>
            </a:r>
          </a:p>
          <a:p>
            <a:pPr marL="342900" indent="-342900"/>
            <a:r>
              <a:rPr lang="en-US" sz="1600" dirty="0" smtClean="0">
                <a:solidFill>
                  <a:schemeClr val="bg1"/>
                </a:solidFill>
                <a:sym typeface="Wingdings" pitchFamily="2" charset="2"/>
              </a:rPr>
              <a:t>{</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	printf("%d", printf("%d", printf("I Love Programming")));</a:t>
            </a:r>
          </a:p>
          <a:p>
            <a:pPr marL="342900" indent="-342900"/>
            <a:r>
              <a:rPr lang="en-US" sz="1600" dirty="0">
                <a:solidFill>
                  <a:schemeClr val="bg1"/>
                </a:solidFill>
                <a:sym typeface="Wingdings" pitchFamily="2" charset="2"/>
              </a:rPr>
              <a:t>	</a:t>
            </a:r>
            <a:r>
              <a:rPr lang="en-US" sz="1600" dirty="0" smtClean="0">
                <a:solidFill>
                  <a:schemeClr val="bg1"/>
                </a:solidFill>
                <a:sym typeface="Wingdings" pitchFamily="2" charset="2"/>
              </a:rPr>
              <a:t>return 0;</a:t>
            </a:r>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a:t>
            </a:r>
          </a:p>
        </p:txBody>
      </p:sp>
      <p:sp>
        <p:nvSpPr>
          <p:cNvPr id="12" name="TextBox 11"/>
          <p:cNvSpPr txBox="1"/>
          <p:nvPr/>
        </p:nvSpPr>
        <p:spPr>
          <a:xfrm>
            <a:off x="-32" y="1142990"/>
            <a:ext cx="9144032" cy="646331"/>
          </a:xfrm>
          <a:prstGeom prst="rect">
            <a:avLst/>
          </a:prstGeom>
          <a:noFill/>
        </p:spPr>
        <p:txBody>
          <a:bodyPr wrap="square" rtlCol="0">
            <a:spAutoFit/>
          </a:bodyPr>
          <a:lstStyle/>
          <a:p>
            <a:r>
              <a:rPr lang="en-US" b="1" dirty="0">
                <a:solidFill>
                  <a:srgbClr val="FF0000"/>
                </a:solidFill>
                <a:sym typeface="Wingdings" pitchFamily="2" charset="2"/>
              </a:rPr>
              <a:t>Ans</a:t>
            </a:r>
            <a:r>
              <a:rPr lang="en-US" b="1" dirty="0">
                <a:solidFill>
                  <a:srgbClr val="FFFF00"/>
                </a:solidFill>
                <a:sym typeface="Wingdings" pitchFamily="2" charset="2"/>
              </a:rPr>
              <a:t> int </a:t>
            </a:r>
          </a:p>
          <a:p>
            <a:r>
              <a:rPr lang="en-US" b="1" dirty="0">
                <a:solidFill>
                  <a:srgbClr val="FFFF00"/>
                </a:solidFill>
                <a:sym typeface="Wingdings" pitchFamily="2" charset="2"/>
              </a:rPr>
              <a:t>	</a:t>
            </a:r>
            <a:r>
              <a:rPr lang="en-US" b="1" dirty="0">
                <a:solidFill>
                  <a:srgbClr val="002060"/>
                </a:solidFill>
                <a:sym typeface="Wingdings" pitchFamily="2" charset="2"/>
              </a:rPr>
              <a:t>It is length of the string displayed on the screen</a:t>
            </a:r>
          </a:p>
        </p:txBody>
      </p:sp>
      <p:sp>
        <p:nvSpPr>
          <p:cNvPr id="13" name="Rectangle 12">
            <a:extLst>
              <a:ext uri="{FF2B5EF4-FFF2-40B4-BE49-F238E27FC236}">
                <a16:creationId xmlns:a16="http://schemas.microsoft.com/office/drawing/2014/main" xmlns="" id="{4CFC5189-7C19-451F-B420-F9629209D548}"/>
              </a:ext>
            </a:extLst>
          </p:cNvPr>
          <p:cNvSpPr/>
          <p:nvPr/>
        </p:nvSpPr>
        <p:spPr>
          <a:xfrm>
            <a:off x="5104556" y="1923678"/>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D4E8E105-0000-4127-BC04-40FFE1250AEF}"/>
              </a:ext>
            </a:extLst>
          </p:cNvPr>
          <p:cNvSpPr txBox="1"/>
          <p:nvPr/>
        </p:nvSpPr>
        <p:spPr>
          <a:xfrm>
            <a:off x="5340595" y="2100793"/>
            <a:ext cx="3220345" cy="830997"/>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I Love Programming182</a:t>
            </a:r>
          </a:p>
        </p:txBody>
      </p:sp>
    </p:spTree>
    <p:extLst>
      <p:ext uri="{BB962C8B-B14F-4D97-AF65-F5344CB8AC3E}">
        <p14:creationId xmlns:p14="http://schemas.microsoft.com/office/powerpoint/2010/main" xmlns="" val="157891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wipe(down)">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wipe(down)">
                                      <p:cBhvr>
                                        <p:cTn id="18" dur="500"/>
                                        <p:tgtEl>
                                          <p:spTgt spid="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wipe(down)">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wipe(down)">
                                      <p:cBhvr>
                                        <p:cTn id="28" dur="500"/>
                                        <p:tgtEl>
                                          <p:spTgt spid="1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wipe(down)">
                                      <p:cBhvr>
                                        <p:cTn id="33" dur="500"/>
                                        <p:tgtEl>
                                          <p:spTgt spid="1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Effect transition="in" filter="wipe(down)">
                                      <p:cBhvr>
                                        <p:cTn id="38" dur="500"/>
                                        <p:tgtEl>
                                          <p:spTgt spid="1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animEffect transition="in" filter="wipe(down)">
                                      <p:cBhvr>
                                        <p:cTn id="43" dur="500"/>
                                        <p:tgtEl>
                                          <p:spTgt spid="11">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xEl>
                                              <p:pRg st="6" end="6"/>
                                            </p:txEl>
                                          </p:spTgt>
                                        </p:tgtEl>
                                        <p:attrNameLst>
                                          <p:attrName>style.visibility</p:attrName>
                                        </p:attrNameLst>
                                      </p:cBhvr>
                                      <p:to>
                                        <p:strVal val="visible"/>
                                      </p:to>
                                    </p:set>
                                    <p:animEffect transition="in" filter="wipe(down)">
                                      <p:cBhvr>
                                        <p:cTn id="48" dur="500"/>
                                        <p:tgtEl>
                                          <p:spTgt spid="11">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xEl>
                                              <p:pRg st="0" end="0"/>
                                            </p:txEl>
                                          </p:spTgt>
                                        </p:tgtEl>
                                        <p:attrNameLst>
                                          <p:attrName>style.visibility</p:attrName>
                                        </p:attrNameLst>
                                      </p:cBhvr>
                                      <p:to>
                                        <p:strVal val="visible"/>
                                      </p:to>
                                    </p:set>
                                    <p:animEffect transition="in" filter="wipe(down)">
                                      <p:cBhvr>
                                        <p:cTn id="53" dur="500"/>
                                        <p:tgtEl>
                                          <p:spTgt spid="1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4">
                                            <p:txEl>
                                              <p:pRg st="2" end="2"/>
                                            </p:txEl>
                                          </p:spTgt>
                                        </p:tgtEl>
                                        <p:attrNameLst>
                                          <p:attrName>style.visibility</p:attrName>
                                        </p:attrNameLst>
                                      </p:cBhvr>
                                      <p:to>
                                        <p:strVal val="visible"/>
                                      </p:to>
                                    </p:set>
                                    <p:animEffect transition="in" filter="wipe(down)">
                                      <p:cBhvr>
                                        <p:cTn id="58"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2" grpId="0" build="p"/>
      <p:bldP spid="13" grpId="0" animBg="1"/>
      <p:bldP spid="1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is the return type of the function scanf()?</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157405" y="1932055"/>
            <a:ext cx="4342587"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23528" y="1889413"/>
            <a:ext cx="4032489" cy="2677656"/>
          </a:xfrm>
          <a:prstGeom prst="rect">
            <a:avLst/>
          </a:prstGeom>
          <a:noFill/>
        </p:spPr>
        <p:txBody>
          <a:bodyPr wrap="square" rtlCol="0">
            <a:spAutoFit/>
          </a:bodyPr>
          <a:lstStyle/>
          <a:p>
            <a:pPr marL="342900" indent="-342900"/>
            <a:r>
              <a:rPr lang="en-US" sz="1400" dirty="0">
                <a:solidFill>
                  <a:schemeClr val="bg1"/>
                </a:solidFill>
                <a:sym typeface="Wingdings" pitchFamily="2" charset="2"/>
              </a:rPr>
              <a:t>#include &lt;</a:t>
            </a:r>
            <a:r>
              <a:rPr lang="en-US" sz="1400" dirty="0" err="1">
                <a:solidFill>
                  <a:schemeClr val="bg1"/>
                </a:solidFill>
                <a:sym typeface="Wingdings" pitchFamily="2" charset="2"/>
              </a:rPr>
              <a:t>stdio.h</a:t>
            </a:r>
            <a:r>
              <a:rPr lang="en-US" sz="1400" dirty="0" smtClean="0">
                <a:solidFill>
                  <a:schemeClr val="bg1"/>
                </a:solidFill>
                <a:sym typeface="Wingdings" pitchFamily="2" charset="2"/>
              </a:rPr>
              <a:t>&gt;</a:t>
            </a:r>
            <a:endParaRPr lang="en-US" sz="1400" dirty="0">
              <a:solidFill>
                <a:schemeClr val="bg1"/>
              </a:solidFill>
              <a:sym typeface="Wingdings" pitchFamily="2" charset="2"/>
            </a:endParaRPr>
          </a:p>
          <a:p>
            <a:pPr marL="342900" indent="-342900"/>
            <a:endParaRPr lang="en-US" sz="1400" dirty="0">
              <a:solidFill>
                <a:schemeClr val="bg1"/>
              </a:solidFill>
              <a:sym typeface="Wingdings" pitchFamily="2" charset="2"/>
            </a:endParaRPr>
          </a:p>
          <a:p>
            <a:pPr marL="342900" indent="-342900"/>
            <a:r>
              <a:rPr lang="en-US" sz="1400" dirty="0" err="1" smtClean="0">
                <a:solidFill>
                  <a:schemeClr val="bg1"/>
                </a:solidFill>
                <a:sym typeface="Wingdings" pitchFamily="2" charset="2"/>
              </a:rPr>
              <a:t>int</a:t>
            </a:r>
            <a:r>
              <a:rPr lang="en-US" sz="1400" dirty="0" smtClean="0">
                <a:solidFill>
                  <a:schemeClr val="bg1"/>
                </a:solidFill>
                <a:sym typeface="Wingdings" pitchFamily="2" charset="2"/>
              </a:rPr>
              <a:t> </a:t>
            </a:r>
            <a:r>
              <a:rPr lang="en-US" sz="1400" dirty="0">
                <a:solidFill>
                  <a:schemeClr val="bg1"/>
                </a:solidFill>
                <a:sym typeface="Wingdings" pitchFamily="2" charset="2"/>
              </a:rPr>
              <a:t>main()</a:t>
            </a:r>
          </a:p>
          <a:p>
            <a:pPr marL="342900" indent="-342900"/>
            <a:r>
              <a:rPr lang="en-US" sz="1400" dirty="0">
                <a:solidFill>
                  <a:schemeClr val="bg1"/>
                </a:solidFill>
                <a:sym typeface="Wingdings" pitchFamily="2" charset="2"/>
              </a:rPr>
              <a:t>{</a:t>
            </a:r>
          </a:p>
          <a:p>
            <a:pPr marL="342900" indent="-342900"/>
            <a:r>
              <a:rPr lang="en-US" sz="1400" dirty="0">
                <a:solidFill>
                  <a:schemeClr val="bg1"/>
                </a:solidFill>
                <a:sym typeface="Wingdings" pitchFamily="2" charset="2"/>
              </a:rPr>
              <a:t>	int age, x, y;</a:t>
            </a:r>
          </a:p>
          <a:p>
            <a:pPr marL="342900" indent="-342900"/>
            <a:r>
              <a:rPr lang="en-US" sz="1400" dirty="0">
                <a:solidFill>
                  <a:schemeClr val="bg1"/>
                </a:solidFill>
                <a:sym typeface="Wingdings" pitchFamily="2" charset="2"/>
              </a:rPr>
              <a:t>	char name[20</a:t>
            </a:r>
            <a:r>
              <a:rPr lang="en-US" sz="1400" dirty="0" smtClean="0">
                <a:solidFill>
                  <a:schemeClr val="bg1"/>
                </a:solidFill>
                <a:sym typeface="Wingdings" pitchFamily="2" charset="2"/>
              </a:rPr>
              <a:t>];</a:t>
            </a:r>
            <a:endParaRPr lang="en-US" sz="1400" dirty="0">
              <a:solidFill>
                <a:schemeClr val="bg1"/>
              </a:solidFill>
              <a:sym typeface="Wingdings" pitchFamily="2" charset="2"/>
            </a:endParaRPr>
          </a:p>
          <a:p>
            <a:pPr marL="342900" indent="-342900"/>
            <a:r>
              <a:rPr lang="en-US" sz="1400" dirty="0">
                <a:solidFill>
                  <a:schemeClr val="bg1"/>
                </a:solidFill>
                <a:sym typeface="Wingdings" pitchFamily="2" charset="2"/>
              </a:rPr>
              <a:t>	printf("Enter your name and age: ");</a:t>
            </a:r>
          </a:p>
          <a:p>
            <a:pPr marL="342900" indent="-342900"/>
            <a:r>
              <a:rPr lang="en-US" sz="1400" dirty="0">
                <a:solidFill>
                  <a:schemeClr val="bg1"/>
                </a:solidFill>
                <a:sym typeface="Wingdings" pitchFamily="2" charset="2"/>
              </a:rPr>
              <a:t>	x = scanf("%s %d", name, &amp;age);</a:t>
            </a:r>
          </a:p>
          <a:p>
            <a:pPr marL="342900" indent="-342900"/>
            <a:r>
              <a:rPr lang="en-US" sz="1400" dirty="0">
                <a:solidFill>
                  <a:schemeClr val="bg1"/>
                </a:solidFill>
                <a:sym typeface="Wingdings" pitchFamily="2" charset="2"/>
              </a:rPr>
              <a:t>	y = printf("%s %d", name, age);</a:t>
            </a:r>
          </a:p>
          <a:p>
            <a:pPr marL="342900" indent="-342900"/>
            <a:r>
              <a:rPr lang="en-US" sz="1400" dirty="0">
                <a:solidFill>
                  <a:schemeClr val="bg1"/>
                </a:solidFill>
                <a:sym typeface="Wingdings" pitchFamily="2" charset="2"/>
              </a:rPr>
              <a:t>	printf("\</a:t>
            </a:r>
            <a:r>
              <a:rPr lang="en-US" sz="1400" dirty="0" err="1">
                <a:solidFill>
                  <a:schemeClr val="bg1"/>
                </a:solidFill>
                <a:sym typeface="Wingdings" pitchFamily="2" charset="2"/>
              </a:rPr>
              <a:t>nx</a:t>
            </a:r>
            <a:r>
              <a:rPr lang="en-US" sz="1400" dirty="0">
                <a:solidFill>
                  <a:schemeClr val="bg1"/>
                </a:solidFill>
                <a:sym typeface="Wingdings" pitchFamily="2" charset="2"/>
              </a:rPr>
              <a:t> = %d, y = %d", x, y);</a:t>
            </a:r>
          </a:p>
          <a:p>
            <a:pPr marL="342900" indent="-342900"/>
            <a:r>
              <a:rPr lang="en-US" sz="1400" dirty="0">
                <a:solidFill>
                  <a:schemeClr val="bg1"/>
                </a:solidFill>
                <a:sym typeface="Wingdings" pitchFamily="2" charset="2"/>
              </a:rPr>
              <a:t>	</a:t>
            </a:r>
            <a:r>
              <a:rPr lang="en-US" sz="1400" dirty="0" smtClean="0">
                <a:solidFill>
                  <a:schemeClr val="bg1"/>
                </a:solidFill>
                <a:sym typeface="Wingdings" pitchFamily="2" charset="2"/>
              </a:rPr>
              <a:t>return 0;</a:t>
            </a:r>
            <a:endParaRPr lang="en-US" sz="1400" dirty="0">
              <a:solidFill>
                <a:schemeClr val="bg1"/>
              </a:solidFill>
              <a:sym typeface="Wingdings" pitchFamily="2" charset="2"/>
            </a:endParaRPr>
          </a:p>
          <a:p>
            <a:pPr marL="342900" indent="-342900"/>
            <a:r>
              <a:rPr lang="en-US" sz="1400" dirty="0">
                <a:solidFill>
                  <a:schemeClr val="bg1"/>
                </a:solidFill>
                <a:sym typeface="Wingdings" pitchFamily="2" charset="2"/>
              </a:rPr>
              <a:t>}</a:t>
            </a:r>
          </a:p>
        </p:txBody>
      </p:sp>
      <p:sp>
        <p:nvSpPr>
          <p:cNvPr id="12" name="TextBox 11"/>
          <p:cNvSpPr txBox="1"/>
          <p:nvPr/>
        </p:nvSpPr>
        <p:spPr>
          <a:xfrm>
            <a:off x="-32" y="1142990"/>
            <a:ext cx="9144032" cy="646331"/>
          </a:xfrm>
          <a:prstGeom prst="rect">
            <a:avLst/>
          </a:prstGeom>
          <a:noFill/>
        </p:spPr>
        <p:txBody>
          <a:bodyPr wrap="square" rtlCol="0">
            <a:spAutoFit/>
          </a:bodyPr>
          <a:lstStyle/>
          <a:p>
            <a:r>
              <a:rPr lang="en-US" b="1" dirty="0">
                <a:solidFill>
                  <a:srgbClr val="FF0000"/>
                </a:solidFill>
                <a:sym typeface="Wingdings" pitchFamily="2" charset="2"/>
              </a:rPr>
              <a:t>Ans</a:t>
            </a:r>
            <a:r>
              <a:rPr lang="en-US" b="1" dirty="0">
                <a:solidFill>
                  <a:srgbClr val="FFFF00"/>
                </a:solidFill>
                <a:sym typeface="Wingdings" pitchFamily="2" charset="2"/>
              </a:rPr>
              <a:t> int</a:t>
            </a:r>
          </a:p>
          <a:p>
            <a:r>
              <a:rPr lang="en-US" b="1" dirty="0">
                <a:solidFill>
                  <a:srgbClr val="FFFF00"/>
                </a:solidFill>
                <a:sym typeface="Wingdings" pitchFamily="2" charset="2"/>
              </a:rPr>
              <a:t>	</a:t>
            </a:r>
            <a:r>
              <a:rPr lang="en-US" b="1" dirty="0">
                <a:solidFill>
                  <a:srgbClr val="002060"/>
                </a:solidFill>
                <a:sym typeface="Wingdings" pitchFamily="2" charset="2"/>
              </a:rPr>
              <a:t>This int represents number of input values scanf has accepted from the user</a:t>
            </a:r>
          </a:p>
        </p:txBody>
      </p:sp>
      <p:sp>
        <p:nvSpPr>
          <p:cNvPr id="13" name="Rectangle 12">
            <a:extLst>
              <a:ext uri="{FF2B5EF4-FFF2-40B4-BE49-F238E27FC236}">
                <a16:creationId xmlns:a16="http://schemas.microsoft.com/office/drawing/2014/main" xmlns="" id="{4CFC5189-7C19-451F-B420-F9629209D548}"/>
              </a:ext>
            </a:extLst>
          </p:cNvPr>
          <p:cNvSpPr/>
          <p:nvPr/>
        </p:nvSpPr>
        <p:spPr>
          <a:xfrm>
            <a:off x="5104556" y="1923678"/>
            <a:ext cx="3571900" cy="292246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D4E8E105-0000-4127-BC04-40FFE1250AEF}"/>
              </a:ext>
            </a:extLst>
          </p:cNvPr>
          <p:cNvSpPr txBox="1"/>
          <p:nvPr/>
        </p:nvSpPr>
        <p:spPr>
          <a:xfrm>
            <a:off x="5179577" y="2100793"/>
            <a:ext cx="3542380" cy="1569660"/>
          </a:xfrm>
          <a:prstGeom prst="rect">
            <a:avLst/>
          </a:prstGeom>
          <a:noFill/>
        </p:spPr>
        <p:txBody>
          <a:bodyPr wrap="square" rtlCol="0">
            <a:spAutoFit/>
          </a:bodyPr>
          <a:lstStyle/>
          <a:p>
            <a:pPr marL="342900" indent="-342900"/>
            <a:r>
              <a:rPr lang="en-US" sz="1600" dirty="0">
                <a:solidFill>
                  <a:schemeClr val="bg1"/>
                </a:solidFill>
                <a:sym typeface="Wingdings" pitchFamily="2" charset="2"/>
              </a:rPr>
              <a:t>OUTPUT</a:t>
            </a:r>
          </a:p>
          <a:p>
            <a:pPr marL="342900" indent="-342900"/>
            <a:endParaRPr lang="en-US" sz="1600" dirty="0">
              <a:solidFill>
                <a:schemeClr val="bg1"/>
              </a:solidFill>
              <a:sym typeface="Wingdings" pitchFamily="2" charset="2"/>
            </a:endParaRPr>
          </a:p>
          <a:p>
            <a:pPr marL="342900" indent="-342900"/>
            <a:r>
              <a:rPr lang="en-US" sz="1600" dirty="0">
                <a:solidFill>
                  <a:schemeClr val="bg1"/>
                </a:solidFill>
                <a:sym typeface="Wingdings" pitchFamily="2" charset="2"/>
              </a:rPr>
              <a:t>Enter your name and age: Amitabh 25</a:t>
            </a:r>
          </a:p>
          <a:p>
            <a:pPr marL="342900" indent="-342900"/>
            <a:r>
              <a:rPr lang="en-US" sz="1600" dirty="0">
                <a:solidFill>
                  <a:schemeClr val="bg1"/>
                </a:solidFill>
                <a:sym typeface="Wingdings" pitchFamily="2" charset="2"/>
              </a:rPr>
              <a:t>Amitabh 25</a:t>
            </a:r>
          </a:p>
          <a:p>
            <a:pPr marL="342900" indent="-342900"/>
            <a:r>
              <a:rPr lang="en-US" sz="1600" dirty="0">
                <a:solidFill>
                  <a:schemeClr val="bg1"/>
                </a:solidFill>
                <a:sym typeface="Wingdings" pitchFamily="2" charset="2"/>
              </a:rPr>
              <a:t>x = 2, y = 10</a:t>
            </a:r>
          </a:p>
        </p:txBody>
      </p:sp>
    </p:spTree>
    <p:extLst>
      <p:ext uri="{BB962C8B-B14F-4D97-AF65-F5344CB8AC3E}">
        <p14:creationId xmlns:p14="http://schemas.microsoft.com/office/powerpoint/2010/main" xmlns="" val="222134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wipe(down)">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wipe(down)">
                                      <p:cBhvr>
                                        <p:cTn id="18" dur="500"/>
                                        <p:tgtEl>
                                          <p:spTgt spid="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wipe(down)">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wipe(down)">
                                      <p:cBhvr>
                                        <p:cTn id="28" dur="500"/>
                                        <p:tgtEl>
                                          <p:spTgt spid="1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wipe(down)">
                                      <p:cBhvr>
                                        <p:cTn id="33" dur="500"/>
                                        <p:tgtEl>
                                          <p:spTgt spid="1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Effect transition="in" filter="wipe(down)">
                                      <p:cBhvr>
                                        <p:cTn id="38" dur="500"/>
                                        <p:tgtEl>
                                          <p:spTgt spid="1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animEffect transition="in" filter="wipe(down)">
                                      <p:cBhvr>
                                        <p:cTn id="43" dur="500"/>
                                        <p:tgtEl>
                                          <p:spTgt spid="11">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xEl>
                                              <p:pRg st="6" end="6"/>
                                            </p:txEl>
                                          </p:spTgt>
                                        </p:tgtEl>
                                        <p:attrNameLst>
                                          <p:attrName>style.visibility</p:attrName>
                                        </p:attrNameLst>
                                      </p:cBhvr>
                                      <p:to>
                                        <p:strVal val="visible"/>
                                      </p:to>
                                    </p:set>
                                    <p:animEffect transition="in" filter="wipe(down)">
                                      <p:cBhvr>
                                        <p:cTn id="48" dur="500"/>
                                        <p:tgtEl>
                                          <p:spTgt spid="11">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animEffect transition="in" filter="wipe(down)">
                                      <p:cBhvr>
                                        <p:cTn id="53" dur="500"/>
                                        <p:tgtEl>
                                          <p:spTgt spid="11">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1">
                                            <p:txEl>
                                              <p:pRg st="8" end="8"/>
                                            </p:txEl>
                                          </p:spTgt>
                                        </p:tgtEl>
                                        <p:attrNameLst>
                                          <p:attrName>style.visibility</p:attrName>
                                        </p:attrNameLst>
                                      </p:cBhvr>
                                      <p:to>
                                        <p:strVal val="visible"/>
                                      </p:to>
                                    </p:set>
                                    <p:animEffect transition="in" filter="wipe(down)">
                                      <p:cBhvr>
                                        <p:cTn id="58" dur="500"/>
                                        <p:tgtEl>
                                          <p:spTgt spid="11">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1">
                                            <p:txEl>
                                              <p:pRg st="9" end="9"/>
                                            </p:txEl>
                                          </p:spTgt>
                                        </p:tgtEl>
                                        <p:attrNameLst>
                                          <p:attrName>style.visibility</p:attrName>
                                        </p:attrNameLst>
                                      </p:cBhvr>
                                      <p:to>
                                        <p:strVal val="visible"/>
                                      </p:to>
                                    </p:set>
                                    <p:animEffect transition="in" filter="wipe(down)">
                                      <p:cBhvr>
                                        <p:cTn id="63" dur="500"/>
                                        <p:tgtEl>
                                          <p:spTgt spid="11">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1">
                                            <p:txEl>
                                              <p:pRg st="10" end="10"/>
                                            </p:txEl>
                                          </p:spTgt>
                                        </p:tgtEl>
                                        <p:attrNameLst>
                                          <p:attrName>style.visibility</p:attrName>
                                        </p:attrNameLst>
                                      </p:cBhvr>
                                      <p:to>
                                        <p:strVal val="visible"/>
                                      </p:to>
                                    </p:set>
                                    <p:animEffect transition="in" filter="wipe(down)">
                                      <p:cBhvr>
                                        <p:cTn id="68" dur="500"/>
                                        <p:tgtEl>
                                          <p:spTgt spid="11">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1">
                                            <p:txEl>
                                              <p:pRg st="11" end="11"/>
                                            </p:txEl>
                                          </p:spTgt>
                                        </p:tgtEl>
                                        <p:attrNameLst>
                                          <p:attrName>style.visibility</p:attrName>
                                        </p:attrNameLst>
                                      </p:cBhvr>
                                      <p:to>
                                        <p:strVal val="visible"/>
                                      </p:to>
                                    </p:set>
                                    <p:animEffect transition="in" filter="wipe(down)">
                                      <p:cBhvr>
                                        <p:cTn id="73" dur="500"/>
                                        <p:tgtEl>
                                          <p:spTgt spid="11">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4">
                                            <p:txEl>
                                              <p:pRg st="0" end="0"/>
                                            </p:txEl>
                                          </p:spTgt>
                                        </p:tgtEl>
                                        <p:attrNameLst>
                                          <p:attrName>style.visibility</p:attrName>
                                        </p:attrNameLst>
                                      </p:cBhvr>
                                      <p:to>
                                        <p:strVal val="visible"/>
                                      </p:to>
                                    </p:set>
                                    <p:animEffect transition="in" filter="wipe(down)">
                                      <p:cBhvr>
                                        <p:cTn id="78" dur="500"/>
                                        <p:tgtEl>
                                          <p:spTgt spid="14">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4">
                                            <p:txEl>
                                              <p:pRg st="2" end="2"/>
                                            </p:txEl>
                                          </p:spTgt>
                                        </p:tgtEl>
                                        <p:attrNameLst>
                                          <p:attrName>style.visibility</p:attrName>
                                        </p:attrNameLst>
                                      </p:cBhvr>
                                      <p:to>
                                        <p:strVal val="visible"/>
                                      </p:to>
                                    </p:set>
                                    <p:animEffect transition="in" filter="wipe(down)">
                                      <p:cBhvr>
                                        <p:cTn id="83" dur="500"/>
                                        <p:tgtEl>
                                          <p:spTgt spid="14">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4">
                                            <p:txEl>
                                              <p:pRg st="3" end="3"/>
                                            </p:txEl>
                                          </p:spTgt>
                                        </p:tgtEl>
                                        <p:attrNameLst>
                                          <p:attrName>style.visibility</p:attrName>
                                        </p:attrNameLst>
                                      </p:cBhvr>
                                      <p:to>
                                        <p:strVal val="visible"/>
                                      </p:to>
                                    </p:set>
                                    <p:animEffect transition="in" filter="wipe(down)">
                                      <p:cBhvr>
                                        <p:cTn id="88" dur="500"/>
                                        <p:tgtEl>
                                          <p:spTgt spid="14">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4">
                                            <p:txEl>
                                              <p:pRg st="4" end="4"/>
                                            </p:txEl>
                                          </p:spTgt>
                                        </p:tgtEl>
                                        <p:attrNameLst>
                                          <p:attrName>style.visibility</p:attrName>
                                        </p:attrNameLst>
                                      </p:cBhvr>
                                      <p:to>
                                        <p:strVal val="visible"/>
                                      </p:to>
                                    </p:set>
                                    <p:animEffect transition="in" filter="wipe(down)">
                                      <p:cBhvr>
                                        <p:cTn id="93"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2" grpId="0" build="p"/>
      <p:bldP spid="13" grpId="0" animBg="1"/>
      <p:bldP spid="1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3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2234206"/>
            <a:ext cx="7929618" cy="1532345"/>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A function to calculate average of 3 integers using first style of function designing</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269159" y="1030328"/>
            <a:ext cx="8479305"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67394" y="961811"/>
            <a:ext cx="7949022" cy="4058211"/>
          </a:xfrm>
          <a:prstGeom prst="rect">
            <a:avLst/>
          </a:prstGeom>
          <a:noFill/>
        </p:spPr>
        <p:txBody>
          <a:bodyPr wrap="square" numCol="2" rtlCol="0">
            <a:spAutoFit/>
          </a:bodyPr>
          <a:lstStyle/>
          <a:p>
            <a:pPr marL="342900" indent="-342900"/>
            <a:r>
              <a:rPr lang="en-US" sz="1500" dirty="0">
                <a:solidFill>
                  <a:schemeClr val="bg1"/>
                </a:solidFill>
                <a:sym typeface="Wingdings" pitchFamily="2" charset="2"/>
              </a:rPr>
              <a:t>#include &lt;</a:t>
            </a:r>
            <a:r>
              <a:rPr lang="en-US" sz="1500" dirty="0" err="1">
                <a:solidFill>
                  <a:schemeClr val="bg1"/>
                </a:solidFill>
                <a:sym typeface="Wingdings" pitchFamily="2" charset="2"/>
              </a:rPr>
              <a:t>stdio.h</a:t>
            </a:r>
            <a:r>
              <a:rPr lang="en-US" sz="1500" dirty="0" smtClean="0">
                <a:solidFill>
                  <a:schemeClr val="bg1"/>
                </a:solidFill>
                <a:sym typeface="Wingdings" pitchFamily="2" charset="2"/>
              </a:rPr>
              <a:t>&gt;</a:t>
            </a:r>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float average(int, int, int);</a:t>
            </a:r>
          </a:p>
          <a:p>
            <a:pPr marL="342900" indent="-342900"/>
            <a:endParaRPr lang="en-US" sz="1500" dirty="0">
              <a:solidFill>
                <a:schemeClr val="bg1"/>
              </a:solidFill>
              <a:sym typeface="Wingdings" pitchFamily="2" charset="2"/>
            </a:endParaRPr>
          </a:p>
          <a:p>
            <a:pPr marL="342900" indent="-342900"/>
            <a:r>
              <a:rPr lang="en-US" sz="1500" dirty="0" err="1" smtClean="0">
                <a:solidFill>
                  <a:schemeClr val="bg1"/>
                </a:solidFill>
                <a:sym typeface="Wingdings" pitchFamily="2" charset="2"/>
              </a:rPr>
              <a:t>int</a:t>
            </a:r>
            <a:r>
              <a:rPr lang="en-US" sz="1500" dirty="0" smtClean="0">
                <a:solidFill>
                  <a:schemeClr val="bg1"/>
                </a:solidFill>
                <a:sym typeface="Wingdings" pitchFamily="2" charset="2"/>
              </a:rPr>
              <a:t> </a:t>
            </a:r>
            <a:r>
              <a:rPr lang="en-US" sz="1500" dirty="0">
                <a:solidFill>
                  <a:schemeClr val="bg1"/>
                </a:solidFill>
                <a:sym typeface="Wingdings" pitchFamily="2" charset="2"/>
              </a:rPr>
              <a:t>main()</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int a, b, c;</a:t>
            </a:r>
          </a:p>
          <a:p>
            <a:pPr marL="342900" indent="-342900"/>
            <a:r>
              <a:rPr lang="en-US" sz="1500" dirty="0">
                <a:solidFill>
                  <a:schemeClr val="bg1"/>
                </a:solidFill>
                <a:sym typeface="Wingdings" pitchFamily="2" charset="2"/>
              </a:rPr>
              <a:t>	float d</a:t>
            </a:r>
            <a:r>
              <a:rPr lang="en-US" sz="1500" dirty="0" smtClean="0">
                <a:solidFill>
                  <a:schemeClr val="bg1"/>
                </a:solidFill>
                <a:sym typeface="Wingdings" pitchFamily="2" charset="2"/>
              </a:rPr>
              <a:t>;</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	printf("Enter 3 integers: ");</a:t>
            </a:r>
          </a:p>
          <a:p>
            <a:pPr marL="342900" indent="-342900"/>
            <a:r>
              <a:rPr lang="en-US" sz="1500" dirty="0">
                <a:solidFill>
                  <a:schemeClr val="bg1"/>
                </a:solidFill>
                <a:sym typeface="Wingdings" pitchFamily="2" charset="2"/>
              </a:rPr>
              <a:t>	scanf("%d %d %d", &amp;a, &amp;b, &amp;c);</a:t>
            </a:r>
          </a:p>
          <a:p>
            <a:pPr marL="342900" indent="-342900"/>
            <a:r>
              <a:rPr lang="en-US" sz="1500" dirty="0">
                <a:solidFill>
                  <a:schemeClr val="bg1"/>
                </a:solidFill>
                <a:sym typeface="Wingdings" pitchFamily="2" charset="2"/>
              </a:rPr>
              <a:t>	d = average(a, b, c);</a:t>
            </a:r>
          </a:p>
          <a:p>
            <a:pPr marL="342900" indent="-342900"/>
            <a:r>
              <a:rPr lang="en-US" sz="1500" dirty="0">
                <a:solidFill>
                  <a:schemeClr val="bg1"/>
                </a:solidFill>
                <a:sym typeface="Wingdings" pitchFamily="2" charset="2"/>
              </a:rPr>
              <a:t>	printf("Average is %f", d);</a:t>
            </a:r>
          </a:p>
          <a:p>
            <a:pPr marL="342900" indent="-342900"/>
            <a:r>
              <a:rPr lang="en-US" sz="1500" dirty="0">
                <a:solidFill>
                  <a:schemeClr val="bg1"/>
                </a:solidFill>
                <a:sym typeface="Wingdings" pitchFamily="2" charset="2"/>
              </a:rPr>
              <a:t>	</a:t>
            </a:r>
            <a:r>
              <a:rPr lang="en-US" sz="1500" dirty="0" smtClean="0">
                <a:solidFill>
                  <a:schemeClr val="bg1"/>
                </a:solidFill>
                <a:sym typeface="Wingdings" pitchFamily="2" charset="2"/>
              </a:rPr>
              <a:t>return 0;</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a:t>
            </a: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float average(int i, int j, int k)</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float x;</a:t>
            </a:r>
          </a:p>
          <a:p>
            <a:pPr marL="342900" indent="-342900"/>
            <a:r>
              <a:rPr lang="en-US" sz="1500" dirty="0">
                <a:solidFill>
                  <a:schemeClr val="bg1"/>
                </a:solidFill>
                <a:sym typeface="Wingdings" pitchFamily="2" charset="2"/>
              </a:rPr>
              <a:t>	x = (float)(i + j + k) / 3;</a:t>
            </a:r>
          </a:p>
          <a:p>
            <a:pPr marL="342900" indent="-342900"/>
            <a:r>
              <a:rPr lang="en-US" sz="1500" dirty="0">
                <a:solidFill>
                  <a:schemeClr val="bg1"/>
                </a:solidFill>
                <a:sym typeface="Wingdings" pitchFamily="2" charset="2"/>
              </a:rPr>
              <a:t>	return x;</a:t>
            </a:r>
          </a:p>
          <a:p>
            <a:pPr marL="342900" indent="-342900"/>
            <a:r>
              <a:rPr lang="en-US" sz="1500" dirty="0">
                <a:solidFill>
                  <a:schemeClr val="bg1"/>
                </a:solidFill>
                <a:sym typeface="Wingdings" pitchFamily="2" charset="2"/>
              </a:rPr>
              <a:t>}</a:t>
            </a:r>
            <a:endParaRPr lang="en-US" sz="1600" dirty="0">
              <a:solidFill>
                <a:schemeClr val="bg1"/>
              </a:solidFill>
              <a:sym typeface="Wingdings" pitchFamily="2" charset="2"/>
            </a:endParaRPr>
          </a:p>
        </p:txBody>
      </p:sp>
      <p:sp>
        <p:nvSpPr>
          <p:cNvPr id="13" name="Rectangle 12">
            <a:extLst>
              <a:ext uri="{FF2B5EF4-FFF2-40B4-BE49-F238E27FC236}">
                <a16:creationId xmlns:a16="http://schemas.microsoft.com/office/drawing/2014/main" xmlns="" id="{87BACF4F-048D-4775-89FD-2A59FD06D309}"/>
              </a:ext>
            </a:extLst>
          </p:cNvPr>
          <p:cNvSpPr/>
          <p:nvPr/>
        </p:nvSpPr>
        <p:spPr>
          <a:xfrm>
            <a:off x="3131840" y="2499742"/>
            <a:ext cx="2291164" cy="9738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Function Declaration</a:t>
            </a:r>
          </a:p>
          <a:p>
            <a:pPr algn="ctr"/>
            <a:r>
              <a:rPr lang="en-US" dirty="0"/>
              <a:t>or</a:t>
            </a:r>
          </a:p>
          <a:p>
            <a:pPr algn="ctr"/>
            <a:r>
              <a:rPr lang="en-US" dirty="0"/>
              <a:t>Function Prototype</a:t>
            </a:r>
          </a:p>
        </p:txBody>
      </p:sp>
      <p:cxnSp>
        <p:nvCxnSpPr>
          <p:cNvPr id="3" name="Straight Arrow Connector 2">
            <a:extLst>
              <a:ext uri="{FF2B5EF4-FFF2-40B4-BE49-F238E27FC236}">
                <a16:creationId xmlns:a16="http://schemas.microsoft.com/office/drawing/2014/main" xmlns="" id="{093BECA7-732A-44FE-8679-383085412CFA}"/>
              </a:ext>
            </a:extLst>
          </p:cNvPr>
          <p:cNvCxnSpPr>
            <a:cxnSpLocks/>
          </p:cNvCxnSpPr>
          <p:nvPr/>
        </p:nvCxnSpPr>
        <p:spPr>
          <a:xfrm>
            <a:off x="2195736" y="1923678"/>
            <a:ext cx="1872208" cy="72008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xmlns="" id="{D6AA6F64-F64F-4F14-9AC8-27CC430E2CF6}"/>
              </a:ext>
            </a:extLst>
          </p:cNvPr>
          <p:cNvSpPr/>
          <p:nvPr/>
        </p:nvSpPr>
        <p:spPr>
          <a:xfrm>
            <a:off x="4355976" y="3873647"/>
            <a:ext cx="1484538" cy="786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Function Call</a:t>
            </a:r>
          </a:p>
        </p:txBody>
      </p:sp>
      <p:cxnSp>
        <p:nvCxnSpPr>
          <p:cNvPr id="16" name="Straight Arrow Connector 15">
            <a:extLst>
              <a:ext uri="{FF2B5EF4-FFF2-40B4-BE49-F238E27FC236}">
                <a16:creationId xmlns:a16="http://schemas.microsoft.com/office/drawing/2014/main" xmlns="" id="{B3E23963-095B-47EA-A6AE-B1D10DB4BB0C}"/>
              </a:ext>
            </a:extLst>
          </p:cNvPr>
          <p:cNvCxnSpPr>
            <a:cxnSpLocks/>
          </p:cNvCxnSpPr>
          <p:nvPr/>
        </p:nvCxnSpPr>
        <p:spPr>
          <a:xfrm flipH="1" flipV="1">
            <a:off x="2411760" y="3867894"/>
            <a:ext cx="1930536" cy="28803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7" name="Rectangle 16">
            <a:extLst>
              <a:ext uri="{FF2B5EF4-FFF2-40B4-BE49-F238E27FC236}">
                <a16:creationId xmlns:a16="http://schemas.microsoft.com/office/drawing/2014/main" xmlns="" id="{CC2726E8-5987-497F-8598-9C2FEC91E3F7}"/>
              </a:ext>
            </a:extLst>
          </p:cNvPr>
          <p:cNvSpPr/>
          <p:nvPr/>
        </p:nvSpPr>
        <p:spPr>
          <a:xfrm>
            <a:off x="7259488" y="1203598"/>
            <a:ext cx="1632992" cy="11512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Function</a:t>
            </a:r>
          </a:p>
          <a:p>
            <a:pPr algn="ctr"/>
            <a:r>
              <a:rPr lang="en-US" dirty="0"/>
              <a:t>or </a:t>
            </a:r>
          </a:p>
          <a:p>
            <a:pPr algn="ctr"/>
            <a:r>
              <a:rPr lang="en-US" dirty="0"/>
              <a:t>Function Body</a:t>
            </a:r>
          </a:p>
        </p:txBody>
      </p:sp>
      <p:cxnSp>
        <p:nvCxnSpPr>
          <p:cNvPr id="18" name="Straight Arrow Connector 17">
            <a:extLst>
              <a:ext uri="{FF2B5EF4-FFF2-40B4-BE49-F238E27FC236}">
                <a16:creationId xmlns:a16="http://schemas.microsoft.com/office/drawing/2014/main" xmlns="" id="{D46BAB53-BCD4-4C25-B0D2-DE8D346BB068}"/>
              </a:ext>
            </a:extLst>
          </p:cNvPr>
          <p:cNvCxnSpPr>
            <a:cxnSpLocks/>
          </p:cNvCxnSpPr>
          <p:nvPr/>
        </p:nvCxnSpPr>
        <p:spPr>
          <a:xfrm flipH="1" flipV="1">
            <a:off x="6660232" y="1187683"/>
            <a:ext cx="792088" cy="24444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9" name="Right Brace 18">
            <a:extLst>
              <a:ext uri="{FF2B5EF4-FFF2-40B4-BE49-F238E27FC236}">
                <a16:creationId xmlns:a16="http://schemas.microsoft.com/office/drawing/2014/main" xmlns="" id="{285D0B61-4796-4C83-8CB4-98771A89BFBB}"/>
              </a:ext>
            </a:extLst>
          </p:cNvPr>
          <p:cNvSpPr/>
          <p:nvPr/>
        </p:nvSpPr>
        <p:spPr>
          <a:xfrm>
            <a:off x="6660232" y="1187682"/>
            <a:ext cx="421540" cy="115127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wipe(down)">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wipe(down)">
                                      <p:cBhvr>
                                        <p:cTn id="31" dur="500"/>
                                        <p:tgtEl>
                                          <p:spTgt spid="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wipe(down)">
                                      <p:cBhvr>
                                        <p:cTn id="36" dur="500"/>
                                        <p:tgtEl>
                                          <p:spTgt spid="1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8" end="8"/>
                                            </p:txEl>
                                          </p:spTgt>
                                        </p:tgtEl>
                                        <p:attrNameLst>
                                          <p:attrName>style.visibility</p:attrName>
                                        </p:attrNameLst>
                                      </p:cBhvr>
                                      <p:to>
                                        <p:strVal val="visible"/>
                                      </p:to>
                                    </p:set>
                                    <p:animEffect transition="in" filter="wipe(down)">
                                      <p:cBhvr>
                                        <p:cTn id="41" dur="500"/>
                                        <p:tgtEl>
                                          <p:spTgt spid="1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wipe(down)">
                                      <p:cBhvr>
                                        <p:cTn id="46" dur="500"/>
                                        <p:tgtEl>
                                          <p:spTgt spid="1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animEffect transition="in" filter="wipe(down)">
                                      <p:cBhvr>
                                        <p:cTn id="51" dur="500"/>
                                        <p:tgtEl>
                                          <p:spTgt spid="1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11" end="11"/>
                                            </p:txEl>
                                          </p:spTgt>
                                        </p:tgtEl>
                                        <p:attrNameLst>
                                          <p:attrName>style.visibility</p:attrName>
                                        </p:attrNameLst>
                                      </p:cBhvr>
                                      <p:to>
                                        <p:strVal val="visible"/>
                                      </p:to>
                                    </p:set>
                                    <p:animEffect transition="in" filter="wipe(down)">
                                      <p:cBhvr>
                                        <p:cTn id="56" dur="500"/>
                                        <p:tgtEl>
                                          <p:spTgt spid="11">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animEffect transition="in" filter="wipe(down)">
                                      <p:cBhvr>
                                        <p:cTn id="61" dur="500"/>
                                        <p:tgtEl>
                                          <p:spTgt spid="11">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3" end="13"/>
                                            </p:txEl>
                                          </p:spTgt>
                                        </p:tgtEl>
                                        <p:attrNameLst>
                                          <p:attrName>style.visibility</p:attrName>
                                        </p:attrNameLst>
                                      </p:cBhvr>
                                      <p:to>
                                        <p:strVal val="visible"/>
                                      </p:to>
                                    </p:set>
                                    <p:animEffect transition="in" filter="wipe(down)">
                                      <p:cBhvr>
                                        <p:cTn id="66" dur="500"/>
                                        <p:tgtEl>
                                          <p:spTgt spid="11">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5" end="15"/>
                                            </p:txEl>
                                          </p:spTgt>
                                        </p:tgtEl>
                                        <p:attrNameLst>
                                          <p:attrName>style.visibility</p:attrName>
                                        </p:attrNameLst>
                                      </p:cBhvr>
                                      <p:to>
                                        <p:strVal val="visible"/>
                                      </p:to>
                                    </p:set>
                                    <p:animEffect transition="in" filter="wipe(down)">
                                      <p:cBhvr>
                                        <p:cTn id="71" dur="500"/>
                                        <p:tgtEl>
                                          <p:spTgt spid="11">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6" end="16"/>
                                            </p:txEl>
                                          </p:spTgt>
                                        </p:tgtEl>
                                        <p:attrNameLst>
                                          <p:attrName>style.visibility</p:attrName>
                                        </p:attrNameLst>
                                      </p:cBhvr>
                                      <p:to>
                                        <p:strVal val="visible"/>
                                      </p:to>
                                    </p:set>
                                    <p:animEffect transition="in" filter="wipe(down)">
                                      <p:cBhvr>
                                        <p:cTn id="76" dur="500"/>
                                        <p:tgtEl>
                                          <p:spTgt spid="11">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7" end="17"/>
                                            </p:txEl>
                                          </p:spTgt>
                                        </p:tgtEl>
                                        <p:attrNameLst>
                                          <p:attrName>style.visibility</p:attrName>
                                        </p:attrNameLst>
                                      </p:cBhvr>
                                      <p:to>
                                        <p:strVal val="visible"/>
                                      </p:to>
                                    </p:set>
                                    <p:animEffect transition="in" filter="wipe(down)">
                                      <p:cBhvr>
                                        <p:cTn id="81" dur="500"/>
                                        <p:tgtEl>
                                          <p:spTgt spid="11">
                                            <p:txEl>
                                              <p:pRg st="17" end="1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18" end="18"/>
                                            </p:txEl>
                                          </p:spTgt>
                                        </p:tgtEl>
                                        <p:attrNameLst>
                                          <p:attrName>style.visibility</p:attrName>
                                        </p:attrNameLst>
                                      </p:cBhvr>
                                      <p:to>
                                        <p:strVal val="visible"/>
                                      </p:to>
                                    </p:set>
                                    <p:animEffect transition="in" filter="wipe(down)">
                                      <p:cBhvr>
                                        <p:cTn id="86" dur="500"/>
                                        <p:tgtEl>
                                          <p:spTgt spid="11">
                                            <p:txEl>
                                              <p:pRg st="18" end="1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19" end="19"/>
                                            </p:txEl>
                                          </p:spTgt>
                                        </p:tgtEl>
                                        <p:attrNameLst>
                                          <p:attrName>style.visibility</p:attrName>
                                        </p:attrNameLst>
                                      </p:cBhvr>
                                      <p:to>
                                        <p:strVal val="visible"/>
                                      </p:to>
                                    </p:set>
                                    <p:animEffect transition="in" filter="wipe(down)">
                                      <p:cBhvr>
                                        <p:cTn id="91" dur="500"/>
                                        <p:tgtEl>
                                          <p:spTgt spid="11">
                                            <p:txEl>
                                              <p:pRg st="19" end="1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1">
                                            <p:txEl>
                                              <p:pRg st="20" end="20"/>
                                            </p:txEl>
                                          </p:spTgt>
                                        </p:tgtEl>
                                        <p:attrNameLst>
                                          <p:attrName>style.visibility</p:attrName>
                                        </p:attrNameLst>
                                      </p:cBhvr>
                                      <p:to>
                                        <p:strVal val="visible"/>
                                      </p:to>
                                    </p:set>
                                    <p:animEffect transition="in" filter="wipe(down)">
                                      <p:cBhvr>
                                        <p:cTn id="96" dur="500"/>
                                        <p:tgtEl>
                                          <p:spTgt spid="11">
                                            <p:txEl>
                                              <p:pRg st="20" end="2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gtEl>
                                        <p:attrNameLst>
                                          <p:attrName>style.visibility</p:attrName>
                                        </p:attrNameLst>
                                      </p:cBhvr>
                                      <p:to>
                                        <p:strVal val="visible"/>
                                      </p:to>
                                    </p:set>
                                    <p:animEffect transition="in" filter="fade">
                                      <p:cBhvr>
                                        <p:cTn id="101" dur="2000"/>
                                        <p:tgtEl>
                                          <p:spTgt spid="3"/>
                                        </p:tgtEl>
                                      </p:cBhvr>
                                    </p:animEffect>
                                  </p:childTnLst>
                                </p:cTn>
                              </p:par>
                              <p:par>
                                <p:cTn id="102" presetID="10" presetClass="entr" presetSubtype="0" fill="hold"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2000"/>
                                        <p:tgtEl>
                                          <p:spTgt spid="1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fade">
                                      <p:cBhvr>
                                        <p:cTn id="107" dur="2000"/>
                                        <p:tgtEl>
                                          <p:spTgt spid="13"/>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fade">
                                      <p:cBhvr>
                                        <p:cTn id="110" dur="2000"/>
                                        <p:tgtEl>
                                          <p:spTgt spid="1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fade">
                                      <p:cBhvr>
                                        <p:cTn id="113" dur="2000"/>
                                        <p:tgtEl>
                                          <p:spTgt spid="1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7"/>
                                        </p:tgtEl>
                                        <p:attrNameLst>
                                          <p:attrName>style.visibility</p:attrName>
                                        </p:attrNameLst>
                                      </p:cBhvr>
                                      <p:to>
                                        <p:strVal val="visible"/>
                                      </p:to>
                                    </p:set>
                                    <p:animEffect transition="in" filter="fade">
                                      <p:cBhvr>
                                        <p:cTn id="116" dur="2000"/>
                                        <p:tgtEl>
                                          <p:spTgt spid="17"/>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fade">
                                      <p:cBhvr>
                                        <p:cTn id="12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3" grpId="0" animBg="1"/>
      <p:bldP spid="15" grpId="0" animBg="1"/>
      <p:bldP spid="17"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Special Note about return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14" name="TextBox 13"/>
          <p:cNvSpPr txBox="1"/>
          <p:nvPr/>
        </p:nvSpPr>
        <p:spPr>
          <a:xfrm>
            <a:off x="-32" y="1142990"/>
            <a:ext cx="9144032" cy="3970318"/>
          </a:xfrm>
          <a:prstGeom prst="rect">
            <a:avLst/>
          </a:prstGeom>
          <a:noFill/>
        </p:spPr>
        <p:txBody>
          <a:bodyPr wrap="square" rtlCol="0">
            <a:spAutoFit/>
          </a:bodyPr>
          <a:lstStyle/>
          <a:p>
            <a:pPr marL="342900" indent="-342900"/>
            <a:r>
              <a:rPr lang="en-US" b="1" dirty="0">
                <a:solidFill>
                  <a:srgbClr val="FF0000"/>
                </a:solidFill>
                <a:sym typeface="Wingdings" pitchFamily="2" charset="2"/>
              </a:rPr>
              <a:t>What is </a:t>
            </a:r>
            <a:r>
              <a:rPr lang="en-US" b="1" dirty="0">
                <a:solidFill>
                  <a:schemeClr val="bg1"/>
                </a:solidFill>
                <a:sym typeface="Wingdings" pitchFamily="2" charset="2"/>
              </a:rPr>
              <a:t>return</a:t>
            </a:r>
            <a:r>
              <a:rPr lang="en-US" b="1" dirty="0">
                <a:solidFill>
                  <a:srgbClr val="FF0000"/>
                </a:solidFill>
                <a:sym typeface="Wingdings" pitchFamily="2" charset="2"/>
              </a:rPr>
              <a:t>?</a:t>
            </a:r>
          </a:p>
          <a:p>
            <a:pPr marL="1257300" lvl="2" indent="-342900"/>
            <a:endParaRPr lang="en-US" b="1" dirty="0">
              <a:solidFill>
                <a:srgbClr val="002060"/>
              </a:solidFill>
              <a:sym typeface="Wingdings" pitchFamily="2" charset="2"/>
            </a:endParaRPr>
          </a:p>
          <a:p>
            <a:pPr marL="800100" lvl="1" indent="-342900">
              <a:buAutoNum type="arabicPeriod"/>
            </a:pPr>
            <a:r>
              <a:rPr lang="en-US" b="1" dirty="0">
                <a:solidFill>
                  <a:schemeClr val="bg1"/>
                </a:solidFill>
                <a:sym typeface="Wingdings" pitchFamily="2" charset="2"/>
              </a:rPr>
              <a:t>return</a:t>
            </a:r>
            <a:r>
              <a:rPr lang="en-US" b="1" dirty="0">
                <a:solidFill>
                  <a:srgbClr val="002060"/>
                </a:solidFill>
                <a:sym typeface="Wingdings" pitchFamily="2" charset="2"/>
              </a:rPr>
              <a:t> is a </a:t>
            </a:r>
            <a:r>
              <a:rPr lang="en-US" b="1" dirty="0">
                <a:solidFill>
                  <a:srgbClr val="08E64D"/>
                </a:solidFill>
                <a:sym typeface="Wingdings" pitchFamily="2" charset="2"/>
              </a:rPr>
              <a:t>keyword</a:t>
            </a:r>
          </a:p>
          <a:p>
            <a:pPr marL="800100" lvl="1" indent="-342900">
              <a:buAutoNum type="arabicPeriod"/>
            </a:pPr>
            <a:endParaRPr lang="en-US" b="1" dirty="0">
              <a:solidFill>
                <a:srgbClr val="002060"/>
              </a:solidFill>
              <a:sym typeface="Wingdings" pitchFamily="2" charset="2"/>
            </a:endParaRPr>
          </a:p>
          <a:p>
            <a:pPr marL="800100" lvl="1" indent="-342900"/>
            <a:r>
              <a:rPr lang="en-US" b="1" dirty="0">
                <a:solidFill>
                  <a:srgbClr val="002060"/>
                </a:solidFill>
                <a:sym typeface="Wingdings" pitchFamily="2" charset="2"/>
              </a:rPr>
              <a:t>2. We use </a:t>
            </a:r>
            <a:r>
              <a:rPr lang="en-US" b="1" dirty="0">
                <a:solidFill>
                  <a:schemeClr val="bg1"/>
                </a:solidFill>
                <a:sym typeface="Wingdings" pitchFamily="2" charset="2"/>
              </a:rPr>
              <a:t>return</a:t>
            </a:r>
            <a:r>
              <a:rPr lang="en-US" b="1" dirty="0">
                <a:solidFill>
                  <a:srgbClr val="002060"/>
                </a:solidFill>
                <a:sym typeface="Wingdings" pitchFamily="2" charset="2"/>
              </a:rPr>
              <a:t> for returning back a</a:t>
            </a:r>
            <a:r>
              <a:rPr lang="en-US" b="1" dirty="0">
                <a:solidFill>
                  <a:srgbClr val="08E64D"/>
                </a:solidFill>
                <a:sym typeface="Wingdings" pitchFamily="2" charset="2"/>
              </a:rPr>
              <a:t> value </a:t>
            </a:r>
            <a:r>
              <a:rPr lang="en-US" b="1" dirty="0">
                <a:solidFill>
                  <a:srgbClr val="002060"/>
                </a:solidFill>
                <a:sym typeface="Wingdings" pitchFamily="2" charset="2"/>
              </a:rPr>
              <a:t>to the caller </a:t>
            </a:r>
            <a:r>
              <a:rPr lang="en-US" b="1" dirty="0">
                <a:solidFill>
                  <a:srgbClr val="08E64D"/>
                </a:solidFill>
                <a:sym typeface="Wingdings" pitchFamily="2" charset="2"/>
              </a:rPr>
              <a:t>function</a:t>
            </a:r>
            <a:r>
              <a:rPr lang="en-US" b="1" dirty="0">
                <a:solidFill>
                  <a:srgbClr val="002060"/>
                </a:solidFill>
                <a:sym typeface="Wingdings" pitchFamily="2" charset="2"/>
              </a:rPr>
              <a:t>.</a:t>
            </a:r>
          </a:p>
          <a:p>
            <a:pPr marL="800100" lvl="1" indent="-342900"/>
            <a:endParaRPr lang="en-US" b="1" dirty="0">
              <a:solidFill>
                <a:srgbClr val="002060"/>
              </a:solidFill>
              <a:sym typeface="Wingdings" pitchFamily="2" charset="2"/>
            </a:endParaRPr>
          </a:p>
          <a:p>
            <a:pPr marL="800100" lvl="1" indent="-342900"/>
            <a:r>
              <a:rPr lang="en-US" b="1" dirty="0">
                <a:solidFill>
                  <a:srgbClr val="FF0000"/>
                </a:solidFill>
                <a:sym typeface="Wingdings" pitchFamily="2" charset="2"/>
              </a:rPr>
              <a:t>3. Syntax:</a:t>
            </a:r>
          </a:p>
          <a:p>
            <a:pPr marL="1257300" lvl="2" indent="-342900"/>
            <a:endParaRPr lang="en-US" b="1" dirty="0">
              <a:solidFill>
                <a:srgbClr val="002060"/>
              </a:solidFill>
              <a:sym typeface="Wingdings" pitchFamily="2" charset="2"/>
            </a:endParaRPr>
          </a:p>
          <a:p>
            <a:pPr marL="1257300" lvl="2" indent="-342900"/>
            <a:r>
              <a:rPr lang="en-US" b="1" dirty="0">
                <a:solidFill>
                  <a:srgbClr val="002060"/>
                </a:solidFill>
                <a:sym typeface="Wingdings" pitchFamily="2" charset="2"/>
              </a:rPr>
              <a:t>	</a:t>
            </a:r>
            <a:r>
              <a:rPr lang="en-US" b="1" dirty="0">
                <a:solidFill>
                  <a:schemeClr val="bg1"/>
                </a:solidFill>
                <a:sym typeface="Wingdings" pitchFamily="2" charset="2"/>
              </a:rPr>
              <a:t>return</a:t>
            </a:r>
            <a:r>
              <a:rPr lang="en-US" b="1" dirty="0">
                <a:solidFill>
                  <a:srgbClr val="002060"/>
                </a:solidFill>
                <a:sym typeface="Wingdings" pitchFamily="2" charset="2"/>
              </a:rPr>
              <a:t>(</a:t>
            </a:r>
            <a:r>
              <a:rPr lang="en-US" b="1" dirty="0">
                <a:solidFill>
                  <a:srgbClr val="08E64D"/>
                </a:solidFill>
                <a:sym typeface="Wingdings" pitchFamily="2" charset="2"/>
              </a:rPr>
              <a:t>&lt;value&gt;</a:t>
            </a:r>
            <a:r>
              <a:rPr lang="en-US" b="1" dirty="0">
                <a:solidFill>
                  <a:srgbClr val="002060"/>
                </a:solidFill>
                <a:sym typeface="Wingdings" pitchFamily="2" charset="2"/>
              </a:rPr>
              <a:t>);</a:t>
            </a:r>
          </a:p>
          <a:p>
            <a:pPr marL="1257300" lvl="2" indent="-342900"/>
            <a:endParaRPr lang="en-US" b="1" dirty="0">
              <a:solidFill>
                <a:srgbClr val="002060"/>
              </a:solidFill>
              <a:sym typeface="Wingdings" pitchFamily="2" charset="2"/>
            </a:endParaRPr>
          </a:p>
          <a:p>
            <a:pPr marL="1714500" lvl="3" indent="-342900"/>
            <a:r>
              <a:rPr lang="en-US" b="1" dirty="0">
                <a:solidFill>
                  <a:srgbClr val="002060"/>
                </a:solidFill>
                <a:sym typeface="Wingdings" pitchFamily="2" charset="2"/>
              </a:rPr>
              <a:t>	or</a:t>
            </a:r>
          </a:p>
          <a:p>
            <a:pPr marL="1714500" lvl="3" indent="-342900"/>
            <a:endParaRPr lang="en-US" b="1" dirty="0">
              <a:solidFill>
                <a:srgbClr val="002060"/>
              </a:solidFill>
              <a:sym typeface="Wingdings" pitchFamily="2" charset="2"/>
            </a:endParaRPr>
          </a:p>
          <a:p>
            <a:pPr marL="1257300" lvl="2" indent="-342900"/>
            <a:r>
              <a:rPr lang="en-US" b="1" dirty="0">
                <a:solidFill>
                  <a:srgbClr val="002060"/>
                </a:solidFill>
                <a:sym typeface="Wingdings" pitchFamily="2" charset="2"/>
              </a:rPr>
              <a:t>	</a:t>
            </a:r>
            <a:r>
              <a:rPr lang="en-US" b="1" dirty="0">
                <a:solidFill>
                  <a:schemeClr val="bg1"/>
                </a:solidFill>
                <a:sym typeface="Wingdings" pitchFamily="2" charset="2"/>
              </a:rPr>
              <a:t>return</a:t>
            </a:r>
            <a:r>
              <a:rPr lang="en-US" b="1" dirty="0">
                <a:solidFill>
                  <a:srgbClr val="002060"/>
                </a:solidFill>
                <a:sym typeface="Wingdings" pitchFamily="2" charset="2"/>
              </a:rPr>
              <a:t> </a:t>
            </a:r>
            <a:r>
              <a:rPr lang="en-US" b="1" dirty="0">
                <a:solidFill>
                  <a:srgbClr val="08E64D"/>
                </a:solidFill>
                <a:sym typeface="Wingdings" pitchFamily="2" charset="2"/>
              </a:rPr>
              <a:t>value</a:t>
            </a:r>
            <a:r>
              <a:rPr lang="en-US" b="1" dirty="0">
                <a:solidFill>
                  <a:srgbClr val="002060"/>
                </a:solidFill>
                <a:sym typeface="Wingdings" pitchFamily="2" charset="2"/>
              </a:rPr>
              <a:t>;</a:t>
            </a:r>
          </a:p>
          <a:p>
            <a:pPr marL="1257300" lvl="2" indent="-342900"/>
            <a:endParaRPr lang="en-US" b="1" dirty="0">
              <a:solidFill>
                <a:srgbClr val="002060"/>
              </a:solidFill>
              <a:sym typeface="Wingdings" pitchFamily="2" charset="2"/>
            </a:endParaRP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wipe(down)">
                                      <p:cBhvr>
                                        <p:cTn id="10" dur="500"/>
                                        <p:tgtEl>
                                          <p:spTgt spid="14">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wipe(down)">
                                      <p:cBhvr>
                                        <p:cTn id="13" dur="500"/>
                                        <p:tgtEl>
                                          <p:spTgt spid="14">
                                            <p:txEl>
                                              <p:pRg st="4" end="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wipe(down)">
                                      <p:cBhvr>
                                        <p:cTn id="16" dur="500"/>
                                        <p:tgtEl>
                                          <p:spTgt spid="14">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animEffect transition="in" filter="wipe(down)">
                                      <p:cBhvr>
                                        <p:cTn id="19" dur="500"/>
                                        <p:tgtEl>
                                          <p:spTgt spid="14">
                                            <p:txEl>
                                              <p:pRg st="8" end="8"/>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xEl>
                                              <p:pRg st="10" end="10"/>
                                            </p:txEl>
                                          </p:spTgt>
                                        </p:tgtEl>
                                        <p:attrNameLst>
                                          <p:attrName>style.visibility</p:attrName>
                                        </p:attrNameLst>
                                      </p:cBhvr>
                                      <p:to>
                                        <p:strVal val="visible"/>
                                      </p:to>
                                    </p:set>
                                    <p:animEffect transition="in" filter="wipe(down)">
                                      <p:cBhvr>
                                        <p:cTn id="22" dur="500"/>
                                        <p:tgtEl>
                                          <p:spTgt spid="14">
                                            <p:txEl>
                                              <p:pRg st="10" end="1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xEl>
                                              <p:pRg st="12" end="12"/>
                                            </p:txEl>
                                          </p:spTgt>
                                        </p:tgtEl>
                                        <p:attrNameLst>
                                          <p:attrName>style.visibility</p:attrName>
                                        </p:attrNameLst>
                                      </p:cBhvr>
                                      <p:to>
                                        <p:strVal val="visible"/>
                                      </p:to>
                                    </p:set>
                                    <p:animEffect transition="in" filter="wipe(down)">
                                      <p:cBhvr>
                                        <p:cTn id="25" dur="500"/>
                                        <p:tgtEl>
                                          <p:spTgt spid="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Example of return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3139321"/>
          </a:xfrm>
          <a:prstGeom prst="rect">
            <a:avLst/>
          </a:prstGeom>
          <a:noFill/>
        </p:spPr>
        <p:txBody>
          <a:bodyPr wrap="square" rtlCol="0">
            <a:spAutoFit/>
          </a:bodyPr>
          <a:lstStyle/>
          <a:p>
            <a:pPr marL="800100" lvl="1" indent="-342900"/>
            <a:r>
              <a:rPr lang="en-US" b="1" dirty="0">
                <a:solidFill>
                  <a:srgbClr val="002060"/>
                </a:solidFill>
                <a:sym typeface="Wingdings" pitchFamily="2" charset="2"/>
              </a:rPr>
              <a:t>1.</a:t>
            </a:r>
            <a:r>
              <a:rPr lang="en-US" b="1" dirty="0">
                <a:solidFill>
                  <a:schemeClr val="bg1"/>
                </a:solidFill>
                <a:sym typeface="Wingdings" pitchFamily="2" charset="2"/>
              </a:rPr>
              <a:t> return </a:t>
            </a:r>
            <a:r>
              <a:rPr lang="en-US" b="1" dirty="0">
                <a:solidFill>
                  <a:srgbClr val="002060"/>
                </a:solidFill>
                <a:sym typeface="Wingdings" pitchFamily="2" charset="2"/>
              </a:rPr>
              <a:t>(10);</a:t>
            </a:r>
          </a:p>
          <a:p>
            <a:pPr marL="800100" lvl="1" indent="-342900"/>
            <a:r>
              <a:rPr lang="en-US" b="1" dirty="0">
                <a:solidFill>
                  <a:srgbClr val="002060"/>
                </a:solidFill>
                <a:sym typeface="Wingdings" pitchFamily="2" charset="2"/>
              </a:rPr>
              <a:t>2. </a:t>
            </a:r>
            <a:r>
              <a:rPr lang="en-US" b="1" dirty="0">
                <a:solidFill>
                  <a:schemeClr val="bg1"/>
                </a:solidFill>
                <a:sym typeface="Wingdings" pitchFamily="2" charset="2"/>
              </a:rPr>
              <a:t>return</a:t>
            </a:r>
            <a:r>
              <a:rPr lang="en-US" b="1" dirty="0">
                <a:solidFill>
                  <a:srgbClr val="002060"/>
                </a:solidFill>
                <a:sym typeface="Wingdings" pitchFamily="2" charset="2"/>
              </a:rPr>
              <a:t> (q);</a:t>
            </a:r>
          </a:p>
          <a:p>
            <a:pPr marL="800100" lvl="1" indent="-342900"/>
            <a:r>
              <a:rPr lang="en-US" b="1" dirty="0">
                <a:solidFill>
                  <a:srgbClr val="002060"/>
                </a:solidFill>
                <a:sym typeface="Wingdings" pitchFamily="2" charset="2"/>
              </a:rPr>
              <a:t>3. </a:t>
            </a:r>
            <a:r>
              <a:rPr lang="en-US" b="1" dirty="0">
                <a:solidFill>
                  <a:schemeClr val="bg1"/>
                </a:solidFill>
                <a:sym typeface="Wingdings" pitchFamily="2" charset="2"/>
              </a:rPr>
              <a:t>return</a:t>
            </a:r>
            <a:r>
              <a:rPr lang="en-US" b="1" dirty="0">
                <a:solidFill>
                  <a:srgbClr val="002060"/>
                </a:solidFill>
                <a:sym typeface="Wingdings" pitchFamily="2" charset="2"/>
              </a:rPr>
              <a:t> (q + r);</a:t>
            </a:r>
          </a:p>
          <a:p>
            <a:pPr marL="800100" lvl="1" indent="-342900"/>
            <a:r>
              <a:rPr lang="en-US" b="1" dirty="0">
                <a:solidFill>
                  <a:srgbClr val="002060"/>
                </a:solidFill>
                <a:sym typeface="Wingdings" pitchFamily="2" charset="2"/>
              </a:rPr>
              <a:t>4. </a:t>
            </a:r>
            <a:r>
              <a:rPr lang="en-US" b="1" dirty="0">
                <a:solidFill>
                  <a:schemeClr val="bg1"/>
                </a:solidFill>
                <a:sym typeface="Wingdings" pitchFamily="2" charset="2"/>
              </a:rPr>
              <a:t>return</a:t>
            </a:r>
            <a:r>
              <a:rPr lang="en-US" b="1" dirty="0">
                <a:solidFill>
                  <a:srgbClr val="002060"/>
                </a:solidFill>
                <a:sym typeface="Wingdings" pitchFamily="2" charset="2"/>
              </a:rPr>
              <a:t> (p, q);</a:t>
            </a:r>
          </a:p>
          <a:p>
            <a:pPr marL="1257300" lvl="2" indent="-342900"/>
            <a:r>
              <a:rPr lang="en-US" b="1" dirty="0">
                <a:solidFill>
                  <a:srgbClr val="002060"/>
                </a:solidFill>
                <a:sym typeface="Wingdings" pitchFamily="2" charset="2"/>
              </a:rPr>
              <a:t>	</a:t>
            </a:r>
            <a:r>
              <a:rPr lang="en-US" b="1" dirty="0">
                <a:solidFill>
                  <a:srgbClr val="08E64D"/>
                </a:solidFill>
                <a:sym typeface="Wingdings" pitchFamily="2" charset="2"/>
              </a:rPr>
              <a:t>or</a:t>
            </a:r>
          </a:p>
          <a:p>
            <a:pPr marL="800100" lvl="1" indent="-342900"/>
            <a:r>
              <a:rPr lang="en-US" b="1" dirty="0">
                <a:solidFill>
                  <a:srgbClr val="002060"/>
                </a:solidFill>
                <a:sym typeface="Wingdings" pitchFamily="2" charset="2"/>
              </a:rPr>
              <a:t>	</a:t>
            </a:r>
            <a:r>
              <a:rPr lang="en-US" b="1" dirty="0">
                <a:solidFill>
                  <a:schemeClr val="bg1"/>
                </a:solidFill>
                <a:sym typeface="Wingdings" pitchFamily="2" charset="2"/>
              </a:rPr>
              <a:t>return</a:t>
            </a:r>
            <a:r>
              <a:rPr lang="en-US" b="1" dirty="0">
                <a:solidFill>
                  <a:srgbClr val="002060"/>
                </a:solidFill>
                <a:sym typeface="Wingdings" pitchFamily="2" charset="2"/>
              </a:rPr>
              <a:t> (q);</a:t>
            </a:r>
          </a:p>
          <a:p>
            <a:pPr marL="800100" lvl="1" indent="-342900"/>
            <a:r>
              <a:rPr lang="en-US" b="1" dirty="0">
                <a:solidFill>
                  <a:srgbClr val="002060"/>
                </a:solidFill>
                <a:sym typeface="Wingdings" pitchFamily="2" charset="2"/>
              </a:rPr>
              <a:t>5. </a:t>
            </a:r>
            <a:r>
              <a:rPr lang="en-US" b="1" dirty="0">
                <a:solidFill>
                  <a:schemeClr val="bg1"/>
                </a:solidFill>
                <a:sym typeface="Wingdings" pitchFamily="2" charset="2"/>
              </a:rPr>
              <a:t>return</a:t>
            </a:r>
            <a:r>
              <a:rPr lang="en-US" b="1" dirty="0">
                <a:solidFill>
                  <a:srgbClr val="002060"/>
                </a:solidFill>
                <a:sym typeface="Wingdings" pitchFamily="2" charset="2"/>
              </a:rPr>
              <a:t> p, q;</a:t>
            </a:r>
          </a:p>
          <a:p>
            <a:pPr marL="800100" lvl="1" indent="-342900"/>
            <a:r>
              <a:rPr lang="en-US" b="1" dirty="0">
                <a:solidFill>
                  <a:srgbClr val="002060"/>
                </a:solidFill>
                <a:sym typeface="Wingdings" pitchFamily="2" charset="2"/>
              </a:rPr>
              <a:t>	   </a:t>
            </a:r>
            <a:r>
              <a:rPr lang="en-US" b="1" dirty="0">
                <a:solidFill>
                  <a:srgbClr val="08E64D"/>
                </a:solidFill>
                <a:sym typeface="Wingdings" pitchFamily="2" charset="2"/>
              </a:rPr>
              <a:t>or</a:t>
            </a:r>
          </a:p>
          <a:p>
            <a:pPr marL="800100" lvl="1" indent="-342900"/>
            <a:r>
              <a:rPr lang="en-US" b="1" dirty="0">
                <a:solidFill>
                  <a:srgbClr val="002060"/>
                </a:solidFill>
                <a:sym typeface="Wingdings" pitchFamily="2" charset="2"/>
              </a:rPr>
              <a:t>	</a:t>
            </a:r>
            <a:r>
              <a:rPr lang="en-US" b="1" dirty="0">
                <a:solidFill>
                  <a:schemeClr val="bg1"/>
                </a:solidFill>
                <a:sym typeface="Wingdings" pitchFamily="2" charset="2"/>
              </a:rPr>
              <a:t>return</a:t>
            </a:r>
            <a:r>
              <a:rPr lang="en-US" b="1" dirty="0">
                <a:solidFill>
                  <a:srgbClr val="002060"/>
                </a:solidFill>
                <a:sym typeface="Wingdings" pitchFamily="2" charset="2"/>
              </a:rPr>
              <a:t> p;</a:t>
            </a:r>
          </a:p>
          <a:p>
            <a:pPr marL="800100" lvl="1" indent="-342900"/>
            <a:r>
              <a:rPr lang="en-US" b="1" dirty="0">
                <a:solidFill>
                  <a:srgbClr val="002060"/>
                </a:solidFill>
                <a:sym typeface="Wingdings" pitchFamily="2" charset="2"/>
              </a:rPr>
              <a:t>6. </a:t>
            </a:r>
            <a:r>
              <a:rPr lang="en-US" b="1" dirty="0">
                <a:solidFill>
                  <a:schemeClr val="bg1"/>
                </a:solidFill>
                <a:sym typeface="Wingdings" pitchFamily="2" charset="2"/>
              </a:rPr>
              <a:t>return</a:t>
            </a:r>
            <a:r>
              <a:rPr lang="en-US" b="1" dirty="0">
                <a:solidFill>
                  <a:srgbClr val="002060"/>
                </a:solidFill>
                <a:sym typeface="Wingdings" pitchFamily="2" charset="2"/>
              </a:rPr>
              <a:t> p;</a:t>
            </a:r>
          </a:p>
          <a:p>
            <a:pPr marL="800100" lvl="1" indent="-342900"/>
            <a:r>
              <a:rPr lang="en-US" b="1" dirty="0">
                <a:solidFill>
                  <a:srgbClr val="002060"/>
                </a:solidFill>
                <a:sym typeface="Wingdings" pitchFamily="2" charset="2"/>
              </a:rPr>
              <a:t>     </a:t>
            </a:r>
            <a:r>
              <a:rPr lang="en-US" b="1" dirty="0">
                <a:solidFill>
                  <a:schemeClr val="bg1"/>
                </a:solidFill>
                <a:sym typeface="Wingdings" pitchFamily="2" charset="2"/>
              </a:rPr>
              <a:t>return</a:t>
            </a:r>
            <a:r>
              <a:rPr lang="en-US" b="1" dirty="0">
                <a:solidFill>
                  <a:srgbClr val="002060"/>
                </a:solidFill>
                <a:sym typeface="Wingdings" pitchFamily="2" charset="2"/>
              </a:rPr>
              <a:t> q;</a:t>
            </a:r>
          </a:p>
        </p:txBody>
      </p:sp>
      <p:sp>
        <p:nvSpPr>
          <p:cNvPr id="7" name="Rectangle 6">
            <a:extLst>
              <a:ext uri="{FF2B5EF4-FFF2-40B4-BE49-F238E27FC236}">
                <a16:creationId xmlns:a16="http://schemas.microsoft.com/office/drawing/2014/main" xmlns="" id="{DB318DB8-B5D1-4D34-BFB4-E5FC501BDC4F}"/>
              </a:ext>
            </a:extLst>
          </p:cNvPr>
          <p:cNvSpPr/>
          <p:nvPr/>
        </p:nvSpPr>
        <p:spPr>
          <a:xfrm>
            <a:off x="3779912" y="3873647"/>
            <a:ext cx="1975920" cy="786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ERROR</a:t>
            </a:r>
          </a:p>
          <a:p>
            <a:pPr algn="ctr"/>
            <a:r>
              <a:rPr lang="en-US" dirty="0"/>
              <a:t>Unreachable Code</a:t>
            </a:r>
          </a:p>
        </p:txBody>
      </p:sp>
      <p:cxnSp>
        <p:nvCxnSpPr>
          <p:cNvPr id="8" name="Straight Arrow Connector 7">
            <a:extLst>
              <a:ext uri="{FF2B5EF4-FFF2-40B4-BE49-F238E27FC236}">
                <a16:creationId xmlns:a16="http://schemas.microsoft.com/office/drawing/2014/main" xmlns="" id="{D799E504-C15F-4C7E-9C8E-E1807BA8DAA2}"/>
              </a:ext>
            </a:extLst>
          </p:cNvPr>
          <p:cNvCxnSpPr>
            <a:cxnSpLocks/>
          </p:cNvCxnSpPr>
          <p:nvPr/>
        </p:nvCxnSpPr>
        <p:spPr>
          <a:xfrm flipH="1" flipV="1">
            <a:off x="1763688" y="4143386"/>
            <a:ext cx="2578608" cy="1254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xmlns="" val="29681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wipe(down)">
                                      <p:cBhvr>
                                        <p:cTn id="16" dur="500"/>
                                        <p:tgtEl>
                                          <p:spTgt spid="1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wipe(down)">
                                      <p:cBhvr>
                                        <p:cTn id="19" dur="500"/>
                                        <p:tgtEl>
                                          <p:spTgt spid="1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wipe(down)">
                                      <p:cBhvr>
                                        <p:cTn id="22" dur="500"/>
                                        <p:tgtEl>
                                          <p:spTgt spid="1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wipe(down)">
                                      <p:cBhvr>
                                        <p:cTn id="25" dur="500"/>
                                        <p:tgtEl>
                                          <p:spTgt spid="1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wipe(down)">
                                      <p:cBhvr>
                                        <p:cTn id="28" dur="500"/>
                                        <p:tgtEl>
                                          <p:spTgt spid="1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wipe(down)">
                                      <p:cBhvr>
                                        <p:cTn id="31" dur="500"/>
                                        <p:tgtEl>
                                          <p:spTgt spid="1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wipe(down)">
                                      <p:cBhvr>
                                        <p:cTn id="34" dur="500"/>
                                        <p:tgtEl>
                                          <p:spTgt spid="1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animEffect transition="in" filter="wipe(down)">
                                      <p:cBhvr>
                                        <p:cTn id="37" dur="500"/>
                                        <p:tgtEl>
                                          <p:spTgt spid="1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Above code can also be written as</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269159" y="1030328"/>
            <a:ext cx="8479305"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67394" y="961811"/>
            <a:ext cx="7949022" cy="3785652"/>
          </a:xfrm>
          <a:prstGeom prst="rect">
            <a:avLst/>
          </a:prstGeom>
          <a:noFill/>
        </p:spPr>
        <p:txBody>
          <a:bodyPr wrap="square" numCol="2" rtlCol="0">
            <a:spAutoFit/>
          </a:bodyPr>
          <a:lstStyle/>
          <a:p>
            <a:pPr marL="342900" indent="-342900"/>
            <a:r>
              <a:rPr lang="en-US" sz="1500" dirty="0">
                <a:solidFill>
                  <a:schemeClr val="bg1"/>
                </a:solidFill>
                <a:sym typeface="Wingdings" pitchFamily="2" charset="2"/>
              </a:rPr>
              <a:t>#include &lt;</a:t>
            </a:r>
            <a:r>
              <a:rPr lang="en-US" sz="1500" dirty="0" err="1">
                <a:solidFill>
                  <a:schemeClr val="bg1"/>
                </a:solidFill>
                <a:sym typeface="Wingdings" pitchFamily="2" charset="2"/>
              </a:rPr>
              <a:t>stdio.h</a:t>
            </a:r>
            <a:r>
              <a:rPr lang="en-US" sz="1500" dirty="0" smtClean="0">
                <a:solidFill>
                  <a:schemeClr val="bg1"/>
                </a:solidFill>
                <a:sym typeface="Wingdings" pitchFamily="2" charset="2"/>
              </a:rPr>
              <a:t>&gt;</a:t>
            </a:r>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float average(int i, int j, int k)</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float x;</a:t>
            </a:r>
          </a:p>
          <a:p>
            <a:pPr marL="342900" indent="-342900"/>
            <a:r>
              <a:rPr lang="en-US" sz="1500" dirty="0">
                <a:solidFill>
                  <a:schemeClr val="bg1"/>
                </a:solidFill>
                <a:sym typeface="Wingdings" pitchFamily="2" charset="2"/>
              </a:rPr>
              <a:t>	x = (float)(i + j + k) / 3;</a:t>
            </a:r>
          </a:p>
          <a:p>
            <a:pPr marL="342900" indent="-342900"/>
            <a:r>
              <a:rPr lang="en-US" sz="1500" dirty="0">
                <a:solidFill>
                  <a:schemeClr val="bg1"/>
                </a:solidFill>
                <a:sym typeface="Wingdings" pitchFamily="2" charset="2"/>
              </a:rPr>
              <a:t>	return x;</a:t>
            </a:r>
          </a:p>
          <a:p>
            <a:pPr marL="342900" indent="-342900"/>
            <a:r>
              <a:rPr lang="en-US" sz="1500" dirty="0">
                <a:solidFill>
                  <a:schemeClr val="bg1"/>
                </a:solidFill>
                <a:sym typeface="Wingdings" pitchFamily="2" charset="2"/>
              </a:rPr>
              <a:t>}</a:t>
            </a:r>
            <a:endParaRPr lang="en-US" sz="16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err="1" smtClean="0">
                <a:solidFill>
                  <a:schemeClr val="bg1"/>
                </a:solidFill>
                <a:sym typeface="Wingdings" pitchFamily="2" charset="2"/>
              </a:rPr>
              <a:t>int</a:t>
            </a:r>
            <a:r>
              <a:rPr lang="en-US" sz="1500" dirty="0" smtClean="0">
                <a:solidFill>
                  <a:schemeClr val="bg1"/>
                </a:solidFill>
                <a:sym typeface="Wingdings" pitchFamily="2" charset="2"/>
              </a:rPr>
              <a:t> </a:t>
            </a:r>
            <a:r>
              <a:rPr lang="en-US" sz="1500" dirty="0">
                <a:solidFill>
                  <a:schemeClr val="bg1"/>
                </a:solidFill>
                <a:sym typeface="Wingdings" pitchFamily="2" charset="2"/>
              </a:rPr>
              <a:t>main()</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int a, b, c;</a:t>
            </a:r>
          </a:p>
          <a:p>
            <a:pPr marL="342900" indent="-342900"/>
            <a:r>
              <a:rPr lang="en-US" sz="1500" dirty="0">
                <a:solidFill>
                  <a:schemeClr val="bg1"/>
                </a:solidFill>
                <a:sym typeface="Wingdings" pitchFamily="2" charset="2"/>
              </a:rPr>
              <a:t>	float d</a:t>
            </a:r>
            <a:r>
              <a:rPr lang="en-US" sz="1500" dirty="0" smtClean="0">
                <a:solidFill>
                  <a:schemeClr val="bg1"/>
                </a:solidFill>
                <a:sym typeface="Wingdings" pitchFamily="2" charset="2"/>
              </a:rPr>
              <a:t>;</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	printf("Enter 3 integers: ");</a:t>
            </a:r>
          </a:p>
          <a:p>
            <a:pPr marL="342900" indent="-342900"/>
            <a:r>
              <a:rPr lang="en-US" sz="1500" dirty="0">
                <a:solidFill>
                  <a:schemeClr val="bg1"/>
                </a:solidFill>
                <a:sym typeface="Wingdings" pitchFamily="2" charset="2"/>
              </a:rPr>
              <a:t>	scanf("%d %d %d", &amp;a, &amp;b, &amp;c);</a:t>
            </a:r>
          </a:p>
          <a:p>
            <a:pPr marL="342900" indent="-342900"/>
            <a:r>
              <a:rPr lang="en-US" sz="1500" dirty="0">
                <a:solidFill>
                  <a:schemeClr val="bg1"/>
                </a:solidFill>
                <a:sym typeface="Wingdings" pitchFamily="2" charset="2"/>
              </a:rPr>
              <a:t>	d = average(a, b, c);</a:t>
            </a:r>
          </a:p>
          <a:p>
            <a:pPr marL="342900" indent="-342900"/>
            <a:r>
              <a:rPr lang="en-US" sz="1500" dirty="0">
                <a:solidFill>
                  <a:schemeClr val="bg1"/>
                </a:solidFill>
                <a:sym typeface="Wingdings" pitchFamily="2" charset="2"/>
              </a:rPr>
              <a:t>	printf("Average is %f", d);</a:t>
            </a:r>
          </a:p>
          <a:p>
            <a:pPr marL="342900" indent="-342900"/>
            <a:r>
              <a:rPr lang="en-US" sz="1500" dirty="0">
                <a:solidFill>
                  <a:schemeClr val="bg1"/>
                </a:solidFill>
                <a:sym typeface="Wingdings" pitchFamily="2" charset="2"/>
              </a:rPr>
              <a:t>	</a:t>
            </a:r>
            <a:r>
              <a:rPr lang="en-US" sz="1500" dirty="0" smtClean="0">
                <a:solidFill>
                  <a:schemeClr val="bg1"/>
                </a:solidFill>
                <a:sym typeface="Wingdings" pitchFamily="2" charset="2"/>
              </a:rPr>
              <a:t>return 0;</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a:t>
            </a:r>
          </a:p>
        </p:txBody>
      </p:sp>
      <p:sp>
        <p:nvSpPr>
          <p:cNvPr id="2" name="Oval 1">
            <a:extLst>
              <a:ext uri="{FF2B5EF4-FFF2-40B4-BE49-F238E27FC236}">
                <a16:creationId xmlns:a16="http://schemas.microsoft.com/office/drawing/2014/main" xmlns="" id="{BAEEB674-F1DA-42C6-8A5A-529B0E582BA7}"/>
              </a:ext>
            </a:extLst>
          </p:cNvPr>
          <p:cNvSpPr/>
          <p:nvPr/>
        </p:nvSpPr>
        <p:spPr>
          <a:xfrm>
            <a:off x="4276767" y="3219822"/>
            <a:ext cx="1663385" cy="6738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Operating system</a:t>
            </a:r>
          </a:p>
        </p:txBody>
      </p:sp>
      <p:sp>
        <p:nvSpPr>
          <p:cNvPr id="4" name="Arrow: Curved Up 3">
            <a:extLst>
              <a:ext uri="{FF2B5EF4-FFF2-40B4-BE49-F238E27FC236}">
                <a16:creationId xmlns:a16="http://schemas.microsoft.com/office/drawing/2014/main" xmlns="" id="{4928899C-B234-45F1-B18C-9C76DC1C404F}"/>
              </a:ext>
            </a:extLst>
          </p:cNvPr>
          <p:cNvSpPr/>
          <p:nvPr/>
        </p:nvSpPr>
        <p:spPr>
          <a:xfrm rot="10800000">
            <a:off x="1259631" y="2914445"/>
            <a:ext cx="3405703" cy="37738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urved Up 19">
            <a:extLst>
              <a:ext uri="{FF2B5EF4-FFF2-40B4-BE49-F238E27FC236}">
                <a16:creationId xmlns:a16="http://schemas.microsoft.com/office/drawing/2014/main" xmlns="" id="{8AAAE83C-EA9C-49F0-BA64-65535ABFD67F}"/>
              </a:ext>
            </a:extLst>
          </p:cNvPr>
          <p:cNvSpPr/>
          <p:nvPr/>
        </p:nvSpPr>
        <p:spPr>
          <a:xfrm rot="10251631">
            <a:off x="1217550" y="1088481"/>
            <a:ext cx="3411746" cy="45116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xmlns="" id="{BFF5C962-6628-49EA-A3F7-BBA075226B4C}"/>
              </a:ext>
            </a:extLst>
          </p:cNvPr>
          <p:cNvSpPr/>
          <p:nvPr/>
        </p:nvSpPr>
        <p:spPr>
          <a:xfrm>
            <a:off x="3050638" y="1275606"/>
            <a:ext cx="1249725" cy="6738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Function call</a:t>
            </a:r>
          </a:p>
        </p:txBody>
      </p:sp>
    </p:spTree>
    <p:extLst>
      <p:ext uri="{BB962C8B-B14F-4D97-AF65-F5344CB8AC3E}">
        <p14:creationId xmlns:p14="http://schemas.microsoft.com/office/powerpoint/2010/main" xmlns="" val="25591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wipe(down)">
                                      <p:cBhvr>
                                        <p:cTn id="21" dur="500"/>
                                        <p:tgtEl>
                                          <p:spTgt spid="1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wipe(down)">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Effect transition="in" filter="wipe(down)">
                                      <p:cBhvr>
                                        <p:cTn id="31" dur="500"/>
                                        <p:tgtEl>
                                          <p:spTgt spid="1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6" end="6"/>
                                            </p:txEl>
                                          </p:spTgt>
                                        </p:tgtEl>
                                        <p:attrNameLst>
                                          <p:attrName>style.visibility</p:attrName>
                                        </p:attrNameLst>
                                      </p:cBhvr>
                                      <p:to>
                                        <p:strVal val="visible"/>
                                      </p:to>
                                    </p:set>
                                    <p:animEffect transition="in" filter="wipe(down)">
                                      <p:cBhvr>
                                        <p:cTn id="36" dur="500"/>
                                        <p:tgtEl>
                                          <p:spTgt spid="11">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Effect transition="in" filter="wipe(down)">
                                      <p:cBhvr>
                                        <p:cTn id="41" dur="500"/>
                                        <p:tgtEl>
                                          <p:spTgt spid="11">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wipe(down)">
                                      <p:cBhvr>
                                        <p:cTn id="46" dur="500"/>
                                        <p:tgtEl>
                                          <p:spTgt spid="1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animEffect transition="in" filter="wipe(down)">
                                      <p:cBhvr>
                                        <p:cTn id="51" dur="500"/>
                                        <p:tgtEl>
                                          <p:spTgt spid="1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11" end="11"/>
                                            </p:txEl>
                                          </p:spTgt>
                                        </p:tgtEl>
                                        <p:attrNameLst>
                                          <p:attrName>style.visibility</p:attrName>
                                        </p:attrNameLst>
                                      </p:cBhvr>
                                      <p:to>
                                        <p:strVal val="visible"/>
                                      </p:to>
                                    </p:set>
                                    <p:animEffect transition="in" filter="wipe(down)">
                                      <p:cBhvr>
                                        <p:cTn id="56" dur="500"/>
                                        <p:tgtEl>
                                          <p:spTgt spid="11">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animEffect transition="in" filter="wipe(down)">
                                      <p:cBhvr>
                                        <p:cTn id="61" dur="500"/>
                                        <p:tgtEl>
                                          <p:spTgt spid="11">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3" end="13"/>
                                            </p:txEl>
                                          </p:spTgt>
                                        </p:tgtEl>
                                        <p:attrNameLst>
                                          <p:attrName>style.visibility</p:attrName>
                                        </p:attrNameLst>
                                      </p:cBhvr>
                                      <p:to>
                                        <p:strVal val="visible"/>
                                      </p:to>
                                    </p:set>
                                    <p:animEffect transition="in" filter="wipe(down)">
                                      <p:cBhvr>
                                        <p:cTn id="66" dur="500"/>
                                        <p:tgtEl>
                                          <p:spTgt spid="11">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4" end="14"/>
                                            </p:txEl>
                                          </p:spTgt>
                                        </p:tgtEl>
                                        <p:attrNameLst>
                                          <p:attrName>style.visibility</p:attrName>
                                        </p:attrNameLst>
                                      </p:cBhvr>
                                      <p:to>
                                        <p:strVal val="visible"/>
                                      </p:to>
                                    </p:set>
                                    <p:animEffect transition="in" filter="wipe(down)">
                                      <p:cBhvr>
                                        <p:cTn id="71" dur="500"/>
                                        <p:tgtEl>
                                          <p:spTgt spid="11">
                                            <p:txEl>
                                              <p:pRg st="14" end="1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5" end="15"/>
                                            </p:txEl>
                                          </p:spTgt>
                                        </p:tgtEl>
                                        <p:attrNameLst>
                                          <p:attrName>style.visibility</p:attrName>
                                        </p:attrNameLst>
                                      </p:cBhvr>
                                      <p:to>
                                        <p:strVal val="visible"/>
                                      </p:to>
                                    </p:set>
                                    <p:animEffect transition="in" filter="wipe(down)">
                                      <p:cBhvr>
                                        <p:cTn id="76" dur="500"/>
                                        <p:tgtEl>
                                          <p:spTgt spid="11">
                                            <p:txEl>
                                              <p:pRg st="15" end="1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6" end="16"/>
                                            </p:txEl>
                                          </p:spTgt>
                                        </p:tgtEl>
                                        <p:attrNameLst>
                                          <p:attrName>style.visibility</p:attrName>
                                        </p:attrNameLst>
                                      </p:cBhvr>
                                      <p:to>
                                        <p:strVal val="visible"/>
                                      </p:to>
                                    </p:set>
                                    <p:animEffect transition="in" filter="wipe(down)">
                                      <p:cBhvr>
                                        <p:cTn id="81" dur="500"/>
                                        <p:tgtEl>
                                          <p:spTgt spid="11">
                                            <p:txEl>
                                              <p:pRg st="16" end="1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17" end="17"/>
                                            </p:txEl>
                                          </p:spTgt>
                                        </p:tgtEl>
                                        <p:attrNameLst>
                                          <p:attrName>style.visibility</p:attrName>
                                        </p:attrNameLst>
                                      </p:cBhvr>
                                      <p:to>
                                        <p:strVal val="visible"/>
                                      </p:to>
                                    </p:set>
                                    <p:animEffect transition="in" filter="wipe(down)">
                                      <p:cBhvr>
                                        <p:cTn id="86" dur="500"/>
                                        <p:tgtEl>
                                          <p:spTgt spid="11">
                                            <p:txEl>
                                              <p:pRg st="17" end="17"/>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18" end="18"/>
                                            </p:txEl>
                                          </p:spTgt>
                                        </p:tgtEl>
                                        <p:attrNameLst>
                                          <p:attrName>style.visibility</p:attrName>
                                        </p:attrNameLst>
                                      </p:cBhvr>
                                      <p:to>
                                        <p:strVal val="visible"/>
                                      </p:to>
                                    </p:set>
                                    <p:animEffect transition="in" filter="wipe(down)">
                                      <p:cBhvr>
                                        <p:cTn id="91" dur="500"/>
                                        <p:tgtEl>
                                          <p:spTgt spid="11">
                                            <p:txEl>
                                              <p:pRg st="18" end="18"/>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2000"/>
                                        <p:tgtEl>
                                          <p:spTgt spid="2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2000"/>
                                        <p:tgtEl>
                                          <p:spTgt spid="2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2000"/>
                                        <p:tgtEl>
                                          <p:spTgt spid="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fade">
                                      <p:cBhvr>
                                        <p:cTn id="10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2" grpId="0" animBg="1"/>
      <p:bldP spid="4"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is function?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631216"/>
          </a:xfrm>
          <a:prstGeom prst="rect">
            <a:avLst/>
          </a:prstGeom>
          <a:noFill/>
        </p:spPr>
        <p:txBody>
          <a:bodyPr wrap="square" rtlCol="0">
            <a:spAutoFit/>
          </a:bodyPr>
          <a:lstStyle/>
          <a:p>
            <a:pPr marL="342900" indent="-342900">
              <a:buFont typeface="Arial" pitchFamily="34" charset="0"/>
              <a:buChar char="•"/>
            </a:pPr>
            <a:r>
              <a:rPr lang="en-US" sz="2000" b="1" dirty="0">
                <a:solidFill>
                  <a:srgbClr val="08E64D"/>
                </a:solidFill>
                <a:sym typeface="Wingdings" pitchFamily="2" charset="2"/>
              </a:rPr>
              <a:t>Function</a:t>
            </a:r>
            <a:r>
              <a:rPr lang="en-US" sz="2000" b="1" dirty="0">
                <a:solidFill>
                  <a:srgbClr val="002060"/>
                </a:solidFill>
                <a:sym typeface="Wingdings" pitchFamily="2" charset="2"/>
              </a:rPr>
              <a:t> are small blocks of code, having a particular name, followed by a pair of      </a:t>
            </a:r>
            <a:r>
              <a:rPr lang="en-US" sz="2000" b="1" dirty="0">
                <a:solidFill>
                  <a:schemeClr val="bg1"/>
                </a:solidFill>
                <a:sym typeface="Wingdings" pitchFamily="2" charset="2"/>
              </a:rPr>
              <a:t>parenthesis, designed to perform a particular task.</a:t>
            </a:r>
          </a:p>
          <a:p>
            <a:pPr marL="342900" indent="-342900"/>
            <a:endParaRPr lang="en-US" sz="2000" b="1" dirty="0">
              <a:solidFill>
                <a:srgbClr val="002060"/>
              </a:solidFill>
              <a:sym typeface="Wingdings" pitchFamily="2" charset="2"/>
            </a:endParaRPr>
          </a:p>
          <a:p>
            <a:pPr marL="342900" indent="-342900">
              <a:buFont typeface="Arial" pitchFamily="34" charset="0"/>
              <a:buChar char="•"/>
            </a:pPr>
            <a:r>
              <a:rPr lang="en-US" sz="2000" b="1" dirty="0">
                <a:solidFill>
                  <a:srgbClr val="002060"/>
                </a:solidFill>
                <a:sym typeface="Wingdings" pitchFamily="2" charset="2"/>
              </a:rPr>
              <a:t>These</a:t>
            </a:r>
            <a:r>
              <a:rPr lang="en-US" sz="2000" b="1" dirty="0">
                <a:solidFill>
                  <a:srgbClr val="08E64D"/>
                </a:solidFill>
                <a:sym typeface="Wingdings" pitchFamily="2" charset="2"/>
              </a:rPr>
              <a:t> functions </a:t>
            </a:r>
            <a:r>
              <a:rPr lang="en-US" sz="2000" b="1" dirty="0">
                <a:solidFill>
                  <a:srgbClr val="002060"/>
                </a:solidFill>
                <a:sym typeface="Wingdings" pitchFamily="2" charset="2"/>
              </a:rPr>
              <a:t>can then be </a:t>
            </a:r>
            <a:r>
              <a:rPr lang="en-US" sz="2000" b="1" dirty="0">
                <a:solidFill>
                  <a:schemeClr val="bg1"/>
                </a:solidFill>
                <a:sym typeface="Wingdings" pitchFamily="2" charset="2"/>
              </a:rPr>
              <a:t>called by the main program whenever the </a:t>
            </a:r>
            <a:r>
              <a:rPr lang="en-US" sz="2000" b="1" dirty="0">
                <a:solidFill>
                  <a:srgbClr val="002060"/>
                </a:solidFill>
                <a:sym typeface="Wingdings" pitchFamily="2" charset="2"/>
              </a:rPr>
              <a:t>need of the    task performed by a function arises.</a:t>
            </a:r>
            <a:endParaRPr lang="en-US" sz="2000" b="1" dirty="0">
              <a:solidFill>
                <a:srgbClr val="0000CC"/>
              </a:solidFill>
              <a:sym typeface="Wingdings" pitchFamily="2" charset="2"/>
            </a:endParaRP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2073309"/>
            <a:ext cx="7929618" cy="1854138"/>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create a function called factorial() which should accept an integer as argument and should calculate and return it's factorial. Make sure that your function           return 1 if 0 is passed as argument</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980602"/>
            <a:ext cx="7929618" cy="203955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create a function called convert(), which should accept a character as argument and return it by</a:t>
            </a:r>
          </a:p>
          <a:p>
            <a:pPr algn="ctr"/>
            <a:r>
              <a:rPr lang="en-US" sz="2400" b="1" dirty="0">
                <a:solidFill>
                  <a:srgbClr val="FFFF00"/>
                </a:solidFill>
              </a:rPr>
              <a:t>converting from lower case to upper case and vice-versa. If the passed character is not an alphabet then it should be</a:t>
            </a:r>
          </a:p>
          <a:p>
            <a:pPr algn="ctr"/>
            <a:r>
              <a:rPr lang="en-US" sz="2400" b="1" dirty="0">
                <a:solidFill>
                  <a:srgbClr val="FFFF00"/>
                </a:solidFill>
              </a:rPr>
              <a:t>returned as it is.</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980602"/>
            <a:ext cx="7929618" cy="203955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Calculating Factorial Using First Style of Function Designing</a:t>
            </a:r>
          </a:p>
        </p:txBody>
      </p:sp>
    </p:spTree>
    <p:extLst>
      <p:ext uri="{BB962C8B-B14F-4D97-AF65-F5344CB8AC3E}">
        <p14:creationId xmlns:p14="http://schemas.microsoft.com/office/powerpoint/2010/main" xmlns="" val="116625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269159" y="1030328"/>
            <a:ext cx="8479305"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67394" y="961811"/>
            <a:ext cx="7949022" cy="3785652"/>
          </a:xfrm>
          <a:prstGeom prst="rect">
            <a:avLst/>
          </a:prstGeom>
          <a:noFill/>
        </p:spPr>
        <p:txBody>
          <a:bodyPr wrap="square" numCol="2" rtlCol="0">
            <a:spAutoFit/>
          </a:bodyPr>
          <a:lstStyle/>
          <a:p>
            <a:pPr marL="342900" indent="-342900"/>
            <a:r>
              <a:rPr lang="en-US" sz="1500" dirty="0">
                <a:solidFill>
                  <a:schemeClr val="bg1"/>
                </a:solidFill>
                <a:sym typeface="Wingdings" pitchFamily="2" charset="2"/>
              </a:rPr>
              <a:t>#include &lt;</a:t>
            </a:r>
            <a:r>
              <a:rPr lang="en-US" sz="1500" dirty="0" err="1">
                <a:solidFill>
                  <a:schemeClr val="bg1"/>
                </a:solidFill>
                <a:sym typeface="Wingdings" pitchFamily="2" charset="2"/>
              </a:rPr>
              <a:t>stdio.h</a:t>
            </a:r>
            <a:r>
              <a:rPr lang="en-US" sz="1500" dirty="0" smtClean="0">
                <a:solidFill>
                  <a:schemeClr val="bg1"/>
                </a:solidFill>
                <a:sym typeface="Wingdings" pitchFamily="2" charset="2"/>
              </a:rPr>
              <a:t>&gt;</a:t>
            </a:r>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int fact(int);</a:t>
            </a:r>
          </a:p>
          <a:p>
            <a:pPr marL="342900" indent="-342900"/>
            <a:endParaRPr lang="en-US" sz="1500" dirty="0">
              <a:solidFill>
                <a:schemeClr val="bg1"/>
              </a:solidFill>
              <a:sym typeface="Wingdings" pitchFamily="2" charset="2"/>
            </a:endParaRPr>
          </a:p>
          <a:p>
            <a:pPr marL="342900" indent="-342900"/>
            <a:r>
              <a:rPr lang="en-US" sz="1500" dirty="0" err="1" smtClean="0">
                <a:solidFill>
                  <a:schemeClr val="bg1"/>
                </a:solidFill>
                <a:sym typeface="Wingdings" pitchFamily="2" charset="2"/>
              </a:rPr>
              <a:t>int</a:t>
            </a:r>
            <a:r>
              <a:rPr lang="en-US" sz="1500" dirty="0" smtClean="0">
                <a:solidFill>
                  <a:schemeClr val="bg1"/>
                </a:solidFill>
                <a:sym typeface="Wingdings" pitchFamily="2" charset="2"/>
              </a:rPr>
              <a:t> </a:t>
            </a:r>
            <a:r>
              <a:rPr lang="en-US" sz="1500" dirty="0">
                <a:solidFill>
                  <a:schemeClr val="bg1"/>
                </a:solidFill>
                <a:sym typeface="Wingdings" pitchFamily="2" charset="2"/>
              </a:rPr>
              <a:t>main()</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int n, f</a:t>
            </a:r>
            <a:r>
              <a:rPr lang="en-US" sz="1500" dirty="0" smtClean="0">
                <a:solidFill>
                  <a:schemeClr val="bg1"/>
                </a:solidFill>
                <a:sym typeface="Wingdings" pitchFamily="2" charset="2"/>
              </a:rPr>
              <a:t>;</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	printf("Enter a no.:");</a:t>
            </a:r>
          </a:p>
          <a:p>
            <a:pPr marL="342900" indent="-342900"/>
            <a:r>
              <a:rPr lang="en-US" sz="1500" dirty="0">
                <a:solidFill>
                  <a:schemeClr val="bg1"/>
                </a:solidFill>
                <a:sym typeface="Wingdings" pitchFamily="2" charset="2"/>
              </a:rPr>
              <a:t>	scanf("%d", &amp;n);</a:t>
            </a:r>
          </a:p>
          <a:p>
            <a:pPr marL="342900" indent="-342900"/>
            <a:r>
              <a:rPr lang="en-US" sz="1500" dirty="0">
                <a:solidFill>
                  <a:schemeClr val="bg1"/>
                </a:solidFill>
                <a:sym typeface="Wingdings" pitchFamily="2" charset="2"/>
              </a:rPr>
              <a:t>	f = fact(n);</a:t>
            </a:r>
          </a:p>
          <a:p>
            <a:pPr marL="342900" indent="-342900"/>
            <a:r>
              <a:rPr lang="en-US" sz="1500" dirty="0">
                <a:solidFill>
                  <a:schemeClr val="bg1"/>
                </a:solidFill>
                <a:sym typeface="Wingdings" pitchFamily="2" charset="2"/>
              </a:rPr>
              <a:t>	printf("Fact is %d", f);</a:t>
            </a:r>
          </a:p>
          <a:p>
            <a:pPr marL="342900" indent="-342900"/>
            <a:r>
              <a:rPr lang="en-US" sz="1500" dirty="0">
                <a:solidFill>
                  <a:schemeClr val="bg1"/>
                </a:solidFill>
                <a:sym typeface="Wingdings" pitchFamily="2" charset="2"/>
              </a:rPr>
              <a:t>	</a:t>
            </a:r>
            <a:r>
              <a:rPr lang="en-US" sz="1500" dirty="0" smtClean="0">
                <a:solidFill>
                  <a:schemeClr val="bg1"/>
                </a:solidFill>
                <a:sym typeface="Wingdings" pitchFamily="2" charset="2"/>
              </a:rPr>
              <a:t>return 0;</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a:t>
            </a: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int fact(int n)</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int f = 1;</a:t>
            </a:r>
          </a:p>
          <a:p>
            <a:pPr marL="342900" indent="-342900"/>
            <a:r>
              <a:rPr lang="en-US" sz="1500" dirty="0">
                <a:solidFill>
                  <a:schemeClr val="bg1"/>
                </a:solidFill>
                <a:sym typeface="Wingdings" pitchFamily="2" charset="2"/>
              </a:rPr>
              <a:t>	while(n &gt; 1)</a:t>
            </a:r>
          </a:p>
          <a:p>
            <a:pPr marL="342900" indent="-342900"/>
            <a:r>
              <a:rPr lang="en-US" sz="1500" dirty="0">
                <a:solidFill>
                  <a:schemeClr val="bg1"/>
                </a:solidFill>
                <a:sym typeface="Wingdings" pitchFamily="2" charset="2"/>
              </a:rPr>
              <a:t>	{</a:t>
            </a:r>
          </a:p>
          <a:p>
            <a:pPr marL="342900" indent="-342900"/>
            <a:r>
              <a:rPr lang="en-US" sz="1500" dirty="0">
                <a:solidFill>
                  <a:schemeClr val="bg1"/>
                </a:solidFill>
                <a:sym typeface="Wingdings" pitchFamily="2" charset="2"/>
              </a:rPr>
              <a:t>		f = f * n;</a:t>
            </a:r>
          </a:p>
          <a:p>
            <a:pPr marL="342900" indent="-342900"/>
            <a:r>
              <a:rPr lang="en-US" sz="1500" dirty="0">
                <a:solidFill>
                  <a:schemeClr val="bg1"/>
                </a:solidFill>
                <a:sym typeface="Wingdings" pitchFamily="2" charset="2"/>
              </a:rPr>
              <a:t>		n--;</a:t>
            </a:r>
          </a:p>
          <a:p>
            <a:pPr marL="342900" indent="-342900"/>
            <a:r>
              <a:rPr lang="en-US" sz="1500" dirty="0">
                <a:solidFill>
                  <a:schemeClr val="bg1"/>
                </a:solidFill>
                <a:sym typeface="Wingdings" pitchFamily="2" charset="2"/>
              </a:rPr>
              <a:t>	}</a:t>
            </a:r>
          </a:p>
          <a:p>
            <a:pPr marL="342900" indent="-342900"/>
            <a:r>
              <a:rPr lang="en-US" sz="1500" dirty="0">
                <a:solidFill>
                  <a:schemeClr val="bg1"/>
                </a:solidFill>
                <a:sym typeface="Wingdings" pitchFamily="2" charset="2"/>
              </a:rPr>
              <a:t>	return f;</a:t>
            </a:r>
          </a:p>
          <a:p>
            <a:pPr marL="342900" indent="-342900"/>
            <a:r>
              <a:rPr lang="en-US" sz="1500" dirty="0">
                <a:solidFill>
                  <a:schemeClr val="bg1"/>
                </a:solidFill>
                <a:sym typeface="Wingdings" pitchFamily="2" charset="2"/>
              </a:rPr>
              <a:t>}</a:t>
            </a:r>
          </a:p>
        </p:txBody>
      </p:sp>
    </p:spTree>
    <p:extLst>
      <p:ext uri="{BB962C8B-B14F-4D97-AF65-F5344CB8AC3E}">
        <p14:creationId xmlns:p14="http://schemas.microsoft.com/office/powerpoint/2010/main" xmlns="" val="25230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 calcmode="lin" valueType="num">
                                      <p:cBhvr additive="base">
                                        <p:cTn id="3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 calcmode="lin" valueType="num">
                                      <p:cBhvr additive="base">
                                        <p:cTn id="4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xEl>
                                              <p:pRg st="9" end="9"/>
                                            </p:txEl>
                                          </p:spTgt>
                                        </p:tgtEl>
                                        <p:attrNameLst>
                                          <p:attrName>style.visibility</p:attrName>
                                        </p:attrNameLst>
                                      </p:cBhvr>
                                      <p:to>
                                        <p:strVal val="visible"/>
                                      </p:to>
                                    </p:set>
                                    <p:anim calcmode="lin" valueType="num">
                                      <p:cBhvr additive="base">
                                        <p:cTn id="5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xEl>
                                              <p:pRg st="10" end="10"/>
                                            </p:txEl>
                                          </p:spTgt>
                                        </p:tgtEl>
                                        <p:attrNameLst>
                                          <p:attrName>style.visibility</p:attrName>
                                        </p:attrNameLst>
                                      </p:cBhvr>
                                      <p:to>
                                        <p:strVal val="visible"/>
                                      </p:to>
                                    </p:set>
                                    <p:anim calcmode="lin" valueType="num">
                                      <p:cBhvr additive="base">
                                        <p:cTn id="5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xEl>
                                              <p:pRg st="11" end="11"/>
                                            </p:txEl>
                                          </p:spTgt>
                                        </p:tgtEl>
                                        <p:attrNameLst>
                                          <p:attrName>style.visibility</p:attrName>
                                        </p:attrNameLst>
                                      </p:cBhvr>
                                      <p:to>
                                        <p:strVal val="visible"/>
                                      </p:to>
                                    </p:set>
                                    <p:anim calcmode="lin" valueType="num">
                                      <p:cBhvr additive="base">
                                        <p:cTn id="65"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anim calcmode="lin" valueType="num">
                                      <p:cBhvr additive="base">
                                        <p:cTn id="71"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
                                            <p:txEl>
                                              <p:pRg st="14" end="14"/>
                                            </p:txEl>
                                          </p:spTgt>
                                        </p:tgtEl>
                                        <p:attrNameLst>
                                          <p:attrName>style.visibility</p:attrName>
                                        </p:attrNameLst>
                                      </p:cBhvr>
                                      <p:to>
                                        <p:strVal val="visible"/>
                                      </p:to>
                                    </p:set>
                                    <p:anim calcmode="lin" valueType="num">
                                      <p:cBhvr additive="base">
                                        <p:cTn id="77"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1">
                                            <p:txEl>
                                              <p:pRg st="15" end="15"/>
                                            </p:txEl>
                                          </p:spTgt>
                                        </p:tgtEl>
                                        <p:attrNameLst>
                                          <p:attrName>style.visibility</p:attrName>
                                        </p:attrNameLst>
                                      </p:cBhvr>
                                      <p:to>
                                        <p:strVal val="visible"/>
                                      </p:to>
                                    </p:set>
                                    <p:anim calcmode="lin" valueType="num">
                                      <p:cBhvr additive="base">
                                        <p:cTn id="83"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xEl>
                                              <p:pRg st="16" end="16"/>
                                            </p:txEl>
                                          </p:spTgt>
                                        </p:tgtEl>
                                        <p:attrNameLst>
                                          <p:attrName>style.visibility</p:attrName>
                                        </p:attrNameLst>
                                      </p:cBhvr>
                                      <p:to>
                                        <p:strVal val="visible"/>
                                      </p:to>
                                    </p:set>
                                    <p:anim calcmode="lin" valueType="num">
                                      <p:cBhvr additive="base">
                                        <p:cTn id="89"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1">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1">
                                            <p:txEl>
                                              <p:pRg st="17" end="17"/>
                                            </p:txEl>
                                          </p:spTgt>
                                        </p:tgtEl>
                                        <p:attrNameLst>
                                          <p:attrName>style.visibility</p:attrName>
                                        </p:attrNameLst>
                                      </p:cBhvr>
                                      <p:to>
                                        <p:strVal val="visible"/>
                                      </p:to>
                                    </p:set>
                                    <p:anim calcmode="lin" valueType="num">
                                      <p:cBhvr additive="base">
                                        <p:cTn id="95"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1">
                                            <p:txEl>
                                              <p:pRg st="18" end="18"/>
                                            </p:txEl>
                                          </p:spTgt>
                                        </p:tgtEl>
                                        <p:attrNameLst>
                                          <p:attrName>style.visibility</p:attrName>
                                        </p:attrNameLst>
                                      </p:cBhvr>
                                      <p:to>
                                        <p:strVal val="visible"/>
                                      </p:to>
                                    </p:set>
                                    <p:anim calcmode="lin" valueType="num">
                                      <p:cBhvr additive="base">
                                        <p:cTn id="101" dur="500" fill="hold"/>
                                        <p:tgtEl>
                                          <p:spTgt spid="11">
                                            <p:txEl>
                                              <p:pRg st="18" end="18"/>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1">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1">
                                            <p:txEl>
                                              <p:pRg st="19" end="19"/>
                                            </p:txEl>
                                          </p:spTgt>
                                        </p:tgtEl>
                                        <p:attrNameLst>
                                          <p:attrName>style.visibility</p:attrName>
                                        </p:attrNameLst>
                                      </p:cBhvr>
                                      <p:to>
                                        <p:strVal val="visible"/>
                                      </p:to>
                                    </p:set>
                                    <p:anim calcmode="lin" valueType="num">
                                      <p:cBhvr additive="base">
                                        <p:cTn id="107" dur="500" fill="hold"/>
                                        <p:tgtEl>
                                          <p:spTgt spid="11">
                                            <p:txEl>
                                              <p:pRg st="19" end="19"/>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1">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1">
                                            <p:txEl>
                                              <p:pRg st="20" end="20"/>
                                            </p:txEl>
                                          </p:spTgt>
                                        </p:tgtEl>
                                        <p:attrNameLst>
                                          <p:attrName>style.visibility</p:attrName>
                                        </p:attrNameLst>
                                      </p:cBhvr>
                                      <p:to>
                                        <p:strVal val="visible"/>
                                      </p:to>
                                    </p:set>
                                    <p:anim calcmode="lin" valueType="num">
                                      <p:cBhvr additive="base">
                                        <p:cTn id="113" dur="500" fill="hold"/>
                                        <p:tgtEl>
                                          <p:spTgt spid="11">
                                            <p:txEl>
                                              <p:pRg st="20" end="2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11">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1">
                                            <p:txEl>
                                              <p:pRg st="21" end="21"/>
                                            </p:txEl>
                                          </p:spTgt>
                                        </p:tgtEl>
                                        <p:attrNameLst>
                                          <p:attrName>style.visibility</p:attrName>
                                        </p:attrNameLst>
                                      </p:cBhvr>
                                      <p:to>
                                        <p:strVal val="visible"/>
                                      </p:to>
                                    </p:set>
                                    <p:anim calcmode="lin" valueType="num">
                                      <p:cBhvr additive="base">
                                        <p:cTn id="119" dur="500" fill="hold"/>
                                        <p:tgtEl>
                                          <p:spTgt spid="11">
                                            <p:txEl>
                                              <p:pRg st="21" end="21"/>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11">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1">
                                            <p:txEl>
                                              <p:pRg st="22" end="22"/>
                                            </p:txEl>
                                          </p:spTgt>
                                        </p:tgtEl>
                                        <p:attrNameLst>
                                          <p:attrName>style.visibility</p:attrName>
                                        </p:attrNameLst>
                                      </p:cBhvr>
                                      <p:to>
                                        <p:strVal val="visible"/>
                                      </p:to>
                                    </p:set>
                                    <p:anim calcmode="lin" valueType="num">
                                      <p:cBhvr additive="base">
                                        <p:cTn id="125" dur="500" fill="hold"/>
                                        <p:tgtEl>
                                          <p:spTgt spid="11">
                                            <p:txEl>
                                              <p:pRg st="22" end="2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11">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1">
                                            <p:txEl>
                                              <p:pRg st="23" end="23"/>
                                            </p:txEl>
                                          </p:spTgt>
                                        </p:tgtEl>
                                        <p:attrNameLst>
                                          <p:attrName>style.visibility</p:attrName>
                                        </p:attrNameLst>
                                      </p:cBhvr>
                                      <p:to>
                                        <p:strVal val="visible"/>
                                      </p:to>
                                    </p:set>
                                    <p:anim calcmode="lin" valueType="num">
                                      <p:cBhvr additive="base">
                                        <p:cTn id="131" dur="500" fill="hold"/>
                                        <p:tgtEl>
                                          <p:spTgt spid="11">
                                            <p:txEl>
                                              <p:pRg st="23" end="23"/>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11">
                                            <p:txEl>
                                              <p:pRg st="23" end="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980602"/>
            <a:ext cx="7929618" cy="203955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Calculating Average of 3 Integers Using Second Style of        Function Definition</a:t>
            </a:r>
          </a:p>
        </p:txBody>
      </p:sp>
    </p:spTree>
    <p:extLst>
      <p:ext uri="{BB962C8B-B14F-4D97-AF65-F5344CB8AC3E}">
        <p14:creationId xmlns:p14="http://schemas.microsoft.com/office/powerpoint/2010/main" xmlns="" val="238579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Calculating Average of 3 Integers Using Second Style of</a:t>
            </a:r>
            <a:b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b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Function Definition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269159" y="1030328"/>
            <a:ext cx="8479305"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67394" y="961811"/>
            <a:ext cx="7949022" cy="3785652"/>
          </a:xfrm>
          <a:prstGeom prst="rect">
            <a:avLst/>
          </a:prstGeom>
          <a:noFill/>
        </p:spPr>
        <p:txBody>
          <a:bodyPr wrap="square" numCol="2" rtlCol="0">
            <a:spAutoFit/>
          </a:bodyPr>
          <a:lstStyle/>
          <a:p>
            <a:pPr marL="342900" indent="-342900"/>
            <a:r>
              <a:rPr lang="en-US" sz="1500" dirty="0">
                <a:solidFill>
                  <a:schemeClr val="bg1"/>
                </a:solidFill>
                <a:sym typeface="Wingdings" pitchFamily="2" charset="2"/>
              </a:rPr>
              <a:t>#include &lt;</a:t>
            </a:r>
            <a:r>
              <a:rPr lang="en-US" sz="1500" dirty="0" err="1">
                <a:solidFill>
                  <a:schemeClr val="bg1"/>
                </a:solidFill>
                <a:sym typeface="Wingdings" pitchFamily="2" charset="2"/>
              </a:rPr>
              <a:t>stdio.h</a:t>
            </a:r>
            <a:r>
              <a:rPr lang="en-US" sz="1500" dirty="0" smtClean="0">
                <a:solidFill>
                  <a:schemeClr val="bg1"/>
                </a:solidFill>
                <a:sym typeface="Wingdings" pitchFamily="2" charset="2"/>
              </a:rPr>
              <a:t>&gt;</a:t>
            </a:r>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smtClean="0">
                <a:solidFill>
                  <a:schemeClr val="bg1"/>
                </a:solidFill>
                <a:sym typeface="Wingdings" pitchFamily="2" charset="2"/>
              </a:rPr>
              <a:t>void </a:t>
            </a:r>
            <a:r>
              <a:rPr lang="en-US" sz="1500" dirty="0">
                <a:solidFill>
                  <a:schemeClr val="bg1"/>
                </a:solidFill>
                <a:sym typeface="Wingdings" pitchFamily="2" charset="2"/>
              </a:rPr>
              <a:t>average(int, int, int);</a:t>
            </a: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void main()</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int a, b, </a:t>
            </a:r>
            <a:r>
              <a:rPr lang="en-US" sz="1500" dirty="0" smtClean="0">
                <a:solidFill>
                  <a:schemeClr val="bg1"/>
                </a:solidFill>
                <a:sym typeface="Wingdings" pitchFamily="2" charset="2"/>
              </a:rPr>
              <a:t>c;</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	printf("Enter 3 int:");</a:t>
            </a:r>
          </a:p>
          <a:p>
            <a:pPr marL="342900" indent="-342900"/>
            <a:r>
              <a:rPr lang="en-US" sz="1500" dirty="0">
                <a:solidFill>
                  <a:schemeClr val="bg1"/>
                </a:solidFill>
                <a:sym typeface="Wingdings" pitchFamily="2" charset="2"/>
              </a:rPr>
              <a:t>	scanf("%d %d %d", &amp;a, &amp;b, &amp;c);</a:t>
            </a:r>
          </a:p>
          <a:p>
            <a:pPr marL="342900" indent="-342900"/>
            <a:r>
              <a:rPr lang="en-US" sz="1500" dirty="0">
                <a:solidFill>
                  <a:schemeClr val="bg1"/>
                </a:solidFill>
                <a:sym typeface="Wingdings" pitchFamily="2" charset="2"/>
              </a:rPr>
              <a:t>	average(a, b, c);</a:t>
            </a:r>
          </a:p>
          <a:p>
            <a:pPr marL="342900" indent="-342900"/>
            <a:r>
              <a:rPr lang="en-US" sz="1500" dirty="0">
                <a:solidFill>
                  <a:schemeClr val="bg1"/>
                </a:solidFill>
                <a:sym typeface="Wingdings" pitchFamily="2" charset="2"/>
              </a:rPr>
              <a:t>	</a:t>
            </a:r>
            <a:r>
              <a:rPr lang="en-US" sz="1500" dirty="0" smtClean="0">
                <a:solidFill>
                  <a:schemeClr val="bg1"/>
                </a:solidFill>
                <a:sym typeface="Wingdings" pitchFamily="2" charset="2"/>
              </a:rPr>
              <a:t>return 0;</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a:t>
            </a:r>
          </a:p>
          <a:p>
            <a:pPr marL="342900" indent="-342900"/>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void average(int i, int j, int k)</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float x;</a:t>
            </a:r>
          </a:p>
          <a:p>
            <a:pPr marL="342900" indent="-342900"/>
            <a:r>
              <a:rPr lang="en-US" sz="1500" dirty="0">
                <a:solidFill>
                  <a:schemeClr val="bg1"/>
                </a:solidFill>
                <a:sym typeface="Wingdings" pitchFamily="2" charset="2"/>
              </a:rPr>
              <a:t>	x = (float)(i + j + k) / 3;</a:t>
            </a:r>
          </a:p>
          <a:p>
            <a:pPr marL="342900" indent="-342900"/>
            <a:r>
              <a:rPr lang="en-US" sz="1500" dirty="0">
                <a:solidFill>
                  <a:schemeClr val="bg1"/>
                </a:solidFill>
                <a:sym typeface="Wingdings" pitchFamily="2" charset="2"/>
              </a:rPr>
              <a:t>	printf("Average is %f", x);</a:t>
            </a:r>
          </a:p>
          <a:p>
            <a:pPr marL="342900" indent="-342900"/>
            <a:r>
              <a:rPr lang="en-US" sz="1500" dirty="0">
                <a:solidFill>
                  <a:schemeClr val="bg1"/>
                </a:solidFill>
                <a:sym typeface="Wingdings" pitchFamily="2" charset="2"/>
              </a:rPr>
              <a:t>	return ;</a:t>
            </a:r>
          </a:p>
          <a:p>
            <a:pPr marL="342900" indent="-342900"/>
            <a:r>
              <a:rPr lang="en-US" sz="1500" dirty="0">
                <a:solidFill>
                  <a:schemeClr val="bg1"/>
                </a:solidFill>
                <a:sym typeface="Wingdings" pitchFamily="2" charset="2"/>
              </a:rPr>
              <a:t>}</a:t>
            </a:r>
          </a:p>
        </p:txBody>
      </p:sp>
    </p:spTree>
    <p:extLst>
      <p:ext uri="{BB962C8B-B14F-4D97-AF65-F5344CB8AC3E}">
        <p14:creationId xmlns:p14="http://schemas.microsoft.com/office/powerpoint/2010/main" xmlns="" val="147183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wipe(down)">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wipe(down)">
                                      <p:cBhvr>
                                        <p:cTn id="31" dur="500"/>
                                        <p:tgtEl>
                                          <p:spTgt spid="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wipe(down)">
                                      <p:cBhvr>
                                        <p:cTn id="36" dur="500"/>
                                        <p:tgtEl>
                                          <p:spTgt spid="1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8" end="8"/>
                                            </p:txEl>
                                          </p:spTgt>
                                        </p:tgtEl>
                                        <p:attrNameLst>
                                          <p:attrName>style.visibility</p:attrName>
                                        </p:attrNameLst>
                                      </p:cBhvr>
                                      <p:to>
                                        <p:strVal val="visible"/>
                                      </p:to>
                                    </p:set>
                                    <p:animEffect transition="in" filter="wipe(down)">
                                      <p:cBhvr>
                                        <p:cTn id="41" dur="500"/>
                                        <p:tgtEl>
                                          <p:spTgt spid="1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wipe(down)">
                                      <p:cBhvr>
                                        <p:cTn id="46" dur="500"/>
                                        <p:tgtEl>
                                          <p:spTgt spid="1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animEffect transition="in" filter="wipe(down)">
                                      <p:cBhvr>
                                        <p:cTn id="51" dur="500"/>
                                        <p:tgtEl>
                                          <p:spTgt spid="1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11" end="11"/>
                                            </p:txEl>
                                          </p:spTgt>
                                        </p:tgtEl>
                                        <p:attrNameLst>
                                          <p:attrName>style.visibility</p:attrName>
                                        </p:attrNameLst>
                                      </p:cBhvr>
                                      <p:to>
                                        <p:strVal val="visible"/>
                                      </p:to>
                                    </p:set>
                                    <p:animEffect transition="in" filter="wipe(down)">
                                      <p:cBhvr>
                                        <p:cTn id="56" dur="500"/>
                                        <p:tgtEl>
                                          <p:spTgt spid="11">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4" end="14"/>
                                            </p:txEl>
                                          </p:spTgt>
                                        </p:tgtEl>
                                        <p:attrNameLst>
                                          <p:attrName>style.visibility</p:attrName>
                                        </p:attrNameLst>
                                      </p:cBhvr>
                                      <p:to>
                                        <p:strVal val="visible"/>
                                      </p:to>
                                    </p:set>
                                    <p:animEffect transition="in" filter="wipe(down)">
                                      <p:cBhvr>
                                        <p:cTn id="61" dur="500"/>
                                        <p:tgtEl>
                                          <p:spTgt spid="11">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5" end="15"/>
                                            </p:txEl>
                                          </p:spTgt>
                                        </p:tgtEl>
                                        <p:attrNameLst>
                                          <p:attrName>style.visibility</p:attrName>
                                        </p:attrNameLst>
                                      </p:cBhvr>
                                      <p:to>
                                        <p:strVal val="visible"/>
                                      </p:to>
                                    </p:set>
                                    <p:animEffect transition="in" filter="wipe(down)">
                                      <p:cBhvr>
                                        <p:cTn id="66" dur="500"/>
                                        <p:tgtEl>
                                          <p:spTgt spid="11">
                                            <p:txEl>
                                              <p:pRg st="15" end="1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6" end="16"/>
                                            </p:txEl>
                                          </p:spTgt>
                                        </p:tgtEl>
                                        <p:attrNameLst>
                                          <p:attrName>style.visibility</p:attrName>
                                        </p:attrNameLst>
                                      </p:cBhvr>
                                      <p:to>
                                        <p:strVal val="visible"/>
                                      </p:to>
                                    </p:set>
                                    <p:animEffect transition="in" filter="wipe(down)">
                                      <p:cBhvr>
                                        <p:cTn id="71" dur="500"/>
                                        <p:tgtEl>
                                          <p:spTgt spid="11">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7" end="17"/>
                                            </p:txEl>
                                          </p:spTgt>
                                        </p:tgtEl>
                                        <p:attrNameLst>
                                          <p:attrName>style.visibility</p:attrName>
                                        </p:attrNameLst>
                                      </p:cBhvr>
                                      <p:to>
                                        <p:strVal val="visible"/>
                                      </p:to>
                                    </p:set>
                                    <p:animEffect transition="in" filter="wipe(down)">
                                      <p:cBhvr>
                                        <p:cTn id="76" dur="500"/>
                                        <p:tgtEl>
                                          <p:spTgt spid="11">
                                            <p:txEl>
                                              <p:pRg st="17" end="1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8" end="18"/>
                                            </p:txEl>
                                          </p:spTgt>
                                        </p:tgtEl>
                                        <p:attrNameLst>
                                          <p:attrName>style.visibility</p:attrName>
                                        </p:attrNameLst>
                                      </p:cBhvr>
                                      <p:to>
                                        <p:strVal val="visible"/>
                                      </p:to>
                                    </p:set>
                                    <p:animEffect transition="in" filter="wipe(down)">
                                      <p:cBhvr>
                                        <p:cTn id="81" dur="500"/>
                                        <p:tgtEl>
                                          <p:spTgt spid="11">
                                            <p:txEl>
                                              <p:pRg st="18" end="1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19" end="19"/>
                                            </p:txEl>
                                          </p:spTgt>
                                        </p:tgtEl>
                                        <p:attrNameLst>
                                          <p:attrName>style.visibility</p:attrName>
                                        </p:attrNameLst>
                                      </p:cBhvr>
                                      <p:to>
                                        <p:strVal val="visible"/>
                                      </p:to>
                                    </p:set>
                                    <p:animEffect transition="in" filter="wipe(down)">
                                      <p:cBhvr>
                                        <p:cTn id="86" dur="500"/>
                                        <p:tgtEl>
                                          <p:spTgt spid="11">
                                            <p:txEl>
                                              <p:pRg st="19" end="1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20" end="20"/>
                                            </p:txEl>
                                          </p:spTgt>
                                        </p:tgtEl>
                                        <p:attrNameLst>
                                          <p:attrName>style.visibility</p:attrName>
                                        </p:attrNameLst>
                                      </p:cBhvr>
                                      <p:to>
                                        <p:strVal val="visible"/>
                                      </p:to>
                                    </p:set>
                                    <p:animEffect transition="in" filter="wipe(down)">
                                      <p:cBhvr>
                                        <p:cTn id="91" dur="500"/>
                                        <p:tgtEl>
                                          <p:spTgt spid="11">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358019"/>
            <a:ext cx="7929618" cy="3284719"/>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Write a program to create a function called showtable(). This function should accept two arguments representing the number and number of terms and it should print the table of first number up to the numbers terms given by the      second number.</a:t>
            </a:r>
          </a:p>
          <a:p>
            <a:r>
              <a:rPr lang="en-US" b="1" dirty="0">
                <a:solidFill>
                  <a:srgbClr val="FFFF00"/>
                </a:solidFill>
              </a:rPr>
              <a:t>Sample Output:-</a:t>
            </a:r>
          </a:p>
          <a:p>
            <a:r>
              <a:rPr lang="en-US" b="1" dirty="0">
                <a:solidFill>
                  <a:srgbClr val="FFFF00"/>
                </a:solidFill>
              </a:rPr>
              <a:t>Enter a number: 7 </a:t>
            </a:r>
          </a:p>
          <a:p>
            <a:r>
              <a:rPr lang="en-US" b="1" dirty="0">
                <a:solidFill>
                  <a:srgbClr val="FFFF00"/>
                </a:solidFill>
              </a:rPr>
              <a:t>Enter number of terms: 3</a:t>
            </a:r>
          </a:p>
          <a:p>
            <a:r>
              <a:rPr lang="en-US" b="1" dirty="0">
                <a:solidFill>
                  <a:srgbClr val="FFFF00"/>
                </a:solidFill>
              </a:rPr>
              <a:t>7 * 1 = 7</a:t>
            </a:r>
          </a:p>
          <a:p>
            <a:r>
              <a:rPr lang="en-US" b="1" dirty="0">
                <a:solidFill>
                  <a:srgbClr val="FFFF00"/>
                </a:solidFill>
              </a:rPr>
              <a:t>7 * 2 = 14</a:t>
            </a:r>
          </a:p>
          <a:p>
            <a:r>
              <a:rPr lang="en-US" b="1" dirty="0">
                <a:solidFill>
                  <a:srgbClr val="FFFF00"/>
                </a:solidFill>
              </a:rPr>
              <a:t>7 * 3 = 21</a:t>
            </a:r>
          </a:p>
        </p:txBody>
      </p:sp>
    </p:spTree>
    <p:extLst>
      <p:ext uri="{BB962C8B-B14F-4D97-AF65-F5344CB8AC3E}">
        <p14:creationId xmlns:p14="http://schemas.microsoft.com/office/powerpoint/2010/main" xmlns="" val="53553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down)">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down)">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wipe(down)">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wipe(down)">
                                      <p:cBhvr>
                                        <p:cTn id="4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269159" y="1030328"/>
            <a:ext cx="8479305"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67394" y="961811"/>
            <a:ext cx="7949022" cy="3785652"/>
          </a:xfrm>
          <a:prstGeom prst="rect">
            <a:avLst/>
          </a:prstGeom>
          <a:noFill/>
        </p:spPr>
        <p:txBody>
          <a:bodyPr wrap="square" numCol="2" rtlCol="0">
            <a:spAutoFit/>
          </a:bodyPr>
          <a:lstStyle/>
          <a:p>
            <a:pPr marL="342900" indent="-342900"/>
            <a:r>
              <a:rPr lang="en-US" sz="1500" dirty="0">
                <a:solidFill>
                  <a:schemeClr val="bg1"/>
                </a:solidFill>
                <a:sym typeface="Wingdings" pitchFamily="2" charset="2"/>
              </a:rPr>
              <a:t>#include &lt;</a:t>
            </a:r>
            <a:r>
              <a:rPr lang="en-US" sz="1500" dirty="0" err="1">
                <a:solidFill>
                  <a:schemeClr val="bg1"/>
                </a:solidFill>
                <a:sym typeface="Wingdings" pitchFamily="2" charset="2"/>
              </a:rPr>
              <a:t>stdio.h</a:t>
            </a:r>
            <a:r>
              <a:rPr lang="en-US" sz="1500" dirty="0" smtClean="0">
                <a:solidFill>
                  <a:schemeClr val="bg1"/>
                </a:solidFill>
                <a:sym typeface="Wingdings" pitchFamily="2" charset="2"/>
              </a:rPr>
              <a:t>&gt;</a:t>
            </a:r>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void average(int, int, int);</a:t>
            </a:r>
          </a:p>
          <a:p>
            <a:pPr marL="342900" indent="-342900"/>
            <a:endParaRPr lang="en-US" sz="1500" dirty="0">
              <a:solidFill>
                <a:schemeClr val="bg1"/>
              </a:solidFill>
              <a:sym typeface="Wingdings" pitchFamily="2" charset="2"/>
            </a:endParaRPr>
          </a:p>
          <a:p>
            <a:pPr marL="342900" indent="-342900"/>
            <a:r>
              <a:rPr lang="en-US" sz="1500" dirty="0" err="1" smtClean="0">
                <a:solidFill>
                  <a:schemeClr val="bg1"/>
                </a:solidFill>
                <a:sym typeface="Wingdings" pitchFamily="2" charset="2"/>
              </a:rPr>
              <a:t>int</a:t>
            </a:r>
            <a:r>
              <a:rPr lang="en-US" sz="1500" dirty="0" smtClean="0">
                <a:solidFill>
                  <a:schemeClr val="bg1"/>
                </a:solidFill>
                <a:sym typeface="Wingdings" pitchFamily="2" charset="2"/>
              </a:rPr>
              <a:t> </a:t>
            </a:r>
            <a:r>
              <a:rPr lang="en-US" sz="1500" dirty="0">
                <a:solidFill>
                  <a:schemeClr val="bg1"/>
                </a:solidFill>
                <a:sym typeface="Wingdings" pitchFamily="2" charset="2"/>
              </a:rPr>
              <a:t>main()</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int a, b, c</a:t>
            </a:r>
            <a:r>
              <a:rPr lang="en-US" sz="1500" dirty="0" smtClean="0">
                <a:solidFill>
                  <a:schemeClr val="bg1"/>
                </a:solidFill>
                <a:sym typeface="Wingdings" pitchFamily="2" charset="2"/>
              </a:rPr>
              <a:t>;</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	printf("Enter 3 int:");</a:t>
            </a:r>
          </a:p>
          <a:p>
            <a:pPr marL="342900" indent="-342900"/>
            <a:r>
              <a:rPr lang="en-US" sz="1500" dirty="0">
                <a:solidFill>
                  <a:schemeClr val="bg1"/>
                </a:solidFill>
                <a:sym typeface="Wingdings" pitchFamily="2" charset="2"/>
              </a:rPr>
              <a:t>	scanf("%d %d %d", &amp;a, &amp;b, &amp;c);</a:t>
            </a:r>
          </a:p>
          <a:p>
            <a:pPr marL="342900" indent="-342900"/>
            <a:r>
              <a:rPr lang="en-US" sz="1500" dirty="0">
                <a:solidFill>
                  <a:schemeClr val="bg1"/>
                </a:solidFill>
                <a:sym typeface="Wingdings" pitchFamily="2" charset="2"/>
              </a:rPr>
              <a:t>	average(a, b, c);</a:t>
            </a:r>
          </a:p>
          <a:p>
            <a:pPr marL="342900" indent="-342900"/>
            <a:r>
              <a:rPr lang="en-US" sz="1500" dirty="0">
                <a:solidFill>
                  <a:schemeClr val="bg1"/>
                </a:solidFill>
                <a:sym typeface="Wingdings" pitchFamily="2" charset="2"/>
              </a:rPr>
              <a:t>	</a:t>
            </a:r>
            <a:r>
              <a:rPr lang="en-US" sz="1500" dirty="0" smtClean="0">
                <a:solidFill>
                  <a:schemeClr val="bg1"/>
                </a:solidFill>
                <a:sym typeface="Wingdings" pitchFamily="2" charset="2"/>
              </a:rPr>
              <a:t>return 0;</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a:t>
            </a:r>
          </a:p>
          <a:p>
            <a:pPr marL="342900" indent="-342900"/>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void average(int i, int j, int k)</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a:t>
            </a:r>
            <a:endParaRPr lang="en-US" sz="1500" dirty="0" smtClean="0">
              <a:solidFill>
                <a:schemeClr val="bg1"/>
              </a:solidFill>
              <a:sym typeface="Wingdings" pitchFamily="2" charset="2"/>
            </a:endParaRPr>
          </a:p>
          <a:p>
            <a:pPr marL="342900" indent="-342900"/>
            <a:r>
              <a:rPr lang="en-US" sz="1500" dirty="0" smtClean="0">
                <a:solidFill>
                  <a:schemeClr val="bg1"/>
                </a:solidFill>
                <a:sym typeface="Wingdings" pitchFamily="2" charset="2"/>
              </a:rPr>
              <a:t>float </a:t>
            </a:r>
            <a:r>
              <a:rPr lang="en-US" sz="1500" dirty="0">
                <a:solidFill>
                  <a:schemeClr val="bg1"/>
                </a:solidFill>
                <a:sym typeface="Wingdings" pitchFamily="2" charset="2"/>
              </a:rPr>
              <a:t>x;</a:t>
            </a:r>
          </a:p>
          <a:p>
            <a:pPr marL="342900" indent="-342900"/>
            <a:r>
              <a:rPr lang="en-US" sz="1500" dirty="0">
                <a:solidFill>
                  <a:schemeClr val="bg1"/>
                </a:solidFill>
                <a:sym typeface="Wingdings" pitchFamily="2" charset="2"/>
              </a:rPr>
              <a:t>	x = (float)(i + j + k) / 3;</a:t>
            </a:r>
          </a:p>
          <a:p>
            <a:pPr marL="342900" indent="-342900"/>
            <a:r>
              <a:rPr lang="en-US" sz="1500" dirty="0">
                <a:solidFill>
                  <a:schemeClr val="bg1"/>
                </a:solidFill>
                <a:sym typeface="Wingdings" pitchFamily="2" charset="2"/>
              </a:rPr>
              <a:t>	printf("Average is %f", x);</a:t>
            </a:r>
          </a:p>
          <a:p>
            <a:pPr marL="342900" indent="-342900"/>
            <a:r>
              <a:rPr lang="en-US" sz="1500" dirty="0">
                <a:solidFill>
                  <a:schemeClr val="bg1"/>
                </a:solidFill>
                <a:sym typeface="Wingdings" pitchFamily="2" charset="2"/>
              </a:rPr>
              <a:t>	return ;</a:t>
            </a:r>
          </a:p>
          <a:p>
            <a:pPr marL="342900" indent="-342900"/>
            <a:r>
              <a:rPr lang="en-US" sz="1500" dirty="0">
                <a:solidFill>
                  <a:schemeClr val="bg1"/>
                </a:solidFill>
                <a:sym typeface="Wingdings" pitchFamily="2" charset="2"/>
              </a:rPr>
              <a:t>}</a:t>
            </a:r>
          </a:p>
        </p:txBody>
      </p:sp>
    </p:spTree>
    <p:extLst>
      <p:ext uri="{BB962C8B-B14F-4D97-AF65-F5344CB8AC3E}">
        <p14:creationId xmlns:p14="http://schemas.microsoft.com/office/powerpoint/2010/main" xmlns="" val="327737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wipe(down)">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wipe(down)">
                                      <p:cBhvr>
                                        <p:cTn id="31" dur="500"/>
                                        <p:tgtEl>
                                          <p:spTgt spid="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wipe(down)">
                                      <p:cBhvr>
                                        <p:cTn id="36" dur="500"/>
                                        <p:tgtEl>
                                          <p:spTgt spid="1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8" end="8"/>
                                            </p:txEl>
                                          </p:spTgt>
                                        </p:tgtEl>
                                        <p:attrNameLst>
                                          <p:attrName>style.visibility</p:attrName>
                                        </p:attrNameLst>
                                      </p:cBhvr>
                                      <p:to>
                                        <p:strVal val="visible"/>
                                      </p:to>
                                    </p:set>
                                    <p:animEffect transition="in" filter="wipe(down)">
                                      <p:cBhvr>
                                        <p:cTn id="41" dur="500"/>
                                        <p:tgtEl>
                                          <p:spTgt spid="1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wipe(down)">
                                      <p:cBhvr>
                                        <p:cTn id="46" dur="500"/>
                                        <p:tgtEl>
                                          <p:spTgt spid="1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animEffect transition="in" filter="wipe(down)">
                                      <p:cBhvr>
                                        <p:cTn id="51" dur="500"/>
                                        <p:tgtEl>
                                          <p:spTgt spid="1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11" end="11"/>
                                            </p:txEl>
                                          </p:spTgt>
                                        </p:tgtEl>
                                        <p:attrNameLst>
                                          <p:attrName>style.visibility</p:attrName>
                                        </p:attrNameLst>
                                      </p:cBhvr>
                                      <p:to>
                                        <p:strVal val="visible"/>
                                      </p:to>
                                    </p:set>
                                    <p:animEffect transition="in" filter="wipe(down)">
                                      <p:cBhvr>
                                        <p:cTn id="56" dur="500"/>
                                        <p:tgtEl>
                                          <p:spTgt spid="11">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4" end="14"/>
                                            </p:txEl>
                                          </p:spTgt>
                                        </p:tgtEl>
                                        <p:attrNameLst>
                                          <p:attrName>style.visibility</p:attrName>
                                        </p:attrNameLst>
                                      </p:cBhvr>
                                      <p:to>
                                        <p:strVal val="visible"/>
                                      </p:to>
                                    </p:set>
                                    <p:animEffect transition="in" filter="wipe(down)">
                                      <p:cBhvr>
                                        <p:cTn id="61" dur="500"/>
                                        <p:tgtEl>
                                          <p:spTgt spid="11">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5" end="15"/>
                                            </p:txEl>
                                          </p:spTgt>
                                        </p:tgtEl>
                                        <p:attrNameLst>
                                          <p:attrName>style.visibility</p:attrName>
                                        </p:attrNameLst>
                                      </p:cBhvr>
                                      <p:to>
                                        <p:strVal val="visible"/>
                                      </p:to>
                                    </p:set>
                                    <p:animEffect transition="in" filter="wipe(down)">
                                      <p:cBhvr>
                                        <p:cTn id="66" dur="500"/>
                                        <p:tgtEl>
                                          <p:spTgt spid="11">
                                            <p:txEl>
                                              <p:pRg st="15" end="1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6" end="16"/>
                                            </p:txEl>
                                          </p:spTgt>
                                        </p:tgtEl>
                                        <p:attrNameLst>
                                          <p:attrName>style.visibility</p:attrName>
                                        </p:attrNameLst>
                                      </p:cBhvr>
                                      <p:to>
                                        <p:strVal val="visible"/>
                                      </p:to>
                                    </p:set>
                                    <p:animEffect transition="in" filter="wipe(down)">
                                      <p:cBhvr>
                                        <p:cTn id="71" dur="500"/>
                                        <p:tgtEl>
                                          <p:spTgt spid="11">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7" end="17"/>
                                            </p:txEl>
                                          </p:spTgt>
                                        </p:tgtEl>
                                        <p:attrNameLst>
                                          <p:attrName>style.visibility</p:attrName>
                                        </p:attrNameLst>
                                      </p:cBhvr>
                                      <p:to>
                                        <p:strVal val="visible"/>
                                      </p:to>
                                    </p:set>
                                    <p:animEffect transition="in" filter="wipe(down)">
                                      <p:cBhvr>
                                        <p:cTn id="76" dur="500"/>
                                        <p:tgtEl>
                                          <p:spTgt spid="11">
                                            <p:txEl>
                                              <p:pRg st="17" end="1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8" end="18"/>
                                            </p:txEl>
                                          </p:spTgt>
                                        </p:tgtEl>
                                        <p:attrNameLst>
                                          <p:attrName>style.visibility</p:attrName>
                                        </p:attrNameLst>
                                      </p:cBhvr>
                                      <p:to>
                                        <p:strVal val="visible"/>
                                      </p:to>
                                    </p:set>
                                    <p:animEffect transition="in" filter="wipe(down)">
                                      <p:cBhvr>
                                        <p:cTn id="81" dur="500"/>
                                        <p:tgtEl>
                                          <p:spTgt spid="11">
                                            <p:txEl>
                                              <p:pRg st="18" end="1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19" end="19"/>
                                            </p:txEl>
                                          </p:spTgt>
                                        </p:tgtEl>
                                        <p:attrNameLst>
                                          <p:attrName>style.visibility</p:attrName>
                                        </p:attrNameLst>
                                      </p:cBhvr>
                                      <p:to>
                                        <p:strVal val="visible"/>
                                      </p:to>
                                    </p:set>
                                    <p:animEffect transition="in" filter="wipe(down)">
                                      <p:cBhvr>
                                        <p:cTn id="86" dur="500"/>
                                        <p:tgtEl>
                                          <p:spTgt spid="11">
                                            <p:txEl>
                                              <p:pRg st="19" end="1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20" end="20"/>
                                            </p:txEl>
                                          </p:spTgt>
                                        </p:tgtEl>
                                        <p:attrNameLst>
                                          <p:attrName>style.visibility</p:attrName>
                                        </p:attrNameLst>
                                      </p:cBhvr>
                                      <p:to>
                                        <p:strVal val="visible"/>
                                      </p:to>
                                    </p:set>
                                    <p:animEffect transition="in" filter="wipe(down)">
                                      <p:cBhvr>
                                        <p:cTn id="91" dur="500"/>
                                        <p:tgtEl>
                                          <p:spTgt spid="11">
                                            <p:txEl>
                                              <p:pRg st="20" end="2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1">
                                            <p:txEl>
                                              <p:pRg st="21" end="21"/>
                                            </p:txEl>
                                          </p:spTgt>
                                        </p:tgtEl>
                                        <p:attrNameLst>
                                          <p:attrName>style.visibility</p:attrName>
                                        </p:attrNameLst>
                                      </p:cBhvr>
                                      <p:to>
                                        <p:strVal val="visible"/>
                                      </p:to>
                                    </p:set>
                                    <p:animEffect transition="in" filter="wipe(down)">
                                      <p:cBhvr>
                                        <p:cTn id="96" dur="500"/>
                                        <p:tgtEl>
                                          <p:spTgt spid="11">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1628899" y="2367178"/>
            <a:ext cx="5957640" cy="1266401"/>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Calculating Average Using Third Style</a:t>
            </a:r>
          </a:p>
          <a:p>
            <a:pPr algn="ctr"/>
            <a:endParaRPr lang="en-US" sz="2400" b="1" dirty="0">
              <a:solidFill>
                <a:srgbClr val="FFFF00"/>
              </a:solidFill>
            </a:endParaRPr>
          </a:p>
          <a:p>
            <a:pPr algn="ctr"/>
            <a:r>
              <a:rPr lang="en-US" sz="2400" b="1" dirty="0">
                <a:solidFill>
                  <a:srgbClr val="FFFF00"/>
                </a:solidFill>
              </a:rPr>
              <a:t>(Takes nothing and returns something)</a:t>
            </a:r>
          </a:p>
        </p:txBody>
      </p:sp>
    </p:spTree>
    <p:extLst>
      <p:ext uri="{BB962C8B-B14F-4D97-AF65-F5344CB8AC3E}">
        <p14:creationId xmlns:p14="http://schemas.microsoft.com/office/powerpoint/2010/main" xmlns="" val="321939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269159" y="1030328"/>
            <a:ext cx="8479305"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67394" y="961811"/>
            <a:ext cx="7949022" cy="3785652"/>
          </a:xfrm>
          <a:prstGeom prst="rect">
            <a:avLst/>
          </a:prstGeom>
          <a:noFill/>
        </p:spPr>
        <p:txBody>
          <a:bodyPr wrap="square" numCol="2" rtlCol="0">
            <a:spAutoFit/>
          </a:bodyPr>
          <a:lstStyle/>
          <a:p>
            <a:pPr marL="342900" indent="-342900"/>
            <a:r>
              <a:rPr lang="en-US" sz="1500" dirty="0">
                <a:solidFill>
                  <a:schemeClr val="bg1"/>
                </a:solidFill>
                <a:sym typeface="Wingdings" pitchFamily="2" charset="2"/>
              </a:rPr>
              <a:t>#include &lt;</a:t>
            </a:r>
            <a:r>
              <a:rPr lang="en-US" sz="1500" dirty="0" err="1">
                <a:solidFill>
                  <a:schemeClr val="bg1"/>
                </a:solidFill>
                <a:sym typeface="Wingdings" pitchFamily="2" charset="2"/>
              </a:rPr>
              <a:t>stdio.h</a:t>
            </a:r>
            <a:r>
              <a:rPr lang="en-US" sz="1500" dirty="0" smtClean="0">
                <a:solidFill>
                  <a:schemeClr val="bg1"/>
                </a:solidFill>
                <a:sym typeface="Wingdings" pitchFamily="2" charset="2"/>
              </a:rPr>
              <a:t>&gt;</a:t>
            </a:r>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float average(void);</a:t>
            </a:r>
          </a:p>
          <a:p>
            <a:pPr marL="342900" indent="-342900"/>
            <a:endParaRPr lang="en-US" sz="1500" dirty="0">
              <a:solidFill>
                <a:schemeClr val="bg1"/>
              </a:solidFill>
              <a:sym typeface="Wingdings" pitchFamily="2" charset="2"/>
            </a:endParaRPr>
          </a:p>
          <a:p>
            <a:pPr marL="342900" indent="-342900"/>
            <a:r>
              <a:rPr lang="en-US" sz="1500" dirty="0" err="1" smtClean="0">
                <a:solidFill>
                  <a:schemeClr val="bg1"/>
                </a:solidFill>
                <a:sym typeface="Wingdings" pitchFamily="2" charset="2"/>
              </a:rPr>
              <a:t>int</a:t>
            </a:r>
            <a:r>
              <a:rPr lang="en-US" sz="1500" dirty="0" smtClean="0">
                <a:solidFill>
                  <a:schemeClr val="bg1"/>
                </a:solidFill>
                <a:sym typeface="Wingdings" pitchFamily="2" charset="2"/>
              </a:rPr>
              <a:t> </a:t>
            </a:r>
            <a:r>
              <a:rPr lang="en-US" sz="1500" dirty="0">
                <a:solidFill>
                  <a:schemeClr val="bg1"/>
                </a:solidFill>
                <a:sym typeface="Wingdings" pitchFamily="2" charset="2"/>
              </a:rPr>
              <a:t>main()</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float d</a:t>
            </a:r>
            <a:r>
              <a:rPr lang="en-US" sz="1500" dirty="0" smtClean="0">
                <a:solidFill>
                  <a:schemeClr val="bg1"/>
                </a:solidFill>
                <a:sym typeface="Wingdings" pitchFamily="2" charset="2"/>
              </a:rPr>
              <a:t>;</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	d = average();</a:t>
            </a:r>
          </a:p>
          <a:p>
            <a:pPr marL="342900" indent="-342900"/>
            <a:r>
              <a:rPr lang="en-US" sz="1500" dirty="0">
                <a:solidFill>
                  <a:schemeClr val="bg1"/>
                </a:solidFill>
                <a:sym typeface="Wingdings" pitchFamily="2" charset="2"/>
              </a:rPr>
              <a:t>	printf("Average is %f", d);</a:t>
            </a:r>
          </a:p>
          <a:p>
            <a:pPr marL="342900" indent="-342900"/>
            <a:r>
              <a:rPr lang="en-US" sz="1500" dirty="0">
                <a:solidFill>
                  <a:schemeClr val="bg1"/>
                </a:solidFill>
                <a:sym typeface="Wingdings" pitchFamily="2" charset="2"/>
              </a:rPr>
              <a:t>	</a:t>
            </a:r>
            <a:r>
              <a:rPr lang="en-US" sz="1500" dirty="0" smtClean="0">
                <a:solidFill>
                  <a:schemeClr val="bg1"/>
                </a:solidFill>
                <a:sym typeface="Wingdings" pitchFamily="2" charset="2"/>
              </a:rPr>
              <a:t>return 0;</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a:t>
            </a:r>
          </a:p>
          <a:p>
            <a:pPr marL="342900" indent="-342900"/>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float average()</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int a, b, c;</a:t>
            </a:r>
          </a:p>
          <a:p>
            <a:pPr marL="342900" indent="-342900"/>
            <a:r>
              <a:rPr lang="en-US" sz="1500" dirty="0">
                <a:solidFill>
                  <a:schemeClr val="bg1"/>
                </a:solidFill>
                <a:sym typeface="Wingdings" pitchFamily="2" charset="2"/>
              </a:rPr>
              <a:t>	float d;</a:t>
            </a:r>
          </a:p>
          <a:p>
            <a:pPr marL="342900" indent="-342900"/>
            <a:r>
              <a:rPr lang="en-US" sz="1500" dirty="0">
                <a:solidFill>
                  <a:schemeClr val="bg1"/>
                </a:solidFill>
                <a:sym typeface="Wingdings" pitchFamily="2" charset="2"/>
              </a:rPr>
              <a:t>	printf("Enter 3 integers: ");</a:t>
            </a:r>
          </a:p>
          <a:p>
            <a:pPr marL="342900" indent="-342900"/>
            <a:r>
              <a:rPr lang="en-US" sz="1500" dirty="0">
                <a:solidFill>
                  <a:schemeClr val="bg1"/>
                </a:solidFill>
                <a:sym typeface="Wingdings" pitchFamily="2" charset="2"/>
              </a:rPr>
              <a:t>	scanf("%d %d %d", &amp;a, &amp;b, &amp;c);</a:t>
            </a:r>
          </a:p>
          <a:p>
            <a:pPr marL="342900" indent="-342900"/>
            <a:r>
              <a:rPr lang="en-US" sz="1500" dirty="0">
                <a:solidFill>
                  <a:schemeClr val="bg1"/>
                </a:solidFill>
                <a:sym typeface="Wingdings" pitchFamily="2" charset="2"/>
              </a:rPr>
              <a:t>	d = (float)(a + b + c) / 3;</a:t>
            </a:r>
          </a:p>
          <a:p>
            <a:pPr marL="342900" indent="-342900"/>
            <a:r>
              <a:rPr lang="en-US" sz="1500" dirty="0">
                <a:solidFill>
                  <a:schemeClr val="bg1"/>
                </a:solidFill>
                <a:sym typeface="Wingdings" pitchFamily="2" charset="2"/>
              </a:rPr>
              <a:t>	return d;</a:t>
            </a:r>
          </a:p>
          <a:p>
            <a:pPr marL="342900" indent="-342900"/>
            <a:r>
              <a:rPr lang="en-US" sz="1500" dirty="0">
                <a:solidFill>
                  <a:schemeClr val="bg1"/>
                </a:solidFill>
                <a:sym typeface="Wingdings" pitchFamily="2" charset="2"/>
              </a:rPr>
              <a:t>}</a:t>
            </a:r>
          </a:p>
        </p:txBody>
      </p:sp>
    </p:spTree>
    <p:extLst>
      <p:ext uri="{BB962C8B-B14F-4D97-AF65-F5344CB8AC3E}">
        <p14:creationId xmlns:p14="http://schemas.microsoft.com/office/powerpoint/2010/main" xmlns="" val="3028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wipe(down)">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wipe(down)">
                                      <p:cBhvr>
                                        <p:cTn id="31" dur="500"/>
                                        <p:tgtEl>
                                          <p:spTgt spid="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wipe(down)">
                                      <p:cBhvr>
                                        <p:cTn id="36" dur="500"/>
                                        <p:tgtEl>
                                          <p:spTgt spid="1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8" end="8"/>
                                            </p:txEl>
                                          </p:spTgt>
                                        </p:tgtEl>
                                        <p:attrNameLst>
                                          <p:attrName>style.visibility</p:attrName>
                                        </p:attrNameLst>
                                      </p:cBhvr>
                                      <p:to>
                                        <p:strVal val="visible"/>
                                      </p:to>
                                    </p:set>
                                    <p:animEffect transition="in" filter="wipe(down)">
                                      <p:cBhvr>
                                        <p:cTn id="41" dur="500"/>
                                        <p:tgtEl>
                                          <p:spTgt spid="1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wipe(down)">
                                      <p:cBhvr>
                                        <p:cTn id="46" dur="500"/>
                                        <p:tgtEl>
                                          <p:spTgt spid="1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animEffect transition="in" filter="wipe(down)">
                                      <p:cBhvr>
                                        <p:cTn id="51" dur="500"/>
                                        <p:tgtEl>
                                          <p:spTgt spid="1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14" end="14"/>
                                            </p:txEl>
                                          </p:spTgt>
                                        </p:tgtEl>
                                        <p:attrNameLst>
                                          <p:attrName>style.visibility</p:attrName>
                                        </p:attrNameLst>
                                      </p:cBhvr>
                                      <p:to>
                                        <p:strVal val="visible"/>
                                      </p:to>
                                    </p:set>
                                    <p:animEffect transition="in" filter="wipe(down)">
                                      <p:cBhvr>
                                        <p:cTn id="56" dur="500"/>
                                        <p:tgtEl>
                                          <p:spTgt spid="11">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5" end="15"/>
                                            </p:txEl>
                                          </p:spTgt>
                                        </p:tgtEl>
                                        <p:attrNameLst>
                                          <p:attrName>style.visibility</p:attrName>
                                        </p:attrNameLst>
                                      </p:cBhvr>
                                      <p:to>
                                        <p:strVal val="visible"/>
                                      </p:to>
                                    </p:set>
                                    <p:animEffect transition="in" filter="wipe(down)">
                                      <p:cBhvr>
                                        <p:cTn id="61" dur="500"/>
                                        <p:tgtEl>
                                          <p:spTgt spid="11">
                                            <p:txEl>
                                              <p:pRg st="15" end="1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6" end="16"/>
                                            </p:txEl>
                                          </p:spTgt>
                                        </p:tgtEl>
                                        <p:attrNameLst>
                                          <p:attrName>style.visibility</p:attrName>
                                        </p:attrNameLst>
                                      </p:cBhvr>
                                      <p:to>
                                        <p:strVal val="visible"/>
                                      </p:to>
                                    </p:set>
                                    <p:animEffect transition="in" filter="wipe(down)">
                                      <p:cBhvr>
                                        <p:cTn id="66" dur="500"/>
                                        <p:tgtEl>
                                          <p:spTgt spid="11">
                                            <p:txEl>
                                              <p:pRg st="16" end="1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7" end="17"/>
                                            </p:txEl>
                                          </p:spTgt>
                                        </p:tgtEl>
                                        <p:attrNameLst>
                                          <p:attrName>style.visibility</p:attrName>
                                        </p:attrNameLst>
                                      </p:cBhvr>
                                      <p:to>
                                        <p:strVal val="visible"/>
                                      </p:to>
                                    </p:set>
                                    <p:animEffect transition="in" filter="wipe(down)">
                                      <p:cBhvr>
                                        <p:cTn id="71" dur="500"/>
                                        <p:tgtEl>
                                          <p:spTgt spid="11">
                                            <p:txEl>
                                              <p:pRg st="17" end="1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8" end="18"/>
                                            </p:txEl>
                                          </p:spTgt>
                                        </p:tgtEl>
                                        <p:attrNameLst>
                                          <p:attrName>style.visibility</p:attrName>
                                        </p:attrNameLst>
                                      </p:cBhvr>
                                      <p:to>
                                        <p:strVal val="visible"/>
                                      </p:to>
                                    </p:set>
                                    <p:animEffect transition="in" filter="wipe(down)">
                                      <p:cBhvr>
                                        <p:cTn id="76" dur="500"/>
                                        <p:tgtEl>
                                          <p:spTgt spid="11">
                                            <p:txEl>
                                              <p:pRg st="18" end="1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9" end="19"/>
                                            </p:txEl>
                                          </p:spTgt>
                                        </p:tgtEl>
                                        <p:attrNameLst>
                                          <p:attrName>style.visibility</p:attrName>
                                        </p:attrNameLst>
                                      </p:cBhvr>
                                      <p:to>
                                        <p:strVal val="visible"/>
                                      </p:to>
                                    </p:set>
                                    <p:animEffect transition="in" filter="wipe(down)">
                                      <p:cBhvr>
                                        <p:cTn id="81" dur="500"/>
                                        <p:tgtEl>
                                          <p:spTgt spid="11">
                                            <p:txEl>
                                              <p:pRg st="19" end="1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20" end="20"/>
                                            </p:txEl>
                                          </p:spTgt>
                                        </p:tgtEl>
                                        <p:attrNameLst>
                                          <p:attrName>style.visibility</p:attrName>
                                        </p:attrNameLst>
                                      </p:cBhvr>
                                      <p:to>
                                        <p:strVal val="visible"/>
                                      </p:to>
                                    </p:set>
                                    <p:animEffect transition="in" filter="wipe(down)">
                                      <p:cBhvr>
                                        <p:cTn id="86" dur="500"/>
                                        <p:tgtEl>
                                          <p:spTgt spid="11">
                                            <p:txEl>
                                              <p:pRg st="20" end="2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21" end="21"/>
                                            </p:txEl>
                                          </p:spTgt>
                                        </p:tgtEl>
                                        <p:attrNameLst>
                                          <p:attrName>style.visibility</p:attrName>
                                        </p:attrNameLst>
                                      </p:cBhvr>
                                      <p:to>
                                        <p:strVal val="visible"/>
                                      </p:to>
                                    </p:set>
                                    <p:animEffect transition="in" filter="wipe(down)">
                                      <p:cBhvr>
                                        <p:cTn id="91" dur="500"/>
                                        <p:tgtEl>
                                          <p:spTgt spid="11">
                                            <p:txEl>
                                              <p:pRg st="21" end="2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1">
                                            <p:txEl>
                                              <p:pRg st="22" end="22"/>
                                            </p:txEl>
                                          </p:spTgt>
                                        </p:tgtEl>
                                        <p:attrNameLst>
                                          <p:attrName>style.visibility</p:attrName>
                                        </p:attrNameLst>
                                      </p:cBhvr>
                                      <p:to>
                                        <p:strVal val="visible"/>
                                      </p:to>
                                    </p:set>
                                    <p:animEffect transition="in" filter="wipe(down)">
                                      <p:cBhvr>
                                        <p:cTn id="96" dur="500"/>
                                        <p:tgtEl>
                                          <p:spTgt spid="11">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are the advantages of</a:t>
            </a:r>
            <a:b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b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using a function?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2031325"/>
          </a:xfrm>
          <a:prstGeom prst="rect">
            <a:avLst/>
          </a:prstGeom>
          <a:noFill/>
        </p:spPr>
        <p:txBody>
          <a:bodyPr wrap="square" rtlCol="0">
            <a:spAutoFit/>
          </a:bodyPr>
          <a:lstStyle/>
          <a:p>
            <a:pPr marL="342900" indent="-342900"/>
            <a:r>
              <a:rPr lang="en-US" b="1" dirty="0">
                <a:solidFill>
                  <a:srgbClr val="002060"/>
                </a:solidFill>
                <a:sym typeface="Wingdings" pitchFamily="2" charset="2"/>
              </a:rPr>
              <a:t>1. </a:t>
            </a:r>
            <a:r>
              <a:rPr lang="en-US" b="1" dirty="0">
                <a:solidFill>
                  <a:schemeClr val="bg1"/>
                </a:solidFill>
                <a:sym typeface="Wingdings" pitchFamily="2" charset="2"/>
              </a:rPr>
              <a:t>Functions help us reduce the length of </a:t>
            </a:r>
            <a:r>
              <a:rPr lang="en-US" b="1" dirty="0">
                <a:solidFill>
                  <a:srgbClr val="08E64D"/>
                </a:solidFill>
                <a:sym typeface="Wingdings" pitchFamily="2" charset="2"/>
              </a:rPr>
              <a:t>the code. This is because we can write the repetitive </a:t>
            </a:r>
            <a:r>
              <a:rPr lang="en-US" b="1" dirty="0">
                <a:solidFill>
                  <a:schemeClr val="bg1"/>
                </a:solidFill>
                <a:sym typeface="Wingdings" pitchFamily="2" charset="2"/>
              </a:rPr>
              <a:t>code inside a function and using just a single line, we can call the function. </a:t>
            </a:r>
            <a:r>
              <a:rPr lang="en-US" b="1" dirty="0">
                <a:solidFill>
                  <a:srgbClr val="08E64D"/>
                </a:solidFill>
                <a:sym typeface="Wingdings" pitchFamily="2" charset="2"/>
              </a:rPr>
              <a:t>This saves the   efforts of the programmer as well as helps us reduce the length of the main code.</a:t>
            </a:r>
          </a:p>
          <a:p>
            <a:pPr marL="342900" indent="-342900"/>
            <a:endParaRPr lang="en-US" b="1" dirty="0">
              <a:solidFill>
                <a:srgbClr val="002060"/>
              </a:solidFill>
              <a:sym typeface="Wingdings" pitchFamily="2" charset="2"/>
            </a:endParaRPr>
          </a:p>
          <a:p>
            <a:pPr marL="342900" indent="-342900"/>
            <a:r>
              <a:rPr lang="en-US" b="1" dirty="0">
                <a:solidFill>
                  <a:srgbClr val="002060"/>
                </a:solidFill>
                <a:sym typeface="Wingdings" pitchFamily="2" charset="2"/>
              </a:rPr>
              <a:t>2. </a:t>
            </a:r>
            <a:r>
              <a:rPr lang="en-US" b="1" dirty="0">
                <a:solidFill>
                  <a:srgbClr val="FFFF00"/>
                </a:solidFill>
                <a:sym typeface="Wingdings" pitchFamily="2" charset="2"/>
              </a:rPr>
              <a:t>By using functions, </a:t>
            </a:r>
            <a:r>
              <a:rPr lang="en-US" b="1" dirty="0">
                <a:solidFill>
                  <a:schemeClr val="bg1"/>
                </a:solidFill>
                <a:sym typeface="Wingdings" pitchFamily="2" charset="2"/>
              </a:rPr>
              <a:t>we can easily detect and rectify errors in our </a:t>
            </a:r>
            <a:r>
              <a:rPr lang="en-US" b="1" dirty="0">
                <a:solidFill>
                  <a:srgbClr val="FFFF00"/>
                </a:solidFill>
                <a:sym typeface="Wingdings" pitchFamily="2" charset="2"/>
              </a:rPr>
              <a:t>program because we get a fair idea regarding the error point as well as and correction done inside the function body </a:t>
            </a:r>
            <a:r>
              <a:rPr lang="en-US" b="1" dirty="0">
                <a:solidFill>
                  <a:schemeClr val="bg1"/>
                </a:solidFill>
                <a:sym typeface="Wingdings" pitchFamily="2" charset="2"/>
              </a:rPr>
              <a:t>automatically reflects at every place where the function has been called.</a:t>
            </a:r>
          </a:p>
        </p:txBody>
      </p:sp>
    </p:spTree>
    <p:extLst>
      <p:ext uri="{BB962C8B-B14F-4D97-AF65-F5344CB8AC3E}">
        <p14:creationId xmlns:p14="http://schemas.microsoft.com/office/powerpoint/2010/main" xmlns="" val="422897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2157588"/>
            <a:ext cx="7929618" cy="1685580"/>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Modify the previous code so that now the function average</a:t>
            </a:r>
          </a:p>
          <a:p>
            <a:pPr algn="ctr"/>
            <a:r>
              <a:rPr lang="en-US" sz="2400" b="1" dirty="0">
                <a:solidFill>
                  <a:srgbClr val="FFFF00"/>
                </a:solidFill>
              </a:rPr>
              <a:t>() can calculate the average of n integers where n is given by the user</a:t>
            </a:r>
          </a:p>
        </p:txBody>
      </p:sp>
    </p:spTree>
    <p:extLst>
      <p:ext uri="{BB962C8B-B14F-4D97-AF65-F5344CB8AC3E}">
        <p14:creationId xmlns:p14="http://schemas.microsoft.com/office/powerpoint/2010/main" xmlns="" val="418239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269159" y="1030328"/>
            <a:ext cx="8479305"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67394" y="961811"/>
            <a:ext cx="7949022" cy="3785652"/>
          </a:xfrm>
          <a:prstGeom prst="rect">
            <a:avLst/>
          </a:prstGeom>
          <a:noFill/>
        </p:spPr>
        <p:txBody>
          <a:bodyPr wrap="square" numCol="2" rtlCol="0">
            <a:spAutoFit/>
          </a:bodyPr>
          <a:lstStyle/>
          <a:p>
            <a:pPr marL="342900" indent="-342900"/>
            <a:r>
              <a:rPr lang="en-US" sz="1500" dirty="0">
                <a:solidFill>
                  <a:schemeClr val="bg1"/>
                </a:solidFill>
                <a:sym typeface="Wingdings" pitchFamily="2" charset="2"/>
              </a:rPr>
              <a:t>#include &lt;</a:t>
            </a:r>
            <a:r>
              <a:rPr lang="en-US" sz="1500" dirty="0" err="1">
                <a:solidFill>
                  <a:schemeClr val="bg1"/>
                </a:solidFill>
                <a:sym typeface="Wingdings" pitchFamily="2" charset="2"/>
              </a:rPr>
              <a:t>stdio.h</a:t>
            </a:r>
            <a:r>
              <a:rPr lang="en-US" sz="1500" dirty="0" smtClean="0">
                <a:solidFill>
                  <a:schemeClr val="bg1"/>
                </a:solidFill>
                <a:sym typeface="Wingdings" pitchFamily="2" charset="2"/>
              </a:rPr>
              <a:t>&gt;</a:t>
            </a:r>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float average(void);</a:t>
            </a:r>
          </a:p>
          <a:p>
            <a:pPr marL="342900" indent="-342900"/>
            <a:endParaRPr lang="en-US" sz="1500" dirty="0">
              <a:solidFill>
                <a:schemeClr val="bg1"/>
              </a:solidFill>
              <a:sym typeface="Wingdings" pitchFamily="2" charset="2"/>
            </a:endParaRPr>
          </a:p>
          <a:p>
            <a:pPr marL="342900" indent="-342900"/>
            <a:r>
              <a:rPr lang="en-US" sz="1500" dirty="0" err="1" smtClean="0">
                <a:solidFill>
                  <a:schemeClr val="bg1"/>
                </a:solidFill>
                <a:sym typeface="Wingdings" pitchFamily="2" charset="2"/>
              </a:rPr>
              <a:t>int</a:t>
            </a:r>
            <a:r>
              <a:rPr lang="en-US" sz="1500" dirty="0" smtClean="0">
                <a:solidFill>
                  <a:schemeClr val="bg1"/>
                </a:solidFill>
                <a:sym typeface="Wingdings" pitchFamily="2" charset="2"/>
              </a:rPr>
              <a:t> </a:t>
            </a:r>
            <a:r>
              <a:rPr lang="en-US" sz="1500" dirty="0">
                <a:solidFill>
                  <a:schemeClr val="bg1"/>
                </a:solidFill>
                <a:sym typeface="Wingdings" pitchFamily="2" charset="2"/>
              </a:rPr>
              <a:t>main()</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float d</a:t>
            </a:r>
            <a:r>
              <a:rPr lang="en-US" sz="1500" dirty="0" smtClean="0">
                <a:solidFill>
                  <a:schemeClr val="bg1"/>
                </a:solidFill>
                <a:sym typeface="Wingdings" pitchFamily="2" charset="2"/>
              </a:rPr>
              <a:t>;</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	d = average();</a:t>
            </a:r>
          </a:p>
          <a:p>
            <a:pPr marL="342900" indent="-342900"/>
            <a:r>
              <a:rPr lang="en-US" sz="1500" dirty="0">
                <a:solidFill>
                  <a:schemeClr val="bg1"/>
                </a:solidFill>
                <a:sym typeface="Wingdings" pitchFamily="2" charset="2"/>
              </a:rPr>
              <a:t>	printf("Average is %f", d);</a:t>
            </a:r>
          </a:p>
          <a:p>
            <a:pPr marL="342900" indent="-342900"/>
            <a:r>
              <a:rPr lang="en-US" sz="1500" dirty="0">
                <a:solidFill>
                  <a:schemeClr val="bg1"/>
                </a:solidFill>
                <a:sym typeface="Wingdings" pitchFamily="2" charset="2"/>
              </a:rPr>
              <a:t>	</a:t>
            </a:r>
            <a:r>
              <a:rPr lang="en-US" sz="1500" dirty="0" smtClean="0">
                <a:solidFill>
                  <a:schemeClr val="bg1"/>
                </a:solidFill>
                <a:sym typeface="Wingdings" pitchFamily="2" charset="2"/>
              </a:rPr>
              <a:t>return 0;</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a:t>
            </a:r>
          </a:p>
          <a:p>
            <a:pPr marL="342900" indent="-342900"/>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float average()</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int n, i, a, sum = 0;</a:t>
            </a:r>
          </a:p>
          <a:p>
            <a:pPr marL="342900" indent="-342900"/>
            <a:r>
              <a:rPr lang="en-US" sz="1500" dirty="0">
                <a:solidFill>
                  <a:schemeClr val="bg1"/>
                </a:solidFill>
                <a:sym typeface="Wingdings" pitchFamily="2" charset="2"/>
              </a:rPr>
              <a:t>	float d;</a:t>
            </a:r>
          </a:p>
          <a:p>
            <a:pPr marL="342900" indent="-342900"/>
            <a:r>
              <a:rPr lang="en-US" sz="1500" dirty="0">
                <a:solidFill>
                  <a:schemeClr val="bg1"/>
                </a:solidFill>
                <a:sym typeface="Wingdings" pitchFamily="2" charset="2"/>
              </a:rPr>
              <a:t>	printf("Average of how many numbers?: ");</a:t>
            </a:r>
          </a:p>
          <a:p>
            <a:pPr marL="342900" indent="-342900"/>
            <a:r>
              <a:rPr lang="en-US" sz="1500" dirty="0">
                <a:solidFill>
                  <a:schemeClr val="bg1"/>
                </a:solidFill>
                <a:sym typeface="Wingdings" pitchFamily="2" charset="2"/>
              </a:rPr>
              <a:t>	scanf("%d", &amp;n);</a:t>
            </a:r>
          </a:p>
          <a:p>
            <a:pPr marL="342900" indent="-342900"/>
            <a:r>
              <a:rPr lang="en-US" sz="1500" dirty="0">
                <a:solidFill>
                  <a:schemeClr val="bg1"/>
                </a:solidFill>
                <a:sym typeface="Wingdings" pitchFamily="2" charset="2"/>
              </a:rPr>
              <a:t>	for(i = 1; i &lt;= n; i++)</a:t>
            </a:r>
          </a:p>
          <a:p>
            <a:pPr marL="342900" indent="-342900"/>
            <a:r>
              <a:rPr lang="en-US" sz="1500" dirty="0">
                <a:solidFill>
                  <a:schemeClr val="bg1"/>
                </a:solidFill>
                <a:sym typeface="Wingdings" pitchFamily="2" charset="2"/>
              </a:rPr>
              <a:t>	{</a:t>
            </a:r>
          </a:p>
          <a:p>
            <a:pPr marL="342900" indent="-342900"/>
            <a:r>
              <a:rPr lang="en-US" sz="1500" dirty="0">
                <a:solidFill>
                  <a:schemeClr val="bg1"/>
                </a:solidFill>
                <a:sym typeface="Wingdings" pitchFamily="2" charset="2"/>
              </a:rPr>
              <a:t>		printf("Enter Number: ");</a:t>
            </a:r>
          </a:p>
          <a:p>
            <a:pPr marL="342900" indent="-342900"/>
            <a:r>
              <a:rPr lang="en-US" sz="1500" dirty="0">
                <a:solidFill>
                  <a:schemeClr val="bg1"/>
                </a:solidFill>
                <a:sym typeface="Wingdings" pitchFamily="2" charset="2"/>
              </a:rPr>
              <a:t>		scanf("%d", &amp;a);</a:t>
            </a:r>
          </a:p>
          <a:p>
            <a:pPr marL="342900" indent="-342900"/>
            <a:r>
              <a:rPr lang="en-US" sz="1500" dirty="0">
                <a:solidFill>
                  <a:schemeClr val="bg1"/>
                </a:solidFill>
                <a:sym typeface="Wingdings" pitchFamily="2" charset="2"/>
              </a:rPr>
              <a:t>		sum = sum + a;</a:t>
            </a:r>
          </a:p>
          <a:p>
            <a:pPr marL="342900" indent="-342900"/>
            <a:r>
              <a:rPr lang="en-US" sz="1500" dirty="0">
                <a:solidFill>
                  <a:schemeClr val="bg1"/>
                </a:solidFill>
                <a:sym typeface="Wingdings" pitchFamily="2" charset="2"/>
              </a:rPr>
              <a:t>	}</a:t>
            </a:r>
          </a:p>
          <a:p>
            <a:pPr marL="342900" indent="-342900"/>
            <a:r>
              <a:rPr lang="en-US" sz="1500" dirty="0">
                <a:solidFill>
                  <a:schemeClr val="bg1"/>
                </a:solidFill>
                <a:sym typeface="Wingdings" pitchFamily="2" charset="2"/>
              </a:rPr>
              <a:t>	d = (float) sum / n;</a:t>
            </a:r>
          </a:p>
          <a:p>
            <a:pPr marL="342900" indent="-342900"/>
            <a:r>
              <a:rPr lang="en-US" sz="1500" dirty="0">
                <a:solidFill>
                  <a:schemeClr val="bg1"/>
                </a:solidFill>
                <a:sym typeface="Wingdings" pitchFamily="2" charset="2"/>
              </a:rPr>
              <a:t>	return d;</a:t>
            </a:r>
          </a:p>
          <a:p>
            <a:pPr marL="342900" indent="-342900"/>
            <a:r>
              <a:rPr lang="en-US" sz="1500" dirty="0">
                <a:solidFill>
                  <a:schemeClr val="bg1"/>
                </a:solidFill>
                <a:sym typeface="Wingdings" pitchFamily="2" charset="2"/>
              </a:rPr>
              <a:t>}</a:t>
            </a:r>
          </a:p>
        </p:txBody>
      </p:sp>
    </p:spTree>
    <p:extLst>
      <p:ext uri="{BB962C8B-B14F-4D97-AF65-F5344CB8AC3E}">
        <p14:creationId xmlns:p14="http://schemas.microsoft.com/office/powerpoint/2010/main" xmlns="" val="32509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wipe(down)">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wipe(down)">
                                      <p:cBhvr>
                                        <p:cTn id="31" dur="500"/>
                                        <p:tgtEl>
                                          <p:spTgt spid="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wipe(down)">
                                      <p:cBhvr>
                                        <p:cTn id="36" dur="500"/>
                                        <p:tgtEl>
                                          <p:spTgt spid="1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8" end="8"/>
                                            </p:txEl>
                                          </p:spTgt>
                                        </p:tgtEl>
                                        <p:attrNameLst>
                                          <p:attrName>style.visibility</p:attrName>
                                        </p:attrNameLst>
                                      </p:cBhvr>
                                      <p:to>
                                        <p:strVal val="visible"/>
                                      </p:to>
                                    </p:set>
                                    <p:animEffect transition="in" filter="wipe(down)">
                                      <p:cBhvr>
                                        <p:cTn id="41" dur="500"/>
                                        <p:tgtEl>
                                          <p:spTgt spid="1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wipe(down)">
                                      <p:cBhvr>
                                        <p:cTn id="46" dur="500"/>
                                        <p:tgtEl>
                                          <p:spTgt spid="1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animEffect transition="in" filter="wipe(down)">
                                      <p:cBhvr>
                                        <p:cTn id="51" dur="500"/>
                                        <p:tgtEl>
                                          <p:spTgt spid="1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14" end="14"/>
                                            </p:txEl>
                                          </p:spTgt>
                                        </p:tgtEl>
                                        <p:attrNameLst>
                                          <p:attrName>style.visibility</p:attrName>
                                        </p:attrNameLst>
                                      </p:cBhvr>
                                      <p:to>
                                        <p:strVal val="visible"/>
                                      </p:to>
                                    </p:set>
                                    <p:animEffect transition="in" filter="wipe(down)">
                                      <p:cBhvr>
                                        <p:cTn id="56" dur="500"/>
                                        <p:tgtEl>
                                          <p:spTgt spid="11">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5" end="15"/>
                                            </p:txEl>
                                          </p:spTgt>
                                        </p:tgtEl>
                                        <p:attrNameLst>
                                          <p:attrName>style.visibility</p:attrName>
                                        </p:attrNameLst>
                                      </p:cBhvr>
                                      <p:to>
                                        <p:strVal val="visible"/>
                                      </p:to>
                                    </p:set>
                                    <p:animEffect transition="in" filter="wipe(down)">
                                      <p:cBhvr>
                                        <p:cTn id="61" dur="500"/>
                                        <p:tgtEl>
                                          <p:spTgt spid="11">
                                            <p:txEl>
                                              <p:pRg st="15" end="1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6" end="16"/>
                                            </p:txEl>
                                          </p:spTgt>
                                        </p:tgtEl>
                                        <p:attrNameLst>
                                          <p:attrName>style.visibility</p:attrName>
                                        </p:attrNameLst>
                                      </p:cBhvr>
                                      <p:to>
                                        <p:strVal val="visible"/>
                                      </p:to>
                                    </p:set>
                                    <p:animEffect transition="in" filter="wipe(down)">
                                      <p:cBhvr>
                                        <p:cTn id="66" dur="500"/>
                                        <p:tgtEl>
                                          <p:spTgt spid="11">
                                            <p:txEl>
                                              <p:pRg st="16" end="1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7" end="17"/>
                                            </p:txEl>
                                          </p:spTgt>
                                        </p:tgtEl>
                                        <p:attrNameLst>
                                          <p:attrName>style.visibility</p:attrName>
                                        </p:attrNameLst>
                                      </p:cBhvr>
                                      <p:to>
                                        <p:strVal val="visible"/>
                                      </p:to>
                                    </p:set>
                                    <p:animEffect transition="in" filter="wipe(down)">
                                      <p:cBhvr>
                                        <p:cTn id="71" dur="500"/>
                                        <p:tgtEl>
                                          <p:spTgt spid="11">
                                            <p:txEl>
                                              <p:pRg st="17" end="1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8" end="18"/>
                                            </p:txEl>
                                          </p:spTgt>
                                        </p:tgtEl>
                                        <p:attrNameLst>
                                          <p:attrName>style.visibility</p:attrName>
                                        </p:attrNameLst>
                                      </p:cBhvr>
                                      <p:to>
                                        <p:strVal val="visible"/>
                                      </p:to>
                                    </p:set>
                                    <p:animEffect transition="in" filter="wipe(down)">
                                      <p:cBhvr>
                                        <p:cTn id="76" dur="500"/>
                                        <p:tgtEl>
                                          <p:spTgt spid="11">
                                            <p:txEl>
                                              <p:pRg st="18" end="1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9" end="19"/>
                                            </p:txEl>
                                          </p:spTgt>
                                        </p:tgtEl>
                                        <p:attrNameLst>
                                          <p:attrName>style.visibility</p:attrName>
                                        </p:attrNameLst>
                                      </p:cBhvr>
                                      <p:to>
                                        <p:strVal val="visible"/>
                                      </p:to>
                                    </p:set>
                                    <p:animEffect transition="in" filter="wipe(down)">
                                      <p:cBhvr>
                                        <p:cTn id="81" dur="500"/>
                                        <p:tgtEl>
                                          <p:spTgt spid="11">
                                            <p:txEl>
                                              <p:pRg st="19" end="1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20" end="20"/>
                                            </p:txEl>
                                          </p:spTgt>
                                        </p:tgtEl>
                                        <p:attrNameLst>
                                          <p:attrName>style.visibility</p:attrName>
                                        </p:attrNameLst>
                                      </p:cBhvr>
                                      <p:to>
                                        <p:strVal val="visible"/>
                                      </p:to>
                                    </p:set>
                                    <p:animEffect transition="in" filter="wipe(down)">
                                      <p:cBhvr>
                                        <p:cTn id="86" dur="500"/>
                                        <p:tgtEl>
                                          <p:spTgt spid="11">
                                            <p:txEl>
                                              <p:pRg st="20" end="2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21" end="21"/>
                                            </p:txEl>
                                          </p:spTgt>
                                        </p:tgtEl>
                                        <p:attrNameLst>
                                          <p:attrName>style.visibility</p:attrName>
                                        </p:attrNameLst>
                                      </p:cBhvr>
                                      <p:to>
                                        <p:strVal val="visible"/>
                                      </p:to>
                                    </p:set>
                                    <p:animEffect transition="in" filter="wipe(down)">
                                      <p:cBhvr>
                                        <p:cTn id="91" dur="500"/>
                                        <p:tgtEl>
                                          <p:spTgt spid="11">
                                            <p:txEl>
                                              <p:pRg st="21" end="2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1">
                                            <p:txEl>
                                              <p:pRg st="22" end="22"/>
                                            </p:txEl>
                                          </p:spTgt>
                                        </p:tgtEl>
                                        <p:attrNameLst>
                                          <p:attrName>style.visibility</p:attrName>
                                        </p:attrNameLst>
                                      </p:cBhvr>
                                      <p:to>
                                        <p:strVal val="visible"/>
                                      </p:to>
                                    </p:set>
                                    <p:animEffect transition="in" filter="wipe(down)">
                                      <p:cBhvr>
                                        <p:cTn id="96" dur="500"/>
                                        <p:tgtEl>
                                          <p:spTgt spid="11">
                                            <p:txEl>
                                              <p:pRg st="22" end="2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1">
                                            <p:txEl>
                                              <p:pRg st="23" end="23"/>
                                            </p:txEl>
                                          </p:spTgt>
                                        </p:tgtEl>
                                        <p:attrNameLst>
                                          <p:attrName>style.visibility</p:attrName>
                                        </p:attrNameLst>
                                      </p:cBhvr>
                                      <p:to>
                                        <p:strVal val="visible"/>
                                      </p:to>
                                    </p:set>
                                    <p:animEffect transition="in" filter="wipe(down)">
                                      <p:cBhvr>
                                        <p:cTn id="101" dur="500"/>
                                        <p:tgtEl>
                                          <p:spTgt spid="11">
                                            <p:txEl>
                                              <p:pRg st="23" end="23"/>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1">
                                            <p:txEl>
                                              <p:pRg st="24" end="24"/>
                                            </p:txEl>
                                          </p:spTgt>
                                        </p:tgtEl>
                                        <p:attrNameLst>
                                          <p:attrName>style.visibility</p:attrName>
                                        </p:attrNameLst>
                                      </p:cBhvr>
                                      <p:to>
                                        <p:strVal val="visible"/>
                                      </p:to>
                                    </p:set>
                                    <p:animEffect transition="in" filter="wipe(down)">
                                      <p:cBhvr>
                                        <p:cTn id="106" dur="500"/>
                                        <p:tgtEl>
                                          <p:spTgt spid="11">
                                            <p:txEl>
                                              <p:pRg st="24" end="24"/>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1">
                                            <p:txEl>
                                              <p:pRg st="25" end="25"/>
                                            </p:txEl>
                                          </p:spTgt>
                                        </p:tgtEl>
                                        <p:attrNameLst>
                                          <p:attrName>style.visibility</p:attrName>
                                        </p:attrNameLst>
                                      </p:cBhvr>
                                      <p:to>
                                        <p:strVal val="visible"/>
                                      </p:to>
                                    </p:set>
                                    <p:animEffect transition="in" filter="wipe(down)">
                                      <p:cBhvr>
                                        <p:cTn id="111" dur="500"/>
                                        <p:tgtEl>
                                          <p:spTgt spid="11">
                                            <p:txEl>
                                              <p:pRg st="25" end="2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1">
                                            <p:txEl>
                                              <p:pRg st="26" end="26"/>
                                            </p:txEl>
                                          </p:spTgt>
                                        </p:tgtEl>
                                        <p:attrNameLst>
                                          <p:attrName>style.visibility</p:attrName>
                                        </p:attrNameLst>
                                      </p:cBhvr>
                                      <p:to>
                                        <p:strVal val="visible"/>
                                      </p:to>
                                    </p:set>
                                    <p:animEffect transition="in" filter="wipe(down)">
                                      <p:cBhvr>
                                        <p:cTn id="116" dur="500"/>
                                        <p:tgtEl>
                                          <p:spTgt spid="11">
                                            <p:txEl>
                                              <p:pRg st="26" end="26"/>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11">
                                            <p:txEl>
                                              <p:pRg st="27" end="27"/>
                                            </p:txEl>
                                          </p:spTgt>
                                        </p:tgtEl>
                                        <p:attrNameLst>
                                          <p:attrName>style.visibility</p:attrName>
                                        </p:attrNameLst>
                                      </p:cBhvr>
                                      <p:to>
                                        <p:strVal val="visible"/>
                                      </p:to>
                                    </p:set>
                                    <p:animEffect transition="in" filter="wipe(down)">
                                      <p:cBhvr>
                                        <p:cTn id="121" dur="500"/>
                                        <p:tgtEl>
                                          <p:spTgt spid="11">
                                            <p:txEl>
                                              <p:pRg st="27" end="27"/>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11">
                                            <p:txEl>
                                              <p:pRg st="28" end="28"/>
                                            </p:txEl>
                                          </p:spTgt>
                                        </p:tgtEl>
                                        <p:attrNameLst>
                                          <p:attrName>style.visibility</p:attrName>
                                        </p:attrNameLst>
                                      </p:cBhvr>
                                      <p:to>
                                        <p:strVal val="visible"/>
                                      </p:to>
                                    </p:set>
                                    <p:animEffect transition="in" filter="wipe(down)">
                                      <p:cBhvr>
                                        <p:cTn id="126" dur="500"/>
                                        <p:tgtEl>
                                          <p:spTgt spid="11">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2157588"/>
            <a:ext cx="7929618" cy="1685580"/>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Calculating Average Using Fourth Style</a:t>
            </a:r>
          </a:p>
          <a:p>
            <a:pPr algn="ctr"/>
            <a:r>
              <a:rPr lang="en-US" sz="2400" b="1" dirty="0">
                <a:solidFill>
                  <a:srgbClr val="FFFF00"/>
                </a:solidFill>
              </a:rPr>
              <a:t>(Takes nothing returns nothing)</a:t>
            </a:r>
          </a:p>
        </p:txBody>
      </p:sp>
    </p:spTree>
    <p:extLst>
      <p:ext uri="{BB962C8B-B14F-4D97-AF65-F5344CB8AC3E}">
        <p14:creationId xmlns:p14="http://schemas.microsoft.com/office/powerpoint/2010/main" xmlns="" val="367618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269159" y="1030328"/>
            <a:ext cx="8479305" cy="395792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367394" y="961811"/>
            <a:ext cx="7949022" cy="3785652"/>
          </a:xfrm>
          <a:prstGeom prst="rect">
            <a:avLst/>
          </a:prstGeom>
          <a:noFill/>
        </p:spPr>
        <p:txBody>
          <a:bodyPr wrap="square" numCol="2" rtlCol="0">
            <a:spAutoFit/>
          </a:bodyPr>
          <a:lstStyle/>
          <a:p>
            <a:pPr marL="342900" indent="-342900"/>
            <a:r>
              <a:rPr lang="en-US" sz="1500" dirty="0">
                <a:solidFill>
                  <a:schemeClr val="bg1"/>
                </a:solidFill>
                <a:sym typeface="Wingdings" pitchFamily="2" charset="2"/>
              </a:rPr>
              <a:t>#include &lt;</a:t>
            </a:r>
            <a:r>
              <a:rPr lang="en-US" sz="1500" dirty="0" err="1">
                <a:solidFill>
                  <a:schemeClr val="bg1"/>
                </a:solidFill>
                <a:sym typeface="Wingdings" pitchFamily="2" charset="2"/>
              </a:rPr>
              <a:t>stdio.h</a:t>
            </a:r>
            <a:r>
              <a:rPr lang="en-US" sz="1500" dirty="0" smtClean="0">
                <a:solidFill>
                  <a:schemeClr val="bg1"/>
                </a:solidFill>
                <a:sym typeface="Wingdings" pitchFamily="2" charset="2"/>
              </a:rPr>
              <a:t>&gt;</a:t>
            </a:r>
          </a:p>
          <a:p>
            <a:pPr marL="342900" indent="-342900"/>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float average(void);</a:t>
            </a:r>
          </a:p>
          <a:p>
            <a:pPr marL="342900" indent="-342900"/>
            <a:endParaRPr lang="en-US" sz="1500" dirty="0">
              <a:solidFill>
                <a:schemeClr val="bg1"/>
              </a:solidFill>
              <a:sym typeface="Wingdings" pitchFamily="2" charset="2"/>
            </a:endParaRPr>
          </a:p>
          <a:p>
            <a:pPr marL="342900" indent="-342900"/>
            <a:r>
              <a:rPr lang="en-US" sz="1500" dirty="0" err="1" smtClean="0">
                <a:solidFill>
                  <a:schemeClr val="bg1"/>
                </a:solidFill>
                <a:sym typeface="Wingdings" pitchFamily="2" charset="2"/>
              </a:rPr>
              <a:t>int</a:t>
            </a:r>
            <a:r>
              <a:rPr lang="en-US" sz="1500" dirty="0" smtClean="0">
                <a:solidFill>
                  <a:schemeClr val="bg1"/>
                </a:solidFill>
                <a:sym typeface="Wingdings" pitchFamily="2" charset="2"/>
              </a:rPr>
              <a:t> </a:t>
            </a:r>
            <a:r>
              <a:rPr lang="en-US" sz="1500" dirty="0">
                <a:solidFill>
                  <a:schemeClr val="bg1"/>
                </a:solidFill>
                <a:sym typeface="Wingdings" pitchFamily="2" charset="2"/>
              </a:rPr>
              <a:t>main()</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float d;</a:t>
            </a:r>
          </a:p>
          <a:p>
            <a:pPr marL="342900" indent="-342900"/>
            <a:r>
              <a:rPr lang="en-US" sz="1500" dirty="0">
                <a:solidFill>
                  <a:schemeClr val="bg1"/>
                </a:solidFill>
                <a:sym typeface="Wingdings" pitchFamily="2" charset="2"/>
              </a:rPr>
              <a:t>	clrscr();</a:t>
            </a:r>
          </a:p>
          <a:p>
            <a:pPr marL="342900" indent="-342900"/>
            <a:r>
              <a:rPr lang="en-US" sz="1500" dirty="0">
                <a:solidFill>
                  <a:schemeClr val="bg1"/>
                </a:solidFill>
                <a:sym typeface="Wingdings" pitchFamily="2" charset="2"/>
              </a:rPr>
              <a:t>	d = average();</a:t>
            </a:r>
          </a:p>
          <a:p>
            <a:pPr marL="342900" indent="-342900"/>
            <a:r>
              <a:rPr lang="en-US" sz="1500" dirty="0">
                <a:solidFill>
                  <a:schemeClr val="bg1"/>
                </a:solidFill>
                <a:sym typeface="Wingdings" pitchFamily="2" charset="2"/>
              </a:rPr>
              <a:t>	printf("Average is %f", d);</a:t>
            </a:r>
          </a:p>
          <a:p>
            <a:pPr marL="342900" indent="-342900"/>
            <a:r>
              <a:rPr lang="en-US" sz="1500" dirty="0">
                <a:solidFill>
                  <a:schemeClr val="bg1"/>
                </a:solidFill>
                <a:sym typeface="Wingdings" pitchFamily="2" charset="2"/>
              </a:rPr>
              <a:t>	</a:t>
            </a:r>
            <a:r>
              <a:rPr lang="en-US" sz="1500" dirty="0" smtClean="0">
                <a:solidFill>
                  <a:schemeClr val="bg1"/>
                </a:solidFill>
                <a:sym typeface="Wingdings" pitchFamily="2" charset="2"/>
              </a:rPr>
              <a:t>return 0;</a:t>
            </a:r>
            <a:endParaRPr lang="en-US" sz="1500" dirty="0">
              <a:solidFill>
                <a:schemeClr val="bg1"/>
              </a:solidFill>
              <a:sym typeface="Wingdings" pitchFamily="2" charset="2"/>
            </a:endParaRPr>
          </a:p>
          <a:p>
            <a:pPr marL="342900" indent="-342900"/>
            <a:r>
              <a:rPr lang="en-US" sz="1500" dirty="0">
                <a:solidFill>
                  <a:schemeClr val="bg1"/>
                </a:solidFill>
                <a:sym typeface="Wingdings" pitchFamily="2" charset="2"/>
              </a:rPr>
              <a:t>}</a:t>
            </a:r>
          </a:p>
          <a:p>
            <a:pPr marL="342900" indent="-342900"/>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endParaRPr lang="en-US" sz="1500" dirty="0">
              <a:solidFill>
                <a:schemeClr val="bg1"/>
              </a:solidFill>
              <a:sym typeface="Wingdings" pitchFamily="2" charset="2"/>
            </a:endParaRPr>
          </a:p>
          <a:p>
            <a:pPr marL="342900" indent="-342900"/>
            <a:endParaRPr lang="en-US" sz="1500" dirty="0" smtClean="0">
              <a:solidFill>
                <a:schemeClr val="bg1"/>
              </a:solidFill>
              <a:sym typeface="Wingdings" pitchFamily="2" charset="2"/>
            </a:endParaRPr>
          </a:p>
          <a:p>
            <a:pPr marL="342900" indent="-342900"/>
            <a:r>
              <a:rPr lang="en-US" sz="1500" dirty="0" smtClean="0">
                <a:solidFill>
                  <a:schemeClr val="bg1"/>
                </a:solidFill>
                <a:sym typeface="Wingdings" pitchFamily="2" charset="2"/>
              </a:rPr>
              <a:t>float </a:t>
            </a:r>
            <a:r>
              <a:rPr lang="en-US" sz="1500" dirty="0">
                <a:solidFill>
                  <a:schemeClr val="bg1"/>
                </a:solidFill>
                <a:sym typeface="Wingdings" pitchFamily="2" charset="2"/>
              </a:rPr>
              <a:t>average()</a:t>
            </a:r>
          </a:p>
          <a:p>
            <a:pPr marL="342900" indent="-342900"/>
            <a:r>
              <a:rPr lang="en-US" sz="1500" dirty="0">
                <a:solidFill>
                  <a:schemeClr val="bg1"/>
                </a:solidFill>
                <a:sym typeface="Wingdings" pitchFamily="2" charset="2"/>
              </a:rPr>
              <a:t>{</a:t>
            </a:r>
          </a:p>
          <a:p>
            <a:pPr marL="342900" indent="-342900"/>
            <a:r>
              <a:rPr lang="en-US" sz="1500" dirty="0">
                <a:solidFill>
                  <a:schemeClr val="bg1"/>
                </a:solidFill>
                <a:sym typeface="Wingdings" pitchFamily="2" charset="2"/>
              </a:rPr>
              <a:t>	int n, i, a, sum = 0;</a:t>
            </a:r>
          </a:p>
          <a:p>
            <a:pPr marL="342900" indent="-342900"/>
            <a:r>
              <a:rPr lang="en-US" sz="1500" dirty="0">
                <a:solidFill>
                  <a:schemeClr val="bg1"/>
                </a:solidFill>
                <a:sym typeface="Wingdings" pitchFamily="2" charset="2"/>
              </a:rPr>
              <a:t>	float d;</a:t>
            </a:r>
          </a:p>
          <a:p>
            <a:pPr marL="342900" indent="-342900"/>
            <a:r>
              <a:rPr lang="en-US" sz="1500" dirty="0">
                <a:solidFill>
                  <a:schemeClr val="bg1"/>
                </a:solidFill>
                <a:sym typeface="Wingdings" pitchFamily="2" charset="2"/>
              </a:rPr>
              <a:t>	printf("Average of how many numbers?: ");</a:t>
            </a:r>
          </a:p>
          <a:p>
            <a:pPr marL="342900" indent="-342900"/>
            <a:r>
              <a:rPr lang="en-US" sz="1500" dirty="0">
                <a:solidFill>
                  <a:schemeClr val="bg1"/>
                </a:solidFill>
                <a:sym typeface="Wingdings" pitchFamily="2" charset="2"/>
              </a:rPr>
              <a:t>	scanf("%d", &amp;n);</a:t>
            </a:r>
          </a:p>
          <a:p>
            <a:pPr marL="342900" indent="-342900"/>
            <a:r>
              <a:rPr lang="en-US" sz="1500" dirty="0">
                <a:solidFill>
                  <a:schemeClr val="bg1"/>
                </a:solidFill>
                <a:sym typeface="Wingdings" pitchFamily="2" charset="2"/>
              </a:rPr>
              <a:t>	for(i = 1; i &lt;= n; i++)</a:t>
            </a:r>
          </a:p>
          <a:p>
            <a:pPr marL="342900" indent="-342900"/>
            <a:r>
              <a:rPr lang="en-US" sz="1500" dirty="0">
                <a:solidFill>
                  <a:schemeClr val="bg1"/>
                </a:solidFill>
                <a:sym typeface="Wingdings" pitchFamily="2" charset="2"/>
              </a:rPr>
              <a:t>	{</a:t>
            </a:r>
          </a:p>
          <a:p>
            <a:pPr marL="342900" indent="-342900"/>
            <a:r>
              <a:rPr lang="en-US" sz="1500" dirty="0">
                <a:solidFill>
                  <a:schemeClr val="bg1"/>
                </a:solidFill>
                <a:sym typeface="Wingdings" pitchFamily="2" charset="2"/>
              </a:rPr>
              <a:t>		printf("Enter Number: ");</a:t>
            </a:r>
          </a:p>
          <a:p>
            <a:pPr marL="342900" indent="-342900"/>
            <a:r>
              <a:rPr lang="en-US" sz="1500" dirty="0">
                <a:solidFill>
                  <a:schemeClr val="bg1"/>
                </a:solidFill>
                <a:sym typeface="Wingdings" pitchFamily="2" charset="2"/>
              </a:rPr>
              <a:t>		scanf("%d", &amp;a);</a:t>
            </a:r>
          </a:p>
          <a:p>
            <a:pPr marL="342900" indent="-342900"/>
            <a:r>
              <a:rPr lang="en-US" sz="1500" dirty="0">
                <a:solidFill>
                  <a:schemeClr val="bg1"/>
                </a:solidFill>
                <a:sym typeface="Wingdings" pitchFamily="2" charset="2"/>
              </a:rPr>
              <a:t>		sum = sum + a;</a:t>
            </a:r>
          </a:p>
          <a:p>
            <a:pPr marL="342900" indent="-342900"/>
            <a:r>
              <a:rPr lang="en-US" sz="1500" dirty="0">
                <a:solidFill>
                  <a:schemeClr val="bg1"/>
                </a:solidFill>
                <a:sym typeface="Wingdings" pitchFamily="2" charset="2"/>
              </a:rPr>
              <a:t>	}</a:t>
            </a:r>
          </a:p>
          <a:p>
            <a:pPr marL="342900" indent="-342900"/>
            <a:r>
              <a:rPr lang="en-US" sz="1500" dirty="0">
                <a:solidFill>
                  <a:schemeClr val="bg1"/>
                </a:solidFill>
                <a:sym typeface="Wingdings" pitchFamily="2" charset="2"/>
              </a:rPr>
              <a:t>	d = (float) sum / n;</a:t>
            </a:r>
          </a:p>
          <a:p>
            <a:pPr marL="342900" indent="-342900"/>
            <a:r>
              <a:rPr lang="en-US" sz="1500" dirty="0">
                <a:solidFill>
                  <a:schemeClr val="bg1"/>
                </a:solidFill>
                <a:sym typeface="Wingdings" pitchFamily="2" charset="2"/>
              </a:rPr>
              <a:t>	return d;</a:t>
            </a:r>
          </a:p>
          <a:p>
            <a:pPr marL="342900" indent="-342900"/>
            <a:r>
              <a:rPr lang="en-US" sz="1500" dirty="0">
                <a:solidFill>
                  <a:schemeClr val="bg1"/>
                </a:solidFill>
                <a:sym typeface="Wingdings" pitchFamily="2" charset="2"/>
              </a:rPr>
              <a:t>}</a:t>
            </a:r>
          </a:p>
        </p:txBody>
      </p:sp>
    </p:spTree>
    <p:extLst>
      <p:ext uri="{BB962C8B-B14F-4D97-AF65-F5344CB8AC3E}">
        <p14:creationId xmlns:p14="http://schemas.microsoft.com/office/powerpoint/2010/main" xmlns="" val="349740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wipe(down)">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wipe(down)">
                                      <p:cBhvr>
                                        <p:cTn id="31" dur="500"/>
                                        <p:tgtEl>
                                          <p:spTgt spid="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wipe(down)">
                                      <p:cBhvr>
                                        <p:cTn id="36" dur="500"/>
                                        <p:tgtEl>
                                          <p:spTgt spid="1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8" end="8"/>
                                            </p:txEl>
                                          </p:spTgt>
                                        </p:tgtEl>
                                        <p:attrNameLst>
                                          <p:attrName>style.visibility</p:attrName>
                                        </p:attrNameLst>
                                      </p:cBhvr>
                                      <p:to>
                                        <p:strVal val="visible"/>
                                      </p:to>
                                    </p:set>
                                    <p:animEffect transition="in" filter="wipe(down)">
                                      <p:cBhvr>
                                        <p:cTn id="41" dur="500"/>
                                        <p:tgtEl>
                                          <p:spTgt spid="1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wipe(down)">
                                      <p:cBhvr>
                                        <p:cTn id="46" dur="500"/>
                                        <p:tgtEl>
                                          <p:spTgt spid="1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animEffect transition="in" filter="wipe(down)">
                                      <p:cBhvr>
                                        <p:cTn id="51" dur="500"/>
                                        <p:tgtEl>
                                          <p:spTgt spid="1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11" end="11"/>
                                            </p:txEl>
                                          </p:spTgt>
                                        </p:tgtEl>
                                        <p:attrNameLst>
                                          <p:attrName>style.visibility</p:attrName>
                                        </p:attrNameLst>
                                      </p:cBhvr>
                                      <p:to>
                                        <p:strVal val="visible"/>
                                      </p:to>
                                    </p:set>
                                    <p:animEffect transition="in" filter="wipe(down)">
                                      <p:cBhvr>
                                        <p:cTn id="56" dur="500"/>
                                        <p:tgtEl>
                                          <p:spTgt spid="11">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6" end="16"/>
                                            </p:txEl>
                                          </p:spTgt>
                                        </p:tgtEl>
                                        <p:attrNameLst>
                                          <p:attrName>style.visibility</p:attrName>
                                        </p:attrNameLst>
                                      </p:cBhvr>
                                      <p:to>
                                        <p:strVal val="visible"/>
                                      </p:to>
                                    </p:set>
                                    <p:animEffect transition="in" filter="wipe(down)">
                                      <p:cBhvr>
                                        <p:cTn id="61" dur="500"/>
                                        <p:tgtEl>
                                          <p:spTgt spid="11">
                                            <p:txEl>
                                              <p:pRg st="16" end="1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7" end="17"/>
                                            </p:txEl>
                                          </p:spTgt>
                                        </p:tgtEl>
                                        <p:attrNameLst>
                                          <p:attrName>style.visibility</p:attrName>
                                        </p:attrNameLst>
                                      </p:cBhvr>
                                      <p:to>
                                        <p:strVal val="visible"/>
                                      </p:to>
                                    </p:set>
                                    <p:animEffect transition="in" filter="wipe(down)">
                                      <p:cBhvr>
                                        <p:cTn id="66" dur="500"/>
                                        <p:tgtEl>
                                          <p:spTgt spid="11">
                                            <p:txEl>
                                              <p:pRg st="17" end="1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8" end="18"/>
                                            </p:txEl>
                                          </p:spTgt>
                                        </p:tgtEl>
                                        <p:attrNameLst>
                                          <p:attrName>style.visibility</p:attrName>
                                        </p:attrNameLst>
                                      </p:cBhvr>
                                      <p:to>
                                        <p:strVal val="visible"/>
                                      </p:to>
                                    </p:set>
                                    <p:animEffect transition="in" filter="wipe(down)">
                                      <p:cBhvr>
                                        <p:cTn id="71" dur="500"/>
                                        <p:tgtEl>
                                          <p:spTgt spid="11">
                                            <p:txEl>
                                              <p:pRg st="18" end="1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9" end="19"/>
                                            </p:txEl>
                                          </p:spTgt>
                                        </p:tgtEl>
                                        <p:attrNameLst>
                                          <p:attrName>style.visibility</p:attrName>
                                        </p:attrNameLst>
                                      </p:cBhvr>
                                      <p:to>
                                        <p:strVal val="visible"/>
                                      </p:to>
                                    </p:set>
                                    <p:animEffect transition="in" filter="wipe(down)">
                                      <p:cBhvr>
                                        <p:cTn id="76" dur="500"/>
                                        <p:tgtEl>
                                          <p:spTgt spid="11">
                                            <p:txEl>
                                              <p:pRg st="19" end="1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20" end="20"/>
                                            </p:txEl>
                                          </p:spTgt>
                                        </p:tgtEl>
                                        <p:attrNameLst>
                                          <p:attrName>style.visibility</p:attrName>
                                        </p:attrNameLst>
                                      </p:cBhvr>
                                      <p:to>
                                        <p:strVal val="visible"/>
                                      </p:to>
                                    </p:set>
                                    <p:animEffect transition="in" filter="wipe(down)">
                                      <p:cBhvr>
                                        <p:cTn id="81" dur="500"/>
                                        <p:tgtEl>
                                          <p:spTgt spid="11">
                                            <p:txEl>
                                              <p:pRg st="20" end="2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21" end="21"/>
                                            </p:txEl>
                                          </p:spTgt>
                                        </p:tgtEl>
                                        <p:attrNameLst>
                                          <p:attrName>style.visibility</p:attrName>
                                        </p:attrNameLst>
                                      </p:cBhvr>
                                      <p:to>
                                        <p:strVal val="visible"/>
                                      </p:to>
                                    </p:set>
                                    <p:animEffect transition="in" filter="wipe(down)">
                                      <p:cBhvr>
                                        <p:cTn id="86" dur="500"/>
                                        <p:tgtEl>
                                          <p:spTgt spid="11">
                                            <p:txEl>
                                              <p:pRg st="21" end="2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22" end="22"/>
                                            </p:txEl>
                                          </p:spTgt>
                                        </p:tgtEl>
                                        <p:attrNameLst>
                                          <p:attrName>style.visibility</p:attrName>
                                        </p:attrNameLst>
                                      </p:cBhvr>
                                      <p:to>
                                        <p:strVal val="visible"/>
                                      </p:to>
                                    </p:set>
                                    <p:animEffect transition="in" filter="wipe(down)">
                                      <p:cBhvr>
                                        <p:cTn id="91" dur="500"/>
                                        <p:tgtEl>
                                          <p:spTgt spid="11">
                                            <p:txEl>
                                              <p:pRg st="22" end="2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1">
                                            <p:txEl>
                                              <p:pRg st="23" end="23"/>
                                            </p:txEl>
                                          </p:spTgt>
                                        </p:tgtEl>
                                        <p:attrNameLst>
                                          <p:attrName>style.visibility</p:attrName>
                                        </p:attrNameLst>
                                      </p:cBhvr>
                                      <p:to>
                                        <p:strVal val="visible"/>
                                      </p:to>
                                    </p:set>
                                    <p:animEffect transition="in" filter="wipe(down)">
                                      <p:cBhvr>
                                        <p:cTn id="96" dur="500"/>
                                        <p:tgtEl>
                                          <p:spTgt spid="11">
                                            <p:txEl>
                                              <p:pRg st="23" end="23"/>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1">
                                            <p:txEl>
                                              <p:pRg st="24" end="24"/>
                                            </p:txEl>
                                          </p:spTgt>
                                        </p:tgtEl>
                                        <p:attrNameLst>
                                          <p:attrName>style.visibility</p:attrName>
                                        </p:attrNameLst>
                                      </p:cBhvr>
                                      <p:to>
                                        <p:strVal val="visible"/>
                                      </p:to>
                                    </p:set>
                                    <p:animEffect transition="in" filter="wipe(down)">
                                      <p:cBhvr>
                                        <p:cTn id="101" dur="500"/>
                                        <p:tgtEl>
                                          <p:spTgt spid="11">
                                            <p:txEl>
                                              <p:pRg st="24" end="24"/>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1">
                                            <p:txEl>
                                              <p:pRg st="25" end="25"/>
                                            </p:txEl>
                                          </p:spTgt>
                                        </p:tgtEl>
                                        <p:attrNameLst>
                                          <p:attrName>style.visibility</p:attrName>
                                        </p:attrNameLst>
                                      </p:cBhvr>
                                      <p:to>
                                        <p:strVal val="visible"/>
                                      </p:to>
                                    </p:set>
                                    <p:animEffect transition="in" filter="wipe(down)">
                                      <p:cBhvr>
                                        <p:cTn id="106" dur="500"/>
                                        <p:tgtEl>
                                          <p:spTgt spid="11">
                                            <p:txEl>
                                              <p:pRg st="25" end="25"/>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1">
                                            <p:txEl>
                                              <p:pRg st="26" end="26"/>
                                            </p:txEl>
                                          </p:spTgt>
                                        </p:tgtEl>
                                        <p:attrNameLst>
                                          <p:attrName>style.visibility</p:attrName>
                                        </p:attrNameLst>
                                      </p:cBhvr>
                                      <p:to>
                                        <p:strVal val="visible"/>
                                      </p:to>
                                    </p:set>
                                    <p:animEffect transition="in" filter="wipe(down)">
                                      <p:cBhvr>
                                        <p:cTn id="111" dur="500"/>
                                        <p:tgtEl>
                                          <p:spTgt spid="11">
                                            <p:txEl>
                                              <p:pRg st="26" end="26"/>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1">
                                            <p:txEl>
                                              <p:pRg st="27" end="27"/>
                                            </p:txEl>
                                          </p:spTgt>
                                        </p:tgtEl>
                                        <p:attrNameLst>
                                          <p:attrName>style.visibility</p:attrName>
                                        </p:attrNameLst>
                                      </p:cBhvr>
                                      <p:to>
                                        <p:strVal val="visible"/>
                                      </p:to>
                                    </p:set>
                                    <p:animEffect transition="in" filter="wipe(down)">
                                      <p:cBhvr>
                                        <p:cTn id="116" dur="500"/>
                                        <p:tgtEl>
                                          <p:spTgt spid="11">
                                            <p:txEl>
                                              <p:pRg st="27" end="27"/>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11">
                                            <p:txEl>
                                              <p:pRg st="28" end="28"/>
                                            </p:txEl>
                                          </p:spTgt>
                                        </p:tgtEl>
                                        <p:attrNameLst>
                                          <p:attrName>style.visibility</p:attrName>
                                        </p:attrNameLst>
                                      </p:cBhvr>
                                      <p:to>
                                        <p:strVal val="visible"/>
                                      </p:to>
                                    </p:set>
                                    <p:animEffect transition="in" filter="wipe(down)">
                                      <p:cBhvr>
                                        <p:cTn id="121" dur="500"/>
                                        <p:tgtEl>
                                          <p:spTgt spid="11">
                                            <p:txEl>
                                              <p:pRg st="28" end="28"/>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11">
                                            <p:txEl>
                                              <p:pRg st="29" end="29"/>
                                            </p:txEl>
                                          </p:spTgt>
                                        </p:tgtEl>
                                        <p:attrNameLst>
                                          <p:attrName>style.visibility</p:attrName>
                                        </p:attrNameLst>
                                      </p:cBhvr>
                                      <p:to>
                                        <p:strVal val="visible"/>
                                      </p:to>
                                    </p:set>
                                    <p:animEffect transition="in" filter="wipe(down)">
                                      <p:cBhvr>
                                        <p:cTn id="126" dur="500"/>
                                        <p:tgtEl>
                                          <p:spTgt spid="11">
                                            <p:txEl>
                                              <p:pRg st="29" end="29"/>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11">
                                            <p:txEl>
                                              <p:pRg st="30" end="30"/>
                                            </p:txEl>
                                          </p:spTgt>
                                        </p:tgtEl>
                                        <p:attrNameLst>
                                          <p:attrName>style.visibility</p:attrName>
                                        </p:attrNameLst>
                                      </p:cBhvr>
                                      <p:to>
                                        <p:strVal val="visible"/>
                                      </p:to>
                                    </p:set>
                                    <p:animEffect transition="in" filter="wipe(down)">
                                      <p:cBhvr>
                                        <p:cTn id="131" dur="500"/>
                                        <p:tgtEl>
                                          <p:spTgt spid="11">
                                            <p:txEl>
                                              <p:pRg st="3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30</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xmlns="" id="{3176A925-9561-4C3F-8238-DB986AC67B50}"/>
              </a:ext>
            </a:extLst>
          </p:cNvPr>
          <p:cNvGrpSpPr/>
          <p:nvPr/>
        </p:nvGrpSpPr>
        <p:grpSpPr>
          <a:xfrm rot="1682053" flipH="1">
            <a:off x="6005137" y="682740"/>
            <a:ext cx="1665869" cy="3558872"/>
            <a:chOff x="1359132" y="345882"/>
            <a:chExt cx="1966239" cy="4200564"/>
          </a:xfrm>
        </p:grpSpPr>
        <p:grpSp>
          <p:nvGrpSpPr>
            <p:cNvPr id="11" name="Group 23">
              <a:extLst>
                <a:ext uri="{FF2B5EF4-FFF2-40B4-BE49-F238E27FC236}">
                  <a16:creationId xmlns:a16="http://schemas.microsoft.com/office/drawing/2014/main" xmlns=""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xmlns=""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xmlns=""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xmlns=""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xmlns=""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xmlns=""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xmlns=""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xmlns=""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xmlns=""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xmlns=""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xmlns=""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xmlns=""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xmlns=""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xmlns=""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xmlns=""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xmlns=""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xmlns=""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xmlns=""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xmlns=""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xmlns=""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xmlns=""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4"/>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5" name="Picture 34" descr="cccccccccccccccccccccccc.png"/>
          <p:cNvPicPr>
            <a:picLocks noChangeAspect="1"/>
          </p:cNvPicPr>
          <p:nvPr/>
        </p:nvPicPr>
        <p:blipFill>
          <a:blip r:embed="rId5" cstate="print"/>
          <a:stretch>
            <a:fillRect/>
          </a:stretch>
        </p:blipFill>
        <p:spPr>
          <a:xfrm>
            <a:off x="3929058" y="1857370"/>
            <a:ext cx="1428760" cy="1585538"/>
          </a:xfrm>
          <a:prstGeom prst="rect">
            <a:avLst/>
          </a:prstGeom>
        </p:spPr>
      </p:pic>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wipe(down)">
                                      <p:cBhvr>
                                        <p:cTn id="12" dur="500"/>
                                        <p:tgtEl>
                                          <p:spTgt spid="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20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0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3" grpId="0" animBg="1"/>
      <p:bldP spid="3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What are the advantages of</a:t>
            </a:r>
            <a:b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b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using a function?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3139321"/>
          </a:xfrm>
          <a:prstGeom prst="rect">
            <a:avLst/>
          </a:prstGeom>
          <a:noFill/>
        </p:spPr>
        <p:txBody>
          <a:bodyPr wrap="square" rtlCol="0">
            <a:spAutoFit/>
          </a:bodyPr>
          <a:lstStyle/>
          <a:p>
            <a:pPr marL="342900" indent="-342900"/>
            <a:r>
              <a:rPr lang="en-US" b="1" dirty="0">
                <a:solidFill>
                  <a:srgbClr val="002060"/>
                </a:solidFill>
                <a:sym typeface="Wingdings" pitchFamily="2" charset="2"/>
              </a:rPr>
              <a:t>3. By learning how to create functions we also can learn to </a:t>
            </a:r>
            <a:r>
              <a:rPr lang="en-US" b="1" dirty="0">
                <a:solidFill>
                  <a:schemeClr val="bg1"/>
                </a:solidFill>
                <a:sym typeface="Wingdings" pitchFamily="2" charset="2"/>
              </a:rPr>
              <a:t>create our own header files. </a:t>
            </a:r>
            <a:r>
              <a:rPr lang="en-US" b="1" dirty="0">
                <a:solidFill>
                  <a:srgbClr val="002060"/>
                </a:solidFill>
                <a:sym typeface="Wingdings" pitchFamily="2" charset="2"/>
              </a:rPr>
              <a:t>Due to </a:t>
            </a:r>
            <a:r>
              <a:rPr lang="en-US" b="1" dirty="0">
                <a:solidFill>
                  <a:schemeClr val="bg1"/>
                </a:solidFill>
                <a:sym typeface="Wingdings" pitchFamily="2" charset="2"/>
              </a:rPr>
              <a:t>this we can keep all our functions in one header file </a:t>
            </a:r>
            <a:r>
              <a:rPr lang="en-US" b="1" dirty="0">
                <a:solidFill>
                  <a:srgbClr val="002060"/>
                </a:solidFill>
                <a:sym typeface="Wingdings" pitchFamily="2" charset="2"/>
              </a:rPr>
              <a:t>and use this header file in other programs also which will allow us to use these functions also.</a:t>
            </a:r>
          </a:p>
          <a:p>
            <a:pPr marL="342900" indent="-342900"/>
            <a:endParaRPr lang="en-US" b="1" dirty="0">
              <a:solidFill>
                <a:srgbClr val="002060"/>
              </a:solidFill>
              <a:sym typeface="Wingdings" pitchFamily="2" charset="2"/>
            </a:endParaRPr>
          </a:p>
          <a:p>
            <a:pPr marL="342900" indent="-342900"/>
            <a:r>
              <a:rPr lang="en-US" b="1" dirty="0">
                <a:solidFill>
                  <a:srgbClr val="FFFF00"/>
                </a:solidFill>
                <a:sym typeface="Wingdings" pitchFamily="2" charset="2"/>
              </a:rPr>
              <a:t>For Example:</a:t>
            </a:r>
          </a:p>
          <a:p>
            <a:pPr marL="342900" indent="-342900"/>
            <a:endParaRPr lang="en-US" b="1" dirty="0">
              <a:solidFill>
                <a:srgbClr val="002060"/>
              </a:solidFill>
              <a:sym typeface="Wingdings" pitchFamily="2" charset="2"/>
            </a:endParaRPr>
          </a:p>
          <a:p>
            <a:pPr marL="342900" indent="-342900"/>
            <a:r>
              <a:rPr lang="en-US" b="1" dirty="0">
                <a:solidFill>
                  <a:srgbClr val="002060"/>
                </a:solidFill>
                <a:sym typeface="Wingdings" pitchFamily="2" charset="2"/>
              </a:rPr>
              <a:t>	</a:t>
            </a:r>
            <a:r>
              <a:rPr lang="en-US" b="1" dirty="0">
                <a:solidFill>
                  <a:schemeClr val="bg1"/>
                </a:solidFill>
                <a:sym typeface="Wingdings" pitchFamily="2" charset="2"/>
              </a:rPr>
              <a:t>We can create a header file called mymath.h </a:t>
            </a:r>
            <a:r>
              <a:rPr lang="en-US" b="1" dirty="0">
                <a:solidFill>
                  <a:srgbClr val="002060"/>
                </a:solidFill>
                <a:sym typeface="Wingdings" pitchFamily="2" charset="2"/>
              </a:rPr>
              <a:t>containing our own functions like factorial(), prime(), evenodd() etc. and </a:t>
            </a:r>
            <a:r>
              <a:rPr lang="en-US" b="1" dirty="0">
                <a:solidFill>
                  <a:schemeClr val="bg1"/>
                </a:solidFill>
                <a:sym typeface="Wingdings" pitchFamily="2" charset="2"/>
              </a:rPr>
              <a:t>in every program where we include this header file</a:t>
            </a:r>
            <a:r>
              <a:rPr lang="en-US" b="1" dirty="0">
                <a:solidFill>
                  <a:srgbClr val="002060"/>
                </a:solidFill>
                <a:sym typeface="Wingdings" pitchFamily="2" charset="2"/>
              </a:rPr>
              <a:t>, there we can use these functions also.</a:t>
            </a:r>
          </a:p>
          <a:p>
            <a:pPr marL="342900" indent="-342900"/>
            <a:endParaRPr lang="en-US" b="1" dirty="0">
              <a:solidFill>
                <a:srgbClr val="002060"/>
              </a:solidFill>
              <a:sym typeface="Wingdings" pitchFamily="2" charset="2"/>
            </a:endParaRPr>
          </a:p>
          <a:p>
            <a:pPr marL="342900" indent="-342900"/>
            <a:r>
              <a:rPr lang="en-US" b="1" dirty="0">
                <a:solidFill>
                  <a:srgbClr val="0000CC"/>
                </a:solidFill>
                <a:sym typeface="Wingdings" pitchFamily="2" charset="2"/>
              </a:rPr>
              <a:t>So we can say that functions provide code reusability.</a:t>
            </a:r>
          </a:p>
        </p:txBody>
      </p:sp>
    </p:spTree>
    <p:extLst>
      <p:ext uri="{BB962C8B-B14F-4D97-AF65-F5344CB8AC3E}">
        <p14:creationId xmlns:p14="http://schemas.microsoft.com/office/powerpoint/2010/main" xmlns="" val="247134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wipe(down)">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wipe(down)">
                                      <p:cBhvr>
                                        <p:cTn id="22"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Types of Functions</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2" name="Rectangle 11">
            <a:extLst>
              <a:ext uri="{FF2B5EF4-FFF2-40B4-BE49-F238E27FC236}">
                <a16:creationId xmlns:a16="http://schemas.microsoft.com/office/drawing/2014/main" xmlns="" id="{BBB497E4-3A60-428C-9BCE-E7E2E229ACB5}"/>
              </a:ext>
            </a:extLst>
          </p:cNvPr>
          <p:cNvSpPr/>
          <p:nvPr/>
        </p:nvSpPr>
        <p:spPr>
          <a:xfrm>
            <a:off x="3311762" y="1602614"/>
            <a:ext cx="2091848" cy="2951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Types of Functions</a:t>
            </a:r>
          </a:p>
        </p:txBody>
      </p:sp>
      <p:cxnSp>
        <p:nvCxnSpPr>
          <p:cNvPr id="13" name="Straight Arrow Connector 12">
            <a:extLst>
              <a:ext uri="{FF2B5EF4-FFF2-40B4-BE49-F238E27FC236}">
                <a16:creationId xmlns:a16="http://schemas.microsoft.com/office/drawing/2014/main" xmlns="" id="{8827D230-2A44-40D6-A0F5-8932F65538B7}"/>
              </a:ext>
            </a:extLst>
          </p:cNvPr>
          <p:cNvCxnSpPr/>
          <p:nvPr/>
        </p:nvCxnSpPr>
        <p:spPr>
          <a:xfrm rot="10800000" flipV="1">
            <a:off x="2928926" y="1928808"/>
            <a:ext cx="1428760" cy="71438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xmlns="" id="{126A611D-F5DF-4411-9412-9146164637C7}"/>
              </a:ext>
            </a:extLst>
          </p:cNvPr>
          <p:cNvCxnSpPr>
            <a:stCxn id="12" idx="2"/>
          </p:cNvCxnSpPr>
          <p:nvPr/>
        </p:nvCxnSpPr>
        <p:spPr>
          <a:xfrm>
            <a:off x="4357686" y="1897812"/>
            <a:ext cx="1357322" cy="74537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 name="Rectangle 15">
            <a:extLst>
              <a:ext uri="{FF2B5EF4-FFF2-40B4-BE49-F238E27FC236}">
                <a16:creationId xmlns:a16="http://schemas.microsoft.com/office/drawing/2014/main" xmlns="" id="{DF669D9F-A1F1-4716-BDD7-33E892A85DC2}"/>
              </a:ext>
            </a:extLst>
          </p:cNvPr>
          <p:cNvSpPr/>
          <p:nvPr/>
        </p:nvSpPr>
        <p:spPr>
          <a:xfrm>
            <a:off x="2350928" y="2715766"/>
            <a:ext cx="1298873" cy="5229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Pre-defined function</a:t>
            </a:r>
          </a:p>
        </p:txBody>
      </p:sp>
      <p:sp>
        <p:nvSpPr>
          <p:cNvPr id="17" name="Rectangle 16">
            <a:extLst>
              <a:ext uri="{FF2B5EF4-FFF2-40B4-BE49-F238E27FC236}">
                <a16:creationId xmlns:a16="http://schemas.microsoft.com/office/drawing/2014/main" xmlns="" id="{1F4EFFCA-40C3-4C75-ACE0-E71494EC8E26}"/>
              </a:ext>
            </a:extLst>
          </p:cNvPr>
          <p:cNvSpPr/>
          <p:nvPr/>
        </p:nvSpPr>
        <p:spPr>
          <a:xfrm>
            <a:off x="4929190" y="2715766"/>
            <a:ext cx="1428760" cy="4754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User-defined function</a:t>
            </a:r>
          </a:p>
        </p:txBody>
      </p:sp>
      <p:sp>
        <p:nvSpPr>
          <p:cNvPr id="18" name="TextBox 17">
            <a:extLst>
              <a:ext uri="{FF2B5EF4-FFF2-40B4-BE49-F238E27FC236}">
                <a16:creationId xmlns:a16="http://schemas.microsoft.com/office/drawing/2014/main" xmlns="" id="{94D69422-6D6A-4AF5-96B2-FB9F404CA4D4}"/>
              </a:ext>
            </a:extLst>
          </p:cNvPr>
          <p:cNvSpPr txBox="1"/>
          <p:nvPr/>
        </p:nvSpPr>
        <p:spPr>
          <a:xfrm>
            <a:off x="179512" y="3383877"/>
            <a:ext cx="4086254" cy="1348113"/>
          </a:xfrm>
          <a:prstGeom prst="rect">
            <a:avLst/>
          </a:prstGeom>
          <a:noFill/>
        </p:spPr>
        <p:txBody>
          <a:bodyPr wrap="square" rtlCol="0">
            <a:spAutoFit/>
          </a:bodyPr>
          <a:lstStyle/>
          <a:p>
            <a:r>
              <a:rPr lang="en-US" sz="2000" b="1" dirty="0">
                <a:solidFill>
                  <a:srgbClr val="FFFF00"/>
                </a:solidFill>
              </a:rPr>
              <a:t>Which are already present in</a:t>
            </a:r>
          </a:p>
          <a:p>
            <a:r>
              <a:rPr lang="en-US" sz="2000" b="1" dirty="0">
                <a:solidFill>
                  <a:srgbClr val="FFFF00"/>
                </a:solidFill>
              </a:rPr>
              <a:t>compiler.</a:t>
            </a:r>
          </a:p>
          <a:p>
            <a:r>
              <a:rPr lang="en-US" sz="2000" b="1" dirty="0">
                <a:solidFill>
                  <a:srgbClr val="FFFF00"/>
                </a:solidFill>
              </a:rPr>
              <a:t>For Example:</a:t>
            </a:r>
          </a:p>
          <a:p>
            <a:r>
              <a:rPr lang="en-US" sz="2000" b="1" dirty="0">
                <a:solidFill>
                  <a:srgbClr val="FFFF00"/>
                </a:solidFill>
              </a:rPr>
              <a:t>printf(), scanf(), clrscr(), getch() etc.</a:t>
            </a:r>
          </a:p>
        </p:txBody>
      </p:sp>
      <p:sp>
        <p:nvSpPr>
          <p:cNvPr id="19" name="TextBox 18">
            <a:extLst>
              <a:ext uri="{FF2B5EF4-FFF2-40B4-BE49-F238E27FC236}">
                <a16:creationId xmlns:a16="http://schemas.microsoft.com/office/drawing/2014/main" xmlns="" id="{0CC5BB72-7068-4FF7-9B5C-FB8C60C5CEF1}"/>
              </a:ext>
            </a:extLst>
          </p:cNvPr>
          <p:cNvSpPr txBox="1"/>
          <p:nvPr/>
        </p:nvSpPr>
        <p:spPr>
          <a:xfrm>
            <a:off x="4716016" y="3365976"/>
            <a:ext cx="4086254" cy="1323439"/>
          </a:xfrm>
          <a:prstGeom prst="rect">
            <a:avLst/>
          </a:prstGeom>
          <a:noFill/>
        </p:spPr>
        <p:txBody>
          <a:bodyPr wrap="square" rtlCol="0">
            <a:spAutoFit/>
          </a:bodyPr>
          <a:lstStyle/>
          <a:p>
            <a:r>
              <a:rPr lang="en-US" sz="2000" b="1" dirty="0">
                <a:solidFill>
                  <a:srgbClr val="FFFF00"/>
                </a:solidFill>
              </a:rPr>
              <a:t>Which a programmer creates for himself.</a:t>
            </a:r>
          </a:p>
          <a:p>
            <a:r>
              <a:rPr lang="en-US" sz="2000" b="1" dirty="0">
                <a:solidFill>
                  <a:srgbClr val="FFFF00"/>
                </a:solidFill>
              </a:rPr>
              <a:t>For Example:</a:t>
            </a:r>
          </a:p>
          <a:p>
            <a:r>
              <a:rPr lang="en-US" sz="2000" b="1" dirty="0">
                <a:solidFill>
                  <a:srgbClr val="FFFF00"/>
                </a:solidFill>
              </a:rPr>
              <a:t>factorial(), prime(), Armstrong() etc.</a:t>
            </a: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20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2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wipe(down)">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xEl>
                                              <p:pRg st="1" end="1"/>
                                            </p:txEl>
                                          </p:spTgt>
                                        </p:tgtEl>
                                        <p:attrNameLst>
                                          <p:attrName>style.visibility</p:attrName>
                                        </p:attrNameLst>
                                      </p:cBhvr>
                                      <p:to>
                                        <p:strVal val="visible"/>
                                      </p:to>
                                    </p:set>
                                    <p:animEffect transition="in" filter="wipe(down)">
                                      <p:cBhvr>
                                        <p:cTn id="32" dur="500"/>
                                        <p:tgtEl>
                                          <p:spTgt spid="1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xEl>
                                              <p:pRg st="2" end="2"/>
                                            </p:txEl>
                                          </p:spTgt>
                                        </p:tgtEl>
                                        <p:attrNameLst>
                                          <p:attrName>style.visibility</p:attrName>
                                        </p:attrNameLst>
                                      </p:cBhvr>
                                      <p:to>
                                        <p:strVal val="visible"/>
                                      </p:to>
                                    </p:set>
                                    <p:animEffect transition="in" filter="wipe(down)">
                                      <p:cBhvr>
                                        <p:cTn id="37" dur="500"/>
                                        <p:tgtEl>
                                          <p:spTgt spid="1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xEl>
                                              <p:pRg st="3" end="3"/>
                                            </p:txEl>
                                          </p:spTgt>
                                        </p:tgtEl>
                                        <p:attrNameLst>
                                          <p:attrName>style.visibility</p:attrName>
                                        </p:attrNameLst>
                                      </p:cBhvr>
                                      <p:to>
                                        <p:strVal val="visible"/>
                                      </p:to>
                                    </p:set>
                                    <p:animEffect transition="in" filter="wipe(down)">
                                      <p:cBhvr>
                                        <p:cTn id="42" dur="500"/>
                                        <p:tgtEl>
                                          <p:spTgt spid="1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xEl>
                                              <p:pRg st="1" end="1"/>
                                            </p:txEl>
                                          </p:spTgt>
                                        </p:tgtEl>
                                        <p:attrNameLst>
                                          <p:attrName>style.visibility</p:attrName>
                                        </p:attrNameLst>
                                      </p:cBhvr>
                                      <p:to>
                                        <p:strVal val="visible"/>
                                      </p:to>
                                    </p:set>
                                    <p:animEffect transition="in" filter="wipe(down)">
                                      <p:cBhvr>
                                        <p:cTn id="52" dur="500"/>
                                        <p:tgtEl>
                                          <p:spTgt spid="1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xEl>
                                              <p:pRg st="2" end="2"/>
                                            </p:txEl>
                                          </p:spTgt>
                                        </p:tgtEl>
                                        <p:attrNameLst>
                                          <p:attrName>style.visibility</p:attrName>
                                        </p:attrNameLst>
                                      </p:cBhvr>
                                      <p:to>
                                        <p:strVal val="visible"/>
                                      </p:to>
                                    </p:set>
                                    <p:animEffect transition="in" filter="wipe(down)">
                                      <p:cBhvr>
                                        <p:cTn id="5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2" grpId="0" animBg="1"/>
      <p:bldP spid="16" grpId="0" animBg="1"/>
      <p:bldP spid="17" grpId="0" animBg="1"/>
      <p:bldP spid="18" grpId="0" build="p"/>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Steps required for developing a function: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3693319"/>
          </a:xfrm>
          <a:prstGeom prst="rect">
            <a:avLst/>
          </a:prstGeom>
          <a:noFill/>
        </p:spPr>
        <p:txBody>
          <a:bodyPr wrap="square" rtlCol="0">
            <a:spAutoFit/>
          </a:bodyPr>
          <a:lstStyle/>
          <a:p>
            <a:pPr marL="342900" indent="-342900"/>
            <a:r>
              <a:rPr lang="en-US" b="1" dirty="0">
                <a:solidFill>
                  <a:srgbClr val="FFFF00"/>
                </a:solidFill>
                <a:sym typeface="Wingdings" pitchFamily="2" charset="2"/>
              </a:rPr>
              <a:t>1. Function Declaration:</a:t>
            </a:r>
          </a:p>
          <a:p>
            <a:pPr marL="342900" indent="-342900"/>
            <a:endParaRPr lang="en-US" b="1" dirty="0">
              <a:solidFill>
                <a:srgbClr val="002060"/>
              </a:solidFill>
              <a:sym typeface="Wingdings" pitchFamily="2" charset="2"/>
            </a:endParaRPr>
          </a:p>
          <a:p>
            <a:pPr marL="342900" indent="-342900"/>
            <a:r>
              <a:rPr lang="en-US" b="1" dirty="0">
                <a:solidFill>
                  <a:srgbClr val="002060"/>
                </a:solidFill>
                <a:sym typeface="Wingdings" pitchFamily="2" charset="2"/>
              </a:rPr>
              <a:t>	Telling something </a:t>
            </a:r>
            <a:r>
              <a:rPr lang="en-US" b="1" dirty="0">
                <a:solidFill>
                  <a:schemeClr val="bg1"/>
                </a:solidFill>
                <a:sym typeface="Wingdings" pitchFamily="2" charset="2"/>
              </a:rPr>
              <a:t>about the function to the compiler</a:t>
            </a:r>
            <a:r>
              <a:rPr lang="en-US" b="1" dirty="0">
                <a:solidFill>
                  <a:srgbClr val="002060"/>
                </a:solidFill>
                <a:sym typeface="Wingdings" pitchFamily="2" charset="2"/>
              </a:rPr>
              <a:t>, before using it is called as function   declaration</a:t>
            </a:r>
          </a:p>
          <a:p>
            <a:pPr marL="342900" indent="-342900"/>
            <a:endParaRPr lang="en-US" b="1" dirty="0">
              <a:solidFill>
                <a:srgbClr val="FFFF00"/>
              </a:solidFill>
              <a:sym typeface="Wingdings" pitchFamily="2" charset="2"/>
            </a:endParaRPr>
          </a:p>
          <a:p>
            <a:pPr marL="342900" indent="-342900"/>
            <a:r>
              <a:rPr lang="en-US" b="1" dirty="0">
                <a:solidFill>
                  <a:srgbClr val="FFFF00"/>
                </a:solidFill>
                <a:sym typeface="Wingdings" pitchFamily="2" charset="2"/>
              </a:rPr>
              <a:t>2. Function Call:</a:t>
            </a:r>
          </a:p>
          <a:p>
            <a:pPr marL="342900" indent="-342900"/>
            <a:endParaRPr lang="en-US" b="1" dirty="0">
              <a:solidFill>
                <a:srgbClr val="002060"/>
              </a:solidFill>
              <a:sym typeface="Wingdings" pitchFamily="2" charset="2"/>
            </a:endParaRPr>
          </a:p>
          <a:p>
            <a:pPr marL="342900" indent="-342900"/>
            <a:r>
              <a:rPr lang="en-US" b="1" dirty="0">
                <a:solidFill>
                  <a:srgbClr val="002060"/>
                </a:solidFill>
                <a:sym typeface="Wingdings" pitchFamily="2" charset="2"/>
              </a:rPr>
              <a:t>	Invoke a function, </a:t>
            </a:r>
            <a:r>
              <a:rPr lang="en-US" b="1" dirty="0">
                <a:solidFill>
                  <a:schemeClr val="bg1"/>
                </a:solidFill>
                <a:sym typeface="Wingdings" pitchFamily="2" charset="2"/>
              </a:rPr>
              <a:t>so that it starts running is called function call</a:t>
            </a:r>
          </a:p>
          <a:p>
            <a:pPr marL="342900" indent="-342900"/>
            <a:endParaRPr lang="en-US" b="1" dirty="0">
              <a:solidFill>
                <a:srgbClr val="002060"/>
              </a:solidFill>
              <a:sym typeface="Wingdings" pitchFamily="2" charset="2"/>
            </a:endParaRPr>
          </a:p>
          <a:p>
            <a:pPr marL="342900" indent="-342900"/>
            <a:r>
              <a:rPr lang="en-US" b="1" dirty="0">
                <a:solidFill>
                  <a:srgbClr val="FFFF00"/>
                </a:solidFill>
                <a:sym typeface="Wingdings" pitchFamily="2" charset="2"/>
              </a:rPr>
              <a:t>3. Function Definition or Function Body:</a:t>
            </a:r>
          </a:p>
          <a:p>
            <a:pPr marL="342900" indent="-342900"/>
            <a:endParaRPr lang="en-US" b="1" dirty="0">
              <a:solidFill>
                <a:srgbClr val="002060"/>
              </a:solidFill>
              <a:sym typeface="Wingdings" pitchFamily="2" charset="2"/>
            </a:endParaRPr>
          </a:p>
          <a:p>
            <a:pPr marL="342900" indent="-342900"/>
            <a:r>
              <a:rPr lang="en-US" b="1" dirty="0">
                <a:solidFill>
                  <a:srgbClr val="002060"/>
                </a:solidFill>
                <a:sym typeface="Wingdings" pitchFamily="2" charset="2"/>
              </a:rPr>
              <a:t>	Writing a set of statements inside the </a:t>
            </a:r>
            <a:r>
              <a:rPr lang="en-US" b="1" dirty="0">
                <a:solidFill>
                  <a:schemeClr val="bg1"/>
                </a:solidFill>
                <a:sym typeface="Wingdings" pitchFamily="2" charset="2"/>
              </a:rPr>
              <a:t>curly brace of functions to perform the </a:t>
            </a:r>
            <a:r>
              <a:rPr lang="en-US" b="1" dirty="0">
                <a:solidFill>
                  <a:srgbClr val="002060"/>
                </a:solidFill>
                <a:sym typeface="Wingdings" pitchFamily="2" charset="2"/>
              </a:rPr>
              <a:t>actual task of the function</a:t>
            </a:r>
            <a:endParaRPr lang="en-US" b="1" dirty="0">
              <a:solidFill>
                <a:srgbClr val="0000CC"/>
              </a:solidFill>
              <a:sym typeface="Wingdings" pitchFamily="2" charset="2"/>
            </a:endParaRPr>
          </a:p>
        </p:txBody>
      </p:sp>
    </p:spTree>
    <p:extLst>
      <p:ext uri="{BB962C8B-B14F-4D97-AF65-F5344CB8AC3E}">
        <p14:creationId xmlns:p14="http://schemas.microsoft.com/office/powerpoint/2010/main" xmlns=""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wipe(down)">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wipe(down)">
                                      <p:cBhvr>
                                        <p:cTn id="22" dur="500"/>
                                        <p:tgtEl>
                                          <p:spTgt spid="1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animEffect transition="in" filter="wipe(down)">
                                      <p:cBhvr>
                                        <p:cTn id="27" dur="500"/>
                                        <p:tgtEl>
                                          <p:spTgt spid="1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xEl>
                                              <p:pRg st="10" end="10"/>
                                            </p:txEl>
                                          </p:spTgt>
                                        </p:tgtEl>
                                        <p:attrNameLst>
                                          <p:attrName>style.visibility</p:attrName>
                                        </p:attrNameLst>
                                      </p:cBhvr>
                                      <p:to>
                                        <p:strVal val="visible"/>
                                      </p:to>
                                    </p:set>
                                    <p:animEffect transition="in" filter="wipe(down)">
                                      <p:cBhvr>
                                        <p:cTn id="32"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38149</TotalTime>
  <Words>2655</Words>
  <Application>Microsoft Office PowerPoint</Application>
  <PresentationFormat>On-screen Show (16:9)</PresentationFormat>
  <Paragraphs>1080</Paragraphs>
  <Slides>64</Slides>
  <Notes>12</Notes>
  <HiddenSlides>0</HiddenSlides>
  <MMClips>0</MMClips>
  <ScaleCrop>false</ScaleCrop>
  <HeadingPairs>
    <vt:vector size="4" baseType="variant">
      <vt:variant>
        <vt:lpstr>Theme</vt:lpstr>
      </vt:variant>
      <vt:variant>
        <vt:i4>3</vt:i4>
      </vt:variant>
      <vt:variant>
        <vt:lpstr>Slide Titles</vt:lpstr>
      </vt:variant>
      <vt:variant>
        <vt:i4>64</vt:i4>
      </vt:variant>
    </vt:vector>
  </HeadingPairs>
  <TitlesOfParts>
    <vt:vector size="67" baseType="lpstr">
      <vt:lpstr>Contents Slide Master</vt:lpstr>
      <vt:lpstr>Section Break Slide Master</vt:lpstr>
      <vt:lpstr>Office Theme</vt:lpstr>
      <vt:lpstr>Slide 1</vt:lpstr>
      <vt:lpstr>Today’s Agenda</vt:lpstr>
      <vt:lpstr>Functions</vt:lpstr>
      <vt:lpstr>Solution</vt:lpstr>
      <vt:lpstr>What is function?</vt:lpstr>
      <vt:lpstr>What are the advantages of using a function?</vt:lpstr>
      <vt:lpstr>What are the advantages of using a function?</vt:lpstr>
      <vt:lpstr>Types of Functions</vt:lpstr>
      <vt:lpstr>Steps required for developing a function:</vt:lpstr>
      <vt:lpstr>Important Points</vt:lpstr>
      <vt:lpstr>Header Files v/s Library Files</vt:lpstr>
      <vt:lpstr>LIFE CYCLE OF A C PROGRAM</vt:lpstr>
      <vt:lpstr>LIFE CYCLE OF A C PROGRAM</vt:lpstr>
      <vt:lpstr>Difference b/w header files &amp; library files</vt:lpstr>
      <vt:lpstr>Components of Function Declaration</vt:lpstr>
      <vt:lpstr>Components of Function Declaration</vt:lpstr>
      <vt:lpstr>Components of Function Declaration</vt:lpstr>
      <vt:lpstr>Why do we write void before main()?</vt:lpstr>
      <vt:lpstr>Why do we write void or int before main()?</vt:lpstr>
      <vt:lpstr>What is the difference between void main and int main()?</vt:lpstr>
      <vt:lpstr>Components of Function Declaration</vt:lpstr>
      <vt:lpstr>Components of Function Declaration</vt:lpstr>
      <vt:lpstr>Components of Function Declaration</vt:lpstr>
      <vt:lpstr>Function Declaration/Function Prototype</vt:lpstr>
      <vt:lpstr>Using function delay()</vt:lpstr>
      <vt:lpstr>Types of Functions</vt:lpstr>
      <vt:lpstr>Using function delay()</vt:lpstr>
      <vt:lpstr>Using textcolor() and gotoxy()</vt:lpstr>
      <vt:lpstr>Using textcolor() and gotoxy()</vt:lpstr>
      <vt:lpstr>echo and buffered</vt:lpstr>
      <vt:lpstr>echo and buffered</vt:lpstr>
      <vt:lpstr>echo and buffered</vt:lpstr>
      <vt:lpstr>Exercise </vt:lpstr>
      <vt:lpstr>Solution</vt:lpstr>
      <vt:lpstr>Above program using delay()</vt:lpstr>
      <vt:lpstr>Exercise 1 </vt:lpstr>
      <vt:lpstr>Exercise 2 </vt:lpstr>
      <vt:lpstr>Exercise 3 </vt:lpstr>
      <vt:lpstr>What is the return type of the function printf()?</vt:lpstr>
      <vt:lpstr>What is the return type of the function printf()?</vt:lpstr>
      <vt:lpstr>What is the return type of the function printf()?</vt:lpstr>
      <vt:lpstr>What is the return type of the function printf()?</vt:lpstr>
      <vt:lpstr>What is the return type of the function printf()?</vt:lpstr>
      <vt:lpstr>What is the return type of the function scanf()?</vt:lpstr>
      <vt:lpstr>Exercise 3 </vt:lpstr>
      <vt:lpstr>Solution</vt:lpstr>
      <vt:lpstr>Special Note about return</vt:lpstr>
      <vt:lpstr>Example of return</vt:lpstr>
      <vt:lpstr>Above code can also be written as</vt:lpstr>
      <vt:lpstr>Exercise</vt:lpstr>
      <vt:lpstr>Exercise</vt:lpstr>
      <vt:lpstr>Exercise</vt:lpstr>
      <vt:lpstr>Solution</vt:lpstr>
      <vt:lpstr>Exercise</vt:lpstr>
      <vt:lpstr>Calculating Average of 3 Integers Using Second Style of Function Definition</vt:lpstr>
      <vt:lpstr>Exercise</vt:lpstr>
      <vt:lpstr>Solution</vt:lpstr>
      <vt:lpstr>Exercise</vt:lpstr>
      <vt:lpstr>Solution</vt:lpstr>
      <vt:lpstr>Exercise</vt:lpstr>
      <vt:lpstr>Solution</vt:lpstr>
      <vt:lpstr>Exercise</vt:lpstr>
      <vt:lpstr>Solution</vt:lpstr>
      <vt:lpstr>End of Lecture 30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HP</cp:lastModifiedBy>
  <cp:revision>1431</cp:revision>
  <dcterms:created xsi:type="dcterms:W3CDTF">2016-12-05T23:26:54Z</dcterms:created>
  <dcterms:modified xsi:type="dcterms:W3CDTF">2021-06-22T13:04:23Z</dcterms:modified>
</cp:coreProperties>
</file>