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2"/>
  </p:notesMasterIdLst>
  <p:sldIdLst>
    <p:sldId id="354" r:id="rId4"/>
    <p:sldId id="324" r:id="rId5"/>
    <p:sldId id="445" r:id="rId6"/>
    <p:sldId id="522" r:id="rId7"/>
    <p:sldId id="499" r:id="rId8"/>
    <p:sldId id="523" r:id="rId9"/>
    <p:sldId id="500" r:id="rId10"/>
    <p:sldId id="524" r:id="rId11"/>
    <p:sldId id="501" r:id="rId12"/>
    <p:sldId id="525" r:id="rId13"/>
    <p:sldId id="502" r:id="rId14"/>
    <p:sldId id="504" r:id="rId15"/>
    <p:sldId id="526" r:id="rId16"/>
    <p:sldId id="527" r:id="rId17"/>
    <p:sldId id="528" r:id="rId18"/>
    <p:sldId id="530" r:id="rId19"/>
    <p:sldId id="531" r:id="rId20"/>
    <p:sldId id="35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24" autoAdjust="0"/>
  </p:normalViewPr>
  <p:slideViewPr>
    <p:cSldViewPr>
      <p:cViewPr varScale="1">
        <p:scale>
          <a:sx n="87" d="100"/>
          <a:sy n="87" d="100"/>
        </p:scale>
        <p:origin x="-796" y="-6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159A1-C4CB-4B79-AF68-126454702B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3225D-AF3C-4B36-B711-5912D9E2E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26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225D-AF3C-4B36-B711-5912D9E2E6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38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225D-AF3C-4B36-B711-5912D9E2E6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522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225D-AF3C-4B36-B711-5912D9E2E6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14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225D-AF3C-4B36-B711-5912D9E2E6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022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225D-AF3C-4B36-B711-5912D9E2E6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71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225D-AF3C-4B36-B711-5912D9E2E6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03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5944" y="915566"/>
            <a:ext cx="905256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Pronunciation of int *p;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40F1A5-CBCA-4E78-8E28-FAA61C5D12B3}"/>
              </a:ext>
            </a:extLst>
          </p:cNvPr>
          <p:cNvSpPr txBox="1"/>
          <p:nvPr/>
        </p:nvSpPr>
        <p:spPr>
          <a:xfrm>
            <a:off x="142630" y="987574"/>
            <a:ext cx="88992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 is a pointer to an integer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Do not pronounce it as</a:t>
            </a:r>
          </a:p>
          <a:p>
            <a:endParaRPr lang="en-US" dirty="0"/>
          </a:p>
          <a:p>
            <a:r>
              <a:rPr lang="en-US" dirty="0"/>
              <a:t>Integer star 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83F4BD-BD64-4B21-AD94-DCC00941F208}"/>
              </a:ext>
            </a:extLst>
          </p:cNvPr>
          <p:cNvSpPr txBox="1"/>
          <p:nvPr/>
        </p:nvSpPr>
        <p:spPr>
          <a:xfrm>
            <a:off x="1084845" y="1923678"/>
            <a:ext cx="462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539B6DE-AC10-4F8E-82E9-122D43A1B99F}"/>
              </a:ext>
            </a:extLst>
          </p:cNvPr>
          <p:cNvSpPr/>
          <p:nvPr/>
        </p:nvSpPr>
        <p:spPr>
          <a:xfrm>
            <a:off x="5580112" y="1464572"/>
            <a:ext cx="3456384" cy="3339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07FE0A-87A6-4982-B991-7CA5CEF6A6CC}"/>
              </a:ext>
            </a:extLst>
          </p:cNvPr>
          <p:cNvSpPr txBox="1"/>
          <p:nvPr/>
        </p:nvSpPr>
        <p:spPr>
          <a:xfrm>
            <a:off x="6832300" y="1157373"/>
            <a:ext cx="63991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1D76AE4-6AC3-4614-8F56-B2AE27282F56}"/>
              </a:ext>
            </a:extLst>
          </p:cNvPr>
          <p:cNvSpPr/>
          <p:nvPr/>
        </p:nvSpPr>
        <p:spPr>
          <a:xfrm>
            <a:off x="6850101" y="1678498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4895E2C-6D80-4DC3-AF03-207200410866}"/>
              </a:ext>
            </a:extLst>
          </p:cNvPr>
          <p:cNvSpPr txBox="1"/>
          <p:nvPr/>
        </p:nvSpPr>
        <p:spPr>
          <a:xfrm>
            <a:off x="6906873" y="2060134"/>
            <a:ext cx="79380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="" xmlns:a16="http://schemas.microsoft.com/office/drawing/2014/main" id="{606943CC-7BDB-4A23-99EB-3468601B1232}"/>
              </a:ext>
            </a:extLst>
          </p:cNvPr>
          <p:cNvSpPr/>
          <p:nvPr/>
        </p:nvSpPr>
        <p:spPr>
          <a:xfrm>
            <a:off x="7211220" y="2655573"/>
            <a:ext cx="185112" cy="6824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CE3307F-3C64-4A0B-84BD-B6CC12720BED}"/>
              </a:ext>
            </a:extLst>
          </p:cNvPr>
          <p:cNvSpPr/>
          <p:nvPr/>
        </p:nvSpPr>
        <p:spPr>
          <a:xfrm>
            <a:off x="6866340" y="3457689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43EA0-B31F-4E56-8A0A-77A4CAE06097}"/>
              </a:ext>
            </a:extLst>
          </p:cNvPr>
          <p:cNvSpPr txBox="1"/>
          <p:nvPr/>
        </p:nvSpPr>
        <p:spPr>
          <a:xfrm>
            <a:off x="6876256" y="393990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0FC8200-0107-4445-AC84-E91F8DE33630}"/>
              </a:ext>
            </a:extLst>
          </p:cNvPr>
          <p:cNvSpPr/>
          <p:nvPr/>
        </p:nvSpPr>
        <p:spPr>
          <a:xfrm>
            <a:off x="1680452" y="1954455"/>
            <a:ext cx="515284" cy="393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*p;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="" xmlns:a16="http://schemas.microsoft.com/office/drawing/2014/main" id="{BC3A5C08-EBBA-4F51-8133-7BEC868C7A5F}"/>
              </a:ext>
            </a:extLst>
          </p:cNvPr>
          <p:cNvSpPr/>
          <p:nvPr/>
        </p:nvSpPr>
        <p:spPr>
          <a:xfrm>
            <a:off x="971600" y="2469664"/>
            <a:ext cx="1944216" cy="452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- Left</a:t>
            </a:r>
          </a:p>
        </p:txBody>
      </p:sp>
      <p:pic>
        <p:nvPicPr>
          <p:cNvPr id="24" name="Picture 23" descr="28028-5-red-cross-clipart.png">
            <a:extLst>
              <a:ext uri="{FF2B5EF4-FFF2-40B4-BE49-F238E27FC236}">
                <a16:creationId xmlns="" xmlns:a16="http://schemas.microsoft.com/office/drawing/2014/main" id="{28B3CC1A-175A-4636-A73E-411FF93285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3735276"/>
            <a:ext cx="780690" cy="780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48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Remember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CA1B035-29E7-4F51-8D5B-12E3875AABF7}"/>
              </a:ext>
            </a:extLst>
          </p:cNvPr>
          <p:cNvSpPr txBox="1"/>
          <p:nvPr/>
        </p:nvSpPr>
        <p:spPr>
          <a:xfrm>
            <a:off x="140795" y="1203598"/>
            <a:ext cx="88624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*p can’t be pronounced as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Star 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Asterisk 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Pointer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CB62079-D769-48FC-A867-11FACF37D82B}"/>
              </a:ext>
            </a:extLst>
          </p:cNvPr>
          <p:cNvSpPr/>
          <p:nvPr/>
        </p:nvSpPr>
        <p:spPr>
          <a:xfrm>
            <a:off x="6228184" y="2377430"/>
            <a:ext cx="576064" cy="482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*p</a:t>
            </a:r>
          </a:p>
        </p:txBody>
      </p:sp>
      <p:pic>
        <p:nvPicPr>
          <p:cNvPr id="13" name="Picture 12" descr="28028-5-red-cross-clipart.png">
            <a:extLst>
              <a:ext uri="{FF2B5EF4-FFF2-40B4-BE49-F238E27FC236}">
                <a16:creationId xmlns="" xmlns:a16="http://schemas.microsoft.com/office/drawing/2014/main" id="{B709838F-E4EA-460B-9558-81EC15FF5B9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851670"/>
            <a:ext cx="780690" cy="780690"/>
          </a:xfrm>
          <a:prstGeom prst="rect">
            <a:avLst/>
          </a:prstGeom>
        </p:spPr>
      </p:pic>
      <p:pic>
        <p:nvPicPr>
          <p:cNvPr id="15" name="Picture 14" descr="28028-5-red-cross-clipart.png">
            <a:extLst>
              <a:ext uri="{FF2B5EF4-FFF2-40B4-BE49-F238E27FC236}">
                <a16:creationId xmlns="" xmlns:a16="http://schemas.microsoft.com/office/drawing/2014/main" id="{32C1817D-7AD6-4237-9CD8-4476A280C32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7054" y="2427734"/>
            <a:ext cx="780690" cy="780690"/>
          </a:xfrm>
          <a:prstGeom prst="rect">
            <a:avLst/>
          </a:prstGeom>
        </p:spPr>
      </p:pic>
      <p:pic>
        <p:nvPicPr>
          <p:cNvPr id="16" name="Picture 15" descr="28028-5-red-cross-clipart.png">
            <a:extLst>
              <a:ext uri="{FF2B5EF4-FFF2-40B4-BE49-F238E27FC236}">
                <a16:creationId xmlns="" xmlns:a16="http://schemas.microsoft.com/office/drawing/2014/main" id="{584B88A7-07B7-4990-B7C3-01EC880C57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3003798"/>
            <a:ext cx="780690" cy="7806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188A651-7FE9-4B21-A8CA-A37F2BD63A8B}"/>
              </a:ext>
            </a:extLst>
          </p:cNvPr>
          <p:cNvSpPr txBox="1"/>
          <p:nvPr/>
        </p:nvSpPr>
        <p:spPr>
          <a:xfrm>
            <a:off x="5148064" y="3035736"/>
            <a:ext cx="1084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Value at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C69304D-9005-4A97-8DFD-7CF947852926}"/>
              </a:ext>
            </a:extLst>
          </p:cNvPr>
          <p:cNvSpPr/>
          <p:nvPr/>
        </p:nvSpPr>
        <p:spPr>
          <a:xfrm>
            <a:off x="6144948" y="3066513"/>
            <a:ext cx="2027452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address stored in 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867393-7B72-4EAE-BFB1-31A55B2DFB79}"/>
              </a:ext>
            </a:extLst>
          </p:cNvPr>
          <p:cNvSpPr txBox="1"/>
          <p:nvPr/>
        </p:nvSpPr>
        <p:spPr>
          <a:xfrm>
            <a:off x="6300192" y="350785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52A0309-5DC5-4A2A-923F-F588B0830208}"/>
              </a:ext>
            </a:extLst>
          </p:cNvPr>
          <p:cNvSpPr txBox="1"/>
          <p:nvPr/>
        </p:nvSpPr>
        <p:spPr>
          <a:xfrm>
            <a:off x="6012160" y="3827824"/>
            <a:ext cx="1084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Value at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A9C59DE-36C9-46A3-956C-35CABF0CB4F3}"/>
              </a:ext>
            </a:extLst>
          </p:cNvPr>
          <p:cNvSpPr/>
          <p:nvPr/>
        </p:nvSpPr>
        <p:spPr>
          <a:xfrm>
            <a:off x="7009044" y="3858602"/>
            <a:ext cx="3866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8C91AB5-E474-4ECC-9B92-31E1EDA509F5}"/>
              </a:ext>
            </a:extLst>
          </p:cNvPr>
          <p:cNvSpPr/>
          <p:nvPr/>
        </p:nvSpPr>
        <p:spPr>
          <a:xfrm>
            <a:off x="971600" y="4393654"/>
            <a:ext cx="576064" cy="482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&amp;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4206179-2ECD-417F-8305-DD0743DE4A25}"/>
              </a:ext>
            </a:extLst>
          </p:cNvPr>
          <p:cNvSpPr txBox="1"/>
          <p:nvPr/>
        </p:nvSpPr>
        <p:spPr>
          <a:xfrm>
            <a:off x="107504" y="3939902"/>
            <a:ext cx="2259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Address of 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4873D5B-00E7-4522-A701-CDD8799046FB}"/>
              </a:ext>
            </a:extLst>
          </p:cNvPr>
          <p:cNvSpPr txBox="1"/>
          <p:nvPr/>
        </p:nvSpPr>
        <p:spPr>
          <a:xfrm>
            <a:off x="2627784" y="3939902"/>
            <a:ext cx="232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Indirection Operator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D4A54A9-26EF-4BDE-8A96-8D99A489FABB}"/>
              </a:ext>
            </a:extLst>
          </p:cNvPr>
          <p:cNvSpPr/>
          <p:nvPr/>
        </p:nvSpPr>
        <p:spPr>
          <a:xfrm>
            <a:off x="3563888" y="4371950"/>
            <a:ext cx="576064" cy="482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Pronunciation of *p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 printf(“%d”, *p);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9B30EE-4A0B-4E02-B0CF-CEBBEE01B23F}"/>
              </a:ext>
            </a:extLst>
          </p:cNvPr>
          <p:cNvSpPr/>
          <p:nvPr/>
        </p:nvSpPr>
        <p:spPr>
          <a:xfrm>
            <a:off x="5580112" y="1464572"/>
            <a:ext cx="3456384" cy="3339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04F6C3-2D8A-4887-86C6-885C821AAC7B}"/>
              </a:ext>
            </a:extLst>
          </p:cNvPr>
          <p:cNvSpPr txBox="1"/>
          <p:nvPr/>
        </p:nvSpPr>
        <p:spPr>
          <a:xfrm>
            <a:off x="6832300" y="1157373"/>
            <a:ext cx="63991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48C3B2-044B-4839-B7C1-BFCC7A8EA355}"/>
              </a:ext>
            </a:extLst>
          </p:cNvPr>
          <p:cNvSpPr/>
          <p:nvPr/>
        </p:nvSpPr>
        <p:spPr>
          <a:xfrm>
            <a:off x="6850101" y="1678498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27C6353-0E77-4B5D-80D8-C970252E0005}"/>
              </a:ext>
            </a:extLst>
          </p:cNvPr>
          <p:cNvSpPr txBox="1"/>
          <p:nvPr/>
        </p:nvSpPr>
        <p:spPr>
          <a:xfrm>
            <a:off x="6906873" y="2060134"/>
            <a:ext cx="79380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="" xmlns:a16="http://schemas.microsoft.com/office/drawing/2014/main" id="{FEFF3AE8-86D5-43DE-B12C-BB9E79D4C325}"/>
              </a:ext>
            </a:extLst>
          </p:cNvPr>
          <p:cNvSpPr/>
          <p:nvPr/>
        </p:nvSpPr>
        <p:spPr>
          <a:xfrm>
            <a:off x="7211220" y="2655573"/>
            <a:ext cx="185112" cy="6824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E7A42-E738-4FBA-B887-1B4FB30AFCDF}"/>
              </a:ext>
            </a:extLst>
          </p:cNvPr>
          <p:cNvSpPr/>
          <p:nvPr/>
        </p:nvSpPr>
        <p:spPr>
          <a:xfrm>
            <a:off x="6866340" y="3457689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C5BF0DE-8ADD-4F05-A535-8A33102D5BC0}"/>
              </a:ext>
            </a:extLst>
          </p:cNvPr>
          <p:cNvSpPr txBox="1"/>
          <p:nvPr/>
        </p:nvSpPr>
        <p:spPr>
          <a:xfrm>
            <a:off x="6876256" y="393990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B5A8501-8E17-4B13-863C-566F2116A610}"/>
              </a:ext>
            </a:extLst>
          </p:cNvPr>
          <p:cNvSpPr/>
          <p:nvPr/>
        </p:nvSpPr>
        <p:spPr>
          <a:xfrm>
            <a:off x="1321724" y="1059582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="" xmlns:a16="http://schemas.microsoft.com/office/drawing/2014/main" id="{789948EC-0BEF-40E1-B813-61277311427F}"/>
              </a:ext>
            </a:extLst>
          </p:cNvPr>
          <p:cNvSpPr/>
          <p:nvPr/>
        </p:nvSpPr>
        <p:spPr>
          <a:xfrm>
            <a:off x="1671781" y="1563638"/>
            <a:ext cx="379939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="" xmlns:a16="http://schemas.microsoft.com/office/drawing/2014/main" id="{14529175-0D3E-4BAB-A498-6328C99998FB}"/>
              </a:ext>
            </a:extLst>
          </p:cNvPr>
          <p:cNvSpPr/>
          <p:nvPr/>
        </p:nvSpPr>
        <p:spPr>
          <a:xfrm>
            <a:off x="2449334" y="1059583"/>
            <a:ext cx="681445" cy="73378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40D746F-66CB-404B-B5F6-20BBA9012787}"/>
              </a:ext>
            </a:extLst>
          </p:cNvPr>
          <p:cNvSpPr txBox="1"/>
          <p:nvPr/>
        </p:nvSpPr>
        <p:spPr>
          <a:xfrm>
            <a:off x="3059832" y="1019512"/>
            <a:ext cx="1084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Value at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CA2588C-5A9D-4F58-977E-5D6B3FBC2DE3}"/>
              </a:ext>
            </a:extLst>
          </p:cNvPr>
          <p:cNvSpPr/>
          <p:nvPr/>
        </p:nvSpPr>
        <p:spPr>
          <a:xfrm>
            <a:off x="4056716" y="1050289"/>
            <a:ext cx="2027452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address stored in 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10515CB-FD54-408D-A0E2-F6B2E4701C43}"/>
              </a:ext>
            </a:extLst>
          </p:cNvPr>
          <p:cNvCxnSpPr>
            <a:cxnSpLocks/>
          </p:cNvCxnSpPr>
          <p:nvPr/>
        </p:nvCxnSpPr>
        <p:spPr>
          <a:xfrm flipH="1">
            <a:off x="857224" y="2060135"/>
            <a:ext cx="1122488" cy="1015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EB298EC-F0F4-489E-B646-91C050641D27}"/>
              </a:ext>
            </a:extLst>
          </p:cNvPr>
          <p:cNvCxnSpPr>
            <a:cxnSpLocks/>
          </p:cNvCxnSpPr>
          <p:nvPr/>
        </p:nvCxnSpPr>
        <p:spPr>
          <a:xfrm>
            <a:off x="1979712" y="2060134"/>
            <a:ext cx="1224136" cy="1015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B7AC304-628D-4C09-A41B-ED1D6BF5925E}"/>
              </a:ext>
            </a:extLst>
          </p:cNvPr>
          <p:cNvSpPr/>
          <p:nvPr/>
        </p:nvSpPr>
        <p:spPr>
          <a:xfrm>
            <a:off x="251520" y="3210529"/>
            <a:ext cx="1584176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Dereferencing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5E61A98-06B7-4258-9ABF-D8DE2CE76E83}"/>
              </a:ext>
            </a:extLst>
          </p:cNvPr>
          <p:cNvSpPr/>
          <p:nvPr/>
        </p:nvSpPr>
        <p:spPr>
          <a:xfrm>
            <a:off x="2843808" y="3210529"/>
            <a:ext cx="2027452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Indirect Addressing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Dereferencing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9B30EE-4A0B-4E02-B0CF-CEBBEE01B23F}"/>
              </a:ext>
            </a:extLst>
          </p:cNvPr>
          <p:cNvSpPr/>
          <p:nvPr/>
        </p:nvSpPr>
        <p:spPr>
          <a:xfrm>
            <a:off x="5580112" y="1464572"/>
            <a:ext cx="3456384" cy="3339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04F6C3-2D8A-4887-86C6-885C821AAC7B}"/>
              </a:ext>
            </a:extLst>
          </p:cNvPr>
          <p:cNvSpPr txBox="1"/>
          <p:nvPr/>
        </p:nvSpPr>
        <p:spPr>
          <a:xfrm>
            <a:off x="6832300" y="1157373"/>
            <a:ext cx="63991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48C3B2-044B-4839-B7C1-BFCC7A8EA355}"/>
              </a:ext>
            </a:extLst>
          </p:cNvPr>
          <p:cNvSpPr/>
          <p:nvPr/>
        </p:nvSpPr>
        <p:spPr>
          <a:xfrm>
            <a:off x="6850101" y="1678498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27C6353-0E77-4B5D-80D8-C970252E0005}"/>
              </a:ext>
            </a:extLst>
          </p:cNvPr>
          <p:cNvSpPr txBox="1"/>
          <p:nvPr/>
        </p:nvSpPr>
        <p:spPr>
          <a:xfrm>
            <a:off x="6906873" y="2060134"/>
            <a:ext cx="79380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="" xmlns:a16="http://schemas.microsoft.com/office/drawing/2014/main" id="{FEFF3AE8-86D5-43DE-B12C-BB9E79D4C325}"/>
              </a:ext>
            </a:extLst>
          </p:cNvPr>
          <p:cNvSpPr/>
          <p:nvPr/>
        </p:nvSpPr>
        <p:spPr>
          <a:xfrm>
            <a:off x="7211220" y="2655573"/>
            <a:ext cx="185112" cy="6824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E7A42-E738-4FBA-B887-1B4FB30AFCDF}"/>
              </a:ext>
            </a:extLst>
          </p:cNvPr>
          <p:cNvSpPr/>
          <p:nvPr/>
        </p:nvSpPr>
        <p:spPr>
          <a:xfrm>
            <a:off x="6866340" y="3457689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C5BF0DE-8ADD-4F05-A535-8A33102D5BC0}"/>
              </a:ext>
            </a:extLst>
          </p:cNvPr>
          <p:cNvSpPr txBox="1"/>
          <p:nvPr/>
        </p:nvSpPr>
        <p:spPr>
          <a:xfrm>
            <a:off x="6876256" y="393990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40D746F-66CB-404B-B5F6-20BBA9012787}"/>
              </a:ext>
            </a:extLst>
          </p:cNvPr>
          <p:cNvSpPr txBox="1"/>
          <p:nvPr/>
        </p:nvSpPr>
        <p:spPr>
          <a:xfrm>
            <a:off x="899592" y="267569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CA2588C-5A9D-4F58-977E-5D6B3FBC2DE3}"/>
              </a:ext>
            </a:extLst>
          </p:cNvPr>
          <p:cNvSpPr/>
          <p:nvPr/>
        </p:nvSpPr>
        <p:spPr>
          <a:xfrm>
            <a:off x="1331640" y="2706473"/>
            <a:ext cx="114569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10515CB-FD54-408D-A0E2-F6B2E4701C43}"/>
              </a:ext>
            </a:extLst>
          </p:cNvPr>
          <p:cNvCxnSpPr>
            <a:cxnSpLocks/>
          </p:cNvCxnSpPr>
          <p:nvPr/>
        </p:nvCxnSpPr>
        <p:spPr>
          <a:xfrm flipH="1">
            <a:off x="5148064" y="2470038"/>
            <a:ext cx="1684236" cy="29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EB298EC-F0F4-489E-B646-91C050641D27}"/>
              </a:ext>
            </a:extLst>
          </p:cNvPr>
          <p:cNvCxnSpPr>
            <a:cxnSpLocks/>
          </p:cNvCxnSpPr>
          <p:nvPr/>
        </p:nvCxnSpPr>
        <p:spPr>
          <a:xfrm flipH="1">
            <a:off x="5292080" y="2538349"/>
            <a:ext cx="1596236" cy="1185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B7AC304-628D-4C09-A41B-ED1D6BF5925E}"/>
              </a:ext>
            </a:extLst>
          </p:cNvPr>
          <p:cNvSpPr/>
          <p:nvPr/>
        </p:nvSpPr>
        <p:spPr>
          <a:xfrm>
            <a:off x="4139952" y="2346433"/>
            <a:ext cx="952124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5E61A98-06B7-4258-9ABF-D8DE2CE76E83}"/>
              </a:ext>
            </a:extLst>
          </p:cNvPr>
          <p:cNvSpPr/>
          <p:nvPr/>
        </p:nvSpPr>
        <p:spPr>
          <a:xfrm>
            <a:off x="4067944" y="3498561"/>
            <a:ext cx="115212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Reference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0DA8938-B86B-4442-8058-9FA3235106F2}"/>
              </a:ext>
            </a:extLst>
          </p:cNvPr>
          <p:cNvSpPr txBox="1"/>
          <p:nvPr/>
        </p:nvSpPr>
        <p:spPr>
          <a:xfrm>
            <a:off x="2411760" y="271576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ing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CE079474-19D1-4217-9FB8-F367D6F5C3AB}"/>
              </a:ext>
            </a:extLst>
          </p:cNvPr>
          <p:cNvSpPr/>
          <p:nvPr/>
        </p:nvSpPr>
        <p:spPr>
          <a:xfrm>
            <a:off x="1747668" y="3219822"/>
            <a:ext cx="172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79E237A-A6ED-4140-B63E-30350D79DC32}"/>
              </a:ext>
            </a:extLst>
          </p:cNvPr>
          <p:cNvSpPr/>
          <p:nvPr/>
        </p:nvSpPr>
        <p:spPr>
          <a:xfrm>
            <a:off x="1331640" y="3930609"/>
            <a:ext cx="952124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DE098A83-B513-4BC9-9216-6C21A2675188}"/>
              </a:ext>
            </a:extLst>
          </p:cNvPr>
          <p:cNvCxnSpPr>
            <a:cxnSpLocks/>
          </p:cNvCxnSpPr>
          <p:nvPr/>
        </p:nvCxnSpPr>
        <p:spPr>
          <a:xfrm flipH="1" flipV="1">
            <a:off x="5232570" y="2605150"/>
            <a:ext cx="1717134" cy="1816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D4D3BA9F-5222-4A1D-9A79-44862BE108BB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775784"/>
            <a:ext cx="1573118" cy="646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6E1272A-D554-4ABC-8339-09184A91BCD4}"/>
              </a:ext>
            </a:extLst>
          </p:cNvPr>
          <p:cNvSpPr txBox="1"/>
          <p:nvPr/>
        </p:nvSpPr>
        <p:spPr>
          <a:xfrm>
            <a:off x="35496" y="1698362"/>
            <a:ext cx="502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Fetching variable value using it’s reference(address)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A6AF5234-090D-40C2-AC64-748E13AF1C2F}"/>
              </a:ext>
            </a:extLst>
          </p:cNvPr>
          <p:cNvSpPr/>
          <p:nvPr/>
        </p:nvSpPr>
        <p:spPr>
          <a:xfrm rot="16200000">
            <a:off x="1591678" y="1385687"/>
            <a:ext cx="560044" cy="1944216"/>
          </a:xfrm>
          <a:prstGeom prst="rightBrace">
            <a:avLst>
              <a:gd name="adj1" fmla="val 5751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728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Referencing/Dereferencing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nt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main()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int a = 10;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int *p;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printf("Address of a is %u", &amp;a);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printf("\nContents of p is %u", p);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printf("\n%d %d", a,          );</a:t>
            </a: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}</a:t>
            </a:r>
          </a:p>
          <a:p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	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5C87E73-E23F-4AD3-984D-C490DA6C27EC}"/>
              </a:ext>
            </a:extLst>
          </p:cNvPr>
          <p:cNvSpPr/>
          <p:nvPr/>
        </p:nvSpPr>
        <p:spPr>
          <a:xfrm>
            <a:off x="971600" y="2710521"/>
            <a:ext cx="864096" cy="32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rgbClr val="0000CC"/>
                </a:solidFill>
                <a:sym typeface="Wingdings" pitchFamily="2" charset="2"/>
              </a:rPr>
              <a:t>p = &amp;a;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E2F8EAF-6549-4E9C-A45A-AA05B51319E0}"/>
              </a:ext>
            </a:extLst>
          </p:cNvPr>
          <p:cNvSpPr/>
          <p:nvPr/>
        </p:nvSpPr>
        <p:spPr>
          <a:xfrm>
            <a:off x="3203848" y="3634750"/>
            <a:ext cx="45720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rgbClr val="0000CC"/>
                </a:solidFill>
                <a:sym typeface="Wingdings" pitchFamily="2" charset="2"/>
              </a:rPr>
              <a:t>*p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3E08E79-5092-49E0-A56D-F7D16A7DAEDE}"/>
              </a:ext>
            </a:extLst>
          </p:cNvPr>
          <p:cNvSpPr/>
          <p:nvPr/>
        </p:nvSpPr>
        <p:spPr>
          <a:xfrm>
            <a:off x="4067944" y="242773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Referencing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3F5370CC-6B96-4BE4-B1BC-0E1E333DF614}"/>
              </a:ext>
            </a:extLst>
          </p:cNvPr>
          <p:cNvCxnSpPr>
            <a:cxnSpLocks/>
          </p:cNvCxnSpPr>
          <p:nvPr/>
        </p:nvCxnSpPr>
        <p:spPr>
          <a:xfrm flipV="1">
            <a:off x="1907704" y="2632949"/>
            <a:ext cx="2160240" cy="15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EB7A04A-D24C-4219-83E6-0DEF63E2EE34}"/>
              </a:ext>
            </a:extLst>
          </p:cNvPr>
          <p:cNvSpPr/>
          <p:nvPr/>
        </p:nvSpPr>
        <p:spPr>
          <a:xfrm>
            <a:off x="4775448" y="3363838"/>
            <a:ext cx="26642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Dereferencing of a Pointer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ED2A423A-DF05-4412-AAFF-20246A960D3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661048" y="3704502"/>
            <a:ext cx="1775048" cy="113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CA4D5476-12E5-4720-98CC-9D8ACCCDCE40}"/>
              </a:ext>
            </a:extLst>
          </p:cNvPr>
          <p:cNvSpPr/>
          <p:nvPr/>
        </p:nvSpPr>
        <p:spPr>
          <a:xfrm>
            <a:off x="6084168" y="1862479"/>
            <a:ext cx="2664296" cy="78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Because we are assigning address of a in pointer 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5E34D3D-0E8F-4379-B089-972DEBE9A0E7}"/>
              </a:ext>
            </a:extLst>
          </p:cNvPr>
          <p:cNvSpPr/>
          <p:nvPr/>
        </p:nvSpPr>
        <p:spPr>
          <a:xfrm>
            <a:off x="4139952" y="4011911"/>
            <a:ext cx="3317794" cy="781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Because we are Fetching value of variable a using pointer 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99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Direct/Indirect Addressing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printf(“%d”,       );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printf(“%d”,          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5C87E73-E23F-4AD3-984D-C490DA6C27EC}"/>
              </a:ext>
            </a:extLst>
          </p:cNvPr>
          <p:cNvSpPr/>
          <p:nvPr/>
        </p:nvSpPr>
        <p:spPr>
          <a:xfrm>
            <a:off x="1763688" y="2067694"/>
            <a:ext cx="288032" cy="39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E2F8EAF-6549-4E9C-A45A-AA05B51319E0}"/>
              </a:ext>
            </a:extLst>
          </p:cNvPr>
          <p:cNvSpPr/>
          <p:nvPr/>
        </p:nvSpPr>
        <p:spPr>
          <a:xfrm>
            <a:off x="1738536" y="3634750"/>
            <a:ext cx="45720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rgbClr val="0000CC"/>
                </a:solidFill>
                <a:sym typeface="Wingdings" pitchFamily="2" charset="2"/>
              </a:rPr>
              <a:t>*p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3E08E79-5092-49E0-A56D-F7D16A7DAEDE}"/>
              </a:ext>
            </a:extLst>
          </p:cNvPr>
          <p:cNvSpPr/>
          <p:nvPr/>
        </p:nvSpPr>
        <p:spPr>
          <a:xfrm>
            <a:off x="4067944" y="2067694"/>
            <a:ext cx="1944216" cy="395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Direct Addressing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EB7A04A-D24C-4219-83E6-0DEF63E2EE34}"/>
              </a:ext>
            </a:extLst>
          </p:cNvPr>
          <p:cNvSpPr/>
          <p:nvPr/>
        </p:nvSpPr>
        <p:spPr>
          <a:xfrm>
            <a:off x="4030216" y="3671247"/>
            <a:ext cx="1981944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Indirect Addressing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="" xmlns:a16="http://schemas.microsoft.com/office/drawing/2014/main" id="{8DA95571-E1EA-4173-A2C0-4B6CE97DDF3D}"/>
              </a:ext>
            </a:extLst>
          </p:cNvPr>
          <p:cNvSpPr/>
          <p:nvPr/>
        </p:nvSpPr>
        <p:spPr>
          <a:xfrm>
            <a:off x="1763688" y="1439913"/>
            <a:ext cx="3528392" cy="627782"/>
          </a:xfrm>
          <a:prstGeom prst="curvedDownArrow">
            <a:avLst>
              <a:gd name="adj1" fmla="val 38175"/>
              <a:gd name="adj2" fmla="val 95448"/>
              <a:gd name="adj3" fmla="val 31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="" xmlns:a16="http://schemas.microsoft.com/office/drawing/2014/main" id="{EAFC6F77-BBF6-49F8-8D54-B410A1085547}"/>
              </a:ext>
            </a:extLst>
          </p:cNvPr>
          <p:cNvSpPr/>
          <p:nvPr/>
        </p:nvSpPr>
        <p:spPr>
          <a:xfrm>
            <a:off x="1764864" y="3009796"/>
            <a:ext cx="3528392" cy="627782"/>
          </a:xfrm>
          <a:prstGeom prst="curvedDownArrow">
            <a:avLst>
              <a:gd name="adj1" fmla="val 38175"/>
              <a:gd name="adj2" fmla="val 95448"/>
              <a:gd name="adj3" fmla="val 31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="" xmlns:a16="http://schemas.microsoft.com/office/drawing/2014/main" id="{DCD3EBCF-C422-4B3D-8F53-98AB6395E312}"/>
              </a:ext>
            </a:extLst>
          </p:cNvPr>
          <p:cNvSpPr/>
          <p:nvPr/>
        </p:nvSpPr>
        <p:spPr>
          <a:xfrm rot="10800000" flipH="1">
            <a:off x="1408223" y="2353604"/>
            <a:ext cx="603524" cy="47287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A8747A-7FAC-44E8-81A7-8A92DE359E68}"/>
              </a:ext>
            </a:extLst>
          </p:cNvPr>
          <p:cNvSpPr txBox="1"/>
          <p:nvPr/>
        </p:nvSpPr>
        <p:spPr>
          <a:xfrm>
            <a:off x="1979712" y="249045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</a:t>
            </a:r>
          </a:p>
        </p:txBody>
      </p:sp>
      <p:sp>
        <p:nvSpPr>
          <p:cNvPr id="18" name="Arrow: Bent 17">
            <a:extLst>
              <a:ext uri="{FF2B5EF4-FFF2-40B4-BE49-F238E27FC236}">
                <a16:creationId xmlns="" xmlns:a16="http://schemas.microsoft.com/office/drawing/2014/main" id="{3363B00B-DF67-4D80-900E-3FB1B7FDD51B}"/>
              </a:ext>
            </a:extLst>
          </p:cNvPr>
          <p:cNvSpPr/>
          <p:nvPr/>
        </p:nvSpPr>
        <p:spPr>
          <a:xfrm rot="10800000" flipH="1">
            <a:off x="1426580" y="4011910"/>
            <a:ext cx="603524" cy="47287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3B38CBE-0A22-446B-A489-A58D53633436}"/>
              </a:ext>
            </a:extLst>
          </p:cNvPr>
          <p:cNvSpPr txBox="1"/>
          <p:nvPr/>
        </p:nvSpPr>
        <p:spPr>
          <a:xfrm>
            <a:off x="1998069" y="414875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</a:t>
            </a:r>
          </a:p>
        </p:txBody>
      </p:sp>
    </p:spTree>
    <p:extLst>
      <p:ext uri="{BB962C8B-B14F-4D97-AF65-F5344CB8AC3E}">
        <p14:creationId xmlns="" xmlns:p14="http://schemas.microsoft.com/office/powerpoint/2010/main" val="79961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45736" y="96313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 of the following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9B27D47-2231-4D10-8E46-93B888C80290}"/>
              </a:ext>
            </a:extLst>
          </p:cNvPr>
          <p:cNvSpPr txBox="1"/>
          <p:nvPr/>
        </p:nvSpPr>
        <p:spPr>
          <a:xfrm>
            <a:off x="57784" y="1015219"/>
            <a:ext cx="42602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int a = 10;</a:t>
            </a:r>
          </a:p>
          <a:p>
            <a:pPr lvl="1"/>
            <a:r>
              <a:rPr lang="en-US" dirty="0"/>
              <a:t>	int *p;</a:t>
            </a:r>
          </a:p>
          <a:p>
            <a:pPr lvl="1"/>
            <a:r>
              <a:rPr lang="en-US" dirty="0"/>
              <a:t>	p = &amp;a;</a:t>
            </a:r>
          </a:p>
          <a:p>
            <a:pPr lvl="1"/>
            <a:r>
              <a:rPr lang="en-US" dirty="0"/>
              <a:t>	printf("Address of a is %u", &amp;a);</a:t>
            </a:r>
          </a:p>
          <a:p>
            <a:pPr lvl="1"/>
            <a:r>
              <a:rPr lang="en-US" dirty="0"/>
              <a:t>	printf("\nContents of p is %u", p);</a:t>
            </a:r>
          </a:p>
          <a:p>
            <a:pPr lvl="1"/>
            <a:r>
              <a:rPr lang="en-US" dirty="0"/>
              <a:t>	printf("\n%d %d", a, *p);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a = 20;</a:t>
            </a:r>
          </a:p>
          <a:p>
            <a:pPr lvl="1"/>
            <a:r>
              <a:rPr lang="en-US" dirty="0"/>
              <a:t>	printf("\n%d %d", a, *p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	return 0;</a:t>
            </a:r>
            <a:endParaRPr lang="en-US" dirty="0"/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BC3DE0B-41E0-4D53-A06F-7A1BDA7C8016}"/>
              </a:ext>
            </a:extLst>
          </p:cNvPr>
          <p:cNvSpPr/>
          <p:nvPr/>
        </p:nvSpPr>
        <p:spPr>
          <a:xfrm>
            <a:off x="5261463" y="2422972"/>
            <a:ext cx="3456384" cy="238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8AC857-1691-48C1-AC6A-09C610E31914}"/>
              </a:ext>
            </a:extLst>
          </p:cNvPr>
          <p:cNvSpPr txBox="1"/>
          <p:nvPr/>
        </p:nvSpPr>
        <p:spPr>
          <a:xfrm>
            <a:off x="6513651" y="208033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9EECD96-215F-45FB-8959-E3AC9C6A2766}"/>
              </a:ext>
            </a:extLst>
          </p:cNvPr>
          <p:cNvSpPr/>
          <p:nvPr/>
        </p:nvSpPr>
        <p:spPr>
          <a:xfrm>
            <a:off x="6531452" y="2539756"/>
            <a:ext cx="874012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10   20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DBCF75-5DF1-4414-901F-6255945BB71B}"/>
              </a:ext>
            </a:extLst>
          </p:cNvPr>
          <p:cNvSpPr txBox="1"/>
          <p:nvPr/>
        </p:nvSpPr>
        <p:spPr>
          <a:xfrm>
            <a:off x="6588224" y="2931790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3" name="Callout: Up Arrow 12">
            <a:extLst>
              <a:ext uri="{FF2B5EF4-FFF2-40B4-BE49-F238E27FC236}">
                <a16:creationId xmlns="" xmlns:a16="http://schemas.microsoft.com/office/drawing/2014/main" id="{32E50E4A-B0E3-4331-91EB-2862AEF5FD69}"/>
              </a:ext>
            </a:extLst>
          </p:cNvPr>
          <p:cNvSpPr/>
          <p:nvPr/>
        </p:nvSpPr>
        <p:spPr>
          <a:xfrm flipV="1">
            <a:off x="7342041" y="3134152"/>
            <a:ext cx="1357375" cy="106372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 dirty="0"/>
          </a:p>
        </p:txBody>
      </p:sp>
      <p:sp>
        <p:nvSpPr>
          <p:cNvPr id="14" name="Arrow: Up 13">
            <a:extLst>
              <a:ext uri="{FF2B5EF4-FFF2-40B4-BE49-F238E27FC236}">
                <a16:creationId xmlns="" xmlns:a16="http://schemas.microsoft.com/office/drawing/2014/main" id="{86DE4D78-74D4-4607-8245-8CA3C0F96E65}"/>
              </a:ext>
            </a:extLst>
          </p:cNvPr>
          <p:cNvSpPr/>
          <p:nvPr/>
        </p:nvSpPr>
        <p:spPr>
          <a:xfrm>
            <a:off x="6892571" y="3525934"/>
            <a:ext cx="185112" cy="620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6CE1CB1-5E23-453B-9B78-6744D372587C}"/>
              </a:ext>
            </a:extLst>
          </p:cNvPr>
          <p:cNvSpPr/>
          <p:nvPr/>
        </p:nvSpPr>
        <p:spPr>
          <a:xfrm>
            <a:off x="6516216" y="4227934"/>
            <a:ext cx="874012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F296E9-97E3-42AD-9257-F335CC6291F5}"/>
              </a:ext>
            </a:extLst>
          </p:cNvPr>
          <p:cNvSpPr txBox="1"/>
          <p:nvPr/>
        </p:nvSpPr>
        <p:spPr>
          <a:xfrm>
            <a:off x="7452320" y="415766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8A5E10F-02B5-4FF5-9943-2A80ADE164DE}"/>
              </a:ext>
            </a:extLst>
          </p:cNvPr>
          <p:cNvSpPr txBox="1"/>
          <p:nvPr/>
        </p:nvSpPr>
        <p:spPr>
          <a:xfrm>
            <a:off x="5329817" y="3509595"/>
            <a:ext cx="86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GCC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F641773-5319-4C14-BAD0-6287944228AA}"/>
              </a:ext>
            </a:extLst>
          </p:cNvPr>
          <p:cNvSpPr txBox="1"/>
          <p:nvPr/>
        </p:nvSpPr>
        <p:spPr>
          <a:xfrm>
            <a:off x="5422964" y="4229675"/>
            <a:ext cx="96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Turbo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C66CE51A-FB34-4AAD-8E1E-5F9A6A2B238D}"/>
              </a:ext>
            </a:extLst>
          </p:cNvPr>
          <p:cNvCxnSpPr>
            <a:cxnSpLocks/>
          </p:cNvCxnSpPr>
          <p:nvPr/>
        </p:nvCxnSpPr>
        <p:spPr>
          <a:xfrm>
            <a:off x="6012160" y="4128281"/>
            <a:ext cx="576064" cy="2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68DC179-D1A8-4B81-9304-F3756249A1AD}"/>
              </a:ext>
            </a:extLst>
          </p:cNvPr>
          <p:cNvCxnSpPr>
            <a:cxnSpLocks/>
          </p:cNvCxnSpPr>
          <p:nvPr/>
        </p:nvCxnSpPr>
        <p:spPr>
          <a:xfrm>
            <a:off x="6192168" y="4515967"/>
            <a:ext cx="540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566800E-BA53-4F58-98A1-C32071F13844}"/>
              </a:ext>
            </a:extLst>
          </p:cNvPr>
          <p:cNvSpPr txBox="1"/>
          <p:nvPr/>
        </p:nvSpPr>
        <p:spPr>
          <a:xfrm>
            <a:off x="7337298" y="3093646"/>
            <a:ext cx="135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Assume address of pointer p is   4000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="" xmlns:a16="http://schemas.microsoft.com/office/drawing/2014/main" id="{998EE855-2611-432C-8ABD-B4B71A049B7B}"/>
              </a:ext>
            </a:extLst>
          </p:cNvPr>
          <p:cNvSpPr/>
          <p:nvPr/>
        </p:nvSpPr>
        <p:spPr>
          <a:xfrm>
            <a:off x="2187918" y="3657102"/>
            <a:ext cx="504491" cy="3693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0F81F1-7F1B-46E0-8EF8-089E8FBDEAF3}"/>
              </a:ext>
            </a:extLst>
          </p:cNvPr>
          <p:cNvSpPr txBox="1"/>
          <p:nvPr/>
        </p:nvSpPr>
        <p:spPr>
          <a:xfrm>
            <a:off x="2751535" y="356360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28D6DE-FF82-49A2-A19F-375192B34009}"/>
              </a:ext>
            </a:extLst>
          </p:cNvPr>
          <p:cNvSpPr txBox="1"/>
          <p:nvPr/>
        </p:nvSpPr>
        <p:spPr>
          <a:xfrm>
            <a:off x="3131840" y="457868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20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="" xmlns:a16="http://schemas.microsoft.com/office/drawing/2014/main" id="{39B9ED34-DA00-43A8-8C54-FE8DF857C3AE}"/>
              </a:ext>
            </a:extLst>
          </p:cNvPr>
          <p:cNvSpPr/>
          <p:nvPr/>
        </p:nvSpPr>
        <p:spPr>
          <a:xfrm flipV="1">
            <a:off x="2436814" y="4313799"/>
            <a:ext cx="658430" cy="562207"/>
          </a:xfrm>
          <a:prstGeom prst="bentArrow">
            <a:avLst>
              <a:gd name="adj1" fmla="val 11097"/>
              <a:gd name="adj2" fmla="val 18106"/>
              <a:gd name="adj3" fmla="val 21551"/>
              <a:gd name="adj4" fmla="val 1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108D5449-9618-4CCC-AAF1-B5F635E25579}"/>
              </a:ext>
            </a:extLst>
          </p:cNvPr>
          <p:cNvCxnSpPr>
            <a:cxnSpLocks/>
          </p:cNvCxnSpPr>
          <p:nvPr/>
        </p:nvCxnSpPr>
        <p:spPr>
          <a:xfrm>
            <a:off x="6589655" y="2623023"/>
            <a:ext cx="315817" cy="2887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090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45736" y="963130"/>
            <a:ext cx="9144000" cy="4180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 of the following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9B27D47-2231-4D10-8E46-93B888C80290}"/>
              </a:ext>
            </a:extLst>
          </p:cNvPr>
          <p:cNvSpPr txBox="1"/>
          <p:nvPr/>
        </p:nvSpPr>
        <p:spPr>
          <a:xfrm>
            <a:off x="57784" y="1015219"/>
            <a:ext cx="42602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int a = 10;</a:t>
            </a:r>
          </a:p>
          <a:p>
            <a:pPr lvl="1"/>
            <a:r>
              <a:rPr lang="en-US" dirty="0"/>
              <a:t>	int *p;</a:t>
            </a:r>
          </a:p>
          <a:p>
            <a:pPr lvl="1"/>
            <a:r>
              <a:rPr lang="en-US" dirty="0"/>
              <a:t>	p = &amp;a;</a:t>
            </a:r>
          </a:p>
          <a:p>
            <a:pPr lvl="1"/>
            <a:r>
              <a:rPr lang="en-US" dirty="0"/>
              <a:t>	printf("Address of a is %u", &amp;a);</a:t>
            </a:r>
          </a:p>
          <a:p>
            <a:pPr lvl="1"/>
            <a:r>
              <a:rPr lang="en-US" dirty="0"/>
              <a:t>	printf("\nContents of p is %u", p);</a:t>
            </a:r>
          </a:p>
          <a:p>
            <a:pPr lvl="1"/>
            <a:r>
              <a:rPr lang="en-US" dirty="0"/>
              <a:t>	printf("\n%d %d", a, *p);</a:t>
            </a:r>
          </a:p>
          <a:p>
            <a:pPr lvl="1"/>
            <a:r>
              <a:rPr lang="en-US" dirty="0"/>
              <a:t>	a = 20;</a:t>
            </a:r>
          </a:p>
          <a:p>
            <a:pPr lvl="1"/>
            <a:r>
              <a:rPr lang="en-US" dirty="0"/>
              <a:t>	printf("\n%d %d", a, *p);</a:t>
            </a:r>
          </a:p>
          <a:p>
            <a:pPr lvl="1"/>
            <a:r>
              <a:rPr lang="en-US" dirty="0"/>
              <a:t>	*p = 30;</a:t>
            </a:r>
          </a:p>
          <a:p>
            <a:pPr lvl="1"/>
            <a:r>
              <a:rPr lang="en-US" dirty="0"/>
              <a:t>	printf("\n%d %d", a, *p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	return 0;</a:t>
            </a:r>
            <a:endParaRPr lang="en-US" dirty="0"/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BC3DE0B-41E0-4D53-A06F-7A1BDA7C8016}"/>
              </a:ext>
            </a:extLst>
          </p:cNvPr>
          <p:cNvSpPr/>
          <p:nvPr/>
        </p:nvSpPr>
        <p:spPr>
          <a:xfrm>
            <a:off x="5261463" y="2422972"/>
            <a:ext cx="3456384" cy="238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8AC857-1691-48C1-AC6A-09C610E31914}"/>
              </a:ext>
            </a:extLst>
          </p:cNvPr>
          <p:cNvSpPr txBox="1"/>
          <p:nvPr/>
        </p:nvSpPr>
        <p:spPr>
          <a:xfrm>
            <a:off x="6513651" y="208033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9EECD96-215F-45FB-8959-E3AC9C6A2766}"/>
              </a:ext>
            </a:extLst>
          </p:cNvPr>
          <p:cNvSpPr/>
          <p:nvPr/>
        </p:nvSpPr>
        <p:spPr>
          <a:xfrm>
            <a:off x="6531452" y="2539756"/>
            <a:ext cx="1208900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10   20   30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DBCF75-5DF1-4414-901F-6255945BB71B}"/>
              </a:ext>
            </a:extLst>
          </p:cNvPr>
          <p:cNvSpPr txBox="1"/>
          <p:nvPr/>
        </p:nvSpPr>
        <p:spPr>
          <a:xfrm>
            <a:off x="6588224" y="2931790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3" name="Callout: Up Arrow 12">
            <a:extLst>
              <a:ext uri="{FF2B5EF4-FFF2-40B4-BE49-F238E27FC236}">
                <a16:creationId xmlns="" xmlns:a16="http://schemas.microsoft.com/office/drawing/2014/main" id="{32E50E4A-B0E3-4331-91EB-2862AEF5FD69}"/>
              </a:ext>
            </a:extLst>
          </p:cNvPr>
          <p:cNvSpPr/>
          <p:nvPr/>
        </p:nvSpPr>
        <p:spPr>
          <a:xfrm flipV="1">
            <a:off x="7342041" y="3134152"/>
            <a:ext cx="1357375" cy="106372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 dirty="0"/>
          </a:p>
        </p:txBody>
      </p:sp>
      <p:sp>
        <p:nvSpPr>
          <p:cNvPr id="14" name="Arrow: Up 13">
            <a:extLst>
              <a:ext uri="{FF2B5EF4-FFF2-40B4-BE49-F238E27FC236}">
                <a16:creationId xmlns="" xmlns:a16="http://schemas.microsoft.com/office/drawing/2014/main" id="{86DE4D78-74D4-4607-8245-8CA3C0F96E65}"/>
              </a:ext>
            </a:extLst>
          </p:cNvPr>
          <p:cNvSpPr/>
          <p:nvPr/>
        </p:nvSpPr>
        <p:spPr>
          <a:xfrm>
            <a:off x="6892571" y="3525934"/>
            <a:ext cx="185112" cy="620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6CE1CB1-5E23-453B-9B78-6744D372587C}"/>
              </a:ext>
            </a:extLst>
          </p:cNvPr>
          <p:cNvSpPr/>
          <p:nvPr/>
        </p:nvSpPr>
        <p:spPr>
          <a:xfrm>
            <a:off x="6516216" y="4227934"/>
            <a:ext cx="874012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F296E9-97E3-42AD-9257-F335CC6291F5}"/>
              </a:ext>
            </a:extLst>
          </p:cNvPr>
          <p:cNvSpPr txBox="1"/>
          <p:nvPr/>
        </p:nvSpPr>
        <p:spPr>
          <a:xfrm>
            <a:off x="7452320" y="415766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8A5E10F-02B5-4FF5-9943-2A80ADE164DE}"/>
              </a:ext>
            </a:extLst>
          </p:cNvPr>
          <p:cNvSpPr txBox="1"/>
          <p:nvPr/>
        </p:nvSpPr>
        <p:spPr>
          <a:xfrm>
            <a:off x="5329817" y="3509595"/>
            <a:ext cx="86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GCC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F641773-5319-4C14-BAD0-6287944228AA}"/>
              </a:ext>
            </a:extLst>
          </p:cNvPr>
          <p:cNvSpPr txBox="1"/>
          <p:nvPr/>
        </p:nvSpPr>
        <p:spPr>
          <a:xfrm>
            <a:off x="5422964" y="4229675"/>
            <a:ext cx="96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Turbo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C66CE51A-FB34-4AAD-8E1E-5F9A6A2B238D}"/>
              </a:ext>
            </a:extLst>
          </p:cNvPr>
          <p:cNvCxnSpPr>
            <a:cxnSpLocks/>
          </p:cNvCxnSpPr>
          <p:nvPr/>
        </p:nvCxnSpPr>
        <p:spPr>
          <a:xfrm>
            <a:off x="6012160" y="4128281"/>
            <a:ext cx="576064" cy="2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68DC179-D1A8-4B81-9304-F3756249A1AD}"/>
              </a:ext>
            </a:extLst>
          </p:cNvPr>
          <p:cNvCxnSpPr>
            <a:cxnSpLocks/>
          </p:cNvCxnSpPr>
          <p:nvPr/>
        </p:nvCxnSpPr>
        <p:spPr>
          <a:xfrm>
            <a:off x="6192168" y="4515967"/>
            <a:ext cx="540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566800E-BA53-4F58-98A1-C32071F13844}"/>
              </a:ext>
            </a:extLst>
          </p:cNvPr>
          <p:cNvSpPr txBox="1"/>
          <p:nvPr/>
        </p:nvSpPr>
        <p:spPr>
          <a:xfrm>
            <a:off x="7337298" y="3093646"/>
            <a:ext cx="135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Assume address of pointer p is   4000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="" xmlns:a16="http://schemas.microsoft.com/office/drawing/2014/main" id="{998EE855-2611-432C-8ABD-B4B71A049B7B}"/>
              </a:ext>
            </a:extLst>
          </p:cNvPr>
          <p:cNvSpPr/>
          <p:nvPr/>
        </p:nvSpPr>
        <p:spPr>
          <a:xfrm>
            <a:off x="2123728" y="3241309"/>
            <a:ext cx="504491" cy="29732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0F81F1-7F1B-46E0-8EF8-089E8FBDEAF3}"/>
              </a:ext>
            </a:extLst>
          </p:cNvPr>
          <p:cNvSpPr txBox="1"/>
          <p:nvPr/>
        </p:nvSpPr>
        <p:spPr>
          <a:xfrm>
            <a:off x="2555776" y="313852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28D6DE-FF82-49A2-A19F-375192B34009}"/>
              </a:ext>
            </a:extLst>
          </p:cNvPr>
          <p:cNvSpPr txBox="1"/>
          <p:nvPr/>
        </p:nvSpPr>
        <p:spPr>
          <a:xfrm>
            <a:off x="3131840" y="378659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20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="" xmlns:a16="http://schemas.microsoft.com/office/drawing/2014/main" id="{39B9ED34-DA00-43A8-8C54-FE8DF857C3AE}"/>
              </a:ext>
            </a:extLst>
          </p:cNvPr>
          <p:cNvSpPr/>
          <p:nvPr/>
        </p:nvSpPr>
        <p:spPr>
          <a:xfrm flipV="1">
            <a:off x="2436814" y="3786593"/>
            <a:ext cx="658430" cy="297323"/>
          </a:xfrm>
          <a:prstGeom prst="bentArrow">
            <a:avLst>
              <a:gd name="adj1" fmla="val 31007"/>
              <a:gd name="adj2" fmla="val 32327"/>
              <a:gd name="adj3" fmla="val 32928"/>
              <a:gd name="adj4" fmla="val 1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108D5449-9618-4CCC-AAF1-B5F635E25579}"/>
              </a:ext>
            </a:extLst>
          </p:cNvPr>
          <p:cNvCxnSpPr>
            <a:cxnSpLocks/>
          </p:cNvCxnSpPr>
          <p:nvPr/>
        </p:nvCxnSpPr>
        <p:spPr>
          <a:xfrm>
            <a:off x="6589655" y="2623023"/>
            <a:ext cx="315817" cy="2887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74451FC-6005-4A18-8846-E999450D3773}"/>
              </a:ext>
            </a:extLst>
          </p:cNvPr>
          <p:cNvSpPr/>
          <p:nvPr/>
        </p:nvSpPr>
        <p:spPr>
          <a:xfrm>
            <a:off x="2195736" y="1210558"/>
            <a:ext cx="3672408" cy="1073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pointer we can not only access a variable's value but we also can      change/modify the variable's value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2F25039-023F-4172-9551-1DA297AB3820}"/>
              </a:ext>
            </a:extLst>
          </p:cNvPr>
          <p:cNvCxnSpPr>
            <a:cxnSpLocks/>
          </p:cNvCxnSpPr>
          <p:nvPr/>
        </p:nvCxnSpPr>
        <p:spPr>
          <a:xfrm>
            <a:off x="6948264" y="2643758"/>
            <a:ext cx="315817" cy="2887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Arrow: Bent 28">
            <a:extLst>
              <a:ext uri="{FF2B5EF4-FFF2-40B4-BE49-F238E27FC236}">
                <a16:creationId xmlns="" xmlns:a16="http://schemas.microsoft.com/office/drawing/2014/main" id="{869D75A6-47ED-45DA-BCC2-D4D691335F31}"/>
              </a:ext>
            </a:extLst>
          </p:cNvPr>
          <p:cNvSpPr/>
          <p:nvPr/>
        </p:nvSpPr>
        <p:spPr>
          <a:xfrm flipV="1">
            <a:off x="2069642" y="4371950"/>
            <a:ext cx="504491" cy="56481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70F7ECA-6600-4BF6-8643-A9845C844F61}"/>
              </a:ext>
            </a:extLst>
          </p:cNvPr>
          <p:cNvSpPr txBox="1"/>
          <p:nvPr/>
        </p:nvSpPr>
        <p:spPr>
          <a:xfrm>
            <a:off x="2574133" y="465998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634F909-EC2C-48EF-8D32-5E54D1177818}"/>
              </a:ext>
            </a:extLst>
          </p:cNvPr>
          <p:cNvSpPr txBox="1"/>
          <p:nvPr/>
        </p:nvSpPr>
        <p:spPr>
          <a:xfrm>
            <a:off x="3078189" y="422793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30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="" xmlns:a16="http://schemas.microsoft.com/office/drawing/2014/main" id="{53DFF0C6-CE3E-4D4E-849C-5F289C4D296D}"/>
              </a:ext>
            </a:extLst>
          </p:cNvPr>
          <p:cNvSpPr/>
          <p:nvPr/>
        </p:nvSpPr>
        <p:spPr>
          <a:xfrm flipV="1">
            <a:off x="2502125" y="4290648"/>
            <a:ext cx="658430" cy="225317"/>
          </a:xfrm>
          <a:prstGeom prst="bentArrow">
            <a:avLst>
              <a:gd name="adj1" fmla="val 31007"/>
              <a:gd name="adj2" fmla="val 32327"/>
              <a:gd name="adj3" fmla="val 32928"/>
              <a:gd name="adj4" fmla="val 1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02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Pointers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Predict the scenarios happen on RAM on the execution of the following lines of codes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main()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int a = 10;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printf("Value of a is %d", a);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printf("\nAddress of a is %u", &amp;a);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return 0;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48D3F16-D244-45CF-B58F-987C9830D86E}"/>
              </a:ext>
            </a:extLst>
          </p:cNvPr>
          <p:cNvSpPr/>
          <p:nvPr/>
        </p:nvSpPr>
        <p:spPr>
          <a:xfrm>
            <a:off x="5436096" y="2260253"/>
            <a:ext cx="3456384" cy="238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95AEC19-789F-4846-87FC-F2A8A787EF7C}"/>
              </a:ext>
            </a:extLst>
          </p:cNvPr>
          <p:cNvSpPr txBox="1"/>
          <p:nvPr/>
        </p:nvSpPr>
        <p:spPr>
          <a:xfrm>
            <a:off x="6732240" y="18194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A02287-C2D6-439B-94AE-A95148BD2D8E}"/>
              </a:ext>
            </a:extLst>
          </p:cNvPr>
          <p:cNvSpPr/>
          <p:nvPr/>
        </p:nvSpPr>
        <p:spPr>
          <a:xfrm>
            <a:off x="142844" y="4281303"/>
            <a:ext cx="3188757" cy="674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As we have discussed earlier the address of the variable in Turbo ranges from </a:t>
            </a:r>
          </a:p>
          <a:p>
            <a:r>
              <a:rPr lang="en-US" sz="1400" dirty="0"/>
              <a:t>(0 to 65535) so we use %u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16C6992-927A-4B06-90C9-AE19AF4D809F}"/>
              </a:ext>
            </a:extLst>
          </p:cNvPr>
          <p:cNvSpPr/>
          <p:nvPr/>
        </p:nvSpPr>
        <p:spPr>
          <a:xfrm>
            <a:off x="6707088" y="2363553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96633B5-97BB-4464-87B3-5C93E2AB64CB}"/>
              </a:ext>
            </a:extLst>
          </p:cNvPr>
          <p:cNvSpPr txBox="1"/>
          <p:nvPr/>
        </p:nvSpPr>
        <p:spPr>
          <a:xfrm>
            <a:off x="6707088" y="298291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="" xmlns:a16="http://schemas.microsoft.com/office/drawing/2014/main" id="{B324BE11-CFEE-4AD6-8B00-3F3D561E792A}"/>
              </a:ext>
            </a:extLst>
          </p:cNvPr>
          <p:cNvSpPr/>
          <p:nvPr/>
        </p:nvSpPr>
        <p:spPr>
          <a:xfrm>
            <a:off x="6526992" y="3578444"/>
            <a:ext cx="1357375" cy="9161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Assume address of variable a is</a:t>
            </a:r>
          </a:p>
          <a:p>
            <a:pPr algn="ctr"/>
            <a:r>
              <a:rPr lang="en-US" sz="1400" dirty="0"/>
              <a:t>1000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="" xmlns:a16="http://schemas.microsoft.com/office/drawing/2014/main" id="{BBF434AA-DA2C-4363-811F-BF0798F7BD0B}"/>
              </a:ext>
            </a:extLst>
          </p:cNvPr>
          <p:cNvSpPr/>
          <p:nvPr/>
        </p:nvSpPr>
        <p:spPr>
          <a:xfrm rot="5400000">
            <a:off x="4263114" y="3459172"/>
            <a:ext cx="603524" cy="6515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693553-33A5-470B-8A61-3C4C3756C467}"/>
              </a:ext>
            </a:extLst>
          </p:cNvPr>
          <p:cNvSpPr txBox="1"/>
          <p:nvPr/>
        </p:nvSpPr>
        <p:spPr>
          <a:xfrm>
            <a:off x="3944900" y="4036534"/>
            <a:ext cx="146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Output: 1000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="" xmlns:a16="http://schemas.microsoft.com/office/drawing/2014/main" id="{50862313-78D4-4493-A3B1-E1E064697566}"/>
              </a:ext>
            </a:extLst>
          </p:cNvPr>
          <p:cNvSpPr/>
          <p:nvPr/>
        </p:nvSpPr>
        <p:spPr>
          <a:xfrm rot="5400000" flipH="1">
            <a:off x="3706010" y="2612447"/>
            <a:ext cx="603524" cy="8404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89D4BF9-3C9B-41B8-AB37-7C761ABCC845}"/>
              </a:ext>
            </a:extLst>
          </p:cNvPr>
          <p:cNvSpPr txBox="1"/>
          <p:nvPr/>
        </p:nvSpPr>
        <p:spPr>
          <a:xfrm>
            <a:off x="3991265" y="235572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3A52482-5514-4D06-A29E-BFEF0201B806}"/>
              </a:ext>
            </a:extLst>
          </p:cNvPr>
          <p:cNvCxnSpPr>
            <a:cxnSpLocks/>
          </p:cNvCxnSpPr>
          <p:nvPr/>
        </p:nvCxnSpPr>
        <p:spPr>
          <a:xfrm flipV="1">
            <a:off x="2339752" y="3629243"/>
            <a:ext cx="991849" cy="65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Now suppose we have to store the address of variable a into another variable let say 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Variable b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main()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int a = 10;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int b;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unsigned int c;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b = a;</a:t>
            </a: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	c = &amp;a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 marL="800100" lvl="1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return 0;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48D3F16-D244-45CF-B58F-987C9830D86E}"/>
              </a:ext>
            </a:extLst>
          </p:cNvPr>
          <p:cNvSpPr/>
          <p:nvPr/>
        </p:nvSpPr>
        <p:spPr>
          <a:xfrm>
            <a:off x="4788024" y="2148424"/>
            <a:ext cx="3456384" cy="238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95AEC19-789F-4846-87FC-F2A8A787EF7C}"/>
              </a:ext>
            </a:extLst>
          </p:cNvPr>
          <p:cNvSpPr txBox="1"/>
          <p:nvPr/>
        </p:nvSpPr>
        <p:spPr>
          <a:xfrm>
            <a:off x="6084168" y="1707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16C6992-927A-4B06-90C9-AE19AF4D809F}"/>
              </a:ext>
            </a:extLst>
          </p:cNvPr>
          <p:cNvSpPr/>
          <p:nvPr/>
        </p:nvSpPr>
        <p:spPr>
          <a:xfrm>
            <a:off x="6059016" y="2343978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96633B5-97BB-4464-87B3-5C93E2AB64CB}"/>
              </a:ext>
            </a:extLst>
          </p:cNvPr>
          <p:cNvSpPr txBox="1"/>
          <p:nvPr/>
        </p:nvSpPr>
        <p:spPr>
          <a:xfrm>
            <a:off x="6059016" y="2871083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="" xmlns:a16="http://schemas.microsoft.com/office/drawing/2014/main" id="{B324BE11-CFEE-4AD6-8B00-3F3D561E792A}"/>
              </a:ext>
            </a:extLst>
          </p:cNvPr>
          <p:cNvSpPr/>
          <p:nvPr/>
        </p:nvSpPr>
        <p:spPr>
          <a:xfrm>
            <a:off x="5878920" y="3466615"/>
            <a:ext cx="1357375" cy="9161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Assume address of variable a is</a:t>
            </a:r>
          </a:p>
          <a:p>
            <a:pPr algn="ctr"/>
            <a:r>
              <a:rPr lang="en-US" sz="1400" dirty="0"/>
              <a:t>1000</a:t>
            </a:r>
          </a:p>
        </p:txBody>
      </p:sp>
      <p:pic>
        <p:nvPicPr>
          <p:cNvPr id="18" name="Picture 17" descr="1024px-Green_tick.svg.png">
            <a:extLst>
              <a:ext uri="{FF2B5EF4-FFF2-40B4-BE49-F238E27FC236}">
                <a16:creationId xmlns="" xmlns:a16="http://schemas.microsoft.com/office/drawing/2014/main" id="{E7A71B9B-4EAC-4A87-BDC7-3BFFAF0B60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3032" y="3578444"/>
            <a:ext cx="357190" cy="357190"/>
          </a:xfrm>
          <a:prstGeom prst="rect">
            <a:avLst/>
          </a:prstGeom>
        </p:spPr>
      </p:pic>
      <p:pic>
        <p:nvPicPr>
          <p:cNvPr id="19" name="Picture 18" descr="28028-5-red-cross-clipart.png">
            <a:extLst>
              <a:ext uri="{FF2B5EF4-FFF2-40B4-BE49-F238E27FC236}">
                <a16:creationId xmlns="" xmlns:a16="http://schemas.microsoft.com/office/drawing/2014/main" id="{6B9EC41E-C92B-4D6D-A9BC-408E5B7CEFF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2368" y="3850295"/>
            <a:ext cx="500066" cy="500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F914D4E-FC9A-4BB6-BDA3-EA2BA1D4D746}"/>
              </a:ext>
            </a:extLst>
          </p:cNvPr>
          <p:cNvSpPr/>
          <p:nvPr/>
        </p:nvSpPr>
        <p:spPr>
          <a:xfrm>
            <a:off x="2079891" y="2326113"/>
            <a:ext cx="2324661" cy="674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We use unsigned int to store </a:t>
            </a:r>
          </a:p>
          <a:p>
            <a:r>
              <a:rPr lang="en-US" sz="1400" dirty="0"/>
              <a:t>address who ranges from </a:t>
            </a:r>
          </a:p>
          <a:p>
            <a:r>
              <a:rPr lang="en-US" sz="1400" dirty="0"/>
              <a:t>(0 to 65535)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97CBBFC6-275D-4569-90AD-E8D1DD6D135C}"/>
              </a:ext>
            </a:extLst>
          </p:cNvPr>
          <p:cNvCxnSpPr>
            <a:cxnSpLocks/>
          </p:cNvCxnSpPr>
          <p:nvPr/>
        </p:nvCxnSpPr>
        <p:spPr>
          <a:xfrm flipH="1">
            <a:off x="1572368" y="3000378"/>
            <a:ext cx="832222" cy="46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="" xmlns:a16="http://schemas.microsoft.com/office/drawing/2014/main" id="{F6BEC6BD-D75A-4CDF-B395-E9D243C0F59C}"/>
              </a:ext>
            </a:extLst>
          </p:cNvPr>
          <p:cNvSpPr/>
          <p:nvPr/>
        </p:nvSpPr>
        <p:spPr>
          <a:xfrm>
            <a:off x="2455906" y="3302331"/>
            <a:ext cx="1767750" cy="126660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it is </a:t>
            </a:r>
          </a:p>
          <a:p>
            <a:pPr algn="ctr"/>
            <a:r>
              <a:rPr lang="en-US" dirty="0"/>
              <a:t>Still giving</a:t>
            </a:r>
          </a:p>
          <a:p>
            <a:pPr algn="ctr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="" xmlns:p14="http://schemas.microsoft.com/office/powerpoint/2010/main" val="306917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Reason behind this behavior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7318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Although addresses are looks like as normal numbers but for compiler they have special   meaning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Because a normal variable can hold only value, it can not holds the addresses of the other variables</a:t>
            </a:r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So to store these special numbers we have to declare a special variable which are able to    store addresses of other variable in it and for this purpose the topic which we are studying will be used which is the pointer</a:t>
            </a:r>
          </a:p>
          <a:p>
            <a:pPr marL="342900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342900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a pointer?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73182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A pointer in C language is a VERY SPECIAL variable that can store ADDRESS of other           variables.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For Application of the pointer please wait for the end of the topic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As the topics goes on you came to know why the pointer is so important in C and why it is also known as the backbone of the C language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How do we declare a pointer?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Syntax: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&lt;</a:t>
            </a:r>
            <a:r>
              <a:rPr lang="en-US" b="1" dirty="0" err="1">
                <a:solidFill>
                  <a:srgbClr val="0000CC"/>
                </a:solidFill>
                <a:sym typeface="Wingdings" pitchFamily="2" charset="2"/>
              </a:rPr>
              <a:t>data_type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&gt; * &lt;</a:t>
            </a:r>
            <a:r>
              <a:rPr lang="en-US" b="1" dirty="0" err="1">
                <a:solidFill>
                  <a:srgbClr val="0000CC"/>
                </a:solidFill>
                <a:sym typeface="Wingdings" pitchFamily="2" charset="2"/>
              </a:rPr>
              <a:t>pointer_variable_name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&gt;;</a:t>
            </a:r>
          </a:p>
        </p:txBody>
      </p:sp>
    </p:spTree>
    <p:extLst>
      <p:ext uri="{BB962C8B-B14F-4D97-AF65-F5344CB8AC3E}">
        <p14:creationId xmlns="" xmlns:p14="http://schemas.microsoft.com/office/powerpoint/2010/main" val="40109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of POINTERS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9B27D47-2231-4D10-8E46-93B888C80290}"/>
              </a:ext>
            </a:extLst>
          </p:cNvPr>
          <p:cNvSpPr txBox="1"/>
          <p:nvPr/>
        </p:nvSpPr>
        <p:spPr>
          <a:xfrm>
            <a:off x="57784" y="1015219"/>
            <a:ext cx="89309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type of a pointer is always decided by looking at the data type of the variable whose</a:t>
            </a:r>
          </a:p>
          <a:p>
            <a:r>
              <a:rPr lang="en-US" dirty="0"/>
              <a:t> address the compiler/the programmer will store inside the pointer</a:t>
            </a:r>
          </a:p>
          <a:p>
            <a:endParaRPr lang="en-US" dirty="0"/>
          </a:p>
          <a:p>
            <a:r>
              <a:rPr lang="en-US" dirty="0"/>
              <a:t>So if a variable is of type int, then the pointer will also be of type int, if the variable is of type </a:t>
            </a:r>
          </a:p>
          <a:p>
            <a:r>
              <a:rPr lang="en-US" dirty="0"/>
              <a:t>char, then the pointer will also be of type char</a:t>
            </a:r>
          </a:p>
          <a:p>
            <a:endParaRPr lang="en-US" dirty="0"/>
          </a:p>
          <a:p>
            <a:pPr lvl="1"/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main()</a:t>
            </a:r>
          </a:p>
          <a:p>
            <a:pPr lvl="1"/>
            <a:r>
              <a:rPr lang="en-US" sz="1700" dirty="0"/>
              <a:t>{</a:t>
            </a:r>
          </a:p>
          <a:p>
            <a:pPr lvl="1"/>
            <a:r>
              <a:rPr lang="en-US" sz="1700" dirty="0"/>
              <a:t>    int a = 10;</a:t>
            </a:r>
          </a:p>
          <a:p>
            <a:pPr lvl="1"/>
            <a:r>
              <a:rPr lang="en-US" sz="1700" dirty="0"/>
              <a:t>    int *p;</a:t>
            </a:r>
          </a:p>
          <a:p>
            <a:pPr lvl="1"/>
            <a:r>
              <a:rPr lang="en-US" sz="1700" dirty="0"/>
              <a:t>    p = &amp;a;</a:t>
            </a:r>
          </a:p>
          <a:p>
            <a:pPr lvl="1"/>
            <a:r>
              <a:rPr lang="en-US" sz="1700" dirty="0"/>
              <a:t>    printf("Address of a is %u", &amp;a);</a:t>
            </a:r>
          </a:p>
          <a:p>
            <a:pPr lvl="1"/>
            <a:r>
              <a:rPr lang="en-US" sz="1700" dirty="0"/>
              <a:t>    printf("\nContents of p is %u", p</a:t>
            </a:r>
            <a:r>
              <a:rPr lang="en-US" sz="1700" dirty="0" smtClean="0"/>
              <a:t>);</a:t>
            </a:r>
          </a:p>
          <a:p>
            <a:pPr lvl="1"/>
            <a:r>
              <a:rPr lang="en-US" sz="1700" dirty="0" smtClean="0"/>
              <a:t>    return 0;</a:t>
            </a:r>
            <a:endParaRPr lang="en-US" sz="1700" dirty="0"/>
          </a:p>
          <a:p>
            <a:pPr lvl="1"/>
            <a:r>
              <a:rPr lang="en-US" sz="17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0306EAE-561F-4B7E-9DDA-E99CACB4C591}"/>
              </a:ext>
            </a:extLst>
          </p:cNvPr>
          <p:cNvSpPr/>
          <p:nvPr/>
        </p:nvSpPr>
        <p:spPr>
          <a:xfrm>
            <a:off x="5261463" y="2422972"/>
            <a:ext cx="3456384" cy="238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24FD2-6AB6-4BBF-8E2A-5DDA07FB59EB}"/>
              </a:ext>
            </a:extLst>
          </p:cNvPr>
          <p:cNvSpPr txBox="1"/>
          <p:nvPr/>
        </p:nvSpPr>
        <p:spPr>
          <a:xfrm>
            <a:off x="6513651" y="208033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89F1AA8-9CD4-4150-A554-526FDF405AE4}"/>
              </a:ext>
            </a:extLst>
          </p:cNvPr>
          <p:cNvSpPr/>
          <p:nvPr/>
        </p:nvSpPr>
        <p:spPr>
          <a:xfrm>
            <a:off x="6531452" y="2539756"/>
            <a:ext cx="874012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52980B9-E146-42BB-BF9E-538D59D234DC}"/>
              </a:ext>
            </a:extLst>
          </p:cNvPr>
          <p:cNvSpPr txBox="1"/>
          <p:nvPr/>
        </p:nvSpPr>
        <p:spPr>
          <a:xfrm>
            <a:off x="6588224" y="2931790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6" name="Callout: Up Arrow 15">
            <a:extLst>
              <a:ext uri="{FF2B5EF4-FFF2-40B4-BE49-F238E27FC236}">
                <a16:creationId xmlns="" xmlns:a16="http://schemas.microsoft.com/office/drawing/2014/main" id="{DD45EFB8-AA40-464B-8646-207360D574A2}"/>
              </a:ext>
            </a:extLst>
          </p:cNvPr>
          <p:cNvSpPr/>
          <p:nvPr/>
        </p:nvSpPr>
        <p:spPr>
          <a:xfrm flipV="1">
            <a:off x="7342041" y="3134152"/>
            <a:ext cx="1357375" cy="106372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 dirty="0"/>
          </a:p>
        </p:txBody>
      </p:sp>
      <p:sp>
        <p:nvSpPr>
          <p:cNvPr id="3" name="Arrow: Up 2">
            <a:extLst>
              <a:ext uri="{FF2B5EF4-FFF2-40B4-BE49-F238E27FC236}">
                <a16:creationId xmlns="" xmlns:a16="http://schemas.microsoft.com/office/drawing/2014/main" id="{D3067593-B0E7-4BDB-BBE3-AF752BF85732}"/>
              </a:ext>
            </a:extLst>
          </p:cNvPr>
          <p:cNvSpPr/>
          <p:nvPr/>
        </p:nvSpPr>
        <p:spPr>
          <a:xfrm>
            <a:off x="6892571" y="3525934"/>
            <a:ext cx="185112" cy="620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99A2AE1-7FC0-43F6-8582-D152BD25EE3A}"/>
              </a:ext>
            </a:extLst>
          </p:cNvPr>
          <p:cNvSpPr/>
          <p:nvPr/>
        </p:nvSpPr>
        <p:spPr>
          <a:xfrm>
            <a:off x="6516216" y="4227934"/>
            <a:ext cx="874012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EE6D237-8F5C-413A-A9E5-558F3AEAD0C5}"/>
              </a:ext>
            </a:extLst>
          </p:cNvPr>
          <p:cNvSpPr txBox="1"/>
          <p:nvPr/>
        </p:nvSpPr>
        <p:spPr>
          <a:xfrm>
            <a:off x="7452320" y="415766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3137D5-C953-440F-9BA8-C58E70788427}"/>
              </a:ext>
            </a:extLst>
          </p:cNvPr>
          <p:cNvSpPr txBox="1"/>
          <p:nvPr/>
        </p:nvSpPr>
        <p:spPr>
          <a:xfrm>
            <a:off x="7337298" y="3093646"/>
            <a:ext cx="135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Assume address of pointer p is   4000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C57836B-918E-48E3-9C0B-C2E67A2B3846}"/>
              </a:ext>
            </a:extLst>
          </p:cNvPr>
          <p:cNvSpPr txBox="1"/>
          <p:nvPr/>
        </p:nvSpPr>
        <p:spPr>
          <a:xfrm>
            <a:off x="5329817" y="3509595"/>
            <a:ext cx="86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GCC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139B4DB-574B-447A-8864-79958E50CA12}"/>
              </a:ext>
            </a:extLst>
          </p:cNvPr>
          <p:cNvSpPr txBox="1"/>
          <p:nvPr/>
        </p:nvSpPr>
        <p:spPr>
          <a:xfrm>
            <a:off x="5422964" y="4229675"/>
            <a:ext cx="96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Turbo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D8637D0-CE3D-41D1-A189-85989FC48177}"/>
              </a:ext>
            </a:extLst>
          </p:cNvPr>
          <p:cNvCxnSpPr>
            <a:cxnSpLocks/>
          </p:cNvCxnSpPr>
          <p:nvPr/>
        </p:nvCxnSpPr>
        <p:spPr>
          <a:xfrm>
            <a:off x="6012160" y="4128281"/>
            <a:ext cx="576064" cy="2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816A220-3622-47E5-93DA-090CD4834603}"/>
              </a:ext>
            </a:extLst>
          </p:cNvPr>
          <p:cNvCxnSpPr>
            <a:cxnSpLocks/>
          </p:cNvCxnSpPr>
          <p:nvPr/>
        </p:nvCxnSpPr>
        <p:spPr>
          <a:xfrm>
            <a:off x="6192168" y="4515967"/>
            <a:ext cx="540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Arrow: Bent 34">
            <a:extLst>
              <a:ext uri="{FF2B5EF4-FFF2-40B4-BE49-F238E27FC236}">
                <a16:creationId xmlns="" xmlns:a16="http://schemas.microsoft.com/office/drawing/2014/main" id="{F37ED315-3303-4079-A7C0-8A8FBC6AADF6}"/>
              </a:ext>
            </a:extLst>
          </p:cNvPr>
          <p:cNvSpPr/>
          <p:nvPr/>
        </p:nvSpPr>
        <p:spPr>
          <a:xfrm>
            <a:off x="2843637" y="3227962"/>
            <a:ext cx="504491" cy="8404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85B4FF-F336-431F-AFCD-6A0B8739355D}"/>
              </a:ext>
            </a:extLst>
          </p:cNvPr>
          <p:cNvSpPr txBox="1"/>
          <p:nvPr/>
        </p:nvSpPr>
        <p:spPr>
          <a:xfrm>
            <a:off x="3347864" y="313852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1000</a:t>
            </a:r>
          </a:p>
        </p:txBody>
      </p:sp>
      <p:sp>
        <p:nvSpPr>
          <p:cNvPr id="37" name="Arrow: Bent 36">
            <a:extLst>
              <a:ext uri="{FF2B5EF4-FFF2-40B4-BE49-F238E27FC236}">
                <a16:creationId xmlns="" xmlns:a16="http://schemas.microsoft.com/office/drawing/2014/main" id="{1A783AAB-19F9-4CE6-86F7-A16F38E3C062}"/>
              </a:ext>
            </a:extLst>
          </p:cNvPr>
          <p:cNvSpPr/>
          <p:nvPr/>
        </p:nvSpPr>
        <p:spPr>
          <a:xfrm rot="5400000" flipH="1">
            <a:off x="4089078" y="3938008"/>
            <a:ext cx="603524" cy="8404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18D4732-333E-491B-8E78-448B228345F7}"/>
              </a:ext>
            </a:extLst>
          </p:cNvPr>
          <p:cNvSpPr txBox="1"/>
          <p:nvPr/>
        </p:nvSpPr>
        <p:spPr>
          <a:xfrm>
            <a:off x="3726261" y="368128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1000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9B27D47-2231-4D10-8E46-93B888C80290}"/>
              </a:ext>
            </a:extLst>
          </p:cNvPr>
          <p:cNvSpPr txBox="1"/>
          <p:nvPr/>
        </p:nvSpPr>
        <p:spPr>
          <a:xfrm>
            <a:off x="57784" y="1015219"/>
            <a:ext cx="91564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the pointer should be the same as the type of the variable</a:t>
            </a:r>
          </a:p>
          <a:p>
            <a:endParaRPr lang="en-US" dirty="0"/>
          </a:p>
          <a:p>
            <a:r>
              <a:rPr lang="en-US" dirty="0"/>
              <a:t>The size of the pointer does not depend on the type the size of the pointer is always 2 Bytes for </a:t>
            </a:r>
          </a:p>
          <a:p>
            <a:r>
              <a:rPr lang="en-US" dirty="0"/>
              <a:t>Turbo and is off 4 Bytes for GCC Compiler</a:t>
            </a:r>
          </a:p>
          <a:p>
            <a:pPr lvl="1"/>
            <a:endParaRPr lang="en-US" dirty="0"/>
          </a:p>
          <a:p>
            <a:pPr lvl="1"/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main()</a:t>
            </a:r>
          </a:p>
          <a:p>
            <a:pPr lvl="1"/>
            <a:r>
              <a:rPr lang="en-US" sz="1700" dirty="0"/>
              <a:t>{</a:t>
            </a:r>
          </a:p>
          <a:p>
            <a:pPr lvl="1"/>
            <a:r>
              <a:rPr lang="en-US" sz="1700" dirty="0"/>
              <a:t>	int a = 10;</a:t>
            </a:r>
          </a:p>
          <a:p>
            <a:pPr lvl="1"/>
            <a:r>
              <a:rPr lang="en-US" sz="1700" dirty="0"/>
              <a:t>	int *p;</a:t>
            </a:r>
          </a:p>
          <a:p>
            <a:pPr lvl="1"/>
            <a:r>
              <a:rPr lang="en-US" sz="1700" dirty="0"/>
              <a:t>	p = &amp;a;</a:t>
            </a:r>
          </a:p>
          <a:p>
            <a:pPr lvl="1"/>
            <a:r>
              <a:rPr lang="en-US" sz="1700" dirty="0"/>
              <a:t>	printf("Address of a is %u", &amp;a);</a:t>
            </a:r>
          </a:p>
          <a:p>
            <a:pPr lvl="1"/>
            <a:r>
              <a:rPr lang="en-US" sz="1700" dirty="0"/>
              <a:t>	printf("\nContents of p is %u", p);</a:t>
            </a:r>
          </a:p>
          <a:p>
            <a:pPr lvl="1"/>
            <a:r>
              <a:rPr lang="en-US" sz="1700" dirty="0"/>
              <a:t>	printf("\n%d %d", a, *p</a:t>
            </a:r>
            <a:r>
              <a:rPr lang="en-US" sz="1700" dirty="0" smtClean="0"/>
              <a:t>);</a:t>
            </a:r>
          </a:p>
          <a:p>
            <a:pPr lvl="1"/>
            <a:r>
              <a:rPr lang="en-US" sz="1700" dirty="0" smtClean="0"/>
              <a:t>	return 0;</a:t>
            </a:r>
            <a:endParaRPr lang="en-US" sz="1700" dirty="0"/>
          </a:p>
          <a:p>
            <a:pPr lvl="1"/>
            <a:r>
              <a:rPr lang="en-US" sz="17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BC3DE0B-41E0-4D53-A06F-7A1BDA7C8016}"/>
              </a:ext>
            </a:extLst>
          </p:cNvPr>
          <p:cNvSpPr/>
          <p:nvPr/>
        </p:nvSpPr>
        <p:spPr>
          <a:xfrm>
            <a:off x="5261463" y="2422972"/>
            <a:ext cx="3456384" cy="238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8AC857-1691-48C1-AC6A-09C610E31914}"/>
              </a:ext>
            </a:extLst>
          </p:cNvPr>
          <p:cNvSpPr txBox="1"/>
          <p:nvPr/>
        </p:nvSpPr>
        <p:spPr>
          <a:xfrm>
            <a:off x="6513651" y="208033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9EECD96-215F-45FB-8959-E3AC9C6A2766}"/>
              </a:ext>
            </a:extLst>
          </p:cNvPr>
          <p:cNvSpPr/>
          <p:nvPr/>
        </p:nvSpPr>
        <p:spPr>
          <a:xfrm>
            <a:off x="6531452" y="2539756"/>
            <a:ext cx="874012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DBCF75-5DF1-4414-901F-6255945BB71B}"/>
              </a:ext>
            </a:extLst>
          </p:cNvPr>
          <p:cNvSpPr txBox="1"/>
          <p:nvPr/>
        </p:nvSpPr>
        <p:spPr>
          <a:xfrm>
            <a:off x="6588224" y="2931790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3" name="Callout: Up Arrow 12">
            <a:extLst>
              <a:ext uri="{FF2B5EF4-FFF2-40B4-BE49-F238E27FC236}">
                <a16:creationId xmlns="" xmlns:a16="http://schemas.microsoft.com/office/drawing/2014/main" id="{32E50E4A-B0E3-4331-91EB-2862AEF5FD69}"/>
              </a:ext>
            </a:extLst>
          </p:cNvPr>
          <p:cNvSpPr/>
          <p:nvPr/>
        </p:nvSpPr>
        <p:spPr>
          <a:xfrm flipV="1">
            <a:off x="7342041" y="3134152"/>
            <a:ext cx="1357375" cy="106372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 dirty="0"/>
          </a:p>
        </p:txBody>
      </p:sp>
      <p:sp>
        <p:nvSpPr>
          <p:cNvPr id="14" name="Arrow: Up 13">
            <a:extLst>
              <a:ext uri="{FF2B5EF4-FFF2-40B4-BE49-F238E27FC236}">
                <a16:creationId xmlns="" xmlns:a16="http://schemas.microsoft.com/office/drawing/2014/main" id="{86DE4D78-74D4-4607-8245-8CA3C0F96E65}"/>
              </a:ext>
            </a:extLst>
          </p:cNvPr>
          <p:cNvSpPr/>
          <p:nvPr/>
        </p:nvSpPr>
        <p:spPr>
          <a:xfrm>
            <a:off x="6892571" y="3525934"/>
            <a:ext cx="185112" cy="620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6CE1CB1-5E23-453B-9B78-6744D372587C}"/>
              </a:ext>
            </a:extLst>
          </p:cNvPr>
          <p:cNvSpPr/>
          <p:nvPr/>
        </p:nvSpPr>
        <p:spPr>
          <a:xfrm>
            <a:off x="6516216" y="4227934"/>
            <a:ext cx="874012" cy="43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F296E9-97E3-42AD-9257-F335CC6291F5}"/>
              </a:ext>
            </a:extLst>
          </p:cNvPr>
          <p:cNvSpPr txBox="1"/>
          <p:nvPr/>
        </p:nvSpPr>
        <p:spPr>
          <a:xfrm>
            <a:off x="7452320" y="415766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8A5E10F-02B5-4FF5-9943-2A80ADE164DE}"/>
              </a:ext>
            </a:extLst>
          </p:cNvPr>
          <p:cNvSpPr txBox="1"/>
          <p:nvPr/>
        </p:nvSpPr>
        <p:spPr>
          <a:xfrm>
            <a:off x="5329817" y="3509595"/>
            <a:ext cx="86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GCC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F641773-5319-4C14-BAD0-6287944228AA}"/>
              </a:ext>
            </a:extLst>
          </p:cNvPr>
          <p:cNvSpPr txBox="1"/>
          <p:nvPr/>
        </p:nvSpPr>
        <p:spPr>
          <a:xfrm>
            <a:off x="5422964" y="4229675"/>
            <a:ext cx="96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Bytes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Turbo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C66CE51A-FB34-4AAD-8E1E-5F9A6A2B238D}"/>
              </a:ext>
            </a:extLst>
          </p:cNvPr>
          <p:cNvCxnSpPr>
            <a:cxnSpLocks/>
          </p:cNvCxnSpPr>
          <p:nvPr/>
        </p:nvCxnSpPr>
        <p:spPr>
          <a:xfrm>
            <a:off x="6012160" y="4128281"/>
            <a:ext cx="576064" cy="2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68DC179-D1A8-4B81-9304-F3756249A1AD}"/>
              </a:ext>
            </a:extLst>
          </p:cNvPr>
          <p:cNvCxnSpPr>
            <a:cxnSpLocks/>
          </p:cNvCxnSpPr>
          <p:nvPr/>
        </p:nvCxnSpPr>
        <p:spPr>
          <a:xfrm>
            <a:off x="6192168" y="4515967"/>
            <a:ext cx="540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566800E-BA53-4F58-98A1-C32071F13844}"/>
              </a:ext>
            </a:extLst>
          </p:cNvPr>
          <p:cNvSpPr txBox="1"/>
          <p:nvPr/>
        </p:nvSpPr>
        <p:spPr>
          <a:xfrm>
            <a:off x="7337298" y="3093646"/>
            <a:ext cx="135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Assume address of pointer p is   4000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="" xmlns:a16="http://schemas.microsoft.com/office/drawing/2014/main" id="{998EE855-2611-432C-8ABD-B4B71A049B7B}"/>
              </a:ext>
            </a:extLst>
          </p:cNvPr>
          <p:cNvSpPr/>
          <p:nvPr/>
        </p:nvSpPr>
        <p:spPr>
          <a:xfrm>
            <a:off x="3060003" y="2955462"/>
            <a:ext cx="504491" cy="8404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0F81F1-7F1B-46E0-8EF8-089E8FBDEAF3}"/>
              </a:ext>
            </a:extLst>
          </p:cNvPr>
          <p:cNvSpPr txBox="1"/>
          <p:nvPr/>
        </p:nvSpPr>
        <p:spPr>
          <a:xfrm>
            <a:off x="3564230" y="286602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1000</a:t>
            </a:r>
          </a:p>
        </p:txBody>
      </p:sp>
      <p:sp>
        <p:nvSpPr>
          <p:cNvPr id="24" name="Arrow: Bent 23">
            <a:extLst>
              <a:ext uri="{FF2B5EF4-FFF2-40B4-BE49-F238E27FC236}">
                <a16:creationId xmlns="" xmlns:a16="http://schemas.microsoft.com/office/drawing/2014/main" id="{F2C79696-9AEB-4F39-9685-7CEEBCC04F9B}"/>
              </a:ext>
            </a:extLst>
          </p:cNvPr>
          <p:cNvSpPr/>
          <p:nvPr/>
        </p:nvSpPr>
        <p:spPr>
          <a:xfrm rot="5400000" flipH="1">
            <a:off x="4359095" y="3620559"/>
            <a:ext cx="603524" cy="8404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28D6DE-FF82-49A2-A19F-375192B34009}"/>
              </a:ext>
            </a:extLst>
          </p:cNvPr>
          <p:cNvSpPr txBox="1"/>
          <p:nvPr/>
        </p:nvSpPr>
        <p:spPr>
          <a:xfrm>
            <a:off x="3852262" y="336383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1000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="" xmlns:a16="http://schemas.microsoft.com/office/drawing/2014/main" id="{39B9ED34-DA00-43A8-8C54-FE8DF857C3AE}"/>
              </a:ext>
            </a:extLst>
          </p:cNvPr>
          <p:cNvSpPr/>
          <p:nvPr/>
        </p:nvSpPr>
        <p:spPr>
          <a:xfrm flipV="1">
            <a:off x="2268799" y="4581295"/>
            <a:ext cx="1295089" cy="369331"/>
          </a:xfrm>
          <a:prstGeom prst="bentArrow">
            <a:avLst>
              <a:gd name="adj1" fmla="val 11097"/>
              <a:gd name="adj2" fmla="val 18106"/>
              <a:gd name="adj3" fmla="val 21551"/>
              <a:gd name="adj4" fmla="val 1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CC9511-1047-4F1F-BDB0-8428F60F640F}"/>
              </a:ext>
            </a:extLst>
          </p:cNvPr>
          <p:cNvSpPr txBox="1"/>
          <p:nvPr/>
        </p:nvSpPr>
        <p:spPr>
          <a:xfrm>
            <a:off x="3563888" y="46506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 10 10</a:t>
            </a:r>
          </a:p>
        </p:txBody>
      </p:sp>
    </p:spTree>
    <p:extLst>
      <p:ext uri="{BB962C8B-B14F-4D97-AF65-F5344CB8AC3E}">
        <p14:creationId xmlns="" xmlns:p14="http://schemas.microsoft.com/office/powerpoint/2010/main" val="36401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5944" y="915566"/>
            <a:ext cx="905256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Pronunciation of *p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40F1A5-CBCA-4E78-8E28-FAA61C5D12B3}"/>
              </a:ext>
            </a:extLst>
          </p:cNvPr>
          <p:cNvSpPr txBox="1"/>
          <p:nvPr/>
        </p:nvSpPr>
        <p:spPr>
          <a:xfrm>
            <a:off x="142630" y="987574"/>
            <a:ext cx="8899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Value at the address stored in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73BB97F-47F7-47D3-8108-D1F8D55A6B5B}"/>
              </a:ext>
            </a:extLst>
          </p:cNvPr>
          <p:cNvSpPr/>
          <p:nvPr/>
        </p:nvSpPr>
        <p:spPr>
          <a:xfrm>
            <a:off x="1966576" y="1491630"/>
            <a:ext cx="576064" cy="482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06F2235B-8311-446E-BDCB-6402593819CD}"/>
              </a:ext>
            </a:extLst>
          </p:cNvPr>
          <p:cNvCxnSpPr>
            <a:cxnSpLocks/>
          </p:cNvCxnSpPr>
          <p:nvPr/>
        </p:nvCxnSpPr>
        <p:spPr>
          <a:xfrm flipV="1">
            <a:off x="2254608" y="1973982"/>
            <a:ext cx="0" cy="447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83F4BD-BD64-4B21-AD94-DCC00941F208}"/>
              </a:ext>
            </a:extLst>
          </p:cNvPr>
          <p:cNvSpPr txBox="1"/>
          <p:nvPr/>
        </p:nvSpPr>
        <p:spPr>
          <a:xfrm>
            <a:off x="683568" y="2459672"/>
            <a:ext cx="1084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Value at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539B6DE-AC10-4F8E-82E9-122D43A1B99F}"/>
              </a:ext>
            </a:extLst>
          </p:cNvPr>
          <p:cNvSpPr/>
          <p:nvPr/>
        </p:nvSpPr>
        <p:spPr>
          <a:xfrm>
            <a:off x="5580112" y="1464572"/>
            <a:ext cx="3456384" cy="3339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07FE0A-87A6-4982-B991-7CA5CEF6A6CC}"/>
              </a:ext>
            </a:extLst>
          </p:cNvPr>
          <p:cNvSpPr txBox="1"/>
          <p:nvPr/>
        </p:nvSpPr>
        <p:spPr>
          <a:xfrm>
            <a:off x="6832300" y="1157373"/>
            <a:ext cx="63991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1D76AE4-6AC3-4614-8F56-B2AE27282F56}"/>
              </a:ext>
            </a:extLst>
          </p:cNvPr>
          <p:cNvSpPr/>
          <p:nvPr/>
        </p:nvSpPr>
        <p:spPr>
          <a:xfrm>
            <a:off x="6850101" y="1678498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4895E2C-6D80-4DC3-AF03-207200410866}"/>
              </a:ext>
            </a:extLst>
          </p:cNvPr>
          <p:cNvSpPr txBox="1"/>
          <p:nvPr/>
        </p:nvSpPr>
        <p:spPr>
          <a:xfrm>
            <a:off x="6906873" y="2060134"/>
            <a:ext cx="79380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="" xmlns:a16="http://schemas.microsoft.com/office/drawing/2014/main" id="{606943CC-7BDB-4A23-99EB-3468601B1232}"/>
              </a:ext>
            </a:extLst>
          </p:cNvPr>
          <p:cNvSpPr/>
          <p:nvPr/>
        </p:nvSpPr>
        <p:spPr>
          <a:xfrm>
            <a:off x="7211220" y="2655573"/>
            <a:ext cx="185112" cy="6824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CE3307F-3C64-4A0B-84BD-B6CC12720BED}"/>
              </a:ext>
            </a:extLst>
          </p:cNvPr>
          <p:cNvSpPr/>
          <p:nvPr/>
        </p:nvSpPr>
        <p:spPr>
          <a:xfrm>
            <a:off x="6866340" y="3457689"/>
            <a:ext cx="874012" cy="48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="" xmlns:a16="http://schemas.microsoft.com/office/drawing/2014/main" id="{9E0AE33A-AC73-46B5-9DA0-1186E4623438}"/>
              </a:ext>
            </a:extLst>
          </p:cNvPr>
          <p:cNvSpPr/>
          <p:nvPr/>
        </p:nvSpPr>
        <p:spPr>
          <a:xfrm flipV="1">
            <a:off x="2195736" y="3017594"/>
            <a:ext cx="681445" cy="63427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737A3C3-F820-46E9-A8D1-13DB808053F7}"/>
              </a:ext>
            </a:extLst>
          </p:cNvPr>
          <p:cNvSpPr/>
          <p:nvPr/>
        </p:nvSpPr>
        <p:spPr>
          <a:xfrm>
            <a:off x="2987824" y="3169518"/>
            <a:ext cx="936104" cy="482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*(1000)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43EA0-B31F-4E56-8A0A-77A4CAE06097}"/>
              </a:ext>
            </a:extLst>
          </p:cNvPr>
          <p:cNvSpPr txBox="1"/>
          <p:nvPr/>
        </p:nvSpPr>
        <p:spPr>
          <a:xfrm>
            <a:off x="6876256" y="393990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(4000)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0FC8200-0107-4445-AC84-E91F8DE33630}"/>
              </a:ext>
            </a:extLst>
          </p:cNvPr>
          <p:cNvSpPr/>
          <p:nvPr/>
        </p:nvSpPr>
        <p:spPr>
          <a:xfrm>
            <a:off x="1680452" y="2490449"/>
            <a:ext cx="2027452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address stored in 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BB18B1E-1F68-4B05-9579-CAF4ABFA9E09}"/>
              </a:ext>
            </a:extLst>
          </p:cNvPr>
          <p:cNvCxnSpPr>
            <a:cxnSpLocks/>
          </p:cNvCxnSpPr>
          <p:nvPr/>
        </p:nvCxnSpPr>
        <p:spPr>
          <a:xfrm flipH="1">
            <a:off x="3491879" y="3723879"/>
            <a:ext cx="1" cy="358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2341B65-0E17-49EB-A09B-DF440D6D0F73}"/>
              </a:ext>
            </a:extLst>
          </p:cNvPr>
          <p:cNvSpPr txBox="1"/>
          <p:nvPr/>
        </p:nvSpPr>
        <p:spPr>
          <a:xfrm>
            <a:off x="3282527" y="4043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3327FE4-F57E-4527-A930-47C55A02552D}"/>
              </a:ext>
            </a:extLst>
          </p:cNvPr>
          <p:cNvSpPr/>
          <p:nvPr/>
        </p:nvSpPr>
        <p:spPr>
          <a:xfrm>
            <a:off x="323527" y="3939902"/>
            <a:ext cx="2520281" cy="634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Can also be pronounced as Value at 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37770</TotalTime>
  <Words>902</Words>
  <Application>Microsoft Office PowerPoint</Application>
  <PresentationFormat>On-screen Show (16:9)</PresentationFormat>
  <Paragraphs>360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Contents Slide Master</vt:lpstr>
      <vt:lpstr>Section Break Slide Master</vt:lpstr>
      <vt:lpstr>Office Theme</vt:lpstr>
      <vt:lpstr>Slide 1</vt:lpstr>
      <vt:lpstr>Today’s Agenda</vt:lpstr>
      <vt:lpstr>Pointer</vt:lpstr>
      <vt:lpstr>Pointer</vt:lpstr>
      <vt:lpstr>Reason behind this behavior</vt:lpstr>
      <vt:lpstr>What is a pointer?</vt:lpstr>
      <vt:lpstr>IMPORTANT POINTS of POINTERS</vt:lpstr>
      <vt:lpstr>Important points about pointer</vt:lpstr>
      <vt:lpstr>Pronunciation of *p</vt:lpstr>
      <vt:lpstr>Pronunciation of int *p;</vt:lpstr>
      <vt:lpstr>Remember</vt:lpstr>
      <vt:lpstr>Pronunciation of *p</vt:lpstr>
      <vt:lpstr>Dereferencing</vt:lpstr>
      <vt:lpstr>Referencing/Dereferencing</vt:lpstr>
      <vt:lpstr>Direct/Indirect Addressing</vt:lpstr>
      <vt:lpstr>Predict the output of the following code</vt:lpstr>
      <vt:lpstr>Predict the output of the following code</vt:lpstr>
      <vt:lpstr>End of Lecture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HP</cp:lastModifiedBy>
  <cp:revision>1391</cp:revision>
  <dcterms:created xsi:type="dcterms:W3CDTF">2016-12-05T23:26:54Z</dcterms:created>
  <dcterms:modified xsi:type="dcterms:W3CDTF">2021-07-02T09:14:30Z</dcterms:modified>
</cp:coreProperties>
</file>