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4"/>
  </p:notesMasterIdLst>
  <p:sldIdLst>
    <p:sldId id="354" r:id="rId4"/>
    <p:sldId id="324" r:id="rId5"/>
    <p:sldId id="445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499" r:id="rId15"/>
    <p:sldId id="500" r:id="rId16"/>
    <p:sldId id="501" r:id="rId17"/>
    <p:sldId id="530" r:id="rId18"/>
    <p:sldId id="531" r:id="rId19"/>
    <p:sldId id="532" r:id="rId20"/>
    <p:sldId id="502" r:id="rId21"/>
    <p:sldId id="533" r:id="rId22"/>
    <p:sldId id="353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E64D"/>
    <a:srgbClr val="E6E6E6"/>
    <a:srgbClr val="FFFFFF"/>
    <a:srgbClr val="0000CC"/>
    <a:srgbClr val="F2A40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876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D971-6798-493A-8DEB-7C5EEE45EEFA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D836-055E-4DB3-9F58-71CD289AB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7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9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61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11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57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49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79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14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D836-055E-4DB3-9F58-71CD289AB5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6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61368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Statements Prohibited in Pointers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*p;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*p = a;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86B17C2-9086-4402-89D0-8D234306B2B6}"/>
              </a:ext>
            </a:extLst>
          </p:cNvPr>
          <p:cNvSpPr/>
          <p:nvPr/>
        </p:nvSpPr>
        <p:spPr>
          <a:xfrm>
            <a:off x="643004" y="3543025"/>
            <a:ext cx="3928996" cy="10984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should never dereference a pointer without proper initialization of</a:t>
            </a:r>
          </a:p>
          <a:p>
            <a:pPr algn="ctr"/>
            <a:r>
              <a:rPr lang="en-US" dirty="0"/>
              <a:t> 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5925344" y="351548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5950794" y="395135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7808404" y="3261897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7833854" y="369776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pic>
        <p:nvPicPr>
          <p:cNvPr id="16" name="Picture 15" descr="28028-5-red-cross-clipart.png">
            <a:extLst>
              <a:ext uri="{FF2B5EF4-FFF2-40B4-BE49-F238E27FC236}">
                <a16:creationId xmlns:a16="http://schemas.microsoft.com/office/drawing/2014/main" xmlns="" id="{85D8AC18-98A2-4B90-9A0D-03A6FECF9D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1491630"/>
            <a:ext cx="2448272" cy="24482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1A9F02-361F-4BCF-80B5-CDE2D9154E28}"/>
              </a:ext>
            </a:extLst>
          </p:cNvPr>
          <p:cNvSpPr txBox="1"/>
          <p:nvPr/>
        </p:nvSpPr>
        <p:spPr>
          <a:xfrm>
            <a:off x="2051720" y="2848411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C624DB7-B074-45A8-8B2E-EAE7F1B6F7C6}"/>
              </a:ext>
            </a:extLst>
          </p:cNvPr>
          <p:cNvSpPr/>
          <p:nvPr/>
        </p:nvSpPr>
        <p:spPr>
          <a:xfrm>
            <a:off x="7833854" y="1491630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CE3164-1DA0-427C-9720-CFC940B9CBED}"/>
              </a:ext>
            </a:extLst>
          </p:cNvPr>
          <p:cNvSpPr txBox="1"/>
          <p:nvPr/>
        </p:nvSpPr>
        <p:spPr>
          <a:xfrm>
            <a:off x="8110174" y="1986394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7837E90-B6B9-4469-B9A9-8C49FD937DF1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flipH="1" flipV="1">
            <a:off x="8110174" y="2171060"/>
            <a:ext cx="155430" cy="1090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xmlns="" id="{7E56C102-1F87-4F7B-AFB8-84CB7BC10045}"/>
              </a:ext>
            </a:extLst>
          </p:cNvPr>
          <p:cNvSpPr/>
          <p:nvPr/>
        </p:nvSpPr>
        <p:spPr>
          <a:xfrm>
            <a:off x="4003921" y="2138208"/>
            <a:ext cx="1683749" cy="1320851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WILD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POINTER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B83C463A-78E6-4217-90FC-D1FF1A915B86}"/>
              </a:ext>
            </a:extLst>
          </p:cNvPr>
          <p:cNvSpPr/>
          <p:nvPr/>
        </p:nvSpPr>
        <p:spPr>
          <a:xfrm>
            <a:off x="7372158" y="1491630"/>
            <a:ext cx="296185" cy="507172"/>
          </a:xfrm>
          <a:prstGeom prst="leftBrace">
            <a:avLst>
              <a:gd name="adj1" fmla="val 25000"/>
              <a:gd name="adj2" fmla="val 4933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724E598-BDEB-49DD-8215-BAFBFB35009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382544" y="1548872"/>
            <a:ext cx="989614" cy="192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A860BF-B7CD-4CB6-A0BA-8C8908B16F34}"/>
              </a:ext>
            </a:extLst>
          </p:cNvPr>
          <p:cNvSpPr txBox="1"/>
          <p:nvPr/>
        </p:nvSpPr>
        <p:spPr>
          <a:xfrm>
            <a:off x="5868144" y="1347614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pic>
        <p:nvPicPr>
          <p:cNvPr id="33" name="Picture 32" descr="1024px-Green_tick.svg.png">
            <a:extLst>
              <a:ext uri="{FF2B5EF4-FFF2-40B4-BE49-F238E27FC236}">
                <a16:creationId xmlns:a16="http://schemas.microsoft.com/office/drawing/2014/main" xmlns="" id="{ECF8712D-1EC1-4BF5-A073-301239F0019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1350464"/>
            <a:ext cx="357190" cy="35719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89BF77F-178E-47A5-9774-1819794A6A30}"/>
              </a:ext>
            </a:extLst>
          </p:cNvPr>
          <p:cNvCxnSpPr>
            <a:cxnSpLocks/>
          </p:cNvCxnSpPr>
          <p:nvPr/>
        </p:nvCxnSpPr>
        <p:spPr>
          <a:xfrm flipH="1">
            <a:off x="6466578" y="1745217"/>
            <a:ext cx="905580" cy="42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FF71E1B-7947-4639-A3BE-04993B7E45D4}"/>
              </a:ext>
            </a:extLst>
          </p:cNvPr>
          <p:cNvSpPr txBox="1"/>
          <p:nvPr/>
        </p:nvSpPr>
        <p:spPr>
          <a:xfrm>
            <a:off x="5436096" y="192367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Occupied?</a:t>
            </a:r>
          </a:p>
        </p:txBody>
      </p:sp>
      <p:pic>
        <p:nvPicPr>
          <p:cNvPr id="40" name="Picture 39" descr="28028-5-red-cross-clipart.png">
            <a:extLst>
              <a:ext uri="{FF2B5EF4-FFF2-40B4-BE49-F238E27FC236}">
                <a16:creationId xmlns:a16="http://schemas.microsoft.com/office/drawing/2014/main" xmlns="" id="{7F3743B3-2A4C-4A4D-9889-B207B675ABC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8118" y="1999676"/>
            <a:ext cx="644082" cy="64408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A446510-6798-4E4C-AEC0-7CDFE4DF991B}"/>
              </a:ext>
            </a:extLst>
          </p:cNvPr>
          <p:cNvSpPr txBox="1"/>
          <p:nvPr/>
        </p:nvSpPr>
        <p:spPr>
          <a:xfrm>
            <a:off x="6098541" y="2139702"/>
            <a:ext cx="70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Crash</a:t>
            </a: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xmlns="" id="{C926A35B-A760-4DDB-ACAF-1D88E9D3FAD7}"/>
              </a:ext>
            </a:extLst>
          </p:cNvPr>
          <p:cNvSpPr/>
          <p:nvPr/>
        </p:nvSpPr>
        <p:spPr>
          <a:xfrm rot="18661125" flipV="1">
            <a:off x="6111692" y="2575518"/>
            <a:ext cx="3212791" cy="567562"/>
          </a:xfrm>
          <a:prstGeom prst="curvedDownArrow">
            <a:avLst>
              <a:gd name="adj1" fmla="val 17859"/>
              <a:gd name="adj2" fmla="val 71848"/>
              <a:gd name="adj3" fmla="val 343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9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61368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Statements Prohibited in Pointers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*p;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*q;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q = &amp;p;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86B17C2-9086-4402-89D0-8D234306B2B6}"/>
              </a:ext>
            </a:extLst>
          </p:cNvPr>
          <p:cNvSpPr/>
          <p:nvPr/>
        </p:nvSpPr>
        <p:spPr>
          <a:xfrm>
            <a:off x="2584116" y="2050632"/>
            <a:ext cx="2736304" cy="3771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 is a pointer to an integer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5925344" y="1491630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5950794" y="1927498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6012160" y="357778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6037610" y="401365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1A9F02-361F-4BCF-80B5-CDE2D9154E28}"/>
              </a:ext>
            </a:extLst>
          </p:cNvPr>
          <p:cNvSpPr txBox="1"/>
          <p:nvPr/>
        </p:nvSpPr>
        <p:spPr>
          <a:xfrm>
            <a:off x="1691680" y="306651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C624DB7-B074-45A8-8B2E-EAE7F1B6F7C6}"/>
              </a:ext>
            </a:extLst>
          </p:cNvPr>
          <p:cNvSpPr/>
          <p:nvPr/>
        </p:nvSpPr>
        <p:spPr>
          <a:xfrm>
            <a:off x="7833854" y="1491630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7837E90-B6B9-4469-B9A9-8C49FD937DF1}"/>
              </a:ext>
            </a:extLst>
          </p:cNvPr>
          <p:cNvCxnSpPr>
            <a:cxnSpLocks/>
          </p:cNvCxnSpPr>
          <p:nvPr/>
        </p:nvCxnSpPr>
        <p:spPr>
          <a:xfrm flipV="1">
            <a:off x="6313930" y="2486947"/>
            <a:ext cx="0" cy="1090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724E598-BDEB-49DD-8215-BAFBFB350096}"/>
              </a:ext>
            </a:extLst>
          </p:cNvPr>
          <p:cNvCxnSpPr>
            <a:cxnSpLocks/>
          </p:cNvCxnSpPr>
          <p:nvPr/>
        </p:nvCxnSpPr>
        <p:spPr>
          <a:xfrm flipV="1">
            <a:off x="1547664" y="2402324"/>
            <a:ext cx="1005262" cy="42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 descr="1024px-Green_tick.svg.png">
            <a:extLst>
              <a:ext uri="{FF2B5EF4-FFF2-40B4-BE49-F238E27FC236}">
                <a16:creationId xmlns:a16="http://schemas.microsoft.com/office/drawing/2014/main" xmlns="" id="{ECF8712D-1EC1-4BF5-A073-301239F0019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2994506"/>
            <a:ext cx="357190" cy="35719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89BF77F-178E-47A5-9774-1819794A6A30}"/>
              </a:ext>
            </a:extLst>
          </p:cNvPr>
          <p:cNvCxnSpPr>
            <a:cxnSpLocks/>
          </p:cNvCxnSpPr>
          <p:nvPr/>
        </p:nvCxnSpPr>
        <p:spPr>
          <a:xfrm flipV="1">
            <a:off x="1691680" y="2866757"/>
            <a:ext cx="836672" cy="12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28028-5-red-cross-clipart.png">
            <a:extLst>
              <a:ext uri="{FF2B5EF4-FFF2-40B4-BE49-F238E27FC236}">
                <a16:creationId xmlns:a16="http://schemas.microsoft.com/office/drawing/2014/main" xmlns="" id="{7F3743B3-2A4C-4A4D-9889-B207B675ABC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3768" y="3223812"/>
            <a:ext cx="644082" cy="6440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9AE7CBF-C406-4423-9A28-2BE3D6B5AE65}"/>
              </a:ext>
            </a:extLst>
          </p:cNvPr>
          <p:cNvSpPr txBox="1"/>
          <p:nvPr/>
        </p:nvSpPr>
        <p:spPr>
          <a:xfrm>
            <a:off x="1763688" y="336782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3E2F5D61-AAE5-488F-9EF2-465BCAAE4974}"/>
              </a:ext>
            </a:extLst>
          </p:cNvPr>
          <p:cNvSpPr/>
          <p:nvPr/>
        </p:nvSpPr>
        <p:spPr>
          <a:xfrm>
            <a:off x="2627784" y="2626696"/>
            <a:ext cx="2736304" cy="3771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 is a pointer to an integer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CC22757B-2625-4CE2-B7D9-D825E8FE82FB}"/>
              </a:ext>
            </a:extLst>
          </p:cNvPr>
          <p:cNvSpPr/>
          <p:nvPr/>
        </p:nvSpPr>
        <p:spPr>
          <a:xfrm>
            <a:off x="467544" y="3795886"/>
            <a:ext cx="3928996" cy="10984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Just like a variable can't hold the address of another variable, a pointer also can't hold another pointer's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C721372-C6B9-4306-9559-365A6D5B3C2A}"/>
              </a:ext>
            </a:extLst>
          </p:cNvPr>
          <p:cNvSpPr txBox="1"/>
          <p:nvPr/>
        </p:nvSpPr>
        <p:spPr>
          <a:xfrm>
            <a:off x="7882649" y="213970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(3000)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B70A87C-059D-40F1-A4D4-487E87F2FDD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588224" y="1998802"/>
            <a:ext cx="1702830" cy="2373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8" name="Picture 47" descr="28028-5-red-cross-clipart.png">
            <a:extLst>
              <a:ext uri="{FF2B5EF4-FFF2-40B4-BE49-F238E27FC236}">
                <a16:creationId xmlns:a16="http://schemas.microsoft.com/office/drawing/2014/main" xmlns="" id="{259E742E-DEC6-4197-9B6B-2E432C40F8B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0406" y="1927668"/>
            <a:ext cx="644082" cy="644082"/>
          </a:xfrm>
          <a:prstGeom prst="rect">
            <a:avLst/>
          </a:prstGeom>
        </p:spPr>
      </p:pic>
      <p:pic>
        <p:nvPicPr>
          <p:cNvPr id="50" name="Picture 49" descr="28028-5-red-cross-clipart.png">
            <a:extLst>
              <a:ext uri="{FF2B5EF4-FFF2-40B4-BE49-F238E27FC236}">
                <a16:creationId xmlns:a16="http://schemas.microsoft.com/office/drawing/2014/main" xmlns="" id="{D63269E0-F88C-42B9-8C14-CDE90D50EB7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4248" y="3727868"/>
            <a:ext cx="644082" cy="6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74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Who can hold the address of a pointer?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address of a pointer can only be stored in a POINTER TO POINTER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 p;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** q;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q = &amp;p;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("%d %d %d",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*p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**q);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	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C40A303-155A-4E6B-8B9F-15C29E6CEC8B}"/>
              </a:ext>
            </a:extLst>
          </p:cNvPr>
          <p:cNvSpPr/>
          <p:nvPr/>
        </p:nvSpPr>
        <p:spPr>
          <a:xfrm>
            <a:off x="2267744" y="1618584"/>
            <a:ext cx="2736304" cy="3771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 is a pointer to an integer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D8727EB-1E78-4D45-A863-AD2CA30D3E0A}"/>
              </a:ext>
            </a:extLst>
          </p:cNvPr>
          <p:cNvCxnSpPr>
            <a:cxnSpLocks/>
          </p:cNvCxnSpPr>
          <p:nvPr/>
        </p:nvCxnSpPr>
        <p:spPr>
          <a:xfrm flipV="1">
            <a:off x="1663340" y="2059346"/>
            <a:ext cx="1005262" cy="42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E3FDD69-ADED-4F72-99B5-74511CB1D303}"/>
              </a:ext>
            </a:extLst>
          </p:cNvPr>
          <p:cNvCxnSpPr>
            <a:cxnSpLocks/>
          </p:cNvCxnSpPr>
          <p:nvPr/>
        </p:nvCxnSpPr>
        <p:spPr>
          <a:xfrm flipV="1">
            <a:off x="1835696" y="2595787"/>
            <a:ext cx="836672" cy="12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93B9E58-5B34-43AE-89FD-2422775243EB}"/>
              </a:ext>
            </a:extLst>
          </p:cNvPr>
          <p:cNvSpPr/>
          <p:nvPr/>
        </p:nvSpPr>
        <p:spPr>
          <a:xfrm>
            <a:off x="2627784" y="2283718"/>
            <a:ext cx="2556792" cy="6283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 is a pointer to an</a:t>
            </a:r>
          </a:p>
          <a:p>
            <a:pPr algn="ctr"/>
            <a:r>
              <a:rPr lang="en-US" dirty="0"/>
              <a:t>integer pointer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A040C15-E78F-4DC9-BFA2-FC2EC20B4E5F}"/>
              </a:ext>
            </a:extLst>
          </p:cNvPr>
          <p:cNvSpPr/>
          <p:nvPr/>
        </p:nvSpPr>
        <p:spPr>
          <a:xfrm>
            <a:off x="5580112" y="1788954"/>
            <a:ext cx="3456384" cy="3161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24BAE39-9B7F-42D9-BFCD-C9D344953628}"/>
              </a:ext>
            </a:extLst>
          </p:cNvPr>
          <p:cNvSpPr txBox="1"/>
          <p:nvPr/>
        </p:nvSpPr>
        <p:spPr>
          <a:xfrm>
            <a:off x="7812360" y="13476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CF934F3-F4C5-4D09-BB52-5F43865BDEE0}"/>
              </a:ext>
            </a:extLst>
          </p:cNvPr>
          <p:cNvSpPr/>
          <p:nvPr/>
        </p:nvSpPr>
        <p:spPr>
          <a:xfrm>
            <a:off x="6069360" y="1923678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E61B4C-0C43-4A81-A3F6-A324C4893D61}"/>
              </a:ext>
            </a:extLst>
          </p:cNvPr>
          <p:cNvSpPr txBox="1"/>
          <p:nvPr/>
        </p:nvSpPr>
        <p:spPr>
          <a:xfrm>
            <a:off x="6094810" y="235954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0443B9-7A6A-42F8-B199-A9CB81249355}"/>
              </a:ext>
            </a:extLst>
          </p:cNvPr>
          <p:cNvSpPr/>
          <p:nvPr/>
        </p:nvSpPr>
        <p:spPr>
          <a:xfrm>
            <a:off x="6084168" y="3867894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2916C8-08AC-4D27-969E-30448EEFCFFF}"/>
              </a:ext>
            </a:extLst>
          </p:cNvPr>
          <p:cNvSpPr txBox="1"/>
          <p:nvPr/>
        </p:nvSpPr>
        <p:spPr>
          <a:xfrm>
            <a:off x="6109618" y="430376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031E08D-023B-4240-9D49-01F69526FEBF}"/>
              </a:ext>
            </a:extLst>
          </p:cNvPr>
          <p:cNvSpPr/>
          <p:nvPr/>
        </p:nvSpPr>
        <p:spPr>
          <a:xfrm>
            <a:off x="7977870" y="1923678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E3029A2-09B6-42CE-BF8C-3D64B13FD000}"/>
              </a:ext>
            </a:extLst>
          </p:cNvPr>
          <p:cNvSpPr txBox="1"/>
          <p:nvPr/>
        </p:nvSpPr>
        <p:spPr>
          <a:xfrm>
            <a:off x="8026665" y="257175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(3000)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6FB6BF2-0AD3-4C1C-B7E1-C162260D5F3A}"/>
              </a:ext>
            </a:extLst>
          </p:cNvPr>
          <p:cNvCxnSpPr>
            <a:cxnSpLocks/>
          </p:cNvCxnSpPr>
          <p:nvPr/>
        </p:nvCxnSpPr>
        <p:spPr>
          <a:xfrm flipV="1">
            <a:off x="6516216" y="2931790"/>
            <a:ext cx="0" cy="90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5981F62-A61D-4A65-8E1C-EC2B432671D8}"/>
              </a:ext>
            </a:extLst>
          </p:cNvPr>
          <p:cNvCxnSpPr>
            <a:cxnSpLocks/>
          </p:cNvCxnSpPr>
          <p:nvPr/>
        </p:nvCxnSpPr>
        <p:spPr>
          <a:xfrm flipH="1">
            <a:off x="6613377" y="2430850"/>
            <a:ext cx="1821693" cy="2229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2A94C6D-E6BF-41FE-90F3-A1A283E79D40}"/>
              </a:ext>
            </a:extLst>
          </p:cNvPr>
          <p:cNvSpPr txBox="1"/>
          <p:nvPr/>
        </p:nvSpPr>
        <p:spPr>
          <a:xfrm>
            <a:off x="1691680" y="306651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pic>
        <p:nvPicPr>
          <p:cNvPr id="27" name="Picture 26" descr="1024px-Green_tick.svg.png">
            <a:extLst>
              <a:ext uri="{FF2B5EF4-FFF2-40B4-BE49-F238E27FC236}">
                <a16:creationId xmlns:a16="http://schemas.microsoft.com/office/drawing/2014/main" xmlns="" id="{241271F1-17FC-4E72-8DA8-62E95AA015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2994506"/>
            <a:ext cx="357190" cy="3571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8B9E48-21C7-4A3D-9BF2-508829BBA1A8}"/>
              </a:ext>
            </a:extLst>
          </p:cNvPr>
          <p:cNvSpPr txBox="1"/>
          <p:nvPr/>
        </p:nvSpPr>
        <p:spPr>
          <a:xfrm>
            <a:off x="1691680" y="335454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pic>
        <p:nvPicPr>
          <p:cNvPr id="29" name="Picture 28" descr="1024px-Green_tick.svg.png">
            <a:extLst>
              <a:ext uri="{FF2B5EF4-FFF2-40B4-BE49-F238E27FC236}">
                <a16:creationId xmlns:a16="http://schemas.microsoft.com/office/drawing/2014/main" xmlns="" id="{68B195DD-50E1-43B4-8589-978EE9B2AB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3282538"/>
            <a:ext cx="357190" cy="35719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73D1543B-50AA-4434-BCB6-DAD3681806C6}"/>
              </a:ext>
            </a:extLst>
          </p:cNvPr>
          <p:cNvSpPr/>
          <p:nvPr/>
        </p:nvSpPr>
        <p:spPr>
          <a:xfrm>
            <a:off x="107503" y="4443957"/>
            <a:ext cx="3869043" cy="4236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at value at address stored in q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543D7D9-F024-4BCD-85EE-E896ECE34666}"/>
              </a:ext>
            </a:extLst>
          </p:cNvPr>
          <p:cNvCxnSpPr>
            <a:cxnSpLocks/>
          </p:cNvCxnSpPr>
          <p:nvPr/>
        </p:nvCxnSpPr>
        <p:spPr>
          <a:xfrm flipH="1">
            <a:off x="3131840" y="4191096"/>
            <a:ext cx="576064" cy="25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"sizeof" Operator/Keyword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"sizeof" is a keyword as well as operator using which we can calculate the size of variables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arrays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pointers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constants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etc.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sizeof(&lt;variable_name&gt;)</a:t>
            </a:r>
          </a:p>
          <a:p>
            <a:pPr lvl="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sizeof(&lt;data_type&gt;)</a:t>
            </a:r>
          </a:p>
          <a:p>
            <a:pPr lvl="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sizeof(&lt;constant&gt;)</a:t>
            </a:r>
          </a:p>
          <a:p>
            <a:pPr lvl="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sizeof(&lt;expression&gt;)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xmlns="" id="{4FB586F3-30A1-49D3-AD18-F05ECC0091E2}"/>
              </a:ext>
            </a:extLst>
          </p:cNvPr>
          <p:cNvSpPr/>
          <p:nvPr/>
        </p:nvSpPr>
        <p:spPr>
          <a:xfrm>
            <a:off x="4283968" y="2643758"/>
            <a:ext cx="504056" cy="1800200"/>
          </a:xfrm>
          <a:prstGeom prst="rightBrace">
            <a:avLst>
              <a:gd name="adj1" fmla="val 44193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78D21EEE-5447-49D6-90D1-172A4C48EE5D}"/>
              </a:ext>
            </a:extLst>
          </p:cNvPr>
          <p:cNvSpPr/>
          <p:nvPr/>
        </p:nvSpPr>
        <p:spPr>
          <a:xfrm>
            <a:off x="4932040" y="3160354"/>
            <a:ext cx="1584176" cy="7795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unsigned int</a:t>
            </a:r>
          </a:p>
          <a:p>
            <a:pPr algn="ctr"/>
            <a:r>
              <a:rPr lang="en-US" dirty="0"/>
              <a:t>(Bytes)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FFBC38-EC0F-4D2B-B0B0-673B36658DAF}"/>
              </a:ext>
            </a:extLst>
          </p:cNvPr>
          <p:cNvSpPr/>
          <p:nvPr/>
        </p:nvSpPr>
        <p:spPr>
          <a:xfrm>
            <a:off x="6709665" y="2727166"/>
            <a:ext cx="2326831" cy="141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"sizeof" always returns the value of unsigned  int and the size             returned by it always   in bytes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b;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float c;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	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sizeof(a));  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sizeof(b)); 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sizeof(c)); 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42852FF-B268-47E7-875F-754184D9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7538486"/>
              </p:ext>
            </p:extLst>
          </p:nvPr>
        </p:nvGraphicFramePr>
        <p:xfrm>
          <a:off x="4476328" y="2211710"/>
          <a:ext cx="2327920" cy="207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xmlns="" val="707410016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xmlns="" val="3075455219"/>
                    </a:ext>
                  </a:extLst>
                </a:gridCol>
              </a:tblGrid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87604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36908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2851940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318290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3EBC56B1-1150-4801-B0D3-A3C406E37F0E}"/>
              </a:ext>
            </a:extLst>
          </p:cNvPr>
          <p:cNvSpPr/>
          <p:nvPr/>
        </p:nvSpPr>
        <p:spPr>
          <a:xfrm>
            <a:off x="3275856" y="2931790"/>
            <a:ext cx="1080120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CAB8B71F-BA2E-40B7-BFC3-258798379855}"/>
              </a:ext>
            </a:extLst>
          </p:cNvPr>
          <p:cNvSpPr/>
          <p:nvPr/>
        </p:nvSpPr>
        <p:spPr>
          <a:xfrm>
            <a:off x="3419872" y="4011910"/>
            <a:ext cx="981927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E1C19997-2D92-4AC3-88DC-787A4AF534FA}"/>
              </a:ext>
            </a:extLst>
          </p:cNvPr>
          <p:cNvSpPr/>
          <p:nvPr/>
        </p:nvSpPr>
        <p:spPr>
          <a:xfrm>
            <a:off x="3446057" y="3507854"/>
            <a:ext cx="981927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LcPeriod" startAt="2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 startAt="2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sizeof(int));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sizeof(char));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sizeof(float));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42852FF-B268-47E7-875F-754184D9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2015808"/>
              </p:ext>
            </p:extLst>
          </p:nvPr>
        </p:nvGraphicFramePr>
        <p:xfrm>
          <a:off x="4908376" y="2211710"/>
          <a:ext cx="2327920" cy="207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xmlns="" val="707410016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xmlns="" val="3075455219"/>
                    </a:ext>
                  </a:extLst>
                </a:gridCol>
              </a:tblGrid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87604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36908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2851940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318290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3EBC56B1-1150-4801-B0D3-A3C406E37F0E}"/>
              </a:ext>
            </a:extLst>
          </p:cNvPr>
          <p:cNvSpPr/>
          <p:nvPr/>
        </p:nvSpPr>
        <p:spPr>
          <a:xfrm>
            <a:off x="3347864" y="2931790"/>
            <a:ext cx="1440160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CAB8B71F-BA2E-40B7-BFC3-258798379855}"/>
              </a:ext>
            </a:extLst>
          </p:cNvPr>
          <p:cNvSpPr/>
          <p:nvPr/>
        </p:nvSpPr>
        <p:spPr>
          <a:xfrm>
            <a:off x="3707906" y="4011910"/>
            <a:ext cx="1125942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E1C19997-2D92-4AC3-88DC-787A4AF534FA}"/>
              </a:ext>
            </a:extLst>
          </p:cNvPr>
          <p:cNvSpPr/>
          <p:nvPr/>
        </p:nvSpPr>
        <p:spPr>
          <a:xfrm>
            <a:off x="3707905" y="3507854"/>
            <a:ext cx="115212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L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 p;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 q;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float * r;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sizeof(p));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sizeof(q));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sizeof(r));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42852FF-B268-47E7-875F-754184D9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5759318"/>
              </p:ext>
            </p:extLst>
          </p:nvPr>
        </p:nvGraphicFramePr>
        <p:xfrm>
          <a:off x="4908376" y="2211710"/>
          <a:ext cx="2327920" cy="207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xmlns="" val="707410016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xmlns="" val="3075455219"/>
                    </a:ext>
                  </a:extLst>
                </a:gridCol>
              </a:tblGrid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87604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36908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2851940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318290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3EBC56B1-1150-4801-B0D3-A3C406E37F0E}"/>
              </a:ext>
            </a:extLst>
          </p:cNvPr>
          <p:cNvSpPr/>
          <p:nvPr/>
        </p:nvSpPr>
        <p:spPr>
          <a:xfrm>
            <a:off x="3347864" y="2931790"/>
            <a:ext cx="1440160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CAB8B71F-BA2E-40B7-BFC3-258798379855}"/>
              </a:ext>
            </a:extLst>
          </p:cNvPr>
          <p:cNvSpPr/>
          <p:nvPr/>
        </p:nvSpPr>
        <p:spPr>
          <a:xfrm>
            <a:off x="3497642" y="4011910"/>
            <a:ext cx="1362390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E1C19997-2D92-4AC3-88DC-787A4AF534FA}"/>
              </a:ext>
            </a:extLst>
          </p:cNvPr>
          <p:cNvSpPr/>
          <p:nvPr/>
        </p:nvSpPr>
        <p:spPr>
          <a:xfrm>
            <a:off x="3465957" y="3507854"/>
            <a:ext cx="1394075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09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LcPeriod" startAt="4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 startAt="4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 startAt="4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("%u",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float *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42852FF-B268-47E7-875F-754184D9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5523196"/>
              </p:ext>
            </p:extLst>
          </p:nvPr>
        </p:nvGraphicFramePr>
        <p:xfrm>
          <a:off x="5124400" y="2211710"/>
          <a:ext cx="2327920" cy="207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xmlns="" val="707410016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xmlns="" val="3075455219"/>
                    </a:ext>
                  </a:extLst>
                </a:gridCol>
              </a:tblGrid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87604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369081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2851940"/>
                  </a:ext>
                </a:extLst>
              </a:tr>
              <a:tr h="517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318290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3EBC56B1-1150-4801-B0D3-A3C406E37F0E}"/>
              </a:ext>
            </a:extLst>
          </p:cNvPr>
          <p:cNvSpPr/>
          <p:nvPr/>
        </p:nvSpPr>
        <p:spPr>
          <a:xfrm>
            <a:off x="3563888" y="2931790"/>
            <a:ext cx="1440160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CAB8B71F-BA2E-40B7-BFC3-258798379855}"/>
              </a:ext>
            </a:extLst>
          </p:cNvPr>
          <p:cNvSpPr/>
          <p:nvPr/>
        </p:nvSpPr>
        <p:spPr>
          <a:xfrm>
            <a:off x="3923930" y="4011910"/>
            <a:ext cx="1125942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E1C19997-2D92-4AC3-88DC-787A4AF534FA}"/>
              </a:ext>
            </a:extLst>
          </p:cNvPr>
          <p:cNvSpPr/>
          <p:nvPr/>
        </p:nvSpPr>
        <p:spPr>
          <a:xfrm>
            <a:off x="3923929" y="3507854"/>
            <a:ext cx="115212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99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"\n%u"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'A'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"A"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"Amit"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"\n%u"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1.5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1.5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9357786F-BCDE-4E10-8394-65F78E476E8C}"/>
              </a:ext>
            </a:extLst>
          </p:cNvPr>
          <p:cNvSpPr/>
          <p:nvPr/>
        </p:nvSpPr>
        <p:spPr>
          <a:xfrm>
            <a:off x="3491880" y="1275606"/>
            <a:ext cx="1224136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1F3DFBE-7666-45F7-BF96-0229FB03F85A}"/>
              </a:ext>
            </a:extLst>
          </p:cNvPr>
          <p:cNvSpPr/>
          <p:nvPr/>
        </p:nvSpPr>
        <p:spPr>
          <a:xfrm>
            <a:off x="3644280" y="2355726"/>
            <a:ext cx="1224136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20CBE1D-CF1B-4E42-920A-586F051DA33B}"/>
              </a:ext>
            </a:extLst>
          </p:cNvPr>
          <p:cNvSpPr/>
          <p:nvPr/>
        </p:nvSpPr>
        <p:spPr>
          <a:xfrm>
            <a:off x="3644280" y="3507854"/>
            <a:ext cx="1224136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D06902F-5B86-4EFE-9498-4421E54925B3}"/>
              </a:ext>
            </a:extLst>
          </p:cNvPr>
          <p:cNvSpPr/>
          <p:nvPr/>
        </p:nvSpPr>
        <p:spPr>
          <a:xfrm>
            <a:off x="3491880" y="1851670"/>
            <a:ext cx="122413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1F62859E-69A6-4AC1-90EC-EB33829E015C}"/>
              </a:ext>
            </a:extLst>
          </p:cNvPr>
          <p:cNvSpPr/>
          <p:nvPr/>
        </p:nvSpPr>
        <p:spPr>
          <a:xfrm>
            <a:off x="3851920" y="2931790"/>
            <a:ext cx="1011683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9B4C396F-7540-4102-BB4D-E029B083F94C}"/>
              </a:ext>
            </a:extLst>
          </p:cNvPr>
          <p:cNvSpPr/>
          <p:nvPr/>
        </p:nvSpPr>
        <p:spPr>
          <a:xfrm>
            <a:off x="3644280" y="4011910"/>
            <a:ext cx="122413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AA51E0-07EC-4A31-B314-C4FEC8670E4E}"/>
              </a:ext>
            </a:extLst>
          </p:cNvPr>
          <p:cNvSpPr txBox="1"/>
          <p:nvPr/>
        </p:nvSpPr>
        <p:spPr>
          <a:xfrm>
            <a:off x="4801368" y="113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DD35A2-219C-4C00-AE9E-5BFD81E9C183}"/>
              </a:ext>
            </a:extLst>
          </p:cNvPr>
          <p:cNvSpPr txBox="1"/>
          <p:nvPr/>
        </p:nvSpPr>
        <p:spPr>
          <a:xfrm>
            <a:off x="4932040" y="1698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C91BE1E-EEED-4F49-B747-8E7065AD1611}"/>
              </a:ext>
            </a:extLst>
          </p:cNvPr>
          <p:cNvSpPr txBox="1"/>
          <p:nvPr/>
        </p:nvSpPr>
        <p:spPr>
          <a:xfrm>
            <a:off x="4953768" y="2211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550978-5472-4ABF-A162-D5BB7C120396}"/>
              </a:ext>
            </a:extLst>
          </p:cNvPr>
          <p:cNvSpPr txBox="1"/>
          <p:nvPr/>
        </p:nvSpPr>
        <p:spPr>
          <a:xfrm>
            <a:off x="4953768" y="277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6A73AD-BD3E-473C-BB48-98D08F9B5439}"/>
              </a:ext>
            </a:extLst>
          </p:cNvPr>
          <p:cNvSpPr txBox="1"/>
          <p:nvPr/>
        </p:nvSpPr>
        <p:spPr>
          <a:xfrm>
            <a:off x="4953768" y="3426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E691958-518A-4561-BB26-E0A25B44C093}"/>
              </a:ext>
            </a:extLst>
          </p:cNvPr>
          <p:cNvSpPr txBox="1"/>
          <p:nvPr/>
        </p:nvSpPr>
        <p:spPr>
          <a:xfrm>
            <a:off x="4953768" y="3930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CFF20B5-CEA1-49D7-AFA2-26ED784C2A0C}"/>
              </a:ext>
            </a:extLst>
          </p:cNvPr>
          <p:cNvSpPr/>
          <p:nvPr/>
        </p:nvSpPr>
        <p:spPr>
          <a:xfrm>
            <a:off x="5436096" y="2223110"/>
            <a:ext cx="2592287" cy="420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Constant, {'A', '\0'}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arr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[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];</a:t>
            </a:r>
          </a:p>
          <a:p>
            <a:pPr marL="857250" lvl="1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314450" lvl="2" indent="-4000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arr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1314450" lvl="2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57250" lvl="1" indent="-4000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city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[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] = {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"Bhopal"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};</a:t>
            </a:r>
          </a:p>
          <a:p>
            <a:pPr marL="1314450" lvl="2" indent="-400050"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314450" lvl="2" indent="-4000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strlen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city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  <a:p>
            <a:pPr marL="1314450" lvl="2" indent="-400050">
              <a:buClr>
                <a:schemeClr val="tx1"/>
              </a:buClr>
              <a:buFont typeface="+mj-lt"/>
              <a:buAutoNum type="romanL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314450" lvl="2" indent="-4000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"\n%u"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sizeof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city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));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20CBE1D-CF1B-4E42-920A-586F051DA33B}"/>
              </a:ext>
            </a:extLst>
          </p:cNvPr>
          <p:cNvSpPr/>
          <p:nvPr/>
        </p:nvSpPr>
        <p:spPr>
          <a:xfrm>
            <a:off x="4148336" y="4093210"/>
            <a:ext cx="1224136" cy="1440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D06902F-5B86-4EFE-9498-4421E54925B3}"/>
              </a:ext>
            </a:extLst>
          </p:cNvPr>
          <p:cNvSpPr/>
          <p:nvPr/>
        </p:nvSpPr>
        <p:spPr>
          <a:xfrm>
            <a:off x="4139952" y="1851670"/>
            <a:ext cx="122413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1F62859E-69A6-4AC1-90EC-EB33829E015C}"/>
              </a:ext>
            </a:extLst>
          </p:cNvPr>
          <p:cNvSpPr/>
          <p:nvPr/>
        </p:nvSpPr>
        <p:spPr>
          <a:xfrm>
            <a:off x="4139952" y="3517146"/>
            <a:ext cx="122413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DD35A2-219C-4C00-AE9E-5BFD81E9C183}"/>
              </a:ext>
            </a:extLst>
          </p:cNvPr>
          <p:cNvSpPr txBox="1"/>
          <p:nvPr/>
        </p:nvSpPr>
        <p:spPr>
          <a:xfrm>
            <a:off x="5436096" y="1698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550978-5472-4ABF-A162-D5BB7C120396}"/>
              </a:ext>
            </a:extLst>
          </p:cNvPr>
          <p:cNvSpPr txBox="1"/>
          <p:nvPr/>
        </p:nvSpPr>
        <p:spPr>
          <a:xfrm>
            <a:off x="5457824" y="3363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6A73AD-BD3E-473C-BB48-98D08F9B5439}"/>
              </a:ext>
            </a:extLst>
          </p:cNvPr>
          <p:cNvSpPr txBox="1"/>
          <p:nvPr/>
        </p:nvSpPr>
        <p:spPr>
          <a:xfrm>
            <a:off x="5457824" y="4011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8275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Important Points About Pointer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sizeof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Statements Prohibited in Pointers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p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8" name="Picture 7" descr="28028-5-red-cross-clipart.png">
            <a:extLst>
              <a:ext uri="{FF2B5EF4-FFF2-40B4-BE49-F238E27FC236}">
                <a16:creationId xmlns:a16="http://schemas.microsoft.com/office/drawing/2014/main" xmlns="" id="{5743F73F-4578-45A1-82F4-EE2A171CEB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2436854"/>
            <a:ext cx="1143008" cy="11430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86B17C2-9086-4402-89D0-8D234306B2B6}"/>
              </a:ext>
            </a:extLst>
          </p:cNvPr>
          <p:cNvSpPr/>
          <p:nvPr/>
        </p:nvSpPr>
        <p:spPr>
          <a:xfrm>
            <a:off x="643004" y="3662736"/>
            <a:ext cx="367240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variable can just hold a value we   can never alter variable to hold</a:t>
            </a:r>
          </a:p>
          <a:p>
            <a:pPr algn="ctr"/>
            <a:r>
              <a:rPr lang="en-US" dirty="0"/>
              <a:t>other variable's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6646791" y="1456997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6672241" y="189286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6660232" y="321774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6685682" y="36536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D8CB1E-DB5A-4862-94FC-35C3C0D65841}"/>
              </a:ext>
            </a:extLst>
          </p:cNvPr>
          <p:cNvSpPr txBox="1"/>
          <p:nvPr/>
        </p:nvSpPr>
        <p:spPr>
          <a:xfrm>
            <a:off x="2901710" y="27877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Statements Prohibited in Pointers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 p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8" name="Picture 7" descr="28028-5-red-cross-clipart.png">
            <a:extLst>
              <a:ext uri="{FF2B5EF4-FFF2-40B4-BE49-F238E27FC236}">
                <a16:creationId xmlns:a16="http://schemas.microsoft.com/office/drawing/2014/main" xmlns="" id="{5743F73F-4578-45A1-82F4-EE2A171CEB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2436854"/>
            <a:ext cx="1143008" cy="11430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86B17C2-9086-4402-89D0-8D234306B2B6}"/>
              </a:ext>
            </a:extLst>
          </p:cNvPr>
          <p:cNvSpPr/>
          <p:nvPr/>
        </p:nvSpPr>
        <p:spPr>
          <a:xfrm>
            <a:off x="622706" y="3611324"/>
            <a:ext cx="3208916" cy="1064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is this ERROR?</a:t>
            </a:r>
          </a:p>
          <a:p>
            <a:pPr algn="ctr"/>
            <a:r>
              <a:rPr lang="en-US" dirty="0"/>
              <a:t>Why the data type of variable </a:t>
            </a:r>
          </a:p>
          <a:p>
            <a:pPr algn="ctr"/>
            <a:r>
              <a:rPr lang="en-US" dirty="0"/>
              <a:t>and pointer should always</a:t>
            </a:r>
          </a:p>
          <a:p>
            <a:pPr algn="ctr"/>
            <a:r>
              <a:rPr lang="en-US" dirty="0"/>
              <a:t>Same?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6646791" y="1456997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6672241" y="189286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6660232" y="321774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6685682" y="36536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607146-79FD-4005-9F75-69526211E49D}"/>
              </a:ext>
            </a:extLst>
          </p:cNvPr>
          <p:cNvSpPr txBox="1"/>
          <p:nvPr/>
        </p:nvSpPr>
        <p:spPr>
          <a:xfrm>
            <a:off x="2901710" y="27877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xmlns="" id="{FD1D454F-4036-4951-8D4E-7955C0906035}"/>
              </a:ext>
            </a:extLst>
          </p:cNvPr>
          <p:cNvSpPr/>
          <p:nvPr/>
        </p:nvSpPr>
        <p:spPr>
          <a:xfrm>
            <a:off x="6895701" y="2499974"/>
            <a:ext cx="3737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3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How pointer access data from RAM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*p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"%d"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*p)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3923928" y="1356906"/>
            <a:ext cx="4968552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5768285" y="99774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6260566" y="20584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5593610" y="3123990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5614396" y="3534670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xmlns="" id="{FD1D454F-4036-4951-8D4E-7955C0906035}"/>
              </a:ext>
            </a:extLst>
          </p:cNvPr>
          <p:cNvSpPr/>
          <p:nvPr/>
        </p:nvSpPr>
        <p:spPr>
          <a:xfrm>
            <a:off x="5788000" y="2398635"/>
            <a:ext cx="3737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2BF41F5-2066-43F7-A7BC-2CEB7514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3474648"/>
              </p:ext>
            </p:extLst>
          </p:nvPr>
        </p:nvGraphicFramePr>
        <p:xfrm>
          <a:off x="4020616" y="1624846"/>
          <a:ext cx="4727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xmlns="" val="3876406675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xmlns="" val="347565364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xmlns="" val="186054665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xmlns="" val="1582314984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xmlns="" val="3636720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5771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03E5463-669F-4FB1-80C8-B218811F7BA6}"/>
              </a:ext>
            </a:extLst>
          </p:cNvPr>
          <p:cNvSpPr txBox="1"/>
          <p:nvPr/>
        </p:nvSpPr>
        <p:spPr>
          <a:xfrm>
            <a:off x="3779912" y="209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C5F98C-1771-433C-8EDD-E7731E39BA99}"/>
              </a:ext>
            </a:extLst>
          </p:cNvPr>
          <p:cNvSpPr txBox="1"/>
          <p:nvPr/>
        </p:nvSpPr>
        <p:spPr>
          <a:xfrm>
            <a:off x="4716016" y="2101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0CC9243-FE0E-49E5-A4D5-722D7BEDD911}"/>
              </a:ext>
            </a:extLst>
          </p:cNvPr>
          <p:cNvSpPr txBox="1"/>
          <p:nvPr/>
        </p:nvSpPr>
        <p:spPr>
          <a:xfrm>
            <a:off x="6516216" y="2067694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6F575F-B838-4CF2-BFE4-4D54527E7FF0}"/>
              </a:ext>
            </a:extLst>
          </p:cNvPr>
          <p:cNvSpPr txBox="1"/>
          <p:nvPr/>
        </p:nvSpPr>
        <p:spPr>
          <a:xfrm>
            <a:off x="7519656" y="2067694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BB6256-FE73-42C6-A103-6241BD9D6080}"/>
              </a:ext>
            </a:extLst>
          </p:cNvPr>
          <p:cNvSpPr txBox="1"/>
          <p:nvPr/>
        </p:nvSpPr>
        <p:spPr>
          <a:xfrm>
            <a:off x="5593610" y="2067694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301C9E7-7E9C-471F-AEC4-430C19E5D365}"/>
              </a:ext>
            </a:extLst>
          </p:cNvPr>
          <p:cNvSpPr txBox="1"/>
          <p:nvPr/>
        </p:nvSpPr>
        <p:spPr>
          <a:xfrm>
            <a:off x="8383752" y="205840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374FD57-3E97-4408-AD5A-88A055DD7B62}"/>
              </a:ext>
            </a:extLst>
          </p:cNvPr>
          <p:cNvSpPr/>
          <p:nvPr/>
        </p:nvSpPr>
        <p:spPr>
          <a:xfrm>
            <a:off x="79959" y="2999191"/>
            <a:ext cx="3681277" cy="18923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Pointer only knows starting address of the variable and how many </a:t>
            </a:r>
          </a:p>
          <a:p>
            <a:r>
              <a:rPr lang="en-US" dirty="0"/>
              <a:t>bytes should be picked is decided  by the looking at the data type of   the pointer which is mentioned      during declaration of pointer</a:t>
            </a:r>
          </a:p>
        </p:txBody>
      </p:sp>
    </p:spTree>
    <p:extLst>
      <p:ext uri="{BB962C8B-B14F-4D97-AF65-F5344CB8AC3E}">
        <p14:creationId xmlns:p14="http://schemas.microsoft.com/office/powerpoint/2010/main" xmlns="" val="99347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Will this code compile and run?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 p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6646791" y="1456997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6672241" y="189286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6660232" y="321774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6685682" y="36536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xmlns="" id="{FD1D454F-4036-4951-8D4E-7955C0906035}"/>
              </a:ext>
            </a:extLst>
          </p:cNvPr>
          <p:cNvSpPr/>
          <p:nvPr/>
        </p:nvSpPr>
        <p:spPr>
          <a:xfrm>
            <a:off x="6895701" y="2499974"/>
            <a:ext cx="3737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A62E94B-F32A-4649-8A96-0860C0B066EC}"/>
              </a:ext>
            </a:extLst>
          </p:cNvPr>
          <p:cNvCxnSpPr>
            <a:cxnSpLocks/>
          </p:cNvCxnSpPr>
          <p:nvPr/>
        </p:nvCxnSpPr>
        <p:spPr>
          <a:xfrm>
            <a:off x="2483768" y="2139702"/>
            <a:ext cx="1459605" cy="659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4612558-9556-49DC-8E4C-F64F9A03BE28}"/>
              </a:ext>
            </a:extLst>
          </p:cNvPr>
          <p:cNvCxnSpPr>
            <a:cxnSpLocks/>
          </p:cNvCxnSpPr>
          <p:nvPr/>
        </p:nvCxnSpPr>
        <p:spPr>
          <a:xfrm flipH="1">
            <a:off x="1043608" y="2139702"/>
            <a:ext cx="1440160" cy="660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CA10855-AE34-4FB0-8EA2-B7455FDA854C}"/>
              </a:ext>
            </a:extLst>
          </p:cNvPr>
          <p:cNvSpPr txBox="1"/>
          <p:nvPr/>
        </p:nvSpPr>
        <p:spPr>
          <a:xfrm>
            <a:off x="35496" y="2872556"/>
            <a:ext cx="246734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In C Language</a:t>
            </a:r>
          </a:p>
          <a:p>
            <a:r>
              <a:rPr lang="en-US" dirty="0"/>
              <a:t>(program extension “.c”)</a:t>
            </a:r>
          </a:p>
          <a:p>
            <a:endParaRPr lang="en-US" dirty="0"/>
          </a:p>
          <a:p>
            <a:r>
              <a:rPr lang="en-US" dirty="0"/>
              <a:t>Compile 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pic>
        <p:nvPicPr>
          <p:cNvPr id="27" name="Picture 26" descr="1024px-Green_tick.svg.png">
            <a:extLst>
              <a:ext uri="{FF2B5EF4-FFF2-40B4-BE49-F238E27FC236}">
                <a16:creationId xmlns:a16="http://schemas.microsoft.com/office/drawing/2014/main" xmlns="" id="{40895505-B63A-4BB2-A934-6F58E9E1152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3654720"/>
            <a:ext cx="357190" cy="357190"/>
          </a:xfrm>
          <a:prstGeom prst="rect">
            <a:avLst/>
          </a:prstGeom>
        </p:spPr>
      </p:pic>
      <p:pic>
        <p:nvPicPr>
          <p:cNvPr id="28" name="Picture 27" descr="1024px-Green_tick.svg.png">
            <a:extLst>
              <a:ext uri="{FF2B5EF4-FFF2-40B4-BE49-F238E27FC236}">
                <a16:creationId xmlns:a16="http://schemas.microsoft.com/office/drawing/2014/main" xmlns="" id="{F0F1D036-EDEE-429B-AD4D-378821C8D09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4158776"/>
            <a:ext cx="357190" cy="3571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3D4C42-1DEF-45E2-B369-DB5CE5E3F06A}"/>
              </a:ext>
            </a:extLst>
          </p:cNvPr>
          <p:cNvSpPr txBox="1"/>
          <p:nvPr/>
        </p:nvSpPr>
        <p:spPr>
          <a:xfrm>
            <a:off x="2572371" y="2869760"/>
            <a:ext cx="281116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 startAt="2"/>
            </a:pPr>
            <a:r>
              <a:rPr lang="en-US" dirty="0"/>
              <a:t>In C++ Language</a:t>
            </a:r>
          </a:p>
          <a:p>
            <a:r>
              <a:rPr lang="en-US" dirty="0"/>
              <a:t>(program extension “.cpp”)</a:t>
            </a:r>
          </a:p>
          <a:p>
            <a:endParaRPr lang="en-US" dirty="0"/>
          </a:p>
          <a:p>
            <a:r>
              <a:rPr lang="en-US" dirty="0"/>
              <a:t>Compile 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pic>
        <p:nvPicPr>
          <p:cNvPr id="30" name="Picture 29" descr="28028-5-red-cross-clipart.png">
            <a:extLst>
              <a:ext uri="{FF2B5EF4-FFF2-40B4-BE49-F238E27FC236}">
                <a16:creationId xmlns:a16="http://schemas.microsoft.com/office/drawing/2014/main" xmlns="" id="{EB68B6A0-56A7-4431-80A4-226E7514588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880" y="3579862"/>
            <a:ext cx="644082" cy="644082"/>
          </a:xfrm>
          <a:prstGeom prst="rect">
            <a:avLst/>
          </a:prstGeom>
        </p:spPr>
      </p:pic>
      <p:pic>
        <p:nvPicPr>
          <p:cNvPr id="31" name="Picture 30" descr="28028-5-red-cross-clipart.png">
            <a:extLst>
              <a:ext uri="{FF2B5EF4-FFF2-40B4-BE49-F238E27FC236}">
                <a16:creationId xmlns:a16="http://schemas.microsoft.com/office/drawing/2014/main" xmlns="" id="{DC3DE3C4-3B17-4FB0-A759-AB291FE1C7E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4083918"/>
            <a:ext cx="611024" cy="6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94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the output of this code in C language?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ym typeface="Wingdings" pitchFamily="2" charset="2"/>
              </a:rPr>
              <a:t>In C Language(with program extension “.c”)</a:t>
            </a:r>
          </a:p>
          <a:p>
            <a:pPr lvl="1"/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*p;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"%d"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*p);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2483768" y="1499770"/>
            <a:ext cx="6480720" cy="3376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016236" y="115962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5147352" y="1476838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(2 Bytes)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8050088" y="3936786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7995953" y="450667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(2000)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1BDCE38F-FE9C-4271-B368-181B483AB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1207807"/>
              </p:ext>
            </p:extLst>
          </p:nvPr>
        </p:nvGraphicFramePr>
        <p:xfrm>
          <a:off x="2627784" y="220091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3067223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0220151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0172129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1280685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612462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922798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301012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580068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229168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5633660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9258824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9158115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401146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950744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961972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4210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7173216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085A34E1-7A3A-4C13-82B8-A1ED94E7BDBD}"/>
              </a:ext>
            </a:extLst>
          </p:cNvPr>
          <p:cNvSpPr/>
          <p:nvPr/>
        </p:nvSpPr>
        <p:spPr>
          <a:xfrm rot="5400000">
            <a:off x="6934364" y="1614365"/>
            <a:ext cx="507173" cy="3071665"/>
          </a:xfrm>
          <a:prstGeom prst="rightBrace">
            <a:avLst>
              <a:gd name="adj1" fmla="val 22531"/>
              <a:gd name="adj2" fmla="val 4896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4E42941-F029-4644-9400-325F0958E9ED}"/>
              </a:ext>
            </a:extLst>
          </p:cNvPr>
          <p:cNvSpPr txBox="1"/>
          <p:nvPr/>
        </p:nvSpPr>
        <p:spPr>
          <a:xfrm>
            <a:off x="6707696" y="3345254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Byte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xmlns="" id="{8A6A09F5-FBD7-42C3-9A23-F203E6009F04}"/>
              </a:ext>
            </a:extLst>
          </p:cNvPr>
          <p:cNvSpPr/>
          <p:nvPr/>
        </p:nvSpPr>
        <p:spPr>
          <a:xfrm rot="5400000">
            <a:off x="3887811" y="1640723"/>
            <a:ext cx="507173" cy="3027229"/>
          </a:xfrm>
          <a:prstGeom prst="rightBrace">
            <a:avLst>
              <a:gd name="adj1" fmla="val 22531"/>
              <a:gd name="adj2" fmla="val 4896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ACEE69D-16C2-46E0-9648-029C0D21B6C0}"/>
              </a:ext>
            </a:extLst>
          </p:cNvPr>
          <p:cNvSpPr txBox="1"/>
          <p:nvPr/>
        </p:nvSpPr>
        <p:spPr>
          <a:xfrm>
            <a:off x="3347864" y="3354546"/>
            <a:ext cx="13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 Byte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2E8633-D887-4F18-BFBF-D92E63687BE5}"/>
              </a:ext>
            </a:extLst>
          </p:cNvPr>
          <p:cNvSpPr txBox="1"/>
          <p:nvPr/>
        </p:nvSpPr>
        <p:spPr>
          <a:xfrm>
            <a:off x="8374771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B8B13F0-5465-4F7F-B692-F1E153C76AEF}"/>
              </a:ext>
            </a:extLst>
          </p:cNvPr>
          <p:cNvSpPr txBox="1"/>
          <p:nvPr/>
        </p:nvSpPr>
        <p:spPr>
          <a:xfrm>
            <a:off x="795637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7E564C1-C90D-4B26-BB51-587E53F006EA}"/>
              </a:ext>
            </a:extLst>
          </p:cNvPr>
          <p:cNvSpPr txBox="1"/>
          <p:nvPr/>
        </p:nvSpPr>
        <p:spPr>
          <a:xfrm>
            <a:off x="759633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E78369-0546-448E-885D-550381A1C05F}"/>
              </a:ext>
            </a:extLst>
          </p:cNvPr>
          <p:cNvSpPr txBox="1"/>
          <p:nvPr/>
        </p:nvSpPr>
        <p:spPr>
          <a:xfrm>
            <a:off x="7222643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1DCB166-BC79-4839-9472-2C3744D661A0}"/>
              </a:ext>
            </a:extLst>
          </p:cNvPr>
          <p:cNvSpPr txBox="1"/>
          <p:nvPr/>
        </p:nvSpPr>
        <p:spPr>
          <a:xfrm>
            <a:off x="687625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800DBE5-D9B5-4DAA-A307-42841693BC4E}"/>
              </a:ext>
            </a:extLst>
          </p:cNvPr>
          <p:cNvSpPr txBox="1"/>
          <p:nvPr/>
        </p:nvSpPr>
        <p:spPr>
          <a:xfrm>
            <a:off x="6502563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8D46862-38AB-457A-B378-52B9BCA2458D}"/>
              </a:ext>
            </a:extLst>
          </p:cNvPr>
          <p:cNvSpPr txBox="1"/>
          <p:nvPr/>
        </p:nvSpPr>
        <p:spPr>
          <a:xfrm>
            <a:off x="6084168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C8CA94-A63B-48A9-855D-F49DD8C724E7}"/>
              </a:ext>
            </a:extLst>
          </p:cNvPr>
          <p:cNvSpPr txBox="1"/>
          <p:nvPr/>
        </p:nvSpPr>
        <p:spPr>
          <a:xfrm>
            <a:off x="5710475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BBDACD1-FE48-41CB-930D-0DE1CC2E8659}"/>
              </a:ext>
            </a:extLst>
          </p:cNvPr>
          <p:cNvSpPr txBox="1"/>
          <p:nvPr/>
        </p:nvSpPr>
        <p:spPr>
          <a:xfrm>
            <a:off x="5364088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0A7E61C-F200-4A70-A6B2-0548A8F21C39}"/>
              </a:ext>
            </a:extLst>
          </p:cNvPr>
          <p:cNvSpPr txBox="1"/>
          <p:nvPr/>
        </p:nvSpPr>
        <p:spPr>
          <a:xfrm>
            <a:off x="4990395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7FE315B-100F-4DD3-AE7A-35BB31CECB3E}"/>
              </a:ext>
            </a:extLst>
          </p:cNvPr>
          <p:cNvSpPr txBox="1"/>
          <p:nvPr/>
        </p:nvSpPr>
        <p:spPr>
          <a:xfrm>
            <a:off x="4513491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E071BA3-ABF2-4929-B495-096B429D11B0}"/>
              </a:ext>
            </a:extLst>
          </p:cNvPr>
          <p:cNvSpPr txBox="1"/>
          <p:nvPr/>
        </p:nvSpPr>
        <p:spPr>
          <a:xfrm>
            <a:off x="4153451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B722CC-C334-427A-BC22-ACDB5562ED19}"/>
              </a:ext>
            </a:extLst>
          </p:cNvPr>
          <p:cNvSpPr txBox="1"/>
          <p:nvPr/>
        </p:nvSpPr>
        <p:spPr>
          <a:xfrm>
            <a:off x="3721403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4CA1DA-001B-44BF-9F43-9E447B34323E}"/>
              </a:ext>
            </a:extLst>
          </p:cNvPr>
          <p:cNvSpPr txBox="1"/>
          <p:nvPr/>
        </p:nvSpPr>
        <p:spPr>
          <a:xfrm>
            <a:off x="3347710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E6EF885-AB48-4F03-8B84-EC1113ECCB04}"/>
              </a:ext>
            </a:extLst>
          </p:cNvPr>
          <p:cNvSpPr txBox="1"/>
          <p:nvPr/>
        </p:nvSpPr>
        <p:spPr>
          <a:xfrm>
            <a:off x="3001323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E40B4F-0DD1-4A24-B32A-D7C3D50C9AFF}"/>
              </a:ext>
            </a:extLst>
          </p:cNvPr>
          <p:cNvSpPr txBox="1"/>
          <p:nvPr/>
        </p:nvSpPr>
        <p:spPr>
          <a:xfrm>
            <a:off x="2569275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968C36A-E023-4CD4-86CB-658D1D555FFF}"/>
              </a:ext>
            </a:extLst>
          </p:cNvPr>
          <p:cNvSpPr txBox="1"/>
          <p:nvPr/>
        </p:nvSpPr>
        <p:spPr>
          <a:xfrm>
            <a:off x="8383752" y="2562458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C15E7CA-98C6-4071-AC77-1003D67567CF}"/>
              </a:ext>
            </a:extLst>
          </p:cNvPr>
          <p:cNvSpPr txBox="1"/>
          <p:nvPr/>
        </p:nvSpPr>
        <p:spPr>
          <a:xfrm>
            <a:off x="5292080" y="257175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DF2AD24-4BE0-4C65-86A2-8F7CA9303129}"/>
              </a:ext>
            </a:extLst>
          </p:cNvPr>
          <p:cNvSpPr txBox="1"/>
          <p:nvPr/>
        </p:nvSpPr>
        <p:spPr>
          <a:xfrm>
            <a:off x="2407088" y="257175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6CDBF31D-10CD-4713-8BD1-081FAC236216}"/>
              </a:ext>
            </a:extLst>
          </p:cNvPr>
          <p:cNvCxnSpPr>
            <a:cxnSpLocks/>
          </p:cNvCxnSpPr>
          <p:nvPr/>
        </p:nvCxnSpPr>
        <p:spPr>
          <a:xfrm flipH="1">
            <a:off x="2627783" y="1707654"/>
            <a:ext cx="2505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C264A184-26B3-44E7-9F0B-AA4AAD22B54D}"/>
              </a:ext>
            </a:extLst>
          </p:cNvPr>
          <p:cNvCxnSpPr>
            <a:cxnSpLocks/>
          </p:cNvCxnSpPr>
          <p:nvPr/>
        </p:nvCxnSpPr>
        <p:spPr>
          <a:xfrm>
            <a:off x="6287382" y="1711408"/>
            <a:ext cx="2436401" cy="1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04A3B051-DE59-40BA-B25B-7F2B57707A95}"/>
              </a:ext>
            </a:extLst>
          </p:cNvPr>
          <p:cNvCxnSpPr>
            <a:cxnSpLocks/>
          </p:cNvCxnSpPr>
          <p:nvPr/>
        </p:nvCxnSpPr>
        <p:spPr>
          <a:xfrm flipV="1">
            <a:off x="8587234" y="2893000"/>
            <a:ext cx="0" cy="104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B8B5A351-9BD8-432D-A892-FBB33F18F5D8}"/>
              </a:ext>
            </a:extLst>
          </p:cNvPr>
          <p:cNvSpPr/>
          <p:nvPr/>
        </p:nvSpPr>
        <p:spPr>
          <a:xfrm>
            <a:off x="152055" y="3044372"/>
            <a:ext cx="2155568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Output will be correct because binary of       first byte will </a:t>
            </a:r>
          </a:p>
          <a:p>
            <a:r>
              <a:rPr lang="en-US" sz="1600" dirty="0"/>
              <a:t>comprise of integer</a:t>
            </a:r>
          </a:p>
          <a:p>
            <a:r>
              <a:rPr lang="en-US" sz="1600" dirty="0"/>
              <a:t> value 10</a:t>
            </a:r>
          </a:p>
        </p:txBody>
      </p:sp>
      <p:sp>
        <p:nvSpPr>
          <p:cNvPr id="76" name="Right Bracket 75">
            <a:extLst>
              <a:ext uri="{FF2B5EF4-FFF2-40B4-BE49-F238E27FC236}">
                <a16:creationId xmlns:a16="http://schemas.microsoft.com/office/drawing/2014/main" xmlns="" id="{91475F31-6D3B-4343-821A-D6F389C218A0}"/>
              </a:ext>
            </a:extLst>
          </p:cNvPr>
          <p:cNvSpPr/>
          <p:nvPr/>
        </p:nvSpPr>
        <p:spPr>
          <a:xfrm rot="16200000">
            <a:off x="7092279" y="627536"/>
            <a:ext cx="144015" cy="2592284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Bent-Up 76">
            <a:extLst>
              <a:ext uri="{FF2B5EF4-FFF2-40B4-BE49-F238E27FC236}">
                <a16:creationId xmlns:a16="http://schemas.microsoft.com/office/drawing/2014/main" xmlns="" id="{2AC9CD92-1BD0-4FF7-A4F3-0E6B8E06283C}"/>
              </a:ext>
            </a:extLst>
          </p:cNvPr>
          <p:cNvSpPr/>
          <p:nvPr/>
        </p:nvSpPr>
        <p:spPr>
          <a:xfrm rot="10800000">
            <a:off x="1727350" y="1840229"/>
            <a:ext cx="4093465" cy="731520"/>
          </a:xfrm>
          <a:prstGeom prst="bentUpArrow">
            <a:avLst>
              <a:gd name="adj1" fmla="val 16279"/>
              <a:gd name="adj2" fmla="val 25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41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the output of this code in C language?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ym typeface="Wingdings" pitchFamily="2" charset="2"/>
              </a:rPr>
              <a:t>In C Language(with program extension “.c”)</a:t>
            </a:r>
          </a:p>
          <a:p>
            <a:pPr lvl="1"/>
            <a:endParaRPr lang="en-US" b="1" dirty="0"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256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char *p;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&amp;a;</a:t>
            </a: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printf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"%d"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*p);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2483768" y="1499770"/>
            <a:ext cx="6480720" cy="3376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016236" y="115962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5147352" y="1476838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(2 Bytes)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8050088" y="3936786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7995953" y="450667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(2000)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1BDCE38F-FE9C-4271-B368-181B483AB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0414205"/>
              </p:ext>
            </p:extLst>
          </p:nvPr>
        </p:nvGraphicFramePr>
        <p:xfrm>
          <a:off x="2627784" y="220091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3067223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0220151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0172129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1280685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612462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922798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301012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580068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229168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5633660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9258824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9158115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401146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950744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961972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4210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7173216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085A34E1-7A3A-4C13-82B8-A1ED94E7BDBD}"/>
              </a:ext>
            </a:extLst>
          </p:cNvPr>
          <p:cNvSpPr/>
          <p:nvPr/>
        </p:nvSpPr>
        <p:spPr>
          <a:xfrm rot="5400000">
            <a:off x="6934364" y="1614365"/>
            <a:ext cx="507173" cy="3071665"/>
          </a:xfrm>
          <a:prstGeom prst="rightBrace">
            <a:avLst>
              <a:gd name="adj1" fmla="val 22531"/>
              <a:gd name="adj2" fmla="val 4896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4E42941-F029-4644-9400-325F0958E9ED}"/>
              </a:ext>
            </a:extLst>
          </p:cNvPr>
          <p:cNvSpPr txBox="1"/>
          <p:nvPr/>
        </p:nvSpPr>
        <p:spPr>
          <a:xfrm>
            <a:off x="6707696" y="3345254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Byte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xmlns="" id="{8A6A09F5-FBD7-42C3-9A23-F203E6009F04}"/>
              </a:ext>
            </a:extLst>
          </p:cNvPr>
          <p:cNvSpPr/>
          <p:nvPr/>
        </p:nvSpPr>
        <p:spPr>
          <a:xfrm rot="5400000">
            <a:off x="3887811" y="1640723"/>
            <a:ext cx="507173" cy="3027229"/>
          </a:xfrm>
          <a:prstGeom prst="rightBrace">
            <a:avLst>
              <a:gd name="adj1" fmla="val 22531"/>
              <a:gd name="adj2" fmla="val 4896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ACEE69D-16C2-46E0-9648-029C0D21B6C0}"/>
              </a:ext>
            </a:extLst>
          </p:cNvPr>
          <p:cNvSpPr txBox="1"/>
          <p:nvPr/>
        </p:nvSpPr>
        <p:spPr>
          <a:xfrm>
            <a:off x="3347864" y="3354546"/>
            <a:ext cx="13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 Byte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2E8633-D887-4F18-BFBF-D92E63687BE5}"/>
              </a:ext>
            </a:extLst>
          </p:cNvPr>
          <p:cNvSpPr txBox="1"/>
          <p:nvPr/>
        </p:nvSpPr>
        <p:spPr>
          <a:xfrm>
            <a:off x="8374771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B8B13F0-5465-4F7F-B692-F1E153C76AEF}"/>
              </a:ext>
            </a:extLst>
          </p:cNvPr>
          <p:cNvSpPr txBox="1"/>
          <p:nvPr/>
        </p:nvSpPr>
        <p:spPr>
          <a:xfrm>
            <a:off x="795637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7E564C1-C90D-4B26-BB51-587E53F006EA}"/>
              </a:ext>
            </a:extLst>
          </p:cNvPr>
          <p:cNvSpPr txBox="1"/>
          <p:nvPr/>
        </p:nvSpPr>
        <p:spPr>
          <a:xfrm>
            <a:off x="759633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E78369-0546-448E-885D-550381A1C05F}"/>
              </a:ext>
            </a:extLst>
          </p:cNvPr>
          <p:cNvSpPr txBox="1"/>
          <p:nvPr/>
        </p:nvSpPr>
        <p:spPr>
          <a:xfrm>
            <a:off x="7222643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1DCB166-BC79-4839-9472-2C3744D661A0}"/>
              </a:ext>
            </a:extLst>
          </p:cNvPr>
          <p:cNvSpPr txBox="1"/>
          <p:nvPr/>
        </p:nvSpPr>
        <p:spPr>
          <a:xfrm>
            <a:off x="6876256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800DBE5-D9B5-4DAA-A307-42841693BC4E}"/>
              </a:ext>
            </a:extLst>
          </p:cNvPr>
          <p:cNvSpPr txBox="1"/>
          <p:nvPr/>
        </p:nvSpPr>
        <p:spPr>
          <a:xfrm>
            <a:off x="6502563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8D46862-38AB-457A-B378-52B9BCA2458D}"/>
              </a:ext>
            </a:extLst>
          </p:cNvPr>
          <p:cNvSpPr txBox="1"/>
          <p:nvPr/>
        </p:nvSpPr>
        <p:spPr>
          <a:xfrm>
            <a:off x="6084168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C8CA94-A63B-48A9-855D-F49DD8C724E7}"/>
              </a:ext>
            </a:extLst>
          </p:cNvPr>
          <p:cNvSpPr txBox="1"/>
          <p:nvPr/>
        </p:nvSpPr>
        <p:spPr>
          <a:xfrm>
            <a:off x="5710475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BBDACD1-FE48-41CB-930D-0DE1CC2E8659}"/>
              </a:ext>
            </a:extLst>
          </p:cNvPr>
          <p:cNvSpPr txBox="1"/>
          <p:nvPr/>
        </p:nvSpPr>
        <p:spPr>
          <a:xfrm>
            <a:off x="5364088" y="191438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0A7E61C-F200-4A70-A6B2-0548A8F21C39}"/>
              </a:ext>
            </a:extLst>
          </p:cNvPr>
          <p:cNvSpPr txBox="1"/>
          <p:nvPr/>
        </p:nvSpPr>
        <p:spPr>
          <a:xfrm>
            <a:off x="4990395" y="192367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7FE315B-100F-4DD3-AE7A-35BB31CECB3E}"/>
              </a:ext>
            </a:extLst>
          </p:cNvPr>
          <p:cNvSpPr txBox="1"/>
          <p:nvPr/>
        </p:nvSpPr>
        <p:spPr>
          <a:xfrm>
            <a:off x="4513491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E071BA3-ABF2-4929-B495-096B429D11B0}"/>
              </a:ext>
            </a:extLst>
          </p:cNvPr>
          <p:cNvSpPr txBox="1"/>
          <p:nvPr/>
        </p:nvSpPr>
        <p:spPr>
          <a:xfrm>
            <a:off x="4153451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B722CC-C334-427A-BC22-ACDB5562ED19}"/>
              </a:ext>
            </a:extLst>
          </p:cNvPr>
          <p:cNvSpPr txBox="1"/>
          <p:nvPr/>
        </p:nvSpPr>
        <p:spPr>
          <a:xfrm>
            <a:off x="3721403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4CA1DA-001B-44BF-9F43-9E447B34323E}"/>
              </a:ext>
            </a:extLst>
          </p:cNvPr>
          <p:cNvSpPr txBox="1"/>
          <p:nvPr/>
        </p:nvSpPr>
        <p:spPr>
          <a:xfrm>
            <a:off x="3347710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E6EF885-AB48-4F03-8B84-EC1113ECCB04}"/>
              </a:ext>
            </a:extLst>
          </p:cNvPr>
          <p:cNvSpPr txBox="1"/>
          <p:nvPr/>
        </p:nvSpPr>
        <p:spPr>
          <a:xfrm>
            <a:off x="3001323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E40B4F-0DD1-4A24-B32A-D7C3D50C9AFF}"/>
              </a:ext>
            </a:extLst>
          </p:cNvPr>
          <p:cNvSpPr txBox="1"/>
          <p:nvPr/>
        </p:nvSpPr>
        <p:spPr>
          <a:xfrm>
            <a:off x="2569275" y="1923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968C36A-E023-4CD4-86CB-658D1D555FFF}"/>
              </a:ext>
            </a:extLst>
          </p:cNvPr>
          <p:cNvSpPr txBox="1"/>
          <p:nvPr/>
        </p:nvSpPr>
        <p:spPr>
          <a:xfrm>
            <a:off x="8383752" y="2562458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C15E7CA-98C6-4071-AC77-1003D67567CF}"/>
              </a:ext>
            </a:extLst>
          </p:cNvPr>
          <p:cNvSpPr txBox="1"/>
          <p:nvPr/>
        </p:nvSpPr>
        <p:spPr>
          <a:xfrm>
            <a:off x="5292080" y="257175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DF2AD24-4BE0-4C65-86A2-8F7CA9303129}"/>
              </a:ext>
            </a:extLst>
          </p:cNvPr>
          <p:cNvSpPr txBox="1"/>
          <p:nvPr/>
        </p:nvSpPr>
        <p:spPr>
          <a:xfrm>
            <a:off x="2407088" y="257175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6CDBF31D-10CD-4713-8BD1-081FAC236216}"/>
              </a:ext>
            </a:extLst>
          </p:cNvPr>
          <p:cNvCxnSpPr>
            <a:cxnSpLocks/>
          </p:cNvCxnSpPr>
          <p:nvPr/>
        </p:nvCxnSpPr>
        <p:spPr>
          <a:xfrm flipH="1">
            <a:off x="2627783" y="1707654"/>
            <a:ext cx="2505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C264A184-26B3-44E7-9F0B-AA4AAD22B54D}"/>
              </a:ext>
            </a:extLst>
          </p:cNvPr>
          <p:cNvCxnSpPr>
            <a:cxnSpLocks/>
          </p:cNvCxnSpPr>
          <p:nvPr/>
        </p:nvCxnSpPr>
        <p:spPr>
          <a:xfrm>
            <a:off x="6287382" y="1711408"/>
            <a:ext cx="2436401" cy="1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04A3B051-DE59-40BA-B25B-7F2B57707A95}"/>
              </a:ext>
            </a:extLst>
          </p:cNvPr>
          <p:cNvCxnSpPr>
            <a:cxnSpLocks/>
          </p:cNvCxnSpPr>
          <p:nvPr/>
        </p:nvCxnSpPr>
        <p:spPr>
          <a:xfrm flipV="1">
            <a:off x="8587234" y="2893000"/>
            <a:ext cx="0" cy="104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B8B5A351-9BD8-432D-A892-FBB33F18F5D8}"/>
              </a:ext>
            </a:extLst>
          </p:cNvPr>
          <p:cNvSpPr/>
          <p:nvPr/>
        </p:nvSpPr>
        <p:spPr>
          <a:xfrm>
            <a:off x="142844" y="3003797"/>
            <a:ext cx="2204375" cy="1832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Output will be 0</a:t>
            </a:r>
          </a:p>
          <a:p>
            <a:endParaRPr lang="en-US" sz="1600" dirty="0"/>
          </a:p>
          <a:p>
            <a:r>
              <a:rPr lang="en-US" sz="1600" dirty="0"/>
              <a:t>Because 256 in binary is of 9 bits value </a:t>
            </a:r>
          </a:p>
          <a:p>
            <a:r>
              <a:rPr lang="en-US" sz="1600" dirty="0"/>
              <a:t>which is beyond of </a:t>
            </a:r>
          </a:p>
          <a:p>
            <a:r>
              <a:rPr lang="en-US" sz="1600" dirty="0"/>
              <a:t>char data type range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xmlns="" id="{E71227B0-1913-4CAF-9418-7E82015D1C12}"/>
              </a:ext>
            </a:extLst>
          </p:cNvPr>
          <p:cNvSpPr/>
          <p:nvPr/>
        </p:nvSpPr>
        <p:spPr>
          <a:xfrm rot="16200000">
            <a:off x="7092279" y="627536"/>
            <a:ext cx="144015" cy="2592284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xmlns="" id="{61EA8188-A9AC-434A-ADDD-AC701B82F462}"/>
              </a:ext>
            </a:extLst>
          </p:cNvPr>
          <p:cNvSpPr/>
          <p:nvPr/>
        </p:nvSpPr>
        <p:spPr>
          <a:xfrm rot="10800000">
            <a:off x="1727350" y="1840229"/>
            <a:ext cx="4093465" cy="731520"/>
          </a:xfrm>
          <a:prstGeom prst="bentUpArrow">
            <a:avLst>
              <a:gd name="adj1" fmla="val 16279"/>
              <a:gd name="adj2" fmla="val 25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13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Statements Prohibited in Pointers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10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*p;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 = a;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8" name="Picture 7" descr="28028-5-red-cross-clipart.png">
            <a:extLst>
              <a:ext uri="{FF2B5EF4-FFF2-40B4-BE49-F238E27FC236}">
                <a16:creationId xmlns:a16="http://schemas.microsoft.com/office/drawing/2014/main" xmlns="" id="{5743F73F-4578-45A1-82F4-EE2A171CEB8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2436854"/>
            <a:ext cx="1143008" cy="11430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86B17C2-9086-4402-89D0-8D234306B2B6}"/>
              </a:ext>
            </a:extLst>
          </p:cNvPr>
          <p:cNvSpPr/>
          <p:nvPr/>
        </p:nvSpPr>
        <p:spPr>
          <a:xfrm>
            <a:off x="643004" y="3543026"/>
            <a:ext cx="3672408" cy="433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can't assign a value to a 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8E453D-2194-441C-82AC-7B2D05EBB0AF}"/>
              </a:ext>
            </a:extLst>
          </p:cNvPr>
          <p:cNvSpPr/>
          <p:nvPr/>
        </p:nvSpPr>
        <p:spPr>
          <a:xfrm>
            <a:off x="5436096" y="1356906"/>
            <a:ext cx="3456384" cy="3284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B013B5-A4F9-407F-B691-E9083720D87D}"/>
              </a:ext>
            </a:extLst>
          </p:cNvPr>
          <p:cNvSpPr txBox="1"/>
          <p:nvPr/>
        </p:nvSpPr>
        <p:spPr>
          <a:xfrm>
            <a:off x="6732240" y="9875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99E7F1-9B22-4A59-A39A-EFB00F35B018}"/>
              </a:ext>
            </a:extLst>
          </p:cNvPr>
          <p:cNvSpPr/>
          <p:nvPr/>
        </p:nvSpPr>
        <p:spPr>
          <a:xfrm>
            <a:off x="6646791" y="1456997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406C5-254F-4E98-B138-663FDE90D8C1}"/>
              </a:ext>
            </a:extLst>
          </p:cNvPr>
          <p:cNvSpPr txBox="1"/>
          <p:nvPr/>
        </p:nvSpPr>
        <p:spPr>
          <a:xfrm>
            <a:off x="6672241" y="189286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9DBEB02-8427-43B2-A86A-6C14CFA0D298}"/>
              </a:ext>
            </a:extLst>
          </p:cNvPr>
          <p:cNvSpPr/>
          <p:nvPr/>
        </p:nvSpPr>
        <p:spPr>
          <a:xfrm>
            <a:off x="6660232" y="3217743"/>
            <a:ext cx="914400" cy="507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BEECCC-4F05-4EB3-B1C7-5173BAAD0D74}"/>
              </a:ext>
            </a:extLst>
          </p:cNvPr>
          <p:cNvSpPr txBox="1"/>
          <p:nvPr/>
        </p:nvSpPr>
        <p:spPr>
          <a:xfrm>
            <a:off x="6685682" y="36536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D8CB1E-DB5A-4862-94FC-35C3C0D65841}"/>
              </a:ext>
            </a:extLst>
          </p:cNvPr>
          <p:cNvSpPr txBox="1"/>
          <p:nvPr/>
        </p:nvSpPr>
        <p:spPr>
          <a:xfrm>
            <a:off x="2849018" y="2848411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4729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37806</TotalTime>
  <Words>1071</Words>
  <Application>Microsoft Office PowerPoint</Application>
  <PresentationFormat>On-screen Show (16:9)</PresentationFormat>
  <Paragraphs>457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Contents Slide Master</vt:lpstr>
      <vt:lpstr>Section Break Slide Master</vt:lpstr>
      <vt:lpstr>Office Theme</vt:lpstr>
      <vt:lpstr>Slide 1</vt:lpstr>
      <vt:lpstr>Today’s Agenda</vt:lpstr>
      <vt:lpstr>Important Points About Pointer</vt:lpstr>
      <vt:lpstr>Important Points About Pointer</vt:lpstr>
      <vt:lpstr>How pointer access data from RAM</vt:lpstr>
      <vt:lpstr>Will this code compile and run?</vt:lpstr>
      <vt:lpstr>What is the output of this code in C language?</vt:lpstr>
      <vt:lpstr>What is the output of this code in C language?</vt:lpstr>
      <vt:lpstr>Important Points About Pointer</vt:lpstr>
      <vt:lpstr>Important Points About Pointer</vt:lpstr>
      <vt:lpstr>Important Points About Pointer</vt:lpstr>
      <vt:lpstr>Who can hold the address of a pointer?</vt:lpstr>
      <vt:lpstr>Using "sizeof" Operator/Keyword</vt:lpstr>
      <vt:lpstr>Examples</vt:lpstr>
      <vt:lpstr>Examples</vt:lpstr>
      <vt:lpstr>Examples</vt:lpstr>
      <vt:lpstr>Examples</vt:lpstr>
      <vt:lpstr>Exercise</vt:lpstr>
      <vt:lpstr>Exercise</vt:lpstr>
      <vt:lpstr>End of Lecture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1385</cp:revision>
  <dcterms:created xsi:type="dcterms:W3CDTF">2016-12-05T23:26:54Z</dcterms:created>
  <dcterms:modified xsi:type="dcterms:W3CDTF">2021-06-02T09:25:35Z</dcterms:modified>
</cp:coreProperties>
</file>