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0"/>
  </p:notesMasterIdLst>
  <p:sldIdLst>
    <p:sldId id="354" r:id="rId4"/>
    <p:sldId id="324" r:id="rId5"/>
    <p:sldId id="445" r:id="rId6"/>
    <p:sldId id="499" r:id="rId7"/>
    <p:sldId id="500" r:id="rId8"/>
    <p:sldId id="501" r:id="rId9"/>
    <p:sldId id="502" r:id="rId10"/>
    <p:sldId id="522" r:id="rId11"/>
    <p:sldId id="504" r:id="rId12"/>
    <p:sldId id="505" r:id="rId13"/>
    <p:sldId id="515" r:id="rId14"/>
    <p:sldId id="521" r:id="rId15"/>
    <p:sldId id="519" r:id="rId16"/>
    <p:sldId id="507" r:id="rId17"/>
    <p:sldId id="523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0000CC"/>
    <a:srgbClr val="E6E6E6"/>
    <a:srgbClr val="FFFFFF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7F1A8-84B1-4558-B6AC-7903E4B8AF87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4FAE-F515-4DF3-B71C-5CA56D17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84FAE-F515-4DF3-B71C-5CA56D174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Compiler solves array expressions?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arr[5] = {10, 20, 30, 40, 50};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printf("%d", arr[3]);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printf("\n%d", arr[10]);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047B8-0F50-4229-9B8B-8774129C234C}"/>
              </a:ext>
            </a:extLst>
          </p:cNvPr>
          <p:cNvSpPr txBox="1"/>
          <p:nvPr/>
        </p:nvSpPr>
        <p:spPr>
          <a:xfrm>
            <a:off x="3707904" y="13383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E388B-6EFB-4117-B02A-C964D0CCB5A1}"/>
              </a:ext>
            </a:extLst>
          </p:cNvPr>
          <p:cNvSpPr txBox="1"/>
          <p:nvPr/>
        </p:nvSpPr>
        <p:spPr>
          <a:xfrm>
            <a:off x="4499992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24C7D-3FCB-4B7C-8C78-FE27F3B7F8E2}"/>
              </a:ext>
            </a:extLst>
          </p:cNvPr>
          <p:cNvSpPr txBox="1"/>
          <p:nvPr/>
        </p:nvSpPr>
        <p:spPr>
          <a:xfrm>
            <a:off x="5387614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A8A33-C0DE-415E-A9A2-209186577149}"/>
              </a:ext>
            </a:extLst>
          </p:cNvPr>
          <p:cNvSpPr txBox="1"/>
          <p:nvPr/>
        </p:nvSpPr>
        <p:spPr>
          <a:xfrm>
            <a:off x="6228184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96CD4-5F34-49FD-8E32-C78176FFDA69}"/>
              </a:ext>
            </a:extLst>
          </p:cNvPr>
          <p:cNvSpPr txBox="1"/>
          <p:nvPr/>
        </p:nvSpPr>
        <p:spPr>
          <a:xfrm>
            <a:off x="7020272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AA16-1459-4EC6-8257-AC0547DEB8E8}"/>
              </a:ext>
            </a:extLst>
          </p:cNvPr>
          <p:cNvSpPr txBox="1"/>
          <p:nvPr/>
        </p:nvSpPr>
        <p:spPr>
          <a:xfrm>
            <a:off x="7884368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15FE-1D17-46D4-BFD5-D263F7D4BF74}"/>
              </a:ext>
            </a:extLst>
          </p:cNvPr>
          <p:cNvSpPr txBox="1"/>
          <p:nvPr/>
        </p:nvSpPr>
        <p:spPr>
          <a:xfrm>
            <a:off x="4019462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5AB77-E44B-4539-819D-61EF5C95A9F4}"/>
              </a:ext>
            </a:extLst>
          </p:cNvPr>
          <p:cNvSpPr txBox="1"/>
          <p:nvPr/>
        </p:nvSpPr>
        <p:spPr>
          <a:xfrm>
            <a:off x="4878887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F5CE3-9F77-40C1-9E90-D1CFA9B6EBF3}"/>
              </a:ext>
            </a:extLst>
          </p:cNvPr>
          <p:cNvSpPr txBox="1"/>
          <p:nvPr/>
        </p:nvSpPr>
        <p:spPr>
          <a:xfrm>
            <a:off x="5670975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4C670-A24A-46D2-BB41-B3DA50848585}"/>
              </a:ext>
            </a:extLst>
          </p:cNvPr>
          <p:cNvSpPr txBox="1"/>
          <p:nvPr/>
        </p:nvSpPr>
        <p:spPr>
          <a:xfrm>
            <a:off x="6467734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FB158-0244-4784-BC0C-EBB003A41026}"/>
              </a:ext>
            </a:extLst>
          </p:cNvPr>
          <p:cNvSpPr txBox="1"/>
          <p:nvPr/>
        </p:nvSpPr>
        <p:spPr>
          <a:xfrm>
            <a:off x="7327159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6E581-D23D-4BB5-A48E-476BECCAC48A}"/>
              </a:ext>
            </a:extLst>
          </p:cNvPr>
          <p:cNvSpPr txBox="1"/>
          <p:nvPr/>
        </p:nvSpPr>
        <p:spPr>
          <a:xfrm>
            <a:off x="8191255" y="17796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4D5A3CE4-3E64-467F-93B0-EB36CE53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3625"/>
              </p:ext>
            </p:extLst>
          </p:nvPr>
        </p:nvGraphicFramePr>
        <p:xfrm>
          <a:off x="4283968" y="1347614"/>
          <a:ext cx="41281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624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FCA052-54B6-4ABE-953E-3F4951EF7F17}"/>
              </a:ext>
            </a:extLst>
          </p:cNvPr>
          <p:cNvSpPr txBox="1"/>
          <p:nvPr/>
        </p:nvSpPr>
        <p:spPr>
          <a:xfrm>
            <a:off x="3696508" y="2139702"/>
            <a:ext cx="5339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arr[3] =&gt; arr + i = arr + i * sizeof(&lt;data_type_of_array&gt;)</a:t>
            </a:r>
          </a:p>
          <a:p>
            <a:r>
              <a:rPr lang="en-US" dirty="0"/>
              <a:t>arr[i]  =&gt; *(arr + i)</a:t>
            </a:r>
          </a:p>
          <a:p>
            <a:r>
              <a:rPr lang="en-US" dirty="0"/>
              <a:t>arr[3] =&gt;*(arr + 3)</a:t>
            </a:r>
          </a:p>
          <a:p>
            <a:r>
              <a:rPr lang="en-US" dirty="0"/>
              <a:t>           =&gt; *(2000 + 3)</a:t>
            </a:r>
          </a:p>
          <a:p>
            <a:r>
              <a:rPr lang="en-US" dirty="0"/>
              <a:t>           =&gt; *(2006)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D519F-92D9-4E97-B505-A31DDFBB5633}"/>
              </a:ext>
            </a:extLst>
          </p:cNvPr>
          <p:cNvSpPr/>
          <p:nvPr/>
        </p:nvSpPr>
        <p:spPr>
          <a:xfrm>
            <a:off x="1187624" y="3370375"/>
            <a:ext cx="1800200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not index, it is the offset </a:t>
            </a:r>
          </a:p>
          <a:p>
            <a:pPr algn="ctr"/>
            <a:r>
              <a:rPr lang="en-US" dirty="0"/>
              <a:t>(distance) to be  covered from the base address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3A2971C2-52FC-434F-8978-3C8F4D446C8D}"/>
              </a:ext>
            </a:extLst>
          </p:cNvPr>
          <p:cNvSpPr/>
          <p:nvPr/>
        </p:nvSpPr>
        <p:spPr>
          <a:xfrm>
            <a:off x="3019646" y="2994507"/>
            <a:ext cx="1319598" cy="1327518"/>
          </a:xfrm>
          <a:prstGeom prst="bentUpArrow">
            <a:avLst>
              <a:gd name="adj1" fmla="val 12264"/>
              <a:gd name="adj2" fmla="val 11757"/>
              <a:gd name="adj3" fmla="val 155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475ECB-8D5D-46DB-A3AD-85BB7A74B1A4}"/>
              </a:ext>
            </a:extLst>
          </p:cNvPr>
          <p:cNvSpPr txBox="1"/>
          <p:nvPr/>
        </p:nvSpPr>
        <p:spPr>
          <a:xfrm>
            <a:off x="6527984" y="3182654"/>
            <a:ext cx="2220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printf("%d", arr[10]);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arr[10] = *(arr + 10)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= *(2000 + 10)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= *(2020)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AC4F-15F1-4AB2-96CA-86559A1311AB}"/>
              </a:ext>
            </a:extLst>
          </p:cNvPr>
          <p:cNvSpPr/>
          <p:nvPr/>
        </p:nvSpPr>
        <p:spPr>
          <a:xfrm>
            <a:off x="1912892" y="1131590"/>
            <a:ext cx="1795012" cy="54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not index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34B1AE2E-2CBC-4241-AFB9-8962F56E552E}"/>
              </a:ext>
            </a:extLst>
          </p:cNvPr>
          <p:cNvSpPr/>
          <p:nvPr/>
        </p:nvSpPr>
        <p:spPr>
          <a:xfrm>
            <a:off x="3019646" y="4011911"/>
            <a:ext cx="4216649" cy="645150"/>
          </a:xfrm>
          <a:prstGeom prst="bentUpArrow">
            <a:avLst>
              <a:gd name="adj1" fmla="val 14829"/>
              <a:gd name="adj2" fmla="val 23302"/>
              <a:gd name="adj3" fmla="val 1903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8D404-2404-4A62-B504-01CA813B627F}"/>
              </a:ext>
            </a:extLst>
          </p:cNvPr>
          <p:cNvCxnSpPr>
            <a:cxnSpLocks/>
          </p:cNvCxnSpPr>
          <p:nvPr/>
        </p:nvCxnSpPr>
        <p:spPr>
          <a:xfrm flipV="1">
            <a:off x="7120477" y="3507854"/>
            <a:ext cx="835899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Will compiler also solves this?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1706" y="1137503"/>
            <a:ext cx="91440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printf("%d", 3[arr]);</a:t>
            </a:r>
          </a:p>
          <a:p>
            <a:pPr marL="2171700" lvl="4" indent="-34290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v/s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printf("%d", arr[3]);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printf("%d", arr[-1]);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arr[-1]</a:t>
            </a: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=&gt; *(arr + (-1))</a:t>
            </a: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=&gt; *(2000 + (-1))</a:t>
            </a: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=&gt; *(2000 - 2)</a:t>
            </a: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=&gt; *(1998)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02C738C7-A04C-46A2-8429-8FFCC9D64CDA}"/>
              </a:ext>
            </a:extLst>
          </p:cNvPr>
          <p:cNvSpPr/>
          <p:nvPr/>
        </p:nvSpPr>
        <p:spPr>
          <a:xfrm>
            <a:off x="3184828" y="1419622"/>
            <a:ext cx="432048" cy="864096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D65B52-EC9E-4079-ABE5-B20FD305FAF9}"/>
              </a:ext>
            </a:extLst>
          </p:cNvPr>
          <p:cNvCxnSpPr/>
          <p:nvPr/>
        </p:nvCxnSpPr>
        <p:spPr>
          <a:xfrm>
            <a:off x="3616876" y="1851670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0A961F-01B4-4461-9227-A984FB162909}"/>
              </a:ext>
            </a:extLst>
          </p:cNvPr>
          <p:cNvSpPr/>
          <p:nvPr/>
        </p:nvSpPr>
        <p:spPr>
          <a:xfrm>
            <a:off x="4408964" y="1635646"/>
            <a:ext cx="792088" cy="432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1FE23-C50F-423C-89D9-B701E177B8C4}"/>
              </a:ext>
            </a:extLst>
          </p:cNvPr>
          <p:cNvSpPr txBox="1"/>
          <p:nvPr/>
        </p:nvSpPr>
        <p:spPr>
          <a:xfrm>
            <a:off x="5849124" y="987574"/>
            <a:ext cx="1531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v-SE" b="1" dirty="0">
                <a:solidFill>
                  <a:srgbClr val="FF0000"/>
                </a:solidFill>
              </a:rPr>
              <a:t>3[arr]</a:t>
            </a:r>
          </a:p>
          <a:p>
            <a:r>
              <a:rPr lang="sv-SE" b="1" dirty="0">
                <a:solidFill>
                  <a:srgbClr val="FF0000"/>
                </a:solidFill>
              </a:rPr>
              <a:t>=&gt; *(3 + arr)</a:t>
            </a:r>
          </a:p>
          <a:p>
            <a:r>
              <a:rPr lang="sv-SE" b="1" dirty="0">
                <a:solidFill>
                  <a:srgbClr val="FF0000"/>
                </a:solidFill>
              </a:rPr>
              <a:t>=&gt; *(3 + 2000)</a:t>
            </a:r>
          </a:p>
          <a:p>
            <a:r>
              <a:rPr lang="sv-SE" b="1" dirty="0">
                <a:solidFill>
                  <a:srgbClr val="FF0000"/>
                </a:solidFill>
              </a:rPr>
              <a:t>=&gt; *(2006)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A86752A9-A57C-47DE-B2EF-1375F72B86EA}"/>
              </a:ext>
            </a:extLst>
          </p:cNvPr>
          <p:cNvSpPr/>
          <p:nvPr/>
        </p:nvSpPr>
        <p:spPr>
          <a:xfrm rot="5400000" flipH="1">
            <a:off x="4385008" y="-620558"/>
            <a:ext cx="263930" cy="3672405"/>
          </a:xfrm>
          <a:prstGeom prst="bentUpArrow">
            <a:avLst>
              <a:gd name="adj1" fmla="val 50000"/>
              <a:gd name="adj2" fmla="val 43129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many ways we have to access/print the array data?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void main()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{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int arr[5] = {10, 20, 30, 40, 50};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int i, *p;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p = arr;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for(i = 0; i &lt; 5; i++)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printf("%d\n", ?);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02FD5-A8DC-4A18-85AF-29D85652D36C}"/>
              </a:ext>
            </a:extLst>
          </p:cNvPr>
          <p:cNvSpPr txBox="1"/>
          <p:nvPr/>
        </p:nvSpPr>
        <p:spPr>
          <a:xfrm>
            <a:off x="4932040" y="1491630"/>
            <a:ext cx="138531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nn-NO" dirty="0"/>
              <a:t>arr[i]</a:t>
            </a:r>
          </a:p>
          <a:p>
            <a:pPr marL="342900" indent="-342900">
              <a:buFont typeface="+mj-lt"/>
              <a:buAutoNum type="arabicParenR"/>
            </a:pPr>
            <a:r>
              <a:rPr lang="nn-NO" dirty="0"/>
              <a:t>i[arr]</a:t>
            </a:r>
          </a:p>
          <a:p>
            <a:pPr marL="342900" indent="-342900">
              <a:buFont typeface="+mj-lt"/>
              <a:buAutoNum type="arabicParenR"/>
            </a:pPr>
            <a:r>
              <a:rPr lang="nn-NO" dirty="0"/>
              <a:t>*(arr + i) </a:t>
            </a:r>
          </a:p>
          <a:p>
            <a:pPr marL="342900" indent="-342900">
              <a:buFont typeface="+mj-lt"/>
              <a:buAutoNum type="arabicParenR"/>
            </a:pPr>
            <a:r>
              <a:rPr lang="nn-NO" dirty="0"/>
              <a:t>*(arr + i)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5A5CF-81A2-419A-B281-B34C66A9D17A}"/>
              </a:ext>
            </a:extLst>
          </p:cNvPr>
          <p:cNvSpPr txBox="1"/>
          <p:nvPr/>
        </p:nvSpPr>
        <p:spPr>
          <a:xfrm>
            <a:off x="6372200" y="1491630"/>
            <a:ext cx="138531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nn-NO" dirty="0"/>
              <a:t>arr[i]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nn-NO" dirty="0"/>
              <a:t>i[arr]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nn-NO" dirty="0"/>
              <a:t>*(arr + i) 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nn-NO" dirty="0"/>
              <a:t>*(arr + i)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50249F-770A-4FCA-9C61-6707A997BEF2}"/>
              </a:ext>
            </a:extLst>
          </p:cNvPr>
          <p:cNvSpPr/>
          <p:nvPr/>
        </p:nvSpPr>
        <p:spPr>
          <a:xfrm>
            <a:off x="3995936" y="3363837"/>
            <a:ext cx="4104456" cy="1501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How?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[]	    is working with pointer How?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*	    is working with array How?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9D6F8E-C0F7-469E-9445-B43E49BA438F}"/>
              </a:ext>
            </a:extLst>
          </p:cNvPr>
          <p:cNvSpPr/>
          <p:nvPr/>
        </p:nvSpPr>
        <p:spPr>
          <a:xfrm>
            <a:off x="4680012" y="3971536"/>
            <a:ext cx="5040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72EF86-8BD9-4F4B-8966-62722122DD0A}"/>
              </a:ext>
            </a:extLst>
          </p:cNvPr>
          <p:cNvSpPr/>
          <p:nvPr/>
        </p:nvSpPr>
        <p:spPr>
          <a:xfrm>
            <a:off x="4680012" y="4503003"/>
            <a:ext cx="5040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5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the relation between an array and a pointer?</a:t>
            </a:r>
            <a:endParaRPr lang="en-US" sz="2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BFA5B-4CBF-48B0-8A3E-995AABD3E3F6}"/>
              </a:ext>
            </a:extLst>
          </p:cNvPr>
          <p:cNvSpPr txBox="1"/>
          <p:nvPr/>
        </p:nvSpPr>
        <p:spPr>
          <a:xfrm>
            <a:off x="252271" y="1142990"/>
            <a:ext cx="29623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arr[5];</a:t>
            </a:r>
          </a:p>
          <a:p>
            <a:r>
              <a:rPr lang="en-US" dirty="0"/>
              <a:t>    int i;</a:t>
            </a:r>
          </a:p>
          <a:p>
            <a:r>
              <a:rPr lang="en-US" dirty="0"/>
              <a:t>    for(i = 0; i &lt; 5; 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printf("Enter Number: ");</a:t>
            </a:r>
          </a:p>
          <a:p>
            <a:r>
              <a:rPr lang="en-US" dirty="0"/>
              <a:t>        scanf("%d", arr + i);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for(i = 0; i &lt; 5; i++)</a:t>
            </a:r>
          </a:p>
          <a:p>
            <a:r>
              <a:rPr lang="en-US" dirty="0"/>
              <a:t>        printf("\n%d", *(arr + i));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FB7D3-E1BD-45C6-BD70-FE9F5A67E5C8}"/>
              </a:ext>
            </a:extLst>
          </p:cNvPr>
          <p:cNvSpPr txBox="1"/>
          <p:nvPr/>
        </p:nvSpPr>
        <p:spPr>
          <a:xfrm>
            <a:off x="4469514" y="1025102"/>
            <a:ext cx="28267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arr[5];</a:t>
            </a:r>
          </a:p>
          <a:p>
            <a:r>
              <a:rPr lang="en-US" sz="1600" dirty="0"/>
              <a:t>    int i;</a:t>
            </a:r>
          </a:p>
          <a:p>
            <a:r>
              <a:rPr lang="en-US" sz="1600" dirty="0"/>
              <a:t>    for(i = 0; i &lt; 5; i++)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printf("Enter Number: ");</a:t>
            </a:r>
          </a:p>
          <a:p>
            <a:r>
              <a:rPr lang="en-US" sz="1600" dirty="0"/>
              <a:t>        scanf("%d", arr);</a:t>
            </a:r>
          </a:p>
          <a:p>
            <a:r>
              <a:rPr lang="en-US" sz="1600" dirty="0"/>
              <a:t>	arr++;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for(i = 0; i &lt; 5; i++)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	printf("\n%d", *arr);</a:t>
            </a:r>
          </a:p>
          <a:p>
            <a:r>
              <a:rPr lang="en-US" sz="1600" dirty="0"/>
              <a:t>	arr++;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9F46B-F462-4BD6-B427-013554E655D3}"/>
              </a:ext>
            </a:extLst>
          </p:cNvPr>
          <p:cNvSpPr/>
          <p:nvPr/>
        </p:nvSpPr>
        <p:spPr>
          <a:xfrm>
            <a:off x="3101362" y="2237657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this valid?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6B4098-1D8E-4B96-A937-470A6C2D2E2B}"/>
              </a:ext>
            </a:extLst>
          </p:cNvPr>
          <p:cNvSpPr/>
          <p:nvPr/>
        </p:nvSpPr>
        <p:spPr>
          <a:xfrm>
            <a:off x="3160934" y="3000378"/>
            <a:ext cx="719913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E839EC-6F8D-4D11-B3D9-0FC144603DC0}"/>
              </a:ext>
            </a:extLst>
          </p:cNvPr>
          <p:cNvSpPr/>
          <p:nvPr/>
        </p:nvSpPr>
        <p:spPr>
          <a:xfrm>
            <a:off x="7195124" y="2337463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this valid?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EB9BFD-815B-4C60-8744-6BF50CAF640D}"/>
              </a:ext>
            </a:extLst>
          </p:cNvPr>
          <p:cNvSpPr/>
          <p:nvPr/>
        </p:nvSpPr>
        <p:spPr>
          <a:xfrm>
            <a:off x="6424517" y="2874553"/>
            <a:ext cx="789873" cy="5277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No</a:t>
            </a:r>
          </a:p>
        </p:txBody>
      </p:sp>
      <p:pic>
        <p:nvPicPr>
          <p:cNvPr id="13" name="Picture 12" descr="1024px-Green_tick.svg.png">
            <a:extLst>
              <a:ext uri="{FF2B5EF4-FFF2-40B4-BE49-F238E27FC236}">
                <a16:creationId xmlns:a16="http://schemas.microsoft.com/office/drawing/2014/main" id="{630D7038-123B-49D5-9685-1BCFCB17A3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1827" y="3056617"/>
            <a:ext cx="357190" cy="357190"/>
          </a:xfrm>
          <a:prstGeom prst="rect">
            <a:avLst/>
          </a:prstGeom>
        </p:spPr>
      </p:pic>
      <p:pic>
        <p:nvPicPr>
          <p:cNvPr id="15" name="Picture 14" descr="28028-5-red-cross-clipart.png">
            <a:extLst>
              <a:ext uri="{FF2B5EF4-FFF2-40B4-BE49-F238E27FC236}">
                <a16:creationId xmlns:a16="http://schemas.microsoft.com/office/drawing/2014/main" id="{F3DB66FF-B9BD-4B42-ACF5-76A6DA6B564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9705" y="2851150"/>
            <a:ext cx="644082" cy="644082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9BBF4567-BC27-4190-B62C-E1D94247BF4C}"/>
              </a:ext>
            </a:extLst>
          </p:cNvPr>
          <p:cNvSpPr/>
          <p:nvPr/>
        </p:nvSpPr>
        <p:spPr>
          <a:xfrm>
            <a:off x="7101225" y="3173191"/>
            <a:ext cx="1602051" cy="115554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L-value 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29132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Why arr++ is wrong &amp; p++ works?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44" y="1031141"/>
            <a:ext cx="306100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arr++;</a:t>
            </a:r>
          </a:p>
          <a:p>
            <a:pPr marL="1257300" lvl="2" indent="-342900"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arr = arr + 1;</a:t>
            </a:r>
          </a:p>
          <a:p>
            <a:pPr marL="1257300" lvl="2" indent="-342900"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arr = 2000 + 1;</a:t>
            </a:r>
          </a:p>
          <a:p>
            <a:pPr marL="1257300" lvl="2" indent="-342900"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arr = 2002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EC5373B8-064F-4144-99DC-072D434D07E5}"/>
              </a:ext>
            </a:extLst>
          </p:cNvPr>
          <p:cNvSpPr/>
          <p:nvPr/>
        </p:nvSpPr>
        <p:spPr>
          <a:xfrm rot="5400000">
            <a:off x="360400" y="1439951"/>
            <a:ext cx="646331" cy="86409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BE5C4-6F28-4DF6-A791-6B0D47C202ED}"/>
              </a:ext>
            </a:extLst>
          </p:cNvPr>
          <p:cNvSpPr txBox="1"/>
          <p:nvPr/>
        </p:nvSpPr>
        <p:spPr>
          <a:xfrm>
            <a:off x="1475656" y="3404744"/>
            <a:ext cx="141615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b="1" dirty="0">
                <a:solidFill>
                  <a:srgbClr val="F2A40D"/>
                </a:solidFill>
                <a:sym typeface="Wingdings" pitchFamily="2" charset="2"/>
              </a:rPr>
              <a:t>10 = 10 + 1;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>
                <a:solidFill>
                  <a:srgbClr val="F2A40D"/>
                </a:solidFill>
                <a:sym typeface="Wingdings" pitchFamily="2" charset="2"/>
              </a:rPr>
              <a:t>   	= 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15FB1A-71FD-4C07-8B4E-E7AB33455FA0}"/>
              </a:ext>
            </a:extLst>
          </p:cNvPr>
          <p:cNvSpPr/>
          <p:nvPr/>
        </p:nvSpPr>
        <p:spPr>
          <a:xfrm>
            <a:off x="29132" y="3900500"/>
            <a:ext cx="1656184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9670EB-684B-45AF-9744-CC1E8B02548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57224" y="3190430"/>
            <a:ext cx="385981" cy="71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9775-10D6-4877-85F5-05AE4FBD31EA}"/>
              </a:ext>
            </a:extLst>
          </p:cNvPr>
          <p:cNvCxnSpPr>
            <a:cxnSpLocks/>
          </p:cNvCxnSpPr>
          <p:nvPr/>
        </p:nvCxnSpPr>
        <p:spPr>
          <a:xfrm flipV="1">
            <a:off x="867618" y="3779607"/>
            <a:ext cx="762448" cy="104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FB422B2-5C13-494F-827A-A238C343F4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81737" y="3909787"/>
            <a:ext cx="512293" cy="493722"/>
          </a:xfrm>
          <a:prstGeom prst="curvedConnector3">
            <a:avLst>
              <a:gd name="adj1" fmla="val -537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0D1E5A70-A813-43BB-8E5D-4FA9A5699836}"/>
              </a:ext>
            </a:extLst>
          </p:cNvPr>
          <p:cNvSpPr/>
          <p:nvPr/>
        </p:nvSpPr>
        <p:spPr>
          <a:xfrm rot="5400000">
            <a:off x="1415114" y="3079867"/>
            <a:ext cx="380751" cy="512294"/>
          </a:xfrm>
          <a:prstGeom prst="rightBracket">
            <a:avLst>
              <a:gd name="adj" fmla="val 6727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331E63F2-A634-48E6-950F-75889A7E77FF}"/>
              </a:ext>
            </a:extLst>
          </p:cNvPr>
          <p:cNvSpPr/>
          <p:nvPr/>
        </p:nvSpPr>
        <p:spPr>
          <a:xfrm>
            <a:off x="2720959" y="2553467"/>
            <a:ext cx="1602051" cy="115554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L-value  Required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267CC3-3A32-4BA8-9E84-0B9D8EB3E490}"/>
              </a:ext>
            </a:extLst>
          </p:cNvPr>
          <p:cNvCxnSpPr/>
          <p:nvPr/>
        </p:nvCxnSpPr>
        <p:spPr>
          <a:xfrm>
            <a:off x="4427984" y="1031141"/>
            <a:ext cx="0" cy="40005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6FD65F-D082-44E3-A96C-445E21BBD0C8}"/>
              </a:ext>
            </a:extLst>
          </p:cNvPr>
          <p:cNvSpPr txBox="1"/>
          <p:nvPr/>
        </p:nvSpPr>
        <p:spPr>
          <a:xfrm>
            <a:off x="4892340" y="846777"/>
            <a:ext cx="306100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nn-NO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p++;</a:t>
            </a:r>
          </a:p>
          <a:p>
            <a:pPr marL="1257300" lvl="2" indent="-342900">
              <a:lnSpc>
                <a:spcPct val="200000"/>
              </a:lnSpc>
            </a:pPr>
            <a:r>
              <a:rPr lang="nn-NO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 = p + 1;</a:t>
            </a:r>
          </a:p>
          <a:p>
            <a:pPr marL="1257300" lvl="2" indent="-342900">
              <a:lnSpc>
                <a:spcPct val="200000"/>
              </a:lnSpc>
            </a:pPr>
            <a:r>
              <a:rPr lang="nn-NO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 = 2000 + 1;</a:t>
            </a:r>
          </a:p>
          <a:p>
            <a:pPr marL="1257300" lvl="2" indent="-342900">
              <a:lnSpc>
                <a:spcPct val="200000"/>
              </a:lnSpc>
            </a:pPr>
            <a:r>
              <a:rPr lang="nn-NO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 = 2002;</a:t>
            </a:r>
            <a:endParaRPr lang="en-US" b="1" dirty="0">
              <a:solidFill>
                <a:schemeClr val="accent6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74231553-0ED5-4DFD-8D7F-2255627641CB}"/>
              </a:ext>
            </a:extLst>
          </p:cNvPr>
          <p:cNvSpPr/>
          <p:nvPr/>
        </p:nvSpPr>
        <p:spPr>
          <a:xfrm rot="5400000">
            <a:off x="5226056" y="1282130"/>
            <a:ext cx="491547" cy="79155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11ED7F-4333-4EF0-BD3E-956F4F7100A6}"/>
              </a:ext>
            </a:extLst>
          </p:cNvPr>
          <p:cNvSpPr txBox="1"/>
          <p:nvPr/>
        </p:nvSpPr>
        <p:spPr>
          <a:xfrm>
            <a:off x="4476466" y="33545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A16319-D10B-4ABA-AE78-83B6B6EE360F}"/>
              </a:ext>
            </a:extLst>
          </p:cNvPr>
          <p:cNvSpPr txBox="1"/>
          <p:nvPr/>
        </p:nvSpPr>
        <p:spPr>
          <a:xfrm>
            <a:off x="5268554" y="300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B35CDC-DC5C-41D2-BB5D-86F6B0CC2746}"/>
              </a:ext>
            </a:extLst>
          </p:cNvPr>
          <p:cNvSpPr txBox="1"/>
          <p:nvPr/>
        </p:nvSpPr>
        <p:spPr>
          <a:xfrm>
            <a:off x="5998506" y="300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9860B4-7F12-4098-8460-686ECAE1EFE9}"/>
              </a:ext>
            </a:extLst>
          </p:cNvPr>
          <p:cNvSpPr txBox="1"/>
          <p:nvPr/>
        </p:nvSpPr>
        <p:spPr>
          <a:xfrm>
            <a:off x="6732240" y="300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727E20-3006-40B8-820C-6A114BAFB569}"/>
              </a:ext>
            </a:extLst>
          </p:cNvPr>
          <p:cNvSpPr txBox="1"/>
          <p:nvPr/>
        </p:nvSpPr>
        <p:spPr>
          <a:xfrm>
            <a:off x="7428794" y="300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73F9EA-4A40-4CFC-AB19-67A917D9C964}"/>
              </a:ext>
            </a:extLst>
          </p:cNvPr>
          <p:cNvSpPr txBox="1"/>
          <p:nvPr/>
        </p:nvSpPr>
        <p:spPr>
          <a:xfrm>
            <a:off x="8292890" y="300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5893CE-ACA1-4255-88FB-3AB94E3F66EE}"/>
              </a:ext>
            </a:extLst>
          </p:cNvPr>
          <p:cNvSpPr txBox="1"/>
          <p:nvPr/>
        </p:nvSpPr>
        <p:spPr>
          <a:xfrm>
            <a:off x="4788024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C57F2-B684-4E0F-9F6A-CB0503AE470E}"/>
              </a:ext>
            </a:extLst>
          </p:cNvPr>
          <p:cNvSpPr txBox="1"/>
          <p:nvPr/>
        </p:nvSpPr>
        <p:spPr>
          <a:xfrm>
            <a:off x="5436096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78397-E406-4FDC-BD8D-A071DAB2D53B}"/>
              </a:ext>
            </a:extLst>
          </p:cNvPr>
          <p:cNvSpPr txBox="1"/>
          <p:nvPr/>
        </p:nvSpPr>
        <p:spPr>
          <a:xfrm>
            <a:off x="6223513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EEDDD0-A154-456D-BCA3-811A9D0A7880}"/>
              </a:ext>
            </a:extLst>
          </p:cNvPr>
          <p:cNvSpPr txBox="1"/>
          <p:nvPr/>
        </p:nvSpPr>
        <p:spPr>
          <a:xfrm>
            <a:off x="6948264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5A17A5-877C-4AC8-B65D-0531C7E870E3}"/>
              </a:ext>
            </a:extLst>
          </p:cNvPr>
          <p:cNvSpPr txBox="1"/>
          <p:nvPr/>
        </p:nvSpPr>
        <p:spPr>
          <a:xfrm>
            <a:off x="7668344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64DE39-E474-411A-88FD-DCA34296B446}"/>
              </a:ext>
            </a:extLst>
          </p:cNvPr>
          <p:cNvSpPr txBox="1"/>
          <p:nvPr/>
        </p:nvSpPr>
        <p:spPr>
          <a:xfrm>
            <a:off x="8388424" y="3795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graphicFrame>
        <p:nvGraphicFramePr>
          <p:cNvPr id="73" name="Table 2">
            <a:extLst>
              <a:ext uri="{FF2B5EF4-FFF2-40B4-BE49-F238E27FC236}">
                <a16:creationId xmlns:a16="http://schemas.microsoft.com/office/drawing/2014/main" id="{2274319B-F570-4334-ADF7-758AF4CF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14750"/>
              </p:ext>
            </p:extLst>
          </p:nvPr>
        </p:nvGraphicFramePr>
        <p:xfrm>
          <a:off x="5052530" y="3363838"/>
          <a:ext cx="369593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186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739186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739186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739186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739186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51D11038-A847-4261-ADC6-16D19D4A00C2}"/>
              </a:ext>
            </a:extLst>
          </p:cNvPr>
          <p:cNvSpPr/>
          <p:nvPr/>
        </p:nvSpPr>
        <p:spPr>
          <a:xfrm>
            <a:off x="8321300" y="4371950"/>
            <a:ext cx="787204" cy="292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D8273A-700E-42ED-AAFA-5BC676E0CBC4}"/>
              </a:ext>
            </a:extLst>
          </p:cNvPr>
          <p:cNvSpPr txBox="1"/>
          <p:nvPr/>
        </p:nvSpPr>
        <p:spPr>
          <a:xfrm>
            <a:off x="8611453" y="4578682"/>
            <a:ext cx="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16C412-4B66-4299-9ED1-8FB82C76CFA4}"/>
              </a:ext>
            </a:extLst>
          </p:cNvPr>
          <p:cNvCxnSpPr>
            <a:cxnSpLocks/>
          </p:cNvCxnSpPr>
          <p:nvPr/>
        </p:nvCxnSpPr>
        <p:spPr>
          <a:xfrm flipV="1">
            <a:off x="8692086" y="4056088"/>
            <a:ext cx="0" cy="28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D41299-1A43-47BA-8773-7DA584212DE8}"/>
              </a:ext>
            </a:extLst>
          </p:cNvPr>
          <p:cNvCxnSpPr>
            <a:cxnSpLocks/>
            <a:endCxn id="53" idx="1"/>
          </p:cNvCxnSpPr>
          <p:nvPr/>
        </p:nvCxnSpPr>
        <p:spPr>
          <a:xfrm flipH="1" flipV="1">
            <a:off x="1349343" y="3145639"/>
            <a:ext cx="1479353" cy="333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D8D663-CA7C-4CF9-9EB6-1A721E211C39}"/>
              </a:ext>
            </a:extLst>
          </p:cNvPr>
          <p:cNvCxnSpPr>
            <a:cxnSpLocks/>
          </p:cNvCxnSpPr>
          <p:nvPr/>
        </p:nvCxnSpPr>
        <p:spPr>
          <a:xfrm flipH="1">
            <a:off x="1671472" y="3490575"/>
            <a:ext cx="1107903" cy="210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an array for C language Compiler?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EC412E-B9C7-4853-83ED-F96CA83F9C2D}"/>
              </a:ext>
            </a:extLst>
          </p:cNvPr>
          <p:cNvSpPr txBox="1"/>
          <p:nvPr/>
        </p:nvSpPr>
        <p:spPr>
          <a:xfrm>
            <a:off x="29132" y="1203598"/>
            <a:ext cx="9012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C compiler, an array is always a CONSTANT POINTER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33F55-408E-4484-A75C-DB0C9D182335}"/>
              </a:ext>
            </a:extLst>
          </p:cNvPr>
          <p:cNvSpPr txBox="1"/>
          <p:nvPr/>
        </p:nvSpPr>
        <p:spPr>
          <a:xfrm>
            <a:off x="2781404" y="3459653"/>
            <a:ext cx="33027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L-value should always be variable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 = y;</a:t>
            </a:r>
          </a:p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E41B2A-E157-4D66-9900-57841E481968}"/>
              </a:ext>
            </a:extLst>
          </p:cNvPr>
          <p:cNvSpPr/>
          <p:nvPr/>
        </p:nvSpPr>
        <p:spPr>
          <a:xfrm>
            <a:off x="439112" y="3939902"/>
            <a:ext cx="1230500" cy="7594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L-value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88ABE-7578-4822-A87C-6E5DF1FBBCF1}"/>
              </a:ext>
            </a:extLst>
          </p:cNvPr>
          <p:cNvCxnSpPr>
            <a:cxnSpLocks/>
          </p:cNvCxnSpPr>
          <p:nvPr/>
        </p:nvCxnSpPr>
        <p:spPr>
          <a:xfrm flipV="1">
            <a:off x="1691680" y="4191930"/>
            <a:ext cx="2369900" cy="108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786D885-313C-41B5-A49D-23D873CC2996}"/>
              </a:ext>
            </a:extLst>
          </p:cNvPr>
          <p:cNvSpPr/>
          <p:nvPr/>
        </p:nvSpPr>
        <p:spPr>
          <a:xfrm>
            <a:off x="7229932" y="3972508"/>
            <a:ext cx="1302508" cy="726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R-value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1CB888-0886-461D-9734-84DAE59F362B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4644008" y="4191930"/>
            <a:ext cx="2585924" cy="144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1BA1FEB-06CE-4ABF-B71E-C2E527C84534}"/>
              </a:ext>
            </a:extLst>
          </p:cNvPr>
          <p:cNvSpPr/>
          <p:nvPr/>
        </p:nvSpPr>
        <p:spPr>
          <a:xfrm>
            <a:off x="7308304" y="1101770"/>
            <a:ext cx="1440160" cy="7268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1EE5CF-8927-4E3C-968E-1A7086D0642D}"/>
              </a:ext>
            </a:extLst>
          </p:cNvPr>
          <p:cNvSpPr txBox="1"/>
          <p:nvPr/>
        </p:nvSpPr>
        <p:spPr>
          <a:xfrm>
            <a:off x="3419872" y="2026227"/>
            <a:ext cx="266429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Neither we can increment</a:t>
            </a:r>
          </a:p>
          <a:p>
            <a:pPr algn="ctr"/>
            <a:r>
              <a:rPr lang="en-US" dirty="0"/>
              <a:t>nor</a:t>
            </a:r>
          </a:p>
          <a:p>
            <a:pPr algn="ctr"/>
            <a:r>
              <a:rPr lang="en-US" dirty="0"/>
              <a:t>decrement this address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166B6-1B5B-49E2-88FD-1DC967E04565}"/>
              </a:ext>
            </a:extLst>
          </p:cNvPr>
          <p:cNvCxnSpPr>
            <a:cxnSpLocks/>
          </p:cNvCxnSpPr>
          <p:nvPr/>
        </p:nvCxnSpPr>
        <p:spPr>
          <a:xfrm flipV="1">
            <a:off x="5724128" y="1563638"/>
            <a:ext cx="894244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3E6849E2-67B3-45BB-907C-22E17937040D}"/>
              </a:ext>
            </a:extLst>
          </p:cNvPr>
          <p:cNvSpPr/>
          <p:nvPr/>
        </p:nvSpPr>
        <p:spPr>
          <a:xfrm>
            <a:off x="6167027" y="2154040"/>
            <a:ext cx="2797461" cy="164184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array</a:t>
            </a:r>
          </a:p>
          <a:p>
            <a:pPr algn="ctr"/>
            <a:r>
              <a:rPr lang="en-US" dirty="0"/>
              <a:t>name also</a:t>
            </a:r>
          </a:p>
          <a:p>
            <a:pPr algn="ctr"/>
            <a:r>
              <a:rPr lang="en-US" dirty="0"/>
              <a:t>produces address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5CFB0A-67B2-4CC0-95F5-B08F0B969F93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565758" y="1683848"/>
            <a:ext cx="246602" cy="564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9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Accessing Array Using Pointer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Accessing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2234" y="1015219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When we finished the Array chapter, then why are we studying the accessing array 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using pointer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There is a problem with the array which we have studied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The problem is that if we are using Turbo Compiler then the size of the array taken must </a:t>
            </a:r>
          </a:p>
          <a:p>
            <a:pPr marL="800100" lvl="1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be a constant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sym typeface="Wingdings" pitchFamily="2" charset="2"/>
              </a:rPr>
              <a:t>Then either it becomes too big for the user's needs and so memory will be wasted or </a:t>
            </a:r>
          </a:p>
          <a:p>
            <a:pPr marL="800100" lvl="1" indent="-342900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sym typeface="Wingdings" pitchFamily="2" charset="2"/>
              </a:rPr>
              <a:t>either it will be as much small that the code might be crash. </a:t>
            </a:r>
          </a:p>
          <a:p>
            <a:pPr marL="800100" lvl="1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So if we want that the array will be created on the user's demand size then we have to </a:t>
            </a:r>
          </a:p>
          <a:p>
            <a:pPr marL="800100" lvl="1" indent="-342900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discuss a topic named dynamic memory allocation and for that we should know how to </a:t>
            </a:r>
          </a:p>
          <a:p>
            <a:pPr marL="800100" lvl="1" indent="-342900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access array using pointer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Accessing an integer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28799"/>
            <a:ext cx="91440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We have to access this array via pointer take input from the user and initialize the array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and again print back the value of array on the console window</a:t>
            </a:r>
          </a:p>
          <a:p>
            <a:pPr lvl="2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int arr[5], i, *p;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p = arr;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clrscr();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for(i = 0; i &lt;= 4; i++)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    printf("Enter Value: ");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    scanf("%d", p + i);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for(i = 0; i &lt;= 4; i++)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        printf("%d\n", *(p + i));</a:t>
            </a:r>
          </a:p>
          <a:p>
            <a:pPr lvl="1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CA3F29-E5EB-4656-9ACA-2A29B2D2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92684"/>
              </p:ext>
            </p:extLst>
          </p:nvPr>
        </p:nvGraphicFramePr>
        <p:xfrm>
          <a:off x="4548336" y="2272918"/>
          <a:ext cx="41281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624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E3E8C-30F5-4E58-A9EF-8D33D482A823}"/>
              </a:ext>
            </a:extLst>
          </p:cNvPr>
          <p:cNvSpPr txBox="1"/>
          <p:nvPr/>
        </p:nvSpPr>
        <p:spPr>
          <a:xfrm>
            <a:off x="3900402" y="22744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83EE0-C66F-4880-A12F-709722329E0B}"/>
              </a:ext>
            </a:extLst>
          </p:cNvPr>
          <p:cNvSpPr txBox="1"/>
          <p:nvPr/>
        </p:nvSpPr>
        <p:spPr>
          <a:xfrm>
            <a:off x="4692490" y="1923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33956-64CA-4445-89EE-92C24728F190}"/>
              </a:ext>
            </a:extLst>
          </p:cNvPr>
          <p:cNvSpPr txBox="1"/>
          <p:nvPr/>
        </p:nvSpPr>
        <p:spPr>
          <a:xfrm>
            <a:off x="5580112" y="1923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0F49C-8EB4-4DB5-953F-CA719C6EC778}"/>
              </a:ext>
            </a:extLst>
          </p:cNvPr>
          <p:cNvSpPr txBox="1"/>
          <p:nvPr/>
        </p:nvSpPr>
        <p:spPr>
          <a:xfrm>
            <a:off x="6420682" y="1923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58E38-5DC3-4035-B785-EE5A7717D83D}"/>
              </a:ext>
            </a:extLst>
          </p:cNvPr>
          <p:cNvSpPr txBox="1"/>
          <p:nvPr/>
        </p:nvSpPr>
        <p:spPr>
          <a:xfrm>
            <a:off x="7212770" y="1923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C3062-F16D-4EE9-8F96-B1A42FF8E9F4}"/>
              </a:ext>
            </a:extLst>
          </p:cNvPr>
          <p:cNvSpPr txBox="1"/>
          <p:nvPr/>
        </p:nvSpPr>
        <p:spPr>
          <a:xfrm>
            <a:off x="8076866" y="1923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812EF-EB9D-4C34-9285-0185221B9E07}"/>
              </a:ext>
            </a:extLst>
          </p:cNvPr>
          <p:cNvSpPr txBox="1"/>
          <p:nvPr/>
        </p:nvSpPr>
        <p:spPr>
          <a:xfrm>
            <a:off x="4211960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8938F-553B-4AEA-8EE2-2138A804A2FA}"/>
              </a:ext>
            </a:extLst>
          </p:cNvPr>
          <p:cNvSpPr txBox="1"/>
          <p:nvPr/>
        </p:nvSpPr>
        <p:spPr>
          <a:xfrm>
            <a:off x="5071385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9D36-4076-48D2-9454-288213E38556}"/>
              </a:ext>
            </a:extLst>
          </p:cNvPr>
          <p:cNvSpPr txBox="1"/>
          <p:nvPr/>
        </p:nvSpPr>
        <p:spPr>
          <a:xfrm>
            <a:off x="5863473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EEDDB-2B94-48D2-903C-1884D334FEEA}"/>
              </a:ext>
            </a:extLst>
          </p:cNvPr>
          <p:cNvSpPr txBox="1"/>
          <p:nvPr/>
        </p:nvSpPr>
        <p:spPr>
          <a:xfrm>
            <a:off x="6660232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D4C2C-99E0-473C-86A4-9D543DF6B43E}"/>
              </a:ext>
            </a:extLst>
          </p:cNvPr>
          <p:cNvSpPr txBox="1"/>
          <p:nvPr/>
        </p:nvSpPr>
        <p:spPr>
          <a:xfrm>
            <a:off x="7519657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7F739-FFE4-4F1F-94AB-27F95C1480BE}"/>
              </a:ext>
            </a:extLst>
          </p:cNvPr>
          <p:cNvSpPr txBox="1"/>
          <p:nvPr/>
        </p:nvSpPr>
        <p:spPr>
          <a:xfrm>
            <a:off x="8383753" y="27157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56A3F-01D4-41A0-B502-31DF9839A11A}"/>
              </a:ext>
            </a:extLst>
          </p:cNvPr>
          <p:cNvSpPr/>
          <p:nvPr/>
        </p:nvSpPr>
        <p:spPr>
          <a:xfrm>
            <a:off x="4211960" y="4226306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3F93F-4E78-437D-B0B5-A0BDFEDD0F4F}"/>
              </a:ext>
            </a:extLst>
          </p:cNvPr>
          <p:cNvSpPr txBox="1"/>
          <p:nvPr/>
        </p:nvSpPr>
        <p:spPr>
          <a:xfrm>
            <a:off x="4407901" y="459692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A3C08-A700-4662-AC06-34BC7CF20B3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538331" y="3085098"/>
            <a:ext cx="1" cy="110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267DE9-6811-4045-A23B-0A36F8A575E9}"/>
              </a:ext>
            </a:extLst>
          </p:cNvPr>
          <p:cNvSpPr txBox="1"/>
          <p:nvPr/>
        </p:nvSpPr>
        <p:spPr>
          <a:xfrm>
            <a:off x="5802968" y="3291830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p + i = 2000 + 0 = 2000</a:t>
            </a:r>
          </a:p>
          <a:p>
            <a:r>
              <a:rPr lang="nn-NO" dirty="0"/>
              <a:t>p + i = 2000 + 1 = 2002</a:t>
            </a:r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F128BAC-8B7E-475D-8EB2-DF782166A751}"/>
              </a:ext>
            </a:extLst>
          </p:cNvPr>
          <p:cNvSpPr/>
          <p:nvPr/>
        </p:nvSpPr>
        <p:spPr>
          <a:xfrm>
            <a:off x="7846028" y="3887877"/>
            <a:ext cx="159540" cy="5560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E73655-1825-473C-8AF4-CD6395A41FD9}"/>
              </a:ext>
            </a:extLst>
          </p:cNvPr>
          <p:cNvSpPr/>
          <p:nvPr/>
        </p:nvSpPr>
        <p:spPr>
          <a:xfrm>
            <a:off x="7164288" y="4443958"/>
            <a:ext cx="1463686" cy="53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this </a:t>
            </a:r>
          </a:p>
          <a:p>
            <a:pPr algn="ctr"/>
            <a:r>
              <a:rPr lang="en-US" dirty="0"/>
              <a:t>happened?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EFA80-85D6-4583-A315-B2760F1FFF6C}"/>
              </a:ext>
            </a:extLst>
          </p:cNvPr>
          <p:cNvSpPr/>
          <p:nvPr/>
        </p:nvSpPr>
        <p:spPr>
          <a:xfrm>
            <a:off x="2310112" y="1779662"/>
            <a:ext cx="103775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way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Reason behind this behavior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Because when we add something in the address then the compiler doesn't solve it like 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normal math instead of this it applies a special formula which is</a:t>
            </a:r>
          </a:p>
          <a:p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p + i = p + i * sizeof(&lt;data_type_of_pointer&gt;)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p + i = p + i * sizeof(&lt;data_type_of_pointer&gt;)</a:t>
            </a: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FE0E93-380A-4EBE-B737-A957C27100FC}"/>
              </a:ext>
            </a:extLst>
          </p:cNvPr>
          <p:cNvCxnSpPr>
            <a:cxnSpLocks/>
          </p:cNvCxnSpPr>
          <p:nvPr/>
        </p:nvCxnSpPr>
        <p:spPr>
          <a:xfrm>
            <a:off x="1259632" y="2334559"/>
            <a:ext cx="0" cy="474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C13F91-251E-4EDE-B401-4647F7A56A1B}"/>
              </a:ext>
            </a:extLst>
          </p:cNvPr>
          <p:cNvSpPr txBox="1"/>
          <p:nvPr/>
        </p:nvSpPr>
        <p:spPr>
          <a:xfrm>
            <a:off x="899592" y="271576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+ 1 * sizeof(int)</a:t>
            </a:r>
          </a:p>
          <a:p>
            <a:r>
              <a:rPr lang="en-US" dirty="0"/>
              <a:t>2000 + 1 * 2               2000 + 2 = 2002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8F1023-D163-41ED-BE53-6EA644A4541B}"/>
              </a:ext>
            </a:extLst>
          </p:cNvPr>
          <p:cNvCxnSpPr>
            <a:cxnSpLocks/>
          </p:cNvCxnSpPr>
          <p:nvPr/>
        </p:nvCxnSpPr>
        <p:spPr>
          <a:xfrm>
            <a:off x="2195736" y="3147814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D2F2BF-A2EF-46C0-AD53-2B17198092B5}"/>
              </a:ext>
            </a:extLst>
          </p:cNvPr>
          <p:cNvCxnSpPr>
            <a:cxnSpLocks/>
          </p:cNvCxnSpPr>
          <p:nvPr/>
        </p:nvCxnSpPr>
        <p:spPr>
          <a:xfrm>
            <a:off x="1259632" y="3753552"/>
            <a:ext cx="0" cy="474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E08DDB-DB79-4BA2-9A2D-A3BA16585DC4}"/>
              </a:ext>
            </a:extLst>
          </p:cNvPr>
          <p:cNvSpPr txBox="1"/>
          <p:nvPr/>
        </p:nvSpPr>
        <p:spPr>
          <a:xfrm>
            <a:off x="899592" y="4229675"/>
            <a:ext cx="356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+ 2 * sizeof(int)</a:t>
            </a:r>
          </a:p>
          <a:p>
            <a:r>
              <a:rPr lang="en-US" dirty="0"/>
              <a:t>2000 + 2 * 2              2000 + 4 = 2004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CA9459-16AA-4A1D-AA1B-8BC80A5510B2}"/>
              </a:ext>
            </a:extLst>
          </p:cNvPr>
          <p:cNvCxnSpPr>
            <a:cxnSpLocks/>
          </p:cNvCxnSpPr>
          <p:nvPr/>
        </p:nvCxnSpPr>
        <p:spPr>
          <a:xfrm>
            <a:off x="2195736" y="465998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1C1F208-5546-477F-9B15-18BEF39A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26010"/>
              </p:ext>
            </p:extLst>
          </p:nvPr>
        </p:nvGraphicFramePr>
        <p:xfrm>
          <a:off x="4692352" y="2326688"/>
          <a:ext cx="41281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624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2B1CDB4-9040-4C1A-B98B-A3E37D48F24C}"/>
              </a:ext>
            </a:extLst>
          </p:cNvPr>
          <p:cNvSpPr txBox="1"/>
          <p:nvPr/>
        </p:nvSpPr>
        <p:spPr>
          <a:xfrm>
            <a:off x="4044418" y="23281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D51C4-BC0D-4DB3-9360-F83BDCD36079}"/>
              </a:ext>
            </a:extLst>
          </p:cNvPr>
          <p:cNvSpPr txBox="1"/>
          <p:nvPr/>
        </p:nvSpPr>
        <p:spPr>
          <a:xfrm>
            <a:off x="4836506" y="19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6F697-0E8F-437A-8BA6-D374196EA668}"/>
              </a:ext>
            </a:extLst>
          </p:cNvPr>
          <p:cNvSpPr txBox="1"/>
          <p:nvPr/>
        </p:nvSpPr>
        <p:spPr>
          <a:xfrm>
            <a:off x="5724128" y="19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36489-F8E2-47FF-AF03-31C81BC08279}"/>
              </a:ext>
            </a:extLst>
          </p:cNvPr>
          <p:cNvSpPr txBox="1"/>
          <p:nvPr/>
        </p:nvSpPr>
        <p:spPr>
          <a:xfrm>
            <a:off x="6564698" y="19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F2FB3B-E353-4AA7-AFDA-EE494DA24F08}"/>
              </a:ext>
            </a:extLst>
          </p:cNvPr>
          <p:cNvSpPr txBox="1"/>
          <p:nvPr/>
        </p:nvSpPr>
        <p:spPr>
          <a:xfrm>
            <a:off x="7356786" y="19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80431-2978-4FD3-8BE1-AB9F6FE63A58}"/>
              </a:ext>
            </a:extLst>
          </p:cNvPr>
          <p:cNvSpPr txBox="1"/>
          <p:nvPr/>
        </p:nvSpPr>
        <p:spPr>
          <a:xfrm>
            <a:off x="8220882" y="19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DAEC2-2CC0-4A91-9457-CDAA21BD5708}"/>
              </a:ext>
            </a:extLst>
          </p:cNvPr>
          <p:cNvSpPr txBox="1"/>
          <p:nvPr/>
        </p:nvSpPr>
        <p:spPr>
          <a:xfrm>
            <a:off x="4355976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34D53-6748-498A-A9C9-EA7D0CB92C56}"/>
              </a:ext>
            </a:extLst>
          </p:cNvPr>
          <p:cNvSpPr txBox="1"/>
          <p:nvPr/>
        </p:nvSpPr>
        <p:spPr>
          <a:xfrm>
            <a:off x="5215401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1F67D-3445-4667-8904-3F827E98C9F3}"/>
              </a:ext>
            </a:extLst>
          </p:cNvPr>
          <p:cNvSpPr txBox="1"/>
          <p:nvPr/>
        </p:nvSpPr>
        <p:spPr>
          <a:xfrm>
            <a:off x="6007489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7EDD8-9163-4DEF-8776-859FEE03A9F0}"/>
              </a:ext>
            </a:extLst>
          </p:cNvPr>
          <p:cNvSpPr txBox="1"/>
          <p:nvPr/>
        </p:nvSpPr>
        <p:spPr>
          <a:xfrm>
            <a:off x="6804248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4032FA-D745-404D-913C-77CDB2CC79BB}"/>
              </a:ext>
            </a:extLst>
          </p:cNvPr>
          <p:cNvSpPr txBox="1"/>
          <p:nvPr/>
        </p:nvSpPr>
        <p:spPr>
          <a:xfrm>
            <a:off x="7663673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41F02-5323-411C-BADC-323FBFBD83F9}"/>
              </a:ext>
            </a:extLst>
          </p:cNvPr>
          <p:cNvSpPr txBox="1"/>
          <p:nvPr/>
        </p:nvSpPr>
        <p:spPr>
          <a:xfrm>
            <a:off x="8527769" y="2769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717DC8-B515-421E-AC2F-C1CD14557AA8}"/>
              </a:ext>
            </a:extLst>
          </p:cNvPr>
          <p:cNvSpPr/>
          <p:nvPr/>
        </p:nvSpPr>
        <p:spPr>
          <a:xfrm>
            <a:off x="6168008" y="3970033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328CA-1011-4657-B54A-95B596590EB6}"/>
              </a:ext>
            </a:extLst>
          </p:cNvPr>
          <p:cNvSpPr txBox="1"/>
          <p:nvPr/>
        </p:nvSpPr>
        <p:spPr>
          <a:xfrm>
            <a:off x="6363949" y="438465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B0B50A-F0E2-48EE-8B09-B391132BA4AB}"/>
              </a:ext>
            </a:extLst>
          </p:cNvPr>
          <p:cNvCxnSpPr>
            <a:cxnSpLocks/>
          </p:cNvCxnSpPr>
          <p:nvPr/>
        </p:nvCxnSpPr>
        <p:spPr>
          <a:xfrm flipH="1" flipV="1">
            <a:off x="4832458" y="3046768"/>
            <a:ext cx="1684738" cy="834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Pointer Arithmetic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18BC4-F7FE-48BC-8A2B-476A972248FF}"/>
              </a:ext>
            </a:extLst>
          </p:cNvPr>
          <p:cNvSpPr/>
          <p:nvPr/>
        </p:nvSpPr>
        <p:spPr>
          <a:xfrm>
            <a:off x="2555776" y="1142990"/>
            <a:ext cx="38164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C programming maths is of 2 types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21321-B0D1-4076-B6D5-D5FD2D19BC17}"/>
              </a:ext>
            </a:extLst>
          </p:cNvPr>
          <p:cNvCxnSpPr/>
          <p:nvPr/>
        </p:nvCxnSpPr>
        <p:spPr>
          <a:xfrm>
            <a:off x="4499992" y="1707654"/>
            <a:ext cx="2448272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8101E7-6D78-4B01-97BC-364A830F952E}"/>
              </a:ext>
            </a:extLst>
          </p:cNvPr>
          <p:cNvCxnSpPr>
            <a:cxnSpLocks/>
          </p:cNvCxnSpPr>
          <p:nvPr/>
        </p:nvCxnSpPr>
        <p:spPr>
          <a:xfrm flipH="1">
            <a:off x="2051720" y="1707654"/>
            <a:ext cx="2448272" cy="86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79B1D2-F49B-4A5E-8D5B-B45A27A34AA7}"/>
              </a:ext>
            </a:extLst>
          </p:cNvPr>
          <p:cNvSpPr/>
          <p:nvPr/>
        </p:nvSpPr>
        <p:spPr>
          <a:xfrm>
            <a:off x="755576" y="2654130"/>
            <a:ext cx="2196244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Maths of values</a:t>
            </a:r>
          </a:p>
          <a:p>
            <a:pPr algn="ctr"/>
            <a:r>
              <a:rPr lang="en-US" dirty="0"/>
              <a:t>(Real World Maths)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F6704B-811D-4923-993B-14376EE56310}"/>
              </a:ext>
            </a:extLst>
          </p:cNvPr>
          <p:cNvSpPr/>
          <p:nvPr/>
        </p:nvSpPr>
        <p:spPr>
          <a:xfrm>
            <a:off x="5832140" y="2715766"/>
            <a:ext cx="2196244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Maths of address</a:t>
            </a:r>
          </a:p>
          <a:p>
            <a:pPr algn="ctr"/>
            <a:r>
              <a:rPr lang="en-US" dirty="0"/>
              <a:t>(Different)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F1271-8E6D-47AF-AA6E-7B97313EFD81}"/>
              </a:ext>
            </a:extLst>
          </p:cNvPr>
          <p:cNvSpPr txBox="1"/>
          <p:nvPr/>
        </p:nvSpPr>
        <p:spPr>
          <a:xfrm>
            <a:off x="3659768" y="3651870"/>
            <a:ext cx="5448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Whenever we will add some value to an address,</a:t>
            </a:r>
          </a:p>
          <a:p>
            <a:r>
              <a:rPr lang="en-US" dirty="0">
                <a:solidFill>
                  <a:srgbClr val="FFC000"/>
                </a:solidFill>
              </a:rPr>
              <a:t>then the compiler will not directly perform the addition.</a:t>
            </a:r>
          </a:p>
          <a:p>
            <a:r>
              <a:rPr lang="en-US" dirty="0">
                <a:solidFill>
                  <a:srgbClr val="FFC000"/>
                </a:solidFill>
              </a:rPr>
              <a:t>Rather the compiler multiplies the added value with </a:t>
            </a:r>
          </a:p>
          <a:p>
            <a:r>
              <a:rPr lang="en-US" dirty="0">
                <a:solidFill>
                  <a:srgbClr val="FFC000"/>
                </a:solidFill>
              </a:rPr>
              <a:t>the sizeof the data type of the address(pointer).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we have learn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we add 1 in an integer pointer then 2 Bytes will be added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we add 1 in a character pointer then 1 Byte will be added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we add 1 in a float pointer then 4 Bytes will be added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This also applies on direct addresses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For Example:-</a:t>
            </a:r>
          </a:p>
          <a:p>
            <a:pPr lvl="1"/>
            <a:endParaRPr lang="es-ES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s-ES" b="1" dirty="0">
                <a:solidFill>
                  <a:srgbClr val="0000CC"/>
                </a:solidFill>
                <a:sym typeface="Wingdings" pitchFamily="2" charset="2"/>
              </a:rPr>
              <a:t>int a;</a:t>
            </a:r>
          </a:p>
          <a:p>
            <a:pPr lvl="2"/>
            <a:r>
              <a:rPr lang="es-ES" b="1" dirty="0">
                <a:solidFill>
                  <a:srgbClr val="0000CC"/>
                </a:solidFill>
                <a:sym typeface="Wingdings" pitchFamily="2" charset="2"/>
              </a:rPr>
              <a:t>printf("%u", &amp;a);//5000</a:t>
            </a:r>
          </a:p>
          <a:p>
            <a:pPr lvl="2"/>
            <a:r>
              <a:rPr lang="es-ES" b="1" dirty="0">
                <a:solidFill>
                  <a:srgbClr val="0000CC"/>
                </a:solidFill>
                <a:sym typeface="Wingdings" pitchFamily="2" charset="2"/>
              </a:rPr>
              <a:t>printf("%u", &amp;a + 1);//5002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Accessing an integer array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64115" y="928670"/>
            <a:ext cx="914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arr[5], i, *p;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= arr;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for(i = 0; i &lt;= 4; i++)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printf("Enter a value: ");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scanf("%d", p);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= arr;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for(i = 0; i &lt;= 4; i++)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printf("%d\n", *p);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CA3F29-E5EB-4656-9ACA-2A29B2D2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59858"/>
              </p:ext>
            </p:extLst>
          </p:nvPr>
        </p:nvGraphicFramePr>
        <p:xfrm>
          <a:off x="4237321" y="1519897"/>
          <a:ext cx="465318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637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29270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E3E8C-30F5-4E58-A9EF-8D33D482A823}"/>
              </a:ext>
            </a:extLst>
          </p:cNvPr>
          <p:cNvSpPr txBox="1"/>
          <p:nvPr/>
        </p:nvSpPr>
        <p:spPr>
          <a:xfrm>
            <a:off x="3822947" y="1521246"/>
            <a:ext cx="51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83EE0-C66F-4880-A12F-709722329E0B}"/>
              </a:ext>
            </a:extLst>
          </p:cNvPr>
          <p:cNvSpPr txBox="1"/>
          <p:nvPr/>
        </p:nvSpPr>
        <p:spPr>
          <a:xfrm>
            <a:off x="4624822" y="1170498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33956-64CA-4445-89EE-92C24728F190}"/>
              </a:ext>
            </a:extLst>
          </p:cNvPr>
          <p:cNvSpPr txBox="1"/>
          <p:nvPr/>
        </p:nvSpPr>
        <p:spPr>
          <a:xfrm>
            <a:off x="5512444" y="1170498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0F49C-8EB4-4DB5-953F-CA719C6EC778}"/>
              </a:ext>
            </a:extLst>
          </p:cNvPr>
          <p:cNvSpPr txBox="1"/>
          <p:nvPr/>
        </p:nvSpPr>
        <p:spPr>
          <a:xfrm>
            <a:off x="6353014" y="1170498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58E38-5DC3-4035-B785-EE5A7717D83D}"/>
              </a:ext>
            </a:extLst>
          </p:cNvPr>
          <p:cNvSpPr txBox="1"/>
          <p:nvPr/>
        </p:nvSpPr>
        <p:spPr>
          <a:xfrm>
            <a:off x="7145102" y="1170498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C3062-F16D-4EE9-8F96-B1A42FF8E9F4}"/>
              </a:ext>
            </a:extLst>
          </p:cNvPr>
          <p:cNvSpPr txBox="1"/>
          <p:nvPr/>
        </p:nvSpPr>
        <p:spPr>
          <a:xfrm>
            <a:off x="8264390" y="1170498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812EF-EB9D-4C34-9285-0185221B9E07}"/>
              </a:ext>
            </a:extLst>
          </p:cNvPr>
          <p:cNvSpPr txBox="1"/>
          <p:nvPr/>
        </p:nvSpPr>
        <p:spPr>
          <a:xfrm>
            <a:off x="4163478" y="198639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8938F-553B-4AEA-8EE2-2138A804A2FA}"/>
              </a:ext>
            </a:extLst>
          </p:cNvPr>
          <p:cNvSpPr txBox="1"/>
          <p:nvPr/>
        </p:nvSpPr>
        <p:spPr>
          <a:xfrm>
            <a:off x="5022903" y="198639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9D36-4076-48D2-9454-288213E38556}"/>
              </a:ext>
            </a:extLst>
          </p:cNvPr>
          <p:cNvSpPr txBox="1"/>
          <p:nvPr/>
        </p:nvSpPr>
        <p:spPr>
          <a:xfrm>
            <a:off x="5773480" y="19863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EEDDB-2B94-48D2-903C-1884D334FEEA}"/>
              </a:ext>
            </a:extLst>
          </p:cNvPr>
          <p:cNvSpPr txBox="1"/>
          <p:nvPr/>
        </p:nvSpPr>
        <p:spPr>
          <a:xfrm>
            <a:off x="6570239" y="1962586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D4C2C-99E0-473C-86A4-9D543DF6B43E}"/>
              </a:ext>
            </a:extLst>
          </p:cNvPr>
          <p:cNvSpPr txBox="1"/>
          <p:nvPr/>
        </p:nvSpPr>
        <p:spPr>
          <a:xfrm>
            <a:off x="7429664" y="1962586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7F739-FFE4-4F1F-94AB-27F95C1480BE}"/>
              </a:ext>
            </a:extLst>
          </p:cNvPr>
          <p:cNvSpPr txBox="1"/>
          <p:nvPr/>
        </p:nvSpPr>
        <p:spPr>
          <a:xfrm>
            <a:off x="8516754" y="1962586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56A3F-01D4-41A0-B502-31DF9839A11A}"/>
              </a:ext>
            </a:extLst>
          </p:cNvPr>
          <p:cNvSpPr/>
          <p:nvPr/>
        </p:nvSpPr>
        <p:spPr>
          <a:xfrm>
            <a:off x="3178487" y="2008920"/>
            <a:ext cx="69837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3F93F-4E78-437D-B0B5-A0BDFEDD0F4F}"/>
              </a:ext>
            </a:extLst>
          </p:cNvPr>
          <p:cNvSpPr txBox="1"/>
          <p:nvPr/>
        </p:nvSpPr>
        <p:spPr>
          <a:xfrm>
            <a:off x="3354936" y="2418442"/>
            <a:ext cx="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A3C08-A700-4662-AC06-34BC7CF20B3A}"/>
              </a:ext>
            </a:extLst>
          </p:cNvPr>
          <p:cNvCxnSpPr>
            <a:cxnSpLocks/>
          </p:cNvCxnSpPr>
          <p:nvPr/>
        </p:nvCxnSpPr>
        <p:spPr>
          <a:xfrm>
            <a:off x="3876863" y="2151784"/>
            <a:ext cx="335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267DE9-6811-4045-A23B-0A36F8A575E9}"/>
              </a:ext>
            </a:extLst>
          </p:cNvPr>
          <p:cNvSpPr txBox="1"/>
          <p:nvPr/>
        </p:nvSpPr>
        <p:spPr>
          <a:xfrm>
            <a:off x="3395579" y="4165259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solidFill>
                  <a:srgbClr val="FF0000"/>
                </a:solidFill>
              </a:rPr>
              <a:t>p++ =&gt; p = p + 1</a:t>
            </a:r>
          </a:p>
          <a:p>
            <a:r>
              <a:rPr lang="nn-NO" dirty="0">
                <a:solidFill>
                  <a:srgbClr val="FF0000"/>
                </a:solidFill>
              </a:rPr>
              <a:t>             p = 2000 + 1</a:t>
            </a:r>
          </a:p>
          <a:p>
            <a:r>
              <a:rPr lang="nn-NO" dirty="0">
                <a:solidFill>
                  <a:srgbClr val="FF0000"/>
                </a:solidFill>
              </a:rPr>
              <a:t>             p = 2002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C9DDC05E-9010-4042-BB14-CAE442E7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84996"/>
              </p:ext>
            </p:extLst>
          </p:nvPr>
        </p:nvGraphicFramePr>
        <p:xfrm>
          <a:off x="4266294" y="3392105"/>
          <a:ext cx="465318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637">
                  <a:extLst>
                    <a:ext uri="{9D8B030D-6E8A-4147-A177-3AD203B41FA5}">
                      <a16:colId xmlns:a16="http://schemas.microsoft.com/office/drawing/2014/main" val="4105472496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3323930313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2009496973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3948290395"/>
                    </a:ext>
                  </a:extLst>
                </a:gridCol>
                <a:gridCol w="930637">
                  <a:extLst>
                    <a:ext uri="{9D8B030D-6E8A-4147-A177-3AD203B41FA5}">
                      <a16:colId xmlns:a16="http://schemas.microsoft.com/office/drawing/2014/main" val="2438415651"/>
                    </a:ext>
                  </a:extLst>
                </a:gridCol>
              </a:tblGrid>
              <a:tr h="29270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100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EF0426-CAFE-4341-8446-AAA29D478847}"/>
              </a:ext>
            </a:extLst>
          </p:cNvPr>
          <p:cNvSpPr txBox="1"/>
          <p:nvPr/>
        </p:nvSpPr>
        <p:spPr>
          <a:xfrm>
            <a:off x="3851920" y="3393454"/>
            <a:ext cx="51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0D6AD-C2C0-46C4-A1A4-6DBDDCD399FF}"/>
              </a:ext>
            </a:extLst>
          </p:cNvPr>
          <p:cNvSpPr txBox="1"/>
          <p:nvPr/>
        </p:nvSpPr>
        <p:spPr>
          <a:xfrm>
            <a:off x="4653795" y="3042706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13DF5-41F2-4A30-BC98-A2D7FCAE5084}"/>
              </a:ext>
            </a:extLst>
          </p:cNvPr>
          <p:cNvSpPr txBox="1"/>
          <p:nvPr/>
        </p:nvSpPr>
        <p:spPr>
          <a:xfrm>
            <a:off x="5541417" y="3042706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084D0E-1EB6-4E03-943F-3D37DDDC2F5C}"/>
              </a:ext>
            </a:extLst>
          </p:cNvPr>
          <p:cNvSpPr txBox="1"/>
          <p:nvPr/>
        </p:nvSpPr>
        <p:spPr>
          <a:xfrm>
            <a:off x="6381987" y="3042706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5B219A-9FA8-433E-B84C-351D37CF4014}"/>
              </a:ext>
            </a:extLst>
          </p:cNvPr>
          <p:cNvSpPr txBox="1"/>
          <p:nvPr/>
        </p:nvSpPr>
        <p:spPr>
          <a:xfrm>
            <a:off x="7174075" y="3042706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2B526D-346B-488D-8328-A42AB26AB325}"/>
              </a:ext>
            </a:extLst>
          </p:cNvPr>
          <p:cNvSpPr txBox="1"/>
          <p:nvPr/>
        </p:nvSpPr>
        <p:spPr>
          <a:xfrm>
            <a:off x="8264390" y="3042706"/>
            <a:ext cx="3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07676-EAFB-4FC3-A926-5DCA7041FAD6}"/>
              </a:ext>
            </a:extLst>
          </p:cNvPr>
          <p:cNvSpPr txBox="1"/>
          <p:nvPr/>
        </p:nvSpPr>
        <p:spPr>
          <a:xfrm>
            <a:off x="4150940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099C3C-A1A3-42BB-A556-A2218685136E}"/>
              </a:ext>
            </a:extLst>
          </p:cNvPr>
          <p:cNvSpPr txBox="1"/>
          <p:nvPr/>
        </p:nvSpPr>
        <p:spPr>
          <a:xfrm>
            <a:off x="5010365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FC708-9981-4F8F-B801-269749011170}"/>
              </a:ext>
            </a:extLst>
          </p:cNvPr>
          <p:cNvSpPr txBox="1"/>
          <p:nvPr/>
        </p:nvSpPr>
        <p:spPr>
          <a:xfrm>
            <a:off x="5802453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DCB88E-0889-4802-8A77-34077F59BE56}"/>
              </a:ext>
            </a:extLst>
          </p:cNvPr>
          <p:cNvSpPr txBox="1"/>
          <p:nvPr/>
        </p:nvSpPr>
        <p:spPr>
          <a:xfrm>
            <a:off x="6716554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1BA6CF-F241-4908-A3E9-ADCD579FA718}"/>
              </a:ext>
            </a:extLst>
          </p:cNvPr>
          <p:cNvSpPr txBox="1"/>
          <p:nvPr/>
        </p:nvSpPr>
        <p:spPr>
          <a:xfrm>
            <a:off x="7580650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A9500-44C4-4C27-B111-D896E9F4D231}"/>
              </a:ext>
            </a:extLst>
          </p:cNvPr>
          <p:cNvSpPr txBox="1"/>
          <p:nvPr/>
        </p:nvSpPr>
        <p:spPr>
          <a:xfrm>
            <a:off x="8516754" y="3834794"/>
            <a:ext cx="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FBEC9-7807-40EA-99D7-4F60C5BEBC85}"/>
              </a:ext>
            </a:extLst>
          </p:cNvPr>
          <p:cNvSpPr/>
          <p:nvPr/>
        </p:nvSpPr>
        <p:spPr>
          <a:xfrm>
            <a:off x="8321300" y="4443958"/>
            <a:ext cx="787204" cy="292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44F952-5764-45B6-BFC5-68A8B4B8B85A}"/>
              </a:ext>
            </a:extLst>
          </p:cNvPr>
          <p:cNvSpPr txBox="1"/>
          <p:nvPr/>
        </p:nvSpPr>
        <p:spPr>
          <a:xfrm>
            <a:off x="8611453" y="4650690"/>
            <a:ext cx="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804BDB-A15E-4400-8530-F99816CFF086}"/>
              </a:ext>
            </a:extLst>
          </p:cNvPr>
          <p:cNvCxnSpPr>
            <a:cxnSpLocks/>
          </p:cNvCxnSpPr>
          <p:nvPr/>
        </p:nvCxnSpPr>
        <p:spPr>
          <a:xfrm flipV="1">
            <a:off x="8692086" y="4128096"/>
            <a:ext cx="0" cy="28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BCA3E9-DDDC-4A51-A781-69CED8EE6DA2}"/>
              </a:ext>
            </a:extLst>
          </p:cNvPr>
          <p:cNvSpPr txBox="1"/>
          <p:nvPr/>
        </p:nvSpPr>
        <p:spPr>
          <a:xfrm>
            <a:off x="5947866" y="4122826"/>
            <a:ext cx="273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rgbClr val="FF0000"/>
                </a:solidFill>
              </a:rPr>
              <a:t>p++ =&gt; p = p + 1</a:t>
            </a:r>
          </a:p>
          <a:p>
            <a:r>
              <a:rPr lang="nn-NO" dirty="0">
                <a:solidFill>
                  <a:srgbClr val="FF0000"/>
                </a:solidFill>
              </a:rPr>
              <a:t>             p = 2002 + 1</a:t>
            </a:r>
          </a:p>
          <a:p>
            <a:r>
              <a:rPr lang="nn-NO" dirty="0">
                <a:solidFill>
                  <a:srgbClr val="FF0000"/>
                </a:solidFill>
              </a:rPr>
              <a:t>             p = 2004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7731BF-8D0B-4D01-B0DB-F0F34078A790}"/>
              </a:ext>
            </a:extLst>
          </p:cNvPr>
          <p:cNvSpPr/>
          <p:nvPr/>
        </p:nvSpPr>
        <p:spPr>
          <a:xfrm>
            <a:off x="2166096" y="1131590"/>
            <a:ext cx="1325784" cy="455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Second way</a:t>
            </a:r>
          </a:p>
        </p:txBody>
      </p:sp>
    </p:spTree>
    <p:extLst>
      <p:ext uri="{BB962C8B-B14F-4D97-AF65-F5344CB8AC3E}">
        <p14:creationId xmlns:p14="http://schemas.microsoft.com/office/powerpoint/2010/main" val="427709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behavior of the following programmer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arr[5] = {10, 20, 30, 40, 50};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printf("%d", arr[3]);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printf("\n%d", arr[10]);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A737BC-B938-47A7-99CB-FF5CA03E4481}"/>
              </a:ext>
            </a:extLst>
          </p:cNvPr>
          <p:cNvSpPr/>
          <p:nvPr/>
        </p:nvSpPr>
        <p:spPr>
          <a:xfrm rot="16200000">
            <a:off x="3528287" y="1718746"/>
            <a:ext cx="288032" cy="190569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C184F-90A7-4858-9D3C-33E70BAA6B75}"/>
              </a:ext>
            </a:extLst>
          </p:cNvPr>
          <p:cNvSpPr/>
          <p:nvPr/>
        </p:nvSpPr>
        <p:spPr>
          <a:xfrm>
            <a:off x="4667499" y="2229979"/>
            <a:ext cx="1584176" cy="576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 show 40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DB1DF61-062D-4348-B1FC-D3C0C4152E1E}"/>
              </a:ext>
            </a:extLst>
          </p:cNvPr>
          <p:cNvSpPr/>
          <p:nvPr/>
        </p:nvSpPr>
        <p:spPr>
          <a:xfrm rot="16200000">
            <a:off x="3813988" y="2178630"/>
            <a:ext cx="288032" cy="190569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052DF-8F70-4C60-88FB-21FB0801FC9F}"/>
              </a:ext>
            </a:extLst>
          </p:cNvPr>
          <p:cNvSpPr/>
          <p:nvPr/>
        </p:nvSpPr>
        <p:spPr>
          <a:xfrm>
            <a:off x="4910850" y="3074651"/>
            <a:ext cx="2469462" cy="1153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this compiles when we are providing wrong index?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37702</TotalTime>
  <Words>1502</Words>
  <Application>Microsoft Office PowerPoint</Application>
  <PresentationFormat>On-screen Show (16:9)</PresentationFormat>
  <Paragraphs>381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Accessing Array Using Pointer</vt:lpstr>
      <vt:lpstr>Accessing an integer array using pointer</vt:lpstr>
      <vt:lpstr>Reason behind this behavior</vt:lpstr>
      <vt:lpstr>Pointer Arithmetic</vt:lpstr>
      <vt:lpstr>What we have learn</vt:lpstr>
      <vt:lpstr>Accessing an integer array using pointer</vt:lpstr>
      <vt:lpstr>Predict the behavior of the following programmer</vt:lpstr>
      <vt:lpstr>How Compiler solves array expressions?</vt:lpstr>
      <vt:lpstr>Will compiler also solves this?</vt:lpstr>
      <vt:lpstr>How many ways we have to access/print the array data?</vt:lpstr>
      <vt:lpstr>What is the relation between an array and a pointer?</vt:lpstr>
      <vt:lpstr>Why arr++ is wrong &amp; p++ works?</vt:lpstr>
      <vt:lpstr>What is an array for C language Compiler?</vt:lpstr>
      <vt:lpstr>End of Lecture 33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1384</cp:revision>
  <dcterms:created xsi:type="dcterms:W3CDTF">2016-12-05T23:26:54Z</dcterms:created>
  <dcterms:modified xsi:type="dcterms:W3CDTF">2021-05-13T12:37:09Z</dcterms:modified>
</cp:coreProperties>
</file>