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25"/>
  </p:notesMasterIdLst>
  <p:sldIdLst>
    <p:sldId id="354" r:id="rId4"/>
    <p:sldId id="324" r:id="rId5"/>
    <p:sldId id="445" r:id="rId6"/>
    <p:sldId id="499" r:id="rId7"/>
    <p:sldId id="522" r:id="rId8"/>
    <p:sldId id="523" r:id="rId9"/>
    <p:sldId id="524" r:id="rId10"/>
    <p:sldId id="500" r:id="rId11"/>
    <p:sldId id="527" r:id="rId12"/>
    <p:sldId id="526" r:id="rId13"/>
    <p:sldId id="501" r:id="rId14"/>
    <p:sldId id="525" r:id="rId15"/>
    <p:sldId id="528" r:id="rId16"/>
    <p:sldId id="529" r:id="rId17"/>
    <p:sldId id="530" r:id="rId18"/>
    <p:sldId id="531" r:id="rId19"/>
    <p:sldId id="506" r:id="rId20"/>
    <p:sldId id="507" r:id="rId21"/>
    <p:sldId id="502" r:id="rId22"/>
    <p:sldId id="504" r:id="rId23"/>
    <p:sldId id="353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  <a:srgbClr val="F2A40D"/>
    <a:srgbClr val="08E64D"/>
    <a:srgbClr val="058D2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3" autoAdjust="0"/>
    <p:restoredTop sz="94270" autoAdjust="0"/>
  </p:normalViewPr>
  <p:slideViewPr>
    <p:cSldViewPr>
      <p:cViewPr varScale="1">
        <p:scale>
          <a:sx n="90" d="100"/>
          <a:sy n="90" d="100"/>
        </p:scale>
        <p:origin x="936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-2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6E6EB-32E4-4D7D-A8C5-2B4A2C37144E}" type="datetimeFigureOut">
              <a:rPr lang="en-US" smtClean="0"/>
              <a:t>16-May-21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6A3F5-565B-47F5-A14A-2B33E0FC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3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6A3F5-565B-47F5-A14A-2B33E0FCF1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9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16-May-21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16-May-21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16-May-21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16-May-21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16-May-21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16-May-21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16-May-21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hyperlink" Target="mailto:scalive4u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34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55352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Shortcut to run infinite loop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1304" y="2924555"/>
            <a:ext cx="4563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Can we do the same thing with the while?</a:t>
            </a:r>
          </a:p>
          <a:p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while(  )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27" y="951301"/>
            <a:ext cx="3837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Can you run an infinite for loop?</a:t>
            </a:r>
          </a:p>
          <a:p>
            <a:pPr marL="400050" indent="-400050">
              <a:buFont typeface="+mj-lt"/>
              <a:buAutoNum type="arabicPeriod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for( ; ; )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D1E05E-EBBD-4C5D-BF24-C948D1005989}"/>
              </a:ext>
            </a:extLst>
          </p:cNvPr>
          <p:cNvSpPr txBox="1"/>
          <p:nvPr/>
        </p:nvSpPr>
        <p:spPr>
          <a:xfrm>
            <a:off x="4728789" y="951301"/>
            <a:ext cx="34930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But now do we have some way?</a:t>
            </a:r>
          </a:p>
          <a:p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while(1)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pic>
        <p:nvPicPr>
          <p:cNvPr id="16" name="Picture 15" descr="28028-5-red-cross-clipart.png">
            <a:extLst>
              <a:ext uri="{FF2B5EF4-FFF2-40B4-BE49-F238E27FC236}">
                <a16:creationId xmlns:a16="http://schemas.microsoft.com/office/drawing/2014/main" id="{F956F874-71DC-430F-BE29-91BBD4DEB2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4010" y="3363838"/>
            <a:ext cx="709718" cy="709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BA002D-3F40-462B-9845-DB746C9578B9}"/>
              </a:ext>
            </a:extLst>
          </p:cNvPr>
          <p:cNvSpPr/>
          <p:nvPr/>
        </p:nvSpPr>
        <p:spPr>
          <a:xfrm>
            <a:off x="2255682" y="3594789"/>
            <a:ext cx="70971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4C489369-7B61-43BA-8E20-894E1F86561E}"/>
              </a:ext>
            </a:extLst>
          </p:cNvPr>
          <p:cNvSpPr/>
          <p:nvPr/>
        </p:nvSpPr>
        <p:spPr>
          <a:xfrm flipH="1">
            <a:off x="1187624" y="3250806"/>
            <a:ext cx="1296144" cy="341958"/>
          </a:xfrm>
          <a:prstGeom prst="curved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A088F4-6639-4870-AC1E-0D1D95D3074E}"/>
              </a:ext>
            </a:extLst>
          </p:cNvPr>
          <p:cNvSpPr/>
          <p:nvPr/>
        </p:nvSpPr>
        <p:spPr>
          <a:xfrm>
            <a:off x="6588224" y="1779662"/>
            <a:ext cx="2160240" cy="1368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OK, this means while(1 != 0) and this</a:t>
            </a:r>
          </a:p>
          <a:p>
            <a:pPr algn="ctr"/>
            <a:r>
              <a:rPr lang="en-US" dirty="0"/>
              <a:t>condition will never become false</a:t>
            </a:r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49A56AC7-012F-4904-94AB-3D274B5DD0AA}"/>
              </a:ext>
            </a:extLst>
          </p:cNvPr>
          <p:cNvSpPr/>
          <p:nvPr/>
        </p:nvSpPr>
        <p:spPr>
          <a:xfrm flipH="1">
            <a:off x="5724128" y="1840230"/>
            <a:ext cx="864096" cy="731520"/>
          </a:xfrm>
          <a:prstGeom prst="bentUpArrow">
            <a:avLst>
              <a:gd name="adj1" fmla="val 13372"/>
              <a:gd name="adj2" fmla="val 27907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Guess The Output 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102110" y="857220"/>
            <a:ext cx="9144032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int a = 10;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if(a = 5)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   printf("Hi");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else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   printf("Bye");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printf("\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na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= %d", a);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getch();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5154" y="1371421"/>
            <a:ext cx="2020214" cy="1200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Output :</a:t>
            </a:r>
          </a:p>
          <a:p>
            <a:pPr marL="800100" lvl="1" indent="-342900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800100" lvl="1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Hi</a:t>
            </a:r>
          </a:p>
          <a:p>
            <a:pPr marL="800100" lvl="1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 =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8B4DD-A63E-4600-9CC3-3AF5F9FC945F}"/>
              </a:ext>
            </a:extLst>
          </p:cNvPr>
          <p:cNvSpPr txBox="1"/>
          <p:nvPr/>
        </p:nvSpPr>
        <p:spPr>
          <a:xfrm>
            <a:off x="3108472" y="2293475"/>
            <a:ext cx="1505027" cy="2265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if(a = 5)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if((a = 5) != 0)</a:t>
            </a:r>
          </a:p>
          <a:p>
            <a:pPr>
              <a:lnSpc>
                <a:spcPct val="150000"/>
              </a:lnSpc>
            </a:pPr>
            <a:r>
              <a:rPr lang="en-US" dirty="0"/>
              <a:t>{</a:t>
            </a:r>
          </a:p>
          <a:p>
            <a:pPr>
              <a:lnSpc>
                <a:spcPct val="150000"/>
              </a:lnSpc>
            </a:pPr>
            <a:r>
              <a:rPr lang="en-US" dirty="0"/>
              <a:t>    printf("Hi");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E917423-D903-4C5C-AA0C-3A21A6D5671A}"/>
              </a:ext>
            </a:extLst>
          </p:cNvPr>
          <p:cNvSpPr/>
          <p:nvPr/>
        </p:nvSpPr>
        <p:spPr>
          <a:xfrm>
            <a:off x="3605826" y="2592639"/>
            <a:ext cx="144016" cy="43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C7A01DAF-D353-47A8-A9A7-83E668483215}"/>
              </a:ext>
            </a:extLst>
          </p:cNvPr>
          <p:cNvSpPr/>
          <p:nvPr/>
        </p:nvSpPr>
        <p:spPr>
          <a:xfrm>
            <a:off x="1199600" y="1971585"/>
            <a:ext cx="2478234" cy="312134"/>
          </a:xfrm>
          <a:prstGeom prst="curvedDownArrow">
            <a:avLst>
              <a:gd name="adj1" fmla="val 45657"/>
              <a:gd name="adj2" fmla="val 137372"/>
              <a:gd name="adj3" fmla="val 458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55352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Some New Shortcuts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65158" y="1332513"/>
            <a:ext cx="2195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Example</a:t>
            </a:r>
          </a:p>
          <a:p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if(a == 0)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algn="ctr"/>
            <a:r>
              <a:rPr lang="en-US" b="1" dirty="0">
                <a:sym typeface="Wingdings" pitchFamily="2" charset="2"/>
              </a:rPr>
              <a:t>or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if(!a)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57176" y="1203598"/>
            <a:ext cx="26998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buFont typeface="+mj-lt"/>
              <a:buAutoNum type="arabicPeriod" startAt="2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</a:t>
            </a:r>
          </a:p>
          <a:p>
            <a:pPr marL="857250" lvl="1" indent="-400050">
              <a:buFont typeface="+mj-lt"/>
              <a:buAutoNum type="arabicPeriod" startAt="2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if(&lt;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var_name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 == 0)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 algn="ctr"/>
            <a:r>
              <a:rPr lang="en-US" b="1" dirty="0">
                <a:sym typeface="Wingdings" pitchFamily="2" charset="2"/>
              </a:rPr>
              <a:t>Or</a:t>
            </a:r>
          </a:p>
          <a:p>
            <a:pPr lvl="1" algn="ctr"/>
            <a:endParaRPr lang="en-US" b="1" dirty="0"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if(!&lt;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var_name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34817D-DAEB-442C-AC20-28694422477B}"/>
              </a:ext>
            </a:extLst>
          </p:cNvPr>
          <p:cNvSpPr/>
          <p:nvPr/>
        </p:nvSpPr>
        <p:spPr>
          <a:xfrm>
            <a:off x="6231919" y="3346300"/>
            <a:ext cx="2343900" cy="543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Logical Not Operator</a:t>
            </a: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FA39FDAE-21CB-4634-81E5-4A41F719B409}"/>
              </a:ext>
            </a:extLst>
          </p:cNvPr>
          <p:cNvSpPr/>
          <p:nvPr/>
        </p:nvSpPr>
        <p:spPr>
          <a:xfrm flipH="1">
            <a:off x="5366029" y="2571750"/>
            <a:ext cx="2037840" cy="731520"/>
          </a:xfrm>
          <a:prstGeom prst="curved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7EC0E67-FA60-4B1C-87E2-0C0F9776F6A3}"/>
              </a:ext>
            </a:extLst>
          </p:cNvPr>
          <p:cNvSpPr/>
          <p:nvPr/>
        </p:nvSpPr>
        <p:spPr>
          <a:xfrm>
            <a:off x="4589094" y="2103698"/>
            <a:ext cx="576064" cy="2520280"/>
          </a:xfrm>
          <a:prstGeom prst="leftBrace">
            <a:avLst>
              <a:gd name="adj1" fmla="val 60013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0EDF87-32D7-4E17-9651-AC53D0CA7B28}"/>
              </a:ext>
            </a:extLst>
          </p:cNvPr>
          <p:cNvSpPr/>
          <p:nvPr/>
        </p:nvSpPr>
        <p:spPr>
          <a:xfrm>
            <a:off x="3765005" y="3115071"/>
            <a:ext cx="752327" cy="462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37214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55352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Some New Shortcuts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72152" y="1296509"/>
            <a:ext cx="25602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Example</a:t>
            </a:r>
          </a:p>
          <a:p>
            <a:endParaRPr lang="en-US" b="1" dirty="0">
              <a:sym typeface="Wingdings" pitchFamily="2" charset="2"/>
            </a:endParaRP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if(strcmp(arr, brr) == 0)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or</a:t>
            </a:r>
          </a:p>
          <a:p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if(!strcmp(arr, brr))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7EC0E67-FA60-4B1C-87E2-0C0F9776F6A3}"/>
              </a:ext>
            </a:extLst>
          </p:cNvPr>
          <p:cNvSpPr/>
          <p:nvPr/>
        </p:nvSpPr>
        <p:spPr>
          <a:xfrm>
            <a:off x="5396089" y="2067694"/>
            <a:ext cx="576064" cy="2520280"/>
          </a:xfrm>
          <a:prstGeom prst="leftBrace">
            <a:avLst>
              <a:gd name="adj1" fmla="val 60013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0EDF87-32D7-4E17-9651-AC53D0CA7B28}"/>
              </a:ext>
            </a:extLst>
          </p:cNvPr>
          <p:cNvSpPr/>
          <p:nvPr/>
        </p:nvSpPr>
        <p:spPr>
          <a:xfrm>
            <a:off x="4572000" y="3079067"/>
            <a:ext cx="752327" cy="462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48ED3-6415-4D38-8FC2-A3C69C177730}"/>
              </a:ext>
            </a:extLst>
          </p:cNvPr>
          <p:cNvSpPr txBox="1"/>
          <p:nvPr/>
        </p:nvSpPr>
        <p:spPr>
          <a:xfrm>
            <a:off x="1656152" y="1275606"/>
            <a:ext cx="2195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Example</a:t>
            </a:r>
          </a:p>
          <a:p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if(a == 0)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algn="ctr"/>
            <a:r>
              <a:rPr lang="en-US" b="1" dirty="0">
                <a:sym typeface="Wingdings" pitchFamily="2" charset="2"/>
              </a:rPr>
              <a:t>or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if(!a)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299D24C4-E6B3-436A-BA79-7B46B245C30F}"/>
              </a:ext>
            </a:extLst>
          </p:cNvPr>
          <p:cNvSpPr/>
          <p:nvPr/>
        </p:nvSpPr>
        <p:spPr>
          <a:xfrm>
            <a:off x="1080088" y="2046791"/>
            <a:ext cx="576064" cy="2520280"/>
          </a:xfrm>
          <a:prstGeom prst="leftBrace">
            <a:avLst>
              <a:gd name="adj1" fmla="val 60013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4556FC-7C30-490D-B6EE-0602F98F71F6}"/>
              </a:ext>
            </a:extLst>
          </p:cNvPr>
          <p:cNvSpPr/>
          <p:nvPr/>
        </p:nvSpPr>
        <p:spPr>
          <a:xfrm>
            <a:off x="255999" y="3058164"/>
            <a:ext cx="752327" cy="462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393281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55352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Previous code using shortcut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24128" y="987574"/>
            <a:ext cx="28803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char str[10], *p;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 = str;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printf("Enter name: ");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scanf("%s", p);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while(*p)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   printf("\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n%c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", *p);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   p++;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getch();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0EDF87-32D7-4E17-9651-AC53D0CA7B28}"/>
              </a:ext>
            </a:extLst>
          </p:cNvPr>
          <p:cNvSpPr/>
          <p:nvPr/>
        </p:nvSpPr>
        <p:spPr>
          <a:xfrm>
            <a:off x="4096009" y="2618209"/>
            <a:ext cx="50405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48ED3-6415-4D38-8FC2-A3C69C177730}"/>
              </a:ext>
            </a:extLst>
          </p:cNvPr>
          <p:cNvSpPr txBox="1"/>
          <p:nvPr/>
        </p:nvSpPr>
        <p:spPr>
          <a:xfrm>
            <a:off x="390868" y="1108956"/>
            <a:ext cx="30290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char str[10], *p;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 = str;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printf("Enter name: ");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scanf("%s", p);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while(*p != '\0')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   printf("\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n%c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", *p);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   p++;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getch();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1376FD-C2B0-4F9E-81B5-C5B5D9FB207C}"/>
              </a:ext>
            </a:extLst>
          </p:cNvPr>
          <p:cNvSpPr/>
          <p:nvPr/>
        </p:nvSpPr>
        <p:spPr>
          <a:xfrm>
            <a:off x="3520197" y="1353442"/>
            <a:ext cx="1610028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Same meaning for compiler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C9D1C6-6A3F-451F-8E7E-9D87C7209749}"/>
              </a:ext>
            </a:extLst>
          </p:cNvPr>
          <p:cNvCxnSpPr>
            <a:cxnSpLocks/>
          </p:cNvCxnSpPr>
          <p:nvPr/>
        </p:nvCxnSpPr>
        <p:spPr>
          <a:xfrm>
            <a:off x="5130225" y="2433562"/>
            <a:ext cx="1530007" cy="354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99DDF-01DC-4CDA-B434-5793CA367D47}"/>
              </a:ext>
            </a:extLst>
          </p:cNvPr>
          <p:cNvCxnSpPr>
            <a:cxnSpLocks/>
          </p:cNvCxnSpPr>
          <p:nvPr/>
        </p:nvCxnSpPr>
        <p:spPr>
          <a:xfrm flipH="1">
            <a:off x="1763688" y="2433562"/>
            <a:ext cx="1756510" cy="426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79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55352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For Example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43600" y="2115256"/>
            <a:ext cx="2412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while(*p != '\0')</a:t>
            </a:r>
          </a:p>
          <a:p>
            <a:endParaRPr lang="en-US" b="1" dirty="0">
              <a:sym typeface="Wingdings" pitchFamily="2" charset="2"/>
            </a:endParaRPr>
          </a:p>
          <a:p>
            <a:pPr lvl="1"/>
            <a:r>
              <a:rPr lang="en-US" b="1" dirty="0">
                <a:sym typeface="Wingdings" pitchFamily="2" charset="2"/>
              </a:rPr>
              <a:t>or</a:t>
            </a:r>
          </a:p>
          <a:p>
            <a:endParaRPr lang="en-US" b="1" dirty="0">
              <a:sym typeface="Wingdings" pitchFamily="2" charset="2"/>
            </a:endParaRP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while(*p != 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48ED3-6415-4D38-8FC2-A3C69C177730}"/>
              </a:ext>
            </a:extLst>
          </p:cNvPr>
          <p:cNvSpPr txBox="1"/>
          <p:nvPr/>
        </p:nvSpPr>
        <p:spPr>
          <a:xfrm>
            <a:off x="755576" y="2095569"/>
            <a:ext cx="2383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while(*p != 'A')</a:t>
            </a:r>
          </a:p>
          <a:p>
            <a:endParaRPr lang="en-US" b="1" dirty="0">
              <a:sym typeface="Wingdings" pitchFamily="2" charset="2"/>
            </a:endParaRPr>
          </a:p>
          <a:p>
            <a:pPr lvl="1"/>
            <a:r>
              <a:rPr lang="en-US" b="1" dirty="0">
                <a:sym typeface="Wingdings" pitchFamily="2" charset="2"/>
              </a:rPr>
              <a:t>or</a:t>
            </a:r>
          </a:p>
          <a:p>
            <a:endParaRPr lang="en-US" b="1" dirty="0">
              <a:sym typeface="Wingdings" pitchFamily="2" charset="2"/>
            </a:endParaRP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while(*p != 65)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F2684F-101A-4E16-8971-B01DD36410D5}"/>
              </a:ext>
            </a:extLst>
          </p:cNvPr>
          <p:cNvCxnSpPr>
            <a:cxnSpLocks/>
            <a:stCxn id="26" idx="0"/>
            <a:endCxn id="26" idx="2"/>
          </p:cNvCxnSpPr>
          <p:nvPr/>
        </p:nvCxnSpPr>
        <p:spPr>
          <a:xfrm>
            <a:off x="4572000" y="955352"/>
            <a:ext cx="0" cy="400052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4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55352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Previous code using shortcut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60384" y="1385955"/>
            <a:ext cx="28803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char str[10], *p;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 = str;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printf("Enter name: ");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scanf("%s", p);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for(i = 0; *(p + i); i++)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   printf("\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n%c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", *(p + i));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getch();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0EDF87-32D7-4E17-9651-AC53D0CA7B28}"/>
              </a:ext>
            </a:extLst>
          </p:cNvPr>
          <p:cNvSpPr/>
          <p:nvPr/>
        </p:nvSpPr>
        <p:spPr>
          <a:xfrm>
            <a:off x="4096009" y="2618209"/>
            <a:ext cx="50405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48ED3-6415-4D38-8FC2-A3C69C177730}"/>
              </a:ext>
            </a:extLst>
          </p:cNvPr>
          <p:cNvSpPr txBox="1"/>
          <p:nvPr/>
        </p:nvSpPr>
        <p:spPr>
          <a:xfrm>
            <a:off x="437025" y="1264572"/>
            <a:ext cx="30290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char str[10], *p;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 = str;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printf("Enter name: ");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scanf("%s", p);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for(i = 0; *(p + i) != '\0'; i++)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   printf("\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n%c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", *(p + i));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getch();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34BACF-E4D2-40ED-9ABC-98610772110D}"/>
              </a:ext>
            </a:extLst>
          </p:cNvPr>
          <p:cNvSpPr/>
          <p:nvPr/>
        </p:nvSpPr>
        <p:spPr>
          <a:xfrm>
            <a:off x="3520197" y="1353442"/>
            <a:ext cx="1610028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Same meaning for compiler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2D607B-2421-403A-A7EA-7BC5D3A21E7C}"/>
              </a:ext>
            </a:extLst>
          </p:cNvPr>
          <p:cNvCxnSpPr>
            <a:cxnSpLocks/>
          </p:cNvCxnSpPr>
          <p:nvPr/>
        </p:nvCxnSpPr>
        <p:spPr>
          <a:xfrm>
            <a:off x="5130225" y="2433562"/>
            <a:ext cx="809927" cy="1074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94850C-E816-4FD9-836D-7DB64D40BD27}"/>
              </a:ext>
            </a:extLst>
          </p:cNvPr>
          <p:cNvCxnSpPr>
            <a:cxnSpLocks/>
          </p:cNvCxnSpPr>
          <p:nvPr/>
        </p:nvCxnSpPr>
        <p:spPr>
          <a:xfrm flipH="1">
            <a:off x="2051720" y="2433562"/>
            <a:ext cx="1468477" cy="8582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174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accept a string from the user and store it in a character array and find out the length of the string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MAKE SURE YOU ARE ALLOWED TO USE ONLY AN ARRAY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AND A POINTER, NOTHING ELSE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6809" y="1000114"/>
            <a:ext cx="8778240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71470" y="1000114"/>
            <a:ext cx="44291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char str[10], *p;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 = str;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printf("Enter name: ");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scanf("%s", p);</a:t>
            </a:r>
          </a:p>
          <a:p>
            <a:pPr marL="800100" lvl="1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while(*p)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p++;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printf("\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nlength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= %d", p - str);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getch();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18D5A5-7704-4C4E-AF52-63F3956D7041}"/>
              </a:ext>
            </a:extLst>
          </p:cNvPr>
          <p:cNvSpPr txBox="1"/>
          <p:nvPr/>
        </p:nvSpPr>
        <p:spPr>
          <a:xfrm>
            <a:off x="3131840" y="1493138"/>
            <a:ext cx="42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A06D32-75D8-4725-BFF9-2722553F335A}"/>
              </a:ext>
            </a:extLst>
          </p:cNvPr>
          <p:cNvSpPr txBox="1"/>
          <p:nvPr/>
        </p:nvSpPr>
        <p:spPr>
          <a:xfrm>
            <a:off x="3721885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F8E653-3F76-438F-969C-C2344D8E283A}"/>
              </a:ext>
            </a:extLst>
          </p:cNvPr>
          <p:cNvSpPr txBox="1"/>
          <p:nvPr/>
        </p:nvSpPr>
        <p:spPr>
          <a:xfrm>
            <a:off x="4167587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026348-D918-482E-A10B-BECB0219866D}"/>
              </a:ext>
            </a:extLst>
          </p:cNvPr>
          <p:cNvSpPr txBox="1"/>
          <p:nvPr/>
        </p:nvSpPr>
        <p:spPr>
          <a:xfrm>
            <a:off x="4683372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BCF33-F3A3-4E50-A0D7-F155EEB6D999}"/>
              </a:ext>
            </a:extLst>
          </p:cNvPr>
          <p:cNvSpPr txBox="1"/>
          <p:nvPr/>
        </p:nvSpPr>
        <p:spPr>
          <a:xfrm>
            <a:off x="5187428" y="114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61EDB6-A8D2-4B34-94DC-1E5DEB983E36}"/>
              </a:ext>
            </a:extLst>
          </p:cNvPr>
          <p:cNvSpPr txBox="1"/>
          <p:nvPr/>
        </p:nvSpPr>
        <p:spPr>
          <a:xfrm>
            <a:off x="5690809" y="114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F0DBD9-3F15-4D1D-A594-FCCFD1244021}"/>
              </a:ext>
            </a:extLst>
          </p:cNvPr>
          <p:cNvSpPr txBox="1"/>
          <p:nvPr/>
        </p:nvSpPr>
        <p:spPr>
          <a:xfrm>
            <a:off x="3506823" y="1923678"/>
            <a:ext cx="601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FE8FD9-2EC4-4C5B-AC38-FA5B21E2A24F}"/>
              </a:ext>
            </a:extLst>
          </p:cNvPr>
          <p:cNvSpPr/>
          <p:nvPr/>
        </p:nvSpPr>
        <p:spPr>
          <a:xfrm>
            <a:off x="5097760" y="3441064"/>
            <a:ext cx="698376" cy="370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B07AA5-6014-4096-B4DE-7E50677EA6A1}"/>
              </a:ext>
            </a:extLst>
          </p:cNvPr>
          <p:cNvSpPr txBox="1"/>
          <p:nvPr/>
        </p:nvSpPr>
        <p:spPr>
          <a:xfrm>
            <a:off x="5167163" y="3804832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1FF9DD-8CCA-4B9C-B26B-802E7E97DA54}"/>
              </a:ext>
            </a:extLst>
          </p:cNvPr>
          <p:cNvCxnSpPr>
            <a:cxnSpLocks/>
          </p:cNvCxnSpPr>
          <p:nvPr/>
        </p:nvCxnSpPr>
        <p:spPr>
          <a:xfrm flipH="1" flipV="1">
            <a:off x="5331262" y="2262232"/>
            <a:ext cx="4744" cy="1110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83E0B7B5-CC3A-4BDA-ADC4-2EEEFD70E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26535"/>
              </p:ext>
            </p:extLst>
          </p:nvPr>
        </p:nvGraphicFramePr>
        <p:xfrm>
          <a:off x="3635896" y="1491630"/>
          <a:ext cx="5038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02">
                  <a:extLst>
                    <a:ext uri="{9D8B030D-6E8A-4147-A177-3AD203B41FA5}">
                      <a16:colId xmlns:a16="http://schemas.microsoft.com/office/drawing/2014/main" val="305425719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621471047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065434293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315167492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42396785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548398467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03733670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2010489197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2731868584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2165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‘R’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‘a’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‘m’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‘\0’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extLst>
                  <a:ext uri="{0D108BD9-81ED-4DB2-BD59-A6C34878D82A}">
                    <a16:rowId xmlns:a16="http://schemas.microsoft.com/office/drawing/2014/main" val="70098754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91F32D0-34E1-4184-B85F-9B54A93F9A14}"/>
              </a:ext>
            </a:extLst>
          </p:cNvPr>
          <p:cNvSpPr txBox="1"/>
          <p:nvPr/>
        </p:nvSpPr>
        <p:spPr>
          <a:xfrm>
            <a:off x="6207269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2CF4DF-8127-427F-9365-65A04342F2D7}"/>
              </a:ext>
            </a:extLst>
          </p:cNvPr>
          <p:cNvSpPr txBox="1"/>
          <p:nvPr/>
        </p:nvSpPr>
        <p:spPr>
          <a:xfrm>
            <a:off x="6696563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F7B737-6D9E-4773-BC7E-462E7DCE2F48}"/>
              </a:ext>
            </a:extLst>
          </p:cNvPr>
          <p:cNvSpPr txBox="1"/>
          <p:nvPr/>
        </p:nvSpPr>
        <p:spPr>
          <a:xfrm>
            <a:off x="7214437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23203F-807B-4302-867D-91E7F1890E5A}"/>
              </a:ext>
            </a:extLst>
          </p:cNvPr>
          <p:cNvSpPr txBox="1"/>
          <p:nvPr/>
        </p:nvSpPr>
        <p:spPr>
          <a:xfrm>
            <a:off x="7682325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D06CD6-A9E2-4C8E-B53B-E7DA64C8FDD9}"/>
              </a:ext>
            </a:extLst>
          </p:cNvPr>
          <p:cNvSpPr txBox="1"/>
          <p:nvPr/>
        </p:nvSpPr>
        <p:spPr>
          <a:xfrm>
            <a:off x="8186381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5A8947-076F-49A8-9738-04FB7A3ACE69}"/>
              </a:ext>
            </a:extLst>
          </p:cNvPr>
          <p:cNvSpPr txBox="1"/>
          <p:nvPr/>
        </p:nvSpPr>
        <p:spPr>
          <a:xfrm>
            <a:off x="4081925" y="19121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2001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F12AA4-E618-48E0-905C-6C421AE3EB7E}"/>
              </a:ext>
            </a:extLst>
          </p:cNvPr>
          <p:cNvSpPr txBox="1"/>
          <p:nvPr/>
        </p:nvSpPr>
        <p:spPr>
          <a:xfrm>
            <a:off x="4562632" y="19121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2002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2DDB0E-2DE4-47C1-83DD-D242F0AF3EC7}"/>
              </a:ext>
            </a:extLst>
          </p:cNvPr>
          <p:cNvSpPr txBox="1"/>
          <p:nvPr/>
        </p:nvSpPr>
        <p:spPr>
          <a:xfrm>
            <a:off x="5043339" y="19236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2003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16C342-6BD3-42B8-B915-0951755FCC97}"/>
              </a:ext>
            </a:extLst>
          </p:cNvPr>
          <p:cNvSpPr txBox="1"/>
          <p:nvPr/>
        </p:nvSpPr>
        <p:spPr>
          <a:xfrm>
            <a:off x="5576590" y="190067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2004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EA48F6-E3BC-4689-A870-C14AE8C05F00}"/>
              </a:ext>
            </a:extLst>
          </p:cNvPr>
          <p:cNvSpPr txBox="1"/>
          <p:nvPr/>
        </p:nvSpPr>
        <p:spPr>
          <a:xfrm>
            <a:off x="6087448" y="19121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2005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85410E-3273-4E12-81C4-220F5E1BCA81}"/>
              </a:ext>
            </a:extLst>
          </p:cNvPr>
          <p:cNvSpPr txBox="1"/>
          <p:nvPr/>
        </p:nvSpPr>
        <p:spPr>
          <a:xfrm>
            <a:off x="6598306" y="19121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2006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1BC400-BBCF-4D12-B193-CB1DEFC48644}"/>
              </a:ext>
            </a:extLst>
          </p:cNvPr>
          <p:cNvSpPr txBox="1"/>
          <p:nvPr/>
        </p:nvSpPr>
        <p:spPr>
          <a:xfrm>
            <a:off x="7086303" y="19236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2007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D9F211-FCA3-427F-A22B-3D12355A76EB}"/>
              </a:ext>
            </a:extLst>
          </p:cNvPr>
          <p:cNvSpPr txBox="1"/>
          <p:nvPr/>
        </p:nvSpPr>
        <p:spPr>
          <a:xfrm>
            <a:off x="7551963" y="19236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16F53-6BE9-470D-8A1D-DDE354BFC059}"/>
              </a:ext>
            </a:extLst>
          </p:cNvPr>
          <p:cNvSpPr txBox="1"/>
          <p:nvPr/>
        </p:nvSpPr>
        <p:spPr>
          <a:xfrm>
            <a:off x="8030636" y="19236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2009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There is a special rule regarding subtraction of addresses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2844" y="1203598"/>
            <a:ext cx="8676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Whenever we subtract two addresses or two-pointer, then we never get the actual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answer. Rather the compiler divides the actual answer with the sizeof(data type of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addresses or pointer) and then returns the answer</a:t>
            </a:r>
          </a:p>
          <a:p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Example</a:t>
            </a:r>
          </a:p>
          <a:p>
            <a:endParaRPr lang="en-US" b="1" dirty="0">
              <a:sym typeface="Wingdings" pitchFamily="2" charset="2"/>
            </a:endParaRP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arr[5];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*p, *q;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 = arr;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q = &amp;arr[3];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printf("%d", q - p); </a:t>
            </a:r>
          </a:p>
          <a:p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AF16CDF-C32F-48E0-92F6-0944EB770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947367"/>
              </p:ext>
            </p:extLst>
          </p:nvPr>
        </p:nvGraphicFramePr>
        <p:xfrm>
          <a:off x="3782452" y="2704966"/>
          <a:ext cx="503802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7604">
                  <a:extLst>
                    <a:ext uri="{9D8B030D-6E8A-4147-A177-3AD203B41FA5}">
                      <a16:colId xmlns:a16="http://schemas.microsoft.com/office/drawing/2014/main" val="1556661801"/>
                    </a:ext>
                  </a:extLst>
                </a:gridCol>
                <a:gridCol w="1007604">
                  <a:extLst>
                    <a:ext uri="{9D8B030D-6E8A-4147-A177-3AD203B41FA5}">
                      <a16:colId xmlns:a16="http://schemas.microsoft.com/office/drawing/2014/main" val="1510016470"/>
                    </a:ext>
                  </a:extLst>
                </a:gridCol>
                <a:gridCol w="1007604">
                  <a:extLst>
                    <a:ext uri="{9D8B030D-6E8A-4147-A177-3AD203B41FA5}">
                      <a16:colId xmlns:a16="http://schemas.microsoft.com/office/drawing/2014/main" val="3872045005"/>
                    </a:ext>
                  </a:extLst>
                </a:gridCol>
                <a:gridCol w="1007604">
                  <a:extLst>
                    <a:ext uri="{9D8B030D-6E8A-4147-A177-3AD203B41FA5}">
                      <a16:colId xmlns:a16="http://schemas.microsoft.com/office/drawing/2014/main" val="451047362"/>
                    </a:ext>
                  </a:extLst>
                </a:gridCol>
                <a:gridCol w="1007604">
                  <a:extLst>
                    <a:ext uri="{9D8B030D-6E8A-4147-A177-3AD203B41FA5}">
                      <a16:colId xmlns:a16="http://schemas.microsoft.com/office/drawing/2014/main" val="1133688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0" marR="7557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0" marR="7557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0" marR="7557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0" marR="7557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9888094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CCEDDF-4B75-4E1E-B144-FC58F73319F1}"/>
              </a:ext>
            </a:extLst>
          </p:cNvPr>
          <p:cNvSpPr txBox="1"/>
          <p:nvPr/>
        </p:nvSpPr>
        <p:spPr>
          <a:xfrm>
            <a:off x="3347864" y="270647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C4A3E-FC7C-451C-9FD5-4361E63E9CB6}"/>
              </a:ext>
            </a:extLst>
          </p:cNvPr>
          <p:cNvSpPr txBox="1"/>
          <p:nvPr/>
        </p:nvSpPr>
        <p:spPr>
          <a:xfrm>
            <a:off x="4044418" y="2355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FA08BE-A07D-44DC-8455-564E729EA3DD}"/>
              </a:ext>
            </a:extLst>
          </p:cNvPr>
          <p:cNvSpPr txBox="1"/>
          <p:nvPr/>
        </p:nvSpPr>
        <p:spPr>
          <a:xfrm>
            <a:off x="5062402" y="2355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366471-B5F8-40D5-84FE-AC97BEF88ED0}"/>
              </a:ext>
            </a:extLst>
          </p:cNvPr>
          <p:cNvSpPr txBox="1"/>
          <p:nvPr/>
        </p:nvSpPr>
        <p:spPr>
          <a:xfrm>
            <a:off x="6142522" y="2355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6CCC8F-EB8E-4542-965A-0DA390E1DB55}"/>
              </a:ext>
            </a:extLst>
          </p:cNvPr>
          <p:cNvSpPr txBox="1"/>
          <p:nvPr/>
        </p:nvSpPr>
        <p:spPr>
          <a:xfrm>
            <a:off x="7150634" y="2355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ED6EAB-422A-4508-BA17-56E1CBCB29A3}"/>
              </a:ext>
            </a:extLst>
          </p:cNvPr>
          <p:cNvSpPr txBox="1"/>
          <p:nvPr/>
        </p:nvSpPr>
        <p:spPr>
          <a:xfrm>
            <a:off x="8086738" y="2355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BB3441-4EAF-44A2-B960-70099B82C78F}"/>
              </a:ext>
            </a:extLst>
          </p:cNvPr>
          <p:cNvSpPr txBox="1"/>
          <p:nvPr/>
        </p:nvSpPr>
        <p:spPr>
          <a:xfrm>
            <a:off x="3477066" y="32050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059450-1484-483D-83CD-1E4A8B602A93}"/>
              </a:ext>
            </a:extLst>
          </p:cNvPr>
          <p:cNvSpPr txBox="1"/>
          <p:nvPr/>
        </p:nvSpPr>
        <p:spPr>
          <a:xfrm>
            <a:off x="4427984" y="32198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D9B149-3454-4EE5-A084-303915288B02}"/>
              </a:ext>
            </a:extLst>
          </p:cNvPr>
          <p:cNvSpPr txBox="1"/>
          <p:nvPr/>
        </p:nvSpPr>
        <p:spPr>
          <a:xfrm>
            <a:off x="5436096" y="32198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48E379-801F-4F60-9844-BE520A3C7219}"/>
              </a:ext>
            </a:extLst>
          </p:cNvPr>
          <p:cNvSpPr txBox="1"/>
          <p:nvPr/>
        </p:nvSpPr>
        <p:spPr>
          <a:xfrm>
            <a:off x="6439537" y="32198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0E6129-7A93-4457-AE9B-2F1CEC361DFE}"/>
              </a:ext>
            </a:extLst>
          </p:cNvPr>
          <p:cNvSpPr txBox="1"/>
          <p:nvPr/>
        </p:nvSpPr>
        <p:spPr>
          <a:xfrm>
            <a:off x="7447649" y="32198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D60885-DBE2-49A0-AD08-2D92DB6BF988}"/>
              </a:ext>
            </a:extLst>
          </p:cNvPr>
          <p:cNvSpPr txBox="1"/>
          <p:nvPr/>
        </p:nvSpPr>
        <p:spPr>
          <a:xfrm>
            <a:off x="8455761" y="32198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3010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9AFB0E-C253-4E33-A564-19445EFAEBE5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1403648" y="3836537"/>
            <a:ext cx="1008112" cy="90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38C895-3036-4457-AF45-27CCC79ADE8D}"/>
              </a:ext>
            </a:extLst>
          </p:cNvPr>
          <p:cNvCxnSpPr>
            <a:cxnSpLocks/>
          </p:cNvCxnSpPr>
          <p:nvPr/>
        </p:nvCxnSpPr>
        <p:spPr>
          <a:xfrm flipH="1" flipV="1">
            <a:off x="1835697" y="4143386"/>
            <a:ext cx="1150988" cy="84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3C94E9-524F-4E99-8BE0-362E72BE33A1}"/>
              </a:ext>
            </a:extLst>
          </p:cNvPr>
          <p:cNvSpPr txBox="1"/>
          <p:nvPr/>
        </p:nvSpPr>
        <p:spPr>
          <a:xfrm>
            <a:off x="2842669" y="4540001"/>
            <a:ext cx="2880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D121B6-75D2-4A2F-9A81-39456FE5C16B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2195736" y="4547324"/>
            <a:ext cx="646933" cy="177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6659A9A-999E-4AB5-BED0-53B504587593}"/>
              </a:ext>
            </a:extLst>
          </p:cNvPr>
          <p:cNvSpPr txBox="1"/>
          <p:nvPr/>
        </p:nvSpPr>
        <p:spPr>
          <a:xfrm>
            <a:off x="4067944" y="4362658"/>
            <a:ext cx="30649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9E0C6B-52F2-4E5C-89A5-A6157915EFF8}"/>
              </a:ext>
            </a:extLst>
          </p:cNvPr>
          <p:cNvSpPr txBox="1"/>
          <p:nvPr/>
        </p:nvSpPr>
        <p:spPr>
          <a:xfrm>
            <a:off x="2411760" y="3651871"/>
            <a:ext cx="6480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6C68FB-593C-4F60-AD93-B7425F4B9D7C}"/>
              </a:ext>
            </a:extLst>
          </p:cNvPr>
          <p:cNvSpPr txBox="1"/>
          <p:nvPr/>
        </p:nvSpPr>
        <p:spPr>
          <a:xfrm>
            <a:off x="2995767" y="4093302"/>
            <a:ext cx="64807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3006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525C8B-1253-4F09-A33F-FEED77801934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3923928" y="3510494"/>
            <a:ext cx="297263" cy="852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5FB34E5-2899-4F02-A208-C5839C7316B0}"/>
              </a:ext>
            </a:extLst>
          </p:cNvPr>
          <p:cNvSpPr txBox="1"/>
          <p:nvPr/>
        </p:nvSpPr>
        <p:spPr>
          <a:xfrm>
            <a:off x="6929802" y="4362658"/>
            <a:ext cx="30649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8F1DAF-EAF1-4F7E-AF91-2D2229E1E9AF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6785788" y="3510494"/>
            <a:ext cx="297261" cy="852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0070C0"/>
                </a:solidFill>
                <a:cs typeface="Georgia"/>
              </a:rPr>
              <a:t>Accessing Character Array Using Pointer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92D050"/>
                </a:solidFill>
                <a:latin typeface="+mj-lt"/>
                <a:cs typeface="Georgia"/>
              </a:rPr>
              <a:t>Some Example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Other than subtraction, no arithmetic operation is allowed between 2 pointers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 + q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 * q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 / q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 % q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ym typeface="Wingdings" pitchFamily="2" charset="2"/>
              </a:rPr>
              <a:t>p - q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506B52-9527-4983-AEDF-4BDFE68FD3B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403648" y="1460272"/>
            <a:ext cx="12320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C6E499-7B59-4233-974A-030BAD269052}"/>
              </a:ext>
            </a:extLst>
          </p:cNvPr>
          <p:cNvSpPr txBox="1"/>
          <p:nvPr/>
        </p:nvSpPr>
        <p:spPr>
          <a:xfrm>
            <a:off x="2635727" y="1275606"/>
            <a:ext cx="85615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0CE09B-A545-4E23-82BB-4B961CCCB2B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403648" y="1892320"/>
            <a:ext cx="12320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4E35DE-F6E4-42D5-BEF1-CCBC8A6FC565}"/>
              </a:ext>
            </a:extLst>
          </p:cNvPr>
          <p:cNvSpPr txBox="1"/>
          <p:nvPr/>
        </p:nvSpPr>
        <p:spPr>
          <a:xfrm>
            <a:off x="2635727" y="1707654"/>
            <a:ext cx="85615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F92031-E1C7-4348-8A8A-3BA91D6CD65E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403648" y="2324368"/>
            <a:ext cx="12320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0986C-9D8A-407F-AFB9-F906F1F15CA5}"/>
              </a:ext>
            </a:extLst>
          </p:cNvPr>
          <p:cNvSpPr txBox="1"/>
          <p:nvPr/>
        </p:nvSpPr>
        <p:spPr>
          <a:xfrm>
            <a:off x="2635727" y="2139702"/>
            <a:ext cx="85615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6EB030-D0FB-443E-90D3-E10C9FFA1D5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403648" y="2747124"/>
            <a:ext cx="12320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C4F238-3611-4DB4-805F-587B8A4A4EFD}"/>
              </a:ext>
            </a:extLst>
          </p:cNvPr>
          <p:cNvSpPr txBox="1"/>
          <p:nvPr/>
        </p:nvSpPr>
        <p:spPr>
          <a:xfrm>
            <a:off x="2635727" y="2562458"/>
            <a:ext cx="85615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720F70-8FA1-4831-A46E-92BD23718C7B}"/>
              </a:ext>
            </a:extLst>
          </p:cNvPr>
          <p:cNvCxnSpPr>
            <a:cxnSpLocks/>
          </p:cNvCxnSpPr>
          <p:nvPr/>
        </p:nvCxnSpPr>
        <p:spPr>
          <a:xfrm flipH="1" flipV="1">
            <a:off x="1187624" y="3219822"/>
            <a:ext cx="1144188" cy="624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75EBA1-0750-4378-A0C3-EE2B24904E7E}"/>
              </a:ext>
            </a:extLst>
          </p:cNvPr>
          <p:cNvSpPr txBox="1"/>
          <p:nvPr/>
        </p:nvSpPr>
        <p:spPr>
          <a:xfrm>
            <a:off x="1043608" y="3843867"/>
            <a:ext cx="2444301" cy="9453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Allowed, that too only when pointers are of</a:t>
            </a:r>
          </a:p>
          <a:p>
            <a:r>
              <a:rPr lang="en-US" dirty="0"/>
              <a:t>same data type</a:t>
            </a:r>
          </a:p>
        </p:txBody>
      </p: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09FBA558-AEBC-47DD-8D36-7F6107A5B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28003"/>
              </p:ext>
            </p:extLst>
          </p:nvPr>
        </p:nvGraphicFramePr>
        <p:xfrm>
          <a:off x="3926468" y="1768862"/>
          <a:ext cx="503802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7604">
                  <a:extLst>
                    <a:ext uri="{9D8B030D-6E8A-4147-A177-3AD203B41FA5}">
                      <a16:colId xmlns:a16="http://schemas.microsoft.com/office/drawing/2014/main" val="1556661801"/>
                    </a:ext>
                  </a:extLst>
                </a:gridCol>
                <a:gridCol w="1007604">
                  <a:extLst>
                    <a:ext uri="{9D8B030D-6E8A-4147-A177-3AD203B41FA5}">
                      <a16:colId xmlns:a16="http://schemas.microsoft.com/office/drawing/2014/main" val="1510016470"/>
                    </a:ext>
                  </a:extLst>
                </a:gridCol>
                <a:gridCol w="1007604">
                  <a:extLst>
                    <a:ext uri="{9D8B030D-6E8A-4147-A177-3AD203B41FA5}">
                      <a16:colId xmlns:a16="http://schemas.microsoft.com/office/drawing/2014/main" val="3872045005"/>
                    </a:ext>
                  </a:extLst>
                </a:gridCol>
                <a:gridCol w="1007604">
                  <a:extLst>
                    <a:ext uri="{9D8B030D-6E8A-4147-A177-3AD203B41FA5}">
                      <a16:colId xmlns:a16="http://schemas.microsoft.com/office/drawing/2014/main" val="451047362"/>
                    </a:ext>
                  </a:extLst>
                </a:gridCol>
                <a:gridCol w="1007604">
                  <a:extLst>
                    <a:ext uri="{9D8B030D-6E8A-4147-A177-3AD203B41FA5}">
                      <a16:colId xmlns:a16="http://schemas.microsoft.com/office/drawing/2014/main" val="1133688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0" marR="7557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0" marR="7557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0" marR="7557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0" marR="7557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98880940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98BE969-9CE7-4005-95B0-06888DA5979B}"/>
              </a:ext>
            </a:extLst>
          </p:cNvPr>
          <p:cNvSpPr txBox="1"/>
          <p:nvPr/>
        </p:nvSpPr>
        <p:spPr>
          <a:xfrm>
            <a:off x="3491880" y="17703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15F09F-E163-42F0-832D-EEA1295AA888}"/>
              </a:ext>
            </a:extLst>
          </p:cNvPr>
          <p:cNvSpPr txBox="1"/>
          <p:nvPr/>
        </p:nvSpPr>
        <p:spPr>
          <a:xfrm>
            <a:off x="4188434" y="1419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4E1F70-C613-416D-8934-BF52E08ABE64}"/>
              </a:ext>
            </a:extLst>
          </p:cNvPr>
          <p:cNvSpPr txBox="1"/>
          <p:nvPr/>
        </p:nvSpPr>
        <p:spPr>
          <a:xfrm>
            <a:off x="5206418" y="1419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60BA4A-D6A5-488F-B80B-750A1E08F4BA}"/>
              </a:ext>
            </a:extLst>
          </p:cNvPr>
          <p:cNvSpPr txBox="1"/>
          <p:nvPr/>
        </p:nvSpPr>
        <p:spPr>
          <a:xfrm>
            <a:off x="6286538" y="1419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13E811-AC76-4003-80F8-D34D9F3B1F1D}"/>
              </a:ext>
            </a:extLst>
          </p:cNvPr>
          <p:cNvSpPr txBox="1"/>
          <p:nvPr/>
        </p:nvSpPr>
        <p:spPr>
          <a:xfrm>
            <a:off x="7294650" y="1419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D39114-24A4-4D3E-A431-4A008D3840B6}"/>
              </a:ext>
            </a:extLst>
          </p:cNvPr>
          <p:cNvSpPr txBox="1"/>
          <p:nvPr/>
        </p:nvSpPr>
        <p:spPr>
          <a:xfrm>
            <a:off x="8230754" y="1419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3EE7A4-58AA-4E58-9EC4-D65652A40807}"/>
              </a:ext>
            </a:extLst>
          </p:cNvPr>
          <p:cNvSpPr txBox="1"/>
          <p:nvPr/>
        </p:nvSpPr>
        <p:spPr>
          <a:xfrm>
            <a:off x="3621082" y="226893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B8F996-8E7F-47AC-B782-C0754EB8978C}"/>
              </a:ext>
            </a:extLst>
          </p:cNvPr>
          <p:cNvSpPr txBox="1"/>
          <p:nvPr/>
        </p:nvSpPr>
        <p:spPr>
          <a:xfrm>
            <a:off x="4572000" y="22837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46FA80-855A-44F6-91AE-D8D02ABA7C07}"/>
              </a:ext>
            </a:extLst>
          </p:cNvPr>
          <p:cNvSpPr txBox="1"/>
          <p:nvPr/>
        </p:nvSpPr>
        <p:spPr>
          <a:xfrm>
            <a:off x="5580112" y="22837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060FA4-F119-4FF4-A9B0-D36E6C640BCF}"/>
              </a:ext>
            </a:extLst>
          </p:cNvPr>
          <p:cNvSpPr txBox="1"/>
          <p:nvPr/>
        </p:nvSpPr>
        <p:spPr>
          <a:xfrm>
            <a:off x="6583553" y="22837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1BC73A-317B-47CB-A5BB-A935803D5C1E}"/>
              </a:ext>
            </a:extLst>
          </p:cNvPr>
          <p:cNvSpPr txBox="1"/>
          <p:nvPr/>
        </p:nvSpPr>
        <p:spPr>
          <a:xfrm>
            <a:off x="7591665" y="22837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9EFCDC-34D5-425D-BC7A-D30CC4375377}"/>
              </a:ext>
            </a:extLst>
          </p:cNvPr>
          <p:cNvSpPr txBox="1"/>
          <p:nvPr/>
        </p:nvSpPr>
        <p:spPr>
          <a:xfrm>
            <a:off x="8599777" y="22837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1FB1DC-5645-465C-98C1-84F2B3B517BD}"/>
              </a:ext>
            </a:extLst>
          </p:cNvPr>
          <p:cNvSpPr txBox="1"/>
          <p:nvPr/>
        </p:nvSpPr>
        <p:spPr>
          <a:xfrm>
            <a:off x="4211960" y="3426554"/>
            <a:ext cx="30649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EF883-0F6D-4AAE-BF92-320EB777DC49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4067944" y="2574390"/>
            <a:ext cx="297263" cy="852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4F982C-E244-40D5-B82A-A8369660589A}"/>
              </a:ext>
            </a:extLst>
          </p:cNvPr>
          <p:cNvSpPr txBox="1"/>
          <p:nvPr/>
        </p:nvSpPr>
        <p:spPr>
          <a:xfrm>
            <a:off x="7073818" y="3426554"/>
            <a:ext cx="30649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260B18-64C8-433C-937A-FE364AEE7F46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6929804" y="2574390"/>
            <a:ext cx="297261" cy="852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34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Accessing Character Array Using Pointer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614" y="1000102"/>
            <a:ext cx="9144032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char str[10], *p;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 = str;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printf("Enter name: ");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scanf("%s", p);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printf("%s", p);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getch();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9EC55-DF8B-4531-ABFD-319DF4D96301}"/>
              </a:ext>
            </a:extLst>
          </p:cNvPr>
          <p:cNvSpPr txBox="1"/>
          <p:nvPr/>
        </p:nvSpPr>
        <p:spPr>
          <a:xfrm>
            <a:off x="3536253" y="1493138"/>
            <a:ext cx="42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56EBC-BEB8-4652-85AB-EE350E41EB70}"/>
              </a:ext>
            </a:extLst>
          </p:cNvPr>
          <p:cNvSpPr txBox="1"/>
          <p:nvPr/>
        </p:nvSpPr>
        <p:spPr>
          <a:xfrm>
            <a:off x="4126298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11D02-AEF6-4AF4-BDF6-958674F1148F}"/>
              </a:ext>
            </a:extLst>
          </p:cNvPr>
          <p:cNvSpPr txBox="1"/>
          <p:nvPr/>
        </p:nvSpPr>
        <p:spPr>
          <a:xfrm>
            <a:off x="4572000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2CC4A7-7224-4B63-9FEF-01F8BD08CB8A}"/>
              </a:ext>
            </a:extLst>
          </p:cNvPr>
          <p:cNvSpPr txBox="1"/>
          <p:nvPr/>
        </p:nvSpPr>
        <p:spPr>
          <a:xfrm>
            <a:off x="5087785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1F8427-1C55-4D2E-8073-CEDD9CC161FF}"/>
              </a:ext>
            </a:extLst>
          </p:cNvPr>
          <p:cNvSpPr txBox="1"/>
          <p:nvPr/>
        </p:nvSpPr>
        <p:spPr>
          <a:xfrm>
            <a:off x="5591841" y="114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F54251-5EEC-4EDB-BBB1-BE86A8FA0A90}"/>
              </a:ext>
            </a:extLst>
          </p:cNvPr>
          <p:cNvSpPr txBox="1"/>
          <p:nvPr/>
        </p:nvSpPr>
        <p:spPr>
          <a:xfrm>
            <a:off x="6095222" y="114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6083C-9D29-45B0-B2C2-078425475388}"/>
              </a:ext>
            </a:extLst>
          </p:cNvPr>
          <p:cNvSpPr txBox="1"/>
          <p:nvPr/>
        </p:nvSpPr>
        <p:spPr>
          <a:xfrm>
            <a:off x="3911236" y="1923678"/>
            <a:ext cx="601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B8042A-930D-47BC-AC52-5D11A10F81D7}"/>
              </a:ext>
            </a:extLst>
          </p:cNvPr>
          <p:cNvSpPr/>
          <p:nvPr/>
        </p:nvSpPr>
        <p:spPr>
          <a:xfrm>
            <a:off x="3851920" y="3434218"/>
            <a:ext cx="698376" cy="370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51B1F3-8539-4EB6-A613-F96269A17BA1}"/>
              </a:ext>
            </a:extLst>
          </p:cNvPr>
          <p:cNvSpPr txBox="1"/>
          <p:nvPr/>
        </p:nvSpPr>
        <p:spPr>
          <a:xfrm>
            <a:off x="4047861" y="3804832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7CFCE3-65DE-4797-AF7B-438A6C73AEDF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4211960" y="2262232"/>
            <a:ext cx="4744" cy="1110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31A7E7-C1E0-44D0-97E1-F2A2F539C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64935"/>
              </p:ext>
            </p:extLst>
          </p:nvPr>
        </p:nvGraphicFramePr>
        <p:xfrm>
          <a:off x="3995936" y="1491630"/>
          <a:ext cx="503802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802">
                  <a:extLst>
                    <a:ext uri="{9D8B030D-6E8A-4147-A177-3AD203B41FA5}">
                      <a16:colId xmlns:a16="http://schemas.microsoft.com/office/drawing/2014/main" val="305425719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621471047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065434293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315167492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42396785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548398467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03733670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2010489197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2731868584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2165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‘R’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‘a’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‘m’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‘\0’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extLst>
                  <a:ext uri="{0D108BD9-81ED-4DB2-BD59-A6C34878D82A}">
                    <a16:rowId xmlns:a16="http://schemas.microsoft.com/office/drawing/2014/main" val="70098754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3E746DE-B313-45AE-9733-7EDC61DB9609}"/>
              </a:ext>
            </a:extLst>
          </p:cNvPr>
          <p:cNvSpPr txBox="1"/>
          <p:nvPr/>
        </p:nvSpPr>
        <p:spPr>
          <a:xfrm>
            <a:off x="6611682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958685-E187-41F4-977E-ECEC07F3CA09}"/>
              </a:ext>
            </a:extLst>
          </p:cNvPr>
          <p:cNvSpPr txBox="1"/>
          <p:nvPr/>
        </p:nvSpPr>
        <p:spPr>
          <a:xfrm>
            <a:off x="7100976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AC0E5C-39B6-4C69-A20B-E66FAAACD87E}"/>
              </a:ext>
            </a:extLst>
          </p:cNvPr>
          <p:cNvSpPr txBox="1"/>
          <p:nvPr/>
        </p:nvSpPr>
        <p:spPr>
          <a:xfrm>
            <a:off x="7618850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70BE71-7CBA-44AA-A07B-335B8614BB28}"/>
              </a:ext>
            </a:extLst>
          </p:cNvPr>
          <p:cNvSpPr txBox="1"/>
          <p:nvPr/>
        </p:nvSpPr>
        <p:spPr>
          <a:xfrm>
            <a:off x="8086738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CE94A2-AC5C-41DD-AE6A-79D1319B403A}"/>
              </a:ext>
            </a:extLst>
          </p:cNvPr>
          <p:cNvSpPr txBox="1"/>
          <p:nvPr/>
        </p:nvSpPr>
        <p:spPr>
          <a:xfrm>
            <a:off x="8590794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A31531-EBDE-4888-ADD7-2C09AB5B4AEF}"/>
              </a:ext>
            </a:extLst>
          </p:cNvPr>
          <p:cNvSpPr txBox="1"/>
          <p:nvPr/>
        </p:nvSpPr>
        <p:spPr>
          <a:xfrm>
            <a:off x="4486338" y="19121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4C9180-455D-419B-B42F-D3C42F3B804F}"/>
              </a:ext>
            </a:extLst>
          </p:cNvPr>
          <p:cNvSpPr txBox="1"/>
          <p:nvPr/>
        </p:nvSpPr>
        <p:spPr>
          <a:xfrm>
            <a:off x="4967045" y="19121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EE0E5-1370-4ED7-A794-066DA0B1A0A3}"/>
              </a:ext>
            </a:extLst>
          </p:cNvPr>
          <p:cNvSpPr txBox="1"/>
          <p:nvPr/>
        </p:nvSpPr>
        <p:spPr>
          <a:xfrm>
            <a:off x="5447752" y="19236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8061E7-BDFE-44E1-B210-16CAA6D99B16}"/>
              </a:ext>
            </a:extLst>
          </p:cNvPr>
          <p:cNvSpPr txBox="1"/>
          <p:nvPr/>
        </p:nvSpPr>
        <p:spPr>
          <a:xfrm>
            <a:off x="5981003" y="190067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5904EF-8EBB-4E44-8B32-C9CC57778489}"/>
              </a:ext>
            </a:extLst>
          </p:cNvPr>
          <p:cNvSpPr txBox="1"/>
          <p:nvPr/>
        </p:nvSpPr>
        <p:spPr>
          <a:xfrm>
            <a:off x="6491861" y="19121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DA13C5-80AF-4F5B-9726-48DDEDCC3292}"/>
              </a:ext>
            </a:extLst>
          </p:cNvPr>
          <p:cNvSpPr txBox="1"/>
          <p:nvPr/>
        </p:nvSpPr>
        <p:spPr>
          <a:xfrm>
            <a:off x="7002719" y="19121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6D3347-0E32-4003-98C2-D6F666C08800}"/>
              </a:ext>
            </a:extLst>
          </p:cNvPr>
          <p:cNvSpPr txBox="1"/>
          <p:nvPr/>
        </p:nvSpPr>
        <p:spPr>
          <a:xfrm>
            <a:off x="7490716" y="19236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78B069-DD99-4AC9-A228-ABE190261257}"/>
              </a:ext>
            </a:extLst>
          </p:cNvPr>
          <p:cNvSpPr txBox="1"/>
          <p:nvPr/>
        </p:nvSpPr>
        <p:spPr>
          <a:xfrm>
            <a:off x="7956376" y="19236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AAD63F-15CF-4687-AB19-5CD2B8E84523}"/>
              </a:ext>
            </a:extLst>
          </p:cNvPr>
          <p:cNvSpPr txBox="1"/>
          <p:nvPr/>
        </p:nvSpPr>
        <p:spPr>
          <a:xfrm>
            <a:off x="8435049" y="19236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2009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Traversing A Character Array Using Pointer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928670"/>
            <a:ext cx="9144032" cy="411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char str[10], *p;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p = str;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printf("Enter name: ");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scanf("%s", p);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for(i = 0; str[i] != '\0'; i++)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   printf("\</a:t>
            </a:r>
            <a:r>
              <a:rPr lang="en-US" sz="1600" b="1" dirty="0" err="1">
                <a:solidFill>
                  <a:schemeClr val="bg1"/>
                </a:solidFill>
                <a:sym typeface="Wingdings" pitchFamily="2" charset="2"/>
              </a:rPr>
              <a:t>n%c</a:t>
            </a: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", str[i]);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getch();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68A04-927B-424A-88A4-012BDEDE1F40}"/>
              </a:ext>
            </a:extLst>
          </p:cNvPr>
          <p:cNvSpPr txBox="1"/>
          <p:nvPr/>
        </p:nvSpPr>
        <p:spPr>
          <a:xfrm>
            <a:off x="3536253" y="1493138"/>
            <a:ext cx="42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C1999-44B5-42A0-BD4A-3162849B0A81}"/>
              </a:ext>
            </a:extLst>
          </p:cNvPr>
          <p:cNvSpPr txBox="1"/>
          <p:nvPr/>
        </p:nvSpPr>
        <p:spPr>
          <a:xfrm>
            <a:off x="4126298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A0E13-A69A-4776-B3E2-3808A76E9060}"/>
              </a:ext>
            </a:extLst>
          </p:cNvPr>
          <p:cNvSpPr txBox="1"/>
          <p:nvPr/>
        </p:nvSpPr>
        <p:spPr>
          <a:xfrm>
            <a:off x="4572000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1B9CC-1629-4AB8-8E1A-BD05CDA84C9B}"/>
              </a:ext>
            </a:extLst>
          </p:cNvPr>
          <p:cNvSpPr txBox="1"/>
          <p:nvPr/>
        </p:nvSpPr>
        <p:spPr>
          <a:xfrm>
            <a:off x="5087785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FFD43-8BB3-468C-B7D2-980718E45360}"/>
              </a:ext>
            </a:extLst>
          </p:cNvPr>
          <p:cNvSpPr txBox="1"/>
          <p:nvPr/>
        </p:nvSpPr>
        <p:spPr>
          <a:xfrm>
            <a:off x="5591841" y="114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7320BE-7CA1-458C-BCDF-0500701749E5}"/>
              </a:ext>
            </a:extLst>
          </p:cNvPr>
          <p:cNvSpPr txBox="1"/>
          <p:nvPr/>
        </p:nvSpPr>
        <p:spPr>
          <a:xfrm>
            <a:off x="6095222" y="114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40462-C39E-42C7-A14F-BF349167DC79}"/>
              </a:ext>
            </a:extLst>
          </p:cNvPr>
          <p:cNvSpPr txBox="1"/>
          <p:nvPr/>
        </p:nvSpPr>
        <p:spPr>
          <a:xfrm>
            <a:off x="3911236" y="1923678"/>
            <a:ext cx="601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243469-3265-4606-A938-D3F3A41609DC}"/>
              </a:ext>
            </a:extLst>
          </p:cNvPr>
          <p:cNvSpPr/>
          <p:nvPr/>
        </p:nvSpPr>
        <p:spPr>
          <a:xfrm>
            <a:off x="3851920" y="3434218"/>
            <a:ext cx="698376" cy="370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C06FE1-E729-44F1-A5E9-FC8A480B0E13}"/>
              </a:ext>
            </a:extLst>
          </p:cNvPr>
          <p:cNvSpPr txBox="1"/>
          <p:nvPr/>
        </p:nvSpPr>
        <p:spPr>
          <a:xfrm>
            <a:off x="4047861" y="3804832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8AB42-5EBD-4923-B2C3-090334972197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4211960" y="2262232"/>
            <a:ext cx="4744" cy="1110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9C152ECB-6C0C-42B0-8779-A4E615D8E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22901"/>
              </p:ext>
            </p:extLst>
          </p:nvPr>
        </p:nvGraphicFramePr>
        <p:xfrm>
          <a:off x="3995936" y="1491630"/>
          <a:ext cx="503802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802">
                  <a:extLst>
                    <a:ext uri="{9D8B030D-6E8A-4147-A177-3AD203B41FA5}">
                      <a16:colId xmlns:a16="http://schemas.microsoft.com/office/drawing/2014/main" val="305425719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621471047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065434293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315167492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42396785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548398467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03733670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2010489197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2731868584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2165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‘R’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‘a’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‘m’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‘\0’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extLst>
                  <a:ext uri="{0D108BD9-81ED-4DB2-BD59-A6C34878D82A}">
                    <a16:rowId xmlns:a16="http://schemas.microsoft.com/office/drawing/2014/main" val="70098754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47157B3-1357-4343-BE89-26B9D89A2750}"/>
              </a:ext>
            </a:extLst>
          </p:cNvPr>
          <p:cNvSpPr txBox="1"/>
          <p:nvPr/>
        </p:nvSpPr>
        <p:spPr>
          <a:xfrm>
            <a:off x="6611682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712CD0-4C0A-499D-B3FF-3BF8717DB13B}"/>
              </a:ext>
            </a:extLst>
          </p:cNvPr>
          <p:cNvSpPr txBox="1"/>
          <p:nvPr/>
        </p:nvSpPr>
        <p:spPr>
          <a:xfrm>
            <a:off x="7100976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ED0FBF-6116-4A10-9D4C-B91A84F84BE5}"/>
              </a:ext>
            </a:extLst>
          </p:cNvPr>
          <p:cNvSpPr txBox="1"/>
          <p:nvPr/>
        </p:nvSpPr>
        <p:spPr>
          <a:xfrm>
            <a:off x="7618850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DD4746-BF35-4F48-AA7C-694450EA9C8A}"/>
              </a:ext>
            </a:extLst>
          </p:cNvPr>
          <p:cNvSpPr txBox="1"/>
          <p:nvPr/>
        </p:nvSpPr>
        <p:spPr>
          <a:xfrm>
            <a:off x="8086738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8E3E90-34AC-4081-827E-B2B91026C600}"/>
              </a:ext>
            </a:extLst>
          </p:cNvPr>
          <p:cNvSpPr txBox="1"/>
          <p:nvPr/>
        </p:nvSpPr>
        <p:spPr>
          <a:xfrm>
            <a:off x="8590794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40ED6F-4F67-4FDD-8761-F783AF266B25}"/>
              </a:ext>
            </a:extLst>
          </p:cNvPr>
          <p:cNvSpPr txBox="1"/>
          <p:nvPr/>
        </p:nvSpPr>
        <p:spPr>
          <a:xfrm>
            <a:off x="4486338" y="19121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3BC2B9-9F88-4CB1-B662-9EB2018D754A}"/>
              </a:ext>
            </a:extLst>
          </p:cNvPr>
          <p:cNvSpPr txBox="1"/>
          <p:nvPr/>
        </p:nvSpPr>
        <p:spPr>
          <a:xfrm>
            <a:off x="4967045" y="19121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E1DA11-9AD6-4721-903C-A6356AFCD4FB}"/>
              </a:ext>
            </a:extLst>
          </p:cNvPr>
          <p:cNvSpPr txBox="1"/>
          <p:nvPr/>
        </p:nvSpPr>
        <p:spPr>
          <a:xfrm>
            <a:off x="5447752" y="19236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C41374-73AA-46A2-A2F8-D0C9FF389A31}"/>
              </a:ext>
            </a:extLst>
          </p:cNvPr>
          <p:cNvSpPr txBox="1"/>
          <p:nvPr/>
        </p:nvSpPr>
        <p:spPr>
          <a:xfrm>
            <a:off x="5981003" y="190067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80D954-C865-4C4E-8026-89367ADDA047}"/>
              </a:ext>
            </a:extLst>
          </p:cNvPr>
          <p:cNvSpPr txBox="1"/>
          <p:nvPr/>
        </p:nvSpPr>
        <p:spPr>
          <a:xfrm>
            <a:off x="6491861" y="19121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BB8977-8C5F-4409-9294-134821795F63}"/>
              </a:ext>
            </a:extLst>
          </p:cNvPr>
          <p:cNvSpPr txBox="1"/>
          <p:nvPr/>
        </p:nvSpPr>
        <p:spPr>
          <a:xfrm>
            <a:off x="7002719" y="19121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C72DD0-8134-44CB-9052-A8D01B65E26A}"/>
              </a:ext>
            </a:extLst>
          </p:cNvPr>
          <p:cNvSpPr txBox="1"/>
          <p:nvPr/>
        </p:nvSpPr>
        <p:spPr>
          <a:xfrm>
            <a:off x="7490716" y="19236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DE19C2-FF98-4C71-9E1F-BC0A6C138351}"/>
              </a:ext>
            </a:extLst>
          </p:cNvPr>
          <p:cNvSpPr txBox="1"/>
          <p:nvPr/>
        </p:nvSpPr>
        <p:spPr>
          <a:xfrm>
            <a:off x="7956376" y="19236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50CD2C-83E9-4735-992A-F54201D4791C}"/>
              </a:ext>
            </a:extLst>
          </p:cNvPr>
          <p:cNvSpPr txBox="1"/>
          <p:nvPr/>
        </p:nvSpPr>
        <p:spPr>
          <a:xfrm>
            <a:off x="8435049" y="19236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2009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Traversing A Character Array Using Pointer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102110" y="111694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First Way</a:t>
            </a: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char str[10], *p;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 = str;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printf("Enter name: ");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scanf("%s", p);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for(i = 0; *(p + i) != '\0'; i++)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   printf("\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n%c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", *(p + i));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getch();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68A04-927B-424A-88A4-012BDEDE1F40}"/>
              </a:ext>
            </a:extLst>
          </p:cNvPr>
          <p:cNvSpPr txBox="1"/>
          <p:nvPr/>
        </p:nvSpPr>
        <p:spPr>
          <a:xfrm>
            <a:off x="3536253" y="1493138"/>
            <a:ext cx="42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C1999-44B5-42A0-BD4A-3162849B0A81}"/>
              </a:ext>
            </a:extLst>
          </p:cNvPr>
          <p:cNvSpPr txBox="1"/>
          <p:nvPr/>
        </p:nvSpPr>
        <p:spPr>
          <a:xfrm>
            <a:off x="4126298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A0E13-A69A-4776-B3E2-3808A76E9060}"/>
              </a:ext>
            </a:extLst>
          </p:cNvPr>
          <p:cNvSpPr txBox="1"/>
          <p:nvPr/>
        </p:nvSpPr>
        <p:spPr>
          <a:xfrm>
            <a:off x="4572000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1B9CC-1629-4AB8-8E1A-BD05CDA84C9B}"/>
              </a:ext>
            </a:extLst>
          </p:cNvPr>
          <p:cNvSpPr txBox="1"/>
          <p:nvPr/>
        </p:nvSpPr>
        <p:spPr>
          <a:xfrm>
            <a:off x="5087785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FFD43-8BB3-468C-B7D2-980718E45360}"/>
              </a:ext>
            </a:extLst>
          </p:cNvPr>
          <p:cNvSpPr txBox="1"/>
          <p:nvPr/>
        </p:nvSpPr>
        <p:spPr>
          <a:xfrm>
            <a:off x="5591841" y="114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7320BE-7CA1-458C-BCDF-0500701749E5}"/>
              </a:ext>
            </a:extLst>
          </p:cNvPr>
          <p:cNvSpPr txBox="1"/>
          <p:nvPr/>
        </p:nvSpPr>
        <p:spPr>
          <a:xfrm>
            <a:off x="6095222" y="114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40462-C39E-42C7-A14F-BF349167DC79}"/>
              </a:ext>
            </a:extLst>
          </p:cNvPr>
          <p:cNvSpPr txBox="1"/>
          <p:nvPr/>
        </p:nvSpPr>
        <p:spPr>
          <a:xfrm>
            <a:off x="3911236" y="1923678"/>
            <a:ext cx="601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243469-3265-4606-A938-D3F3A41609DC}"/>
              </a:ext>
            </a:extLst>
          </p:cNvPr>
          <p:cNvSpPr/>
          <p:nvPr/>
        </p:nvSpPr>
        <p:spPr>
          <a:xfrm>
            <a:off x="3851920" y="3434218"/>
            <a:ext cx="698376" cy="370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C06FE1-E729-44F1-A5E9-FC8A480B0E13}"/>
              </a:ext>
            </a:extLst>
          </p:cNvPr>
          <p:cNvSpPr txBox="1"/>
          <p:nvPr/>
        </p:nvSpPr>
        <p:spPr>
          <a:xfrm>
            <a:off x="4047861" y="3804832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8AB42-5EBD-4923-B2C3-090334972197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4211960" y="2262232"/>
            <a:ext cx="4744" cy="1110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9C152ECB-6C0C-42B0-8779-A4E615D8E0C7}"/>
              </a:ext>
            </a:extLst>
          </p:cNvPr>
          <p:cNvGraphicFramePr>
            <a:graphicFrameLocks noGrp="1"/>
          </p:cNvGraphicFramePr>
          <p:nvPr/>
        </p:nvGraphicFramePr>
        <p:xfrm>
          <a:off x="3995936" y="1491630"/>
          <a:ext cx="503802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802">
                  <a:extLst>
                    <a:ext uri="{9D8B030D-6E8A-4147-A177-3AD203B41FA5}">
                      <a16:colId xmlns:a16="http://schemas.microsoft.com/office/drawing/2014/main" val="305425719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621471047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065434293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315167492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42396785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548398467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03733670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2010489197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2731868584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2165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‘R’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‘a’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‘m’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‘\0’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extLst>
                  <a:ext uri="{0D108BD9-81ED-4DB2-BD59-A6C34878D82A}">
                    <a16:rowId xmlns:a16="http://schemas.microsoft.com/office/drawing/2014/main" val="70098754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47157B3-1357-4343-BE89-26B9D89A2750}"/>
              </a:ext>
            </a:extLst>
          </p:cNvPr>
          <p:cNvSpPr txBox="1"/>
          <p:nvPr/>
        </p:nvSpPr>
        <p:spPr>
          <a:xfrm>
            <a:off x="6611682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712CD0-4C0A-499D-B3FF-3BF8717DB13B}"/>
              </a:ext>
            </a:extLst>
          </p:cNvPr>
          <p:cNvSpPr txBox="1"/>
          <p:nvPr/>
        </p:nvSpPr>
        <p:spPr>
          <a:xfrm>
            <a:off x="7100976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ED0FBF-6116-4A10-9D4C-B91A84F84BE5}"/>
              </a:ext>
            </a:extLst>
          </p:cNvPr>
          <p:cNvSpPr txBox="1"/>
          <p:nvPr/>
        </p:nvSpPr>
        <p:spPr>
          <a:xfrm>
            <a:off x="7618850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DD4746-BF35-4F48-AA7C-694450EA9C8A}"/>
              </a:ext>
            </a:extLst>
          </p:cNvPr>
          <p:cNvSpPr txBox="1"/>
          <p:nvPr/>
        </p:nvSpPr>
        <p:spPr>
          <a:xfrm>
            <a:off x="8086738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8E3E90-34AC-4081-827E-B2B91026C600}"/>
              </a:ext>
            </a:extLst>
          </p:cNvPr>
          <p:cNvSpPr txBox="1"/>
          <p:nvPr/>
        </p:nvSpPr>
        <p:spPr>
          <a:xfrm>
            <a:off x="8590794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40ED6F-4F67-4FDD-8761-F783AF266B25}"/>
              </a:ext>
            </a:extLst>
          </p:cNvPr>
          <p:cNvSpPr txBox="1"/>
          <p:nvPr/>
        </p:nvSpPr>
        <p:spPr>
          <a:xfrm>
            <a:off x="4486338" y="19121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3BC2B9-9F88-4CB1-B662-9EB2018D754A}"/>
              </a:ext>
            </a:extLst>
          </p:cNvPr>
          <p:cNvSpPr txBox="1"/>
          <p:nvPr/>
        </p:nvSpPr>
        <p:spPr>
          <a:xfrm>
            <a:off x="4967045" y="19121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E1DA11-9AD6-4721-903C-A6356AFCD4FB}"/>
              </a:ext>
            </a:extLst>
          </p:cNvPr>
          <p:cNvSpPr txBox="1"/>
          <p:nvPr/>
        </p:nvSpPr>
        <p:spPr>
          <a:xfrm>
            <a:off x="5447752" y="19236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C41374-73AA-46A2-A2F8-D0C9FF389A31}"/>
              </a:ext>
            </a:extLst>
          </p:cNvPr>
          <p:cNvSpPr txBox="1"/>
          <p:nvPr/>
        </p:nvSpPr>
        <p:spPr>
          <a:xfrm>
            <a:off x="5981003" y="190067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80D954-C865-4C4E-8026-89367ADDA047}"/>
              </a:ext>
            </a:extLst>
          </p:cNvPr>
          <p:cNvSpPr txBox="1"/>
          <p:nvPr/>
        </p:nvSpPr>
        <p:spPr>
          <a:xfrm>
            <a:off x="6491861" y="19121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BB8977-8C5F-4409-9294-134821795F63}"/>
              </a:ext>
            </a:extLst>
          </p:cNvPr>
          <p:cNvSpPr txBox="1"/>
          <p:nvPr/>
        </p:nvSpPr>
        <p:spPr>
          <a:xfrm>
            <a:off x="7002719" y="19121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C72DD0-8134-44CB-9052-A8D01B65E26A}"/>
              </a:ext>
            </a:extLst>
          </p:cNvPr>
          <p:cNvSpPr txBox="1"/>
          <p:nvPr/>
        </p:nvSpPr>
        <p:spPr>
          <a:xfrm>
            <a:off x="7490716" y="19236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DE19C2-FF98-4C71-9E1F-BC0A6C138351}"/>
              </a:ext>
            </a:extLst>
          </p:cNvPr>
          <p:cNvSpPr txBox="1"/>
          <p:nvPr/>
        </p:nvSpPr>
        <p:spPr>
          <a:xfrm>
            <a:off x="7956376" y="19236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50CD2C-83E9-4735-992A-F54201D4791C}"/>
              </a:ext>
            </a:extLst>
          </p:cNvPr>
          <p:cNvSpPr txBox="1"/>
          <p:nvPr/>
        </p:nvSpPr>
        <p:spPr>
          <a:xfrm>
            <a:off x="8435049" y="19236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2009</a:t>
            </a:r>
          </a:p>
        </p:txBody>
      </p:sp>
    </p:spTree>
    <p:extLst>
      <p:ext uri="{BB962C8B-B14F-4D97-AF65-F5344CB8AC3E}">
        <p14:creationId xmlns:p14="http://schemas.microsoft.com/office/powerpoint/2010/main" val="415213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Traversing A Character Array Using Pointer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102110" y="1116940"/>
            <a:ext cx="914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Second Way</a:t>
            </a: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char str[10], *p;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 = str;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printf("Enter name: ");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scanf("%s", p);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for(; *p != '\0'; p++)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   printf("\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n%c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", *p);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getch();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68A04-927B-424A-88A4-012BDEDE1F40}"/>
              </a:ext>
            </a:extLst>
          </p:cNvPr>
          <p:cNvSpPr txBox="1"/>
          <p:nvPr/>
        </p:nvSpPr>
        <p:spPr>
          <a:xfrm>
            <a:off x="3536253" y="1493138"/>
            <a:ext cx="42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C1999-44B5-42A0-BD4A-3162849B0A81}"/>
              </a:ext>
            </a:extLst>
          </p:cNvPr>
          <p:cNvSpPr txBox="1"/>
          <p:nvPr/>
        </p:nvSpPr>
        <p:spPr>
          <a:xfrm>
            <a:off x="4126298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A0E13-A69A-4776-B3E2-3808A76E9060}"/>
              </a:ext>
            </a:extLst>
          </p:cNvPr>
          <p:cNvSpPr txBox="1"/>
          <p:nvPr/>
        </p:nvSpPr>
        <p:spPr>
          <a:xfrm>
            <a:off x="4572000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1B9CC-1629-4AB8-8E1A-BD05CDA84C9B}"/>
              </a:ext>
            </a:extLst>
          </p:cNvPr>
          <p:cNvSpPr txBox="1"/>
          <p:nvPr/>
        </p:nvSpPr>
        <p:spPr>
          <a:xfrm>
            <a:off x="5087785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FFD43-8BB3-468C-B7D2-980718E45360}"/>
              </a:ext>
            </a:extLst>
          </p:cNvPr>
          <p:cNvSpPr txBox="1"/>
          <p:nvPr/>
        </p:nvSpPr>
        <p:spPr>
          <a:xfrm>
            <a:off x="5591841" y="114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7320BE-7CA1-458C-BCDF-0500701749E5}"/>
              </a:ext>
            </a:extLst>
          </p:cNvPr>
          <p:cNvSpPr txBox="1"/>
          <p:nvPr/>
        </p:nvSpPr>
        <p:spPr>
          <a:xfrm>
            <a:off x="6095222" y="114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40462-C39E-42C7-A14F-BF349167DC79}"/>
              </a:ext>
            </a:extLst>
          </p:cNvPr>
          <p:cNvSpPr txBox="1"/>
          <p:nvPr/>
        </p:nvSpPr>
        <p:spPr>
          <a:xfrm>
            <a:off x="3911236" y="1923678"/>
            <a:ext cx="601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243469-3265-4606-A938-D3F3A41609DC}"/>
              </a:ext>
            </a:extLst>
          </p:cNvPr>
          <p:cNvSpPr/>
          <p:nvPr/>
        </p:nvSpPr>
        <p:spPr>
          <a:xfrm>
            <a:off x="5385792" y="3434218"/>
            <a:ext cx="698376" cy="370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C06FE1-E729-44F1-A5E9-FC8A480B0E13}"/>
              </a:ext>
            </a:extLst>
          </p:cNvPr>
          <p:cNvSpPr txBox="1"/>
          <p:nvPr/>
        </p:nvSpPr>
        <p:spPr>
          <a:xfrm>
            <a:off x="5581733" y="3804832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8AB42-5EBD-4923-B2C3-090334972197}"/>
              </a:ext>
            </a:extLst>
          </p:cNvPr>
          <p:cNvCxnSpPr>
            <a:cxnSpLocks/>
          </p:cNvCxnSpPr>
          <p:nvPr/>
        </p:nvCxnSpPr>
        <p:spPr>
          <a:xfrm flipH="1" flipV="1">
            <a:off x="5745832" y="2262232"/>
            <a:ext cx="4744" cy="1110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9C152ECB-6C0C-42B0-8779-A4E615D8E0C7}"/>
              </a:ext>
            </a:extLst>
          </p:cNvPr>
          <p:cNvGraphicFramePr>
            <a:graphicFrameLocks noGrp="1"/>
          </p:cNvGraphicFramePr>
          <p:nvPr/>
        </p:nvGraphicFramePr>
        <p:xfrm>
          <a:off x="3995936" y="1491630"/>
          <a:ext cx="503802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802">
                  <a:extLst>
                    <a:ext uri="{9D8B030D-6E8A-4147-A177-3AD203B41FA5}">
                      <a16:colId xmlns:a16="http://schemas.microsoft.com/office/drawing/2014/main" val="305425719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621471047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065434293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315167492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42396785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548398467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03733670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2010489197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2731868584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2165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‘R’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‘a’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‘m’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‘\0’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extLst>
                  <a:ext uri="{0D108BD9-81ED-4DB2-BD59-A6C34878D82A}">
                    <a16:rowId xmlns:a16="http://schemas.microsoft.com/office/drawing/2014/main" val="70098754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47157B3-1357-4343-BE89-26B9D89A2750}"/>
              </a:ext>
            </a:extLst>
          </p:cNvPr>
          <p:cNvSpPr txBox="1"/>
          <p:nvPr/>
        </p:nvSpPr>
        <p:spPr>
          <a:xfrm>
            <a:off x="6611682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712CD0-4C0A-499D-B3FF-3BF8717DB13B}"/>
              </a:ext>
            </a:extLst>
          </p:cNvPr>
          <p:cNvSpPr txBox="1"/>
          <p:nvPr/>
        </p:nvSpPr>
        <p:spPr>
          <a:xfrm>
            <a:off x="7100976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ED0FBF-6116-4A10-9D4C-B91A84F84BE5}"/>
              </a:ext>
            </a:extLst>
          </p:cNvPr>
          <p:cNvSpPr txBox="1"/>
          <p:nvPr/>
        </p:nvSpPr>
        <p:spPr>
          <a:xfrm>
            <a:off x="7618850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DD4746-BF35-4F48-AA7C-694450EA9C8A}"/>
              </a:ext>
            </a:extLst>
          </p:cNvPr>
          <p:cNvSpPr txBox="1"/>
          <p:nvPr/>
        </p:nvSpPr>
        <p:spPr>
          <a:xfrm>
            <a:off x="8086738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8E3E90-34AC-4081-827E-B2B91026C600}"/>
              </a:ext>
            </a:extLst>
          </p:cNvPr>
          <p:cNvSpPr txBox="1"/>
          <p:nvPr/>
        </p:nvSpPr>
        <p:spPr>
          <a:xfrm>
            <a:off x="8590794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40ED6F-4F67-4FDD-8761-F783AF266B25}"/>
              </a:ext>
            </a:extLst>
          </p:cNvPr>
          <p:cNvSpPr txBox="1"/>
          <p:nvPr/>
        </p:nvSpPr>
        <p:spPr>
          <a:xfrm>
            <a:off x="4486338" y="19121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3BC2B9-9F88-4CB1-B662-9EB2018D754A}"/>
              </a:ext>
            </a:extLst>
          </p:cNvPr>
          <p:cNvSpPr txBox="1"/>
          <p:nvPr/>
        </p:nvSpPr>
        <p:spPr>
          <a:xfrm>
            <a:off x="4967045" y="19121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E1DA11-9AD6-4721-903C-A6356AFCD4FB}"/>
              </a:ext>
            </a:extLst>
          </p:cNvPr>
          <p:cNvSpPr txBox="1"/>
          <p:nvPr/>
        </p:nvSpPr>
        <p:spPr>
          <a:xfrm>
            <a:off x="5447752" y="19236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C41374-73AA-46A2-A2F8-D0C9FF389A31}"/>
              </a:ext>
            </a:extLst>
          </p:cNvPr>
          <p:cNvSpPr txBox="1"/>
          <p:nvPr/>
        </p:nvSpPr>
        <p:spPr>
          <a:xfrm>
            <a:off x="5981003" y="190067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80D954-C865-4C4E-8026-89367ADDA047}"/>
              </a:ext>
            </a:extLst>
          </p:cNvPr>
          <p:cNvSpPr txBox="1"/>
          <p:nvPr/>
        </p:nvSpPr>
        <p:spPr>
          <a:xfrm>
            <a:off x="6491861" y="19121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BB8977-8C5F-4409-9294-134821795F63}"/>
              </a:ext>
            </a:extLst>
          </p:cNvPr>
          <p:cNvSpPr txBox="1"/>
          <p:nvPr/>
        </p:nvSpPr>
        <p:spPr>
          <a:xfrm>
            <a:off x="7002719" y="19121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C72DD0-8134-44CB-9052-A8D01B65E26A}"/>
              </a:ext>
            </a:extLst>
          </p:cNvPr>
          <p:cNvSpPr txBox="1"/>
          <p:nvPr/>
        </p:nvSpPr>
        <p:spPr>
          <a:xfrm>
            <a:off x="7490716" y="19236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DE19C2-FF98-4C71-9E1F-BC0A6C138351}"/>
              </a:ext>
            </a:extLst>
          </p:cNvPr>
          <p:cNvSpPr txBox="1"/>
          <p:nvPr/>
        </p:nvSpPr>
        <p:spPr>
          <a:xfrm>
            <a:off x="7956376" y="19236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50CD2C-83E9-4735-992A-F54201D4791C}"/>
              </a:ext>
            </a:extLst>
          </p:cNvPr>
          <p:cNvSpPr txBox="1"/>
          <p:nvPr/>
        </p:nvSpPr>
        <p:spPr>
          <a:xfrm>
            <a:off x="8435049" y="19236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2009</a:t>
            </a:r>
          </a:p>
        </p:txBody>
      </p:sp>
    </p:spTree>
    <p:extLst>
      <p:ext uri="{BB962C8B-B14F-4D97-AF65-F5344CB8AC3E}">
        <p14:creationId xmlns:p14="http://schemas.microsoft.com/office/powerpoint/2010/main" val="175621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Traversing A Character Array Using Pointer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144032" y="970395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ym typeface="Wingdings" pitchFamily="2" charset="2"/>
              </a:rPr>
              <a:t>Using while loop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char str[10], *p;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 = str;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printf("Enter name: ");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scanf("%s", p);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while(*p != '\0')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   printf("\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n%c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", *p);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   p++;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getch();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68A04-927B-424A-88A4-012BDEDE1F40}"/>
              </a:ext>
            </a:extLst>
          </p:cNvPr>
          <p:cNvSpPr txBox="1"/>
          <p:nvPr/>
        </p:nvSpPr>
        <p:spPr>
          <a:xfrm>
            <a:off x="3536253" y="1493138"/>
            <a:ext cx="42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C1999-44B5-42A0-BD4A-3162849B0A81}"/>
              </a:ext>
            </a:extLst>
          </p:cNvPr>
          <p:cNvSpPr txBox="1"/>
          <p:nvPr/>
        </p:nvSpPr>
        <p:spPr>
          <a:xfrm>
            <a:off x="4126298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A0E13-A69A-4776-B3E2-3808A76E9060}"/>
              </a:ext>
            </a:extLst>
          </p:cNvPr>
          <p:cNvSpPr txBox="1"/>
          <p:nvPr/>
        </p:nvSpPr>
        <p:spPr>
          <a:xfrm>
            <a:off x="4572000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1B9CC-1629-4AB8-8E1A-BD05CDA84C9B}"/>
              </a:ext>
            </a:extLst>
          </p:cNvPr>
          <p:cNvSpPr txBox="1"/>
          <p:nvPr/>
        </p:nvSpPr>
        <p:spPr>
          <a:xfrm>
            <a:off x="5087785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FFD43-8BB3-468C-B7D2-980718E45360}"/>
              </a:ext>
            </a:extLst>
          </p:cNvPr>
          <p:cNvSpPr txBox="1"/>
          <p:nvPr/>
        </p:nvSpPr>
        <p:spPr>
          <a:xfrm>
            <a:off x="5591841" y="114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7320BE-7CA1-458C-BCDF-0500701749E5}"/>
              </a:ext>
            </a:extLst>
          </p:cNvPr>
          <p:cNvSpPr txBox="1"/>
          <p:nvPr/>
        </p:nvSpPr>
        <p:spPr>
          <a:xfrm>
            <a:off x="6095222" y="114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40462-C39E-42C7-A14F-BF349167DC79}"/>
              </a:ext>
            </a:extLst>
          </p:cNvPr>
          <p:cNvSpPr txBox="1"/>
          <p:nvPr/>
        </p:nvSpPr>
        <p:spPr>
          <a:xfrm>
            <a:off x="3911236" y="1923678"/>
            <a:ext cx="601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243469-3265-4606-A938-D3F3A41609DC}"/>
              </a:ext>
            </a:extLst>
          </p:cNvPr>
          <p:cNvSpPr/>
          <p:nvPr/>
        </p:nvSpPr>
        <p:spPr>
          <a:xfrm>
            <a:off x="5385792" y="3434218"/>
            <a:ext cx="698376" cy="370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C06FE1-E729-44F1-A5E9-FC8A480B0E13}"/>
              </a:ext>
            </a:extLst>
          </p:cNvPr>
          <p:cNvSpPr txBox="1"/>
          <p:nvPr/>
        </p:nvSpPr>
        <p:spPr>
          <a:xfrm>
            <a:off x="5581733" y="3804832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8AB42-5EBD-4923-B2C3-090334972197}"/>
              </a:ext>
            </a:extLst>
          </p:cNvPr>
          <p:cNvCxnSpPr>
            <a:cxnSpLocks/>
          </p:cNvCxnSpPr>
          <p:nvPr/>
        </p:nvCxnSpPr>
        <p:spPr>
          <a:xfrm flipH="1" flipV="1">
            <a:off x="5745832" y="2262232"/>
            <a:ext cx="4744" cy="1110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9C152ECB-6C0C-42B0-8779-A4E615D8E0C7}"/>
              </a:ext>
            </a:extLst>
          </p:cNvPr>
          <p:cNvGraphicFramePr>
            <a:graphicFrameLocks noGrp="1"/>
          </p:cNvGraphicFramePr>
          <p:nvPr/>
        </p:nvGraphicFramePr>
        <p:xfrm>
          <a:off x="3995936" y="1491630"/>
          <a:ext cx="503802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802">
                  <a:extLst>
                    <a:ext uri="{9D8B030D-6E8A-4147-A177-3AD203B41FA5}">
                      <a16:colId xmlns:a16="http://schemas.microsoft.com/office/drawing/2014/main" val="305425719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621471047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065434293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315167492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42396785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548398467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03733670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2010489197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2731868584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2165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‘R’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‘a’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‘m’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‘\0’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marL="75571" marR="75571"/>
                </a:tc>
                <a:extLst>
                  <a:ext uri="{0D108BD9-81ED-4DB2-BD59-A6C34878D82A}">
                    <a16:rowId xmlns:a16="http://schemas.microsoft.com/office/drawing/2014/main" val="70098754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47157B3-1357-4343-BE89-26B9D89A2750}"/>
              </a:ext>
            </a:extLst>
          </p:cNvPr>
          <p:cNvSpPr txBox="1"/>
          <p:nvPr/>
        </p:nvSpPr>
        <p:spPr>
          <a:xfrm>
            <a:off x="6611682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712CD0-4C0A-499D-B3FF-3BF8717DB13B}"/>
              </a:ext>
            </a:extLst>
          </p:cNvPr>
          <p:cNvSpPr txBox="1"/>
          <p:nvPr/>
        </p:nvSpPr>
        <p:spPr>
          <a:xfrm>
            <a:off x="7100976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ED0FBF-6116-4A10-9D4C-B91A84F84BE5}"/>
              </a:ext>
            </a:extLst>
          </p:cNvPr>
          <p:cNvSpPr txBox="1"/>
          <p:nvPr/>
        </p:nvSpPr>
        <p:spPr>
          <a:xfrm>
            <a:off x="7618850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DD4746-BF35-4F48-AA7C-694450EA9C8A}"/>
              </a:ext>
            </a:extLst>
          </p:cNvPr>
          <p:cNvSpPr txBox="1"/>
          <p:nvPr/>
        </p:nvSpPr>
        <p:spPr>
          <a:xfrm>
            <a:off x="8086738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8E3E90-34AC-4081-827E-B2B91026C600}"/>
              </a:ext>
            </a:extLst>
          </p:cNvPr>
          <p:cNvSpPr txBox="1"/>
          <p:nvPr/>
        </p:nvSpPr>
        <p:spPr>
          <a:xfrm>
            <a:off x="8590794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40ED6F-4F67-4FDD-8761-F783AF266B25}"/>
              </a:ext>
            </a:extLst>
          </p:cNvPr>
          <p:cNvSpPr txBox="1"/>
          <p:nvPr/>
        </p:nvSpPr>
        <p:spPr>
          <a:xfrm>
            <a:off x="4486338" y="19121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3BC2B9-9F88-4CB1-B662-9EB2018D754A}"/>
              </a:ext>
            </a:extLst>
          </p:cNvPr>
          <p:cNvSpPr txBox="1"/>
          <p:nvPr/>
        </p:nvSpPr>
        <p:spPr>
          <a:xfrm>
            <a:off x="4967045" y="19121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E1DA11-9AD6-4721-903C-A6356AFCD4FB}"/>
              </a:ext>
            </a:extLst>
          </p:cNvPr>
          <p:cNvSpPr txBox="1"/>
          <p:nvPr/>
        </p:nvSpPr>
        <p:spPr>
          <a:xfrm>
            <a:off x="5447752" y="19236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C41374-73AA-46A2-A2F8-D0C9FF389A31}"/>
              </a:ext>
            </a:extLst>
          </p:cNvPr>
          <p:cNvSpPr txBox="1"/>
          <p:nvPr/>
        </p:nvSpPr>
        <p:spPr>
          <a:xfrm>
            <a:off x="5981003" y="190067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80D954-C865-4C4E-8026-89367ADDA047}"/>
              </a:ext>
            </a:extLst>
          </p:cNvPr>
          <p:cNvSpPr txBox="1"/>
          <p:nvPr/>
        </p:nvSpPr>
        <p:spPr>
          <a:xfrm>
            <a:off x="6491861" y="19121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BB8977-8C5F-4409-9294-134821795F63}"/>
              </a:ext>
            </a:extLst>
          </p:cNvPr>
          <p:cNvSpPr txBox="1"/>
          <p:nvPr/>
        </p:nvSpPr>
        <p:spPr>
          <a:xfrm>
            <a:off x="7002719" y="19121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C72DD0-8134-44CB-9052-A8D01B65E26A}"/>
              </a:ext>
            </a:extLst>
          </p:cNvPr>
          <p:cNvSpPr txBox="1"/>
          <p:nvPr/>
        </p:nvSpPr>
        <p:spPr>
          <a:xfrm>
            <a:off x="7490716" y="19236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DE19C2-FF98-4C71-9E1F-BC0A6C138351}"/>
              </a:ext>
            </a:extLst>
          </p:cNvPr>
          <p:cNvSpPr txBox="1"/>
          <p:nvPr/>
        </p:nvSpPr>
        <p:spPr>
          <a:xfrm>
            <a:off x="7956376" y="19236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50CD2C-83E9-4735-992A-F54201D4791C}"/>
              </a:ext>
            </a:extLst>
          </p:cNvPr>
          <p:cNvSpPr txBox="1"/>
          <p:nvPr/>
        </p:nvSpPr>
        <p:spPr>
          <a:xfrm>
            <a:off x="8435049" y="19236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2009</a:t>
            </a:r>
          </a:p>
        </p:txBody>
      </p:sp>
    </p:spTree>
    <p:extLst>
      <p:ext uri="{BB962C8B-B14F-4D97-AF65-F5344CB8AC3E}">
        <p14:creationId xmlns:p14="http://schemas.microsoft.com/office/powerpoint/2010/main" val="231375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Some New Shortcuts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84344" y="1332513"/>
            <a:ext cx="2699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</a:t>
            </a:r>
          </a:p>
          <a:p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char ch = 'A';</a:t>
            </a:r>
          </a:p>
          <a:p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ym typeface="Wingdings" pitchFamily="2" charset="2"/>
              </a:rPr>
              <a:t>or</a:t>
            </a:r>
          </a:p>
          <a:p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char ch = 65;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538" y="1304637"/>
            <a:ext cx="22362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</a:t>
            </a:r>
          </a:p>
          <a:p>
            <a:pPr marL="857250" lvl="1" indent="-400050">
              <a:buFont typeface="+mj-lt"/>
              <a:buAutoNum type="arabicPeriod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a, b, c;</a:t>
            </a: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 = 10;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b = 10;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 = 10;</a:t>
            </a: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ym typeface="Wingdings" pitchFamily="2" charset="2"/>
              </a:rPr>
              <a:t>or</a:t>
            </a: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 = b = c = 10;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367D6-DAAD-458E-A22F-FA74A64A3AC5}"/>
              </a:ext>
            </a:extLst>
          </p:cNvPr>
          <p:cNvSpPr txBox="1"/>
          <p:nvPr/>
        </p:nvSpPr>
        <p:spPr>
          <a:xfrm>
            <a:off x="5946968" y="1254695"/>
            <a:ext cx="3017520" cy="369331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800100" lvl="1" indent="-342900">
              <a:buFont typeface="+mj-lt"/>
              <a:buAutoNum type="arabicPeriod" startAt="3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a = 10;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 = a + 1;</a:t>
            </a:r>
          </a:p>
          <a:p>
            <a:pPr lvl="1" algn="ctr">
              <a:lnSpc>
                <a:spcPct val="150000"/>
              </a:lnSpc>
            </a:pPr>
            <a:r>
              <a:rPr lang="en-US" b="1" dirty="0">
                <a:sym typeface="Wingdings" pitchFamily="2" charset="2"/>
              </a:rPr>
              <a:t>or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 += 1;</a:t>
            </a:r>
          </a:p>
          <a:p>
            <a:pPr lvl="1" algn="ctr">
              <a:lnSpc>
                <a:spcPct val="150000"/>
              </a:lnSpc>
            </a:pPr>
            <a:r>
              <a:rPr lang="en-US" b="1" dirty="0">
                <a:sym typeface="Wingdings" pitchFamily="2" charset="2"/>
              </a:rPr>
              <a:t>or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a++;</a:t>
            </a:r>
          </a:p>
          <a:p>
            <a:pPr lvl="1" algn="ctr">
              <a:lnSpc>
                <a:spcPct val="150000"/>
              </a:lnSpc>
            </a:pPr>
            <a:r>
              <a:rPr lang="en-US" b="1" dirty="0">
                <a:sym typeface="Wingdings" pitchFamily="2" charset="2"/>
              </a:rPr>
              <a:t>or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++a;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55352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Some New Shortcuts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48934" y="1131590"/>
            <a:ext cx="21957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Example</a:t>
            </a:r>
          </a:p>
          <a:p>
            <a:endParaRPr lang="en-US" b="1" dirty="0">
              <a:sym typeface="Wingdings" pitchFamily="2" charset="2"/>
            </a:endParaRP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if(a % 2 != 0)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printf("Odd No.");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or</a:t>
            </a:r>
          </a:p>
          <a:p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if(a % 2)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printf("Odd No.");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48145" y="1086768"/>
            <a:ext cx="25533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buFont typeface="+mj-lt"/>
              <a:buAutoNum type="arabicPeriod" startAt="2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</a:t>
            </a:r>
          </a:p>
          <a:p>
            <a:pPr marL="857250" lvl="1" indent="-400050">
              <a:buFont typeface="+mj-lt"/>
              <a:buAutoNum type="arabicPeriod" startAt="2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if(&lt;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var_name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 != 0)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 algn="ctr"/>
            <a:r>
              <a:rPr lang="en-US" b="1" dirty="0">
                <a:sym typeface="Wingdings" pitchFamily="2" charset="2"/>
              </a:rPr>
              <a:t>Or</a:t>
            </a:r>
          </a:p>
          <a:p>
            <a:pPr lvl="1" algn="ctr"/>
            <a:endParaRPr lang="en-US" b="1" dirty="0"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if(&lt;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var_name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34817D-DAEB-442C-AC20-28694422477B}"/>
              </a:ext>
            </a:extLst>
          </p:cNvPr>
          <p:cNvSpPr/>
          <p:nvPr/>
        </p:nvSpPr>
        <p:spPr>
          <a:xfrm>
            <a:off x="5319986" y="1726911"/>
            <a:ext cx="1171950" cy="737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!=</a:t>
            </a:r>
          </a:p>
          <a:p>
            <a:pPr algn="ctr"/>
            <a:r>
              <a:rPr lang="en-US" dirty="0"/>
              <a:t>Is optional</a:t>
            </a: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FA39FDAE-21CB-4634-81E5-4A41F719B409}"/>
              </a:ext>
            </a:extLst>
          </p:cNvPr>
          <p:cNvSpPr/>
          <p:nvPr/>
        </p:nvSpPr>
        <p:spPr>
          <a:xfrm flipH="1">
            <a:off x="3895299" y="987574"/>
            <a:ext cx="2037840" cy="702405"/>
          </a:xfrm>
          <a:prstGeom prst="curved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7EC0E67-FA60-4B1C-87E2-0C0F9776F6A3}"/>
              </a:ext>
            </a:extLst>
          </p:cNvPr>
          <p:cNvSpPr/>
          <p:nvPr/>
        </p:nvSpPr>
        <p:spPr>
          <a:xfrm>
            <a:off x="2572870" y="1902775"/>
            <a:ext cx="576064" cy="2520280"/>
          </a:xfrm>
          <a:prstGeom prst="leftBrace">
            <a:avLst>
              <a:gd name="adj1" fmla="val 60013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0EDF87-32D7-4E17-9651-AC53D0CA7B28}"/>
              </a:ext>
            </a:extLst>
          </p:cNvPr>
          <p:cNvSpPr/>
          <p:nvPr/>
        </p:nvSpPr>
        <p:spPr>
          <a:xfrm>
            <a:off x="1619672" y="2916481"/>
            <a:ext cx="909815" cy="492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E063C-6544-4EE3-A062-AB496ABA285B}"/>
              </a:ext>
            </a:extLst>
          </p:cNvPr>
          <p:cNvSpPr txBox="1"/>
          <p:nvPr/>
        </p:nvSpPr>
        <p:spPr>
          <a:xfrm>
            <a:off x="6696712" y="1110679"/>
            <a:ext cx="21957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Example</a:t>
            </a:r>
          </a:p>
          <a:p>
            <a:endParaRPr lang="en-US" b="1" dirty="0">
              <a:sym typeface="Wingdings" pitchFamily="2" charset="2"/>
            </a:endParaRP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while(a + b)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13D55E-D7E6-4352-B973-B91B5C7C7565}"/>
              </a:ext>
            </a:extLst>
          </p:cNvPr>
          <p:cNvSpPr/>
          <p:nvPr/>
        </p:nvSpPr>
        <p:spPr>
          <a:xfrm>
            <a:off x="6891070" y="3732801"/>
            <a:ext cx="2150851" cy="10694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means that the</a:t>
            </a:r>
          </a:p>
          <a:p>
            <a:pPr algn="ctr"/>
            <a:r>
              <a:rPr lang="en-US" dirty="0"/>
              <a:t>loop should run until the sum of a and b</a:t>
            </a:r>
          </a:p>
          <a:p>
            <a:pPr algn="ctr"/>
            <a:r>
              <a:rPr lang="en-US" dirty="0"/>
              <a:t>becomes 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03F729A-4AE9-415D-A77C-737C5823C977}"/>
              </a:ext>
            </a:extLst>
          </p:cNvPr>
          <p:cNvSpPr/>
          <p:nvPr/>
        </p:nvSpPr>
        <p:spPr>
          <a:xfrm>
            <a:off x="7524328" y="1995686"/>
            <a:ext cx="216024" cy="17003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0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37776</TotalTime>
  <Words>1620</Words>
  <Application>Microsoft Office PowerPoint</Application>
  <PresentationFormat>On-screen Show (16:9)</PresentationFormat>
  <Paragraphs>604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Contents Slide Master</vt:lpstr>
      <vt:lpstr>Section Break Slide Master</vt:lpstr>
      <vt:lpstr>Office Theme</vt:lpstr>
      <vt:lpstr>PowerPoint Presentation</vt:lpstr>
      <vt:lpstr>Today’s Agenda</vt:lpstr>
      <vt:lpstr>Accessing Character Array Using Pointer</vt:lpstr>
      <vt:lpstr>Traversing A Character Array Using Pointer</vt:lpstr>
      <vt:lpstr>Traversing A Character Array Using Pointer</vt:lpstr>
      <vt:lpstr>Traversing A Character Array Using Pointer</vt:lpstr>
      <vt:lpstr>Traversing A Character Array Using Pointer</vt:lpstr>
      <vt:lpstr>Some New Shortcuts</vt:lpstr>
      <vt:lpstr>Some New Shortcuts</vt:lpstr>
      <vt:lpstr>Shortcut to run infinite loop</vt:lpstr>
      <vt:lpstr>Guess The Output ?</vt:lpstr>
      <vt:lpstr>Some New Shortcuts</vt:lpstr>
      <vt:lpstr>Some New Shortcuts</vt:lpstr>
      <vt:lpstr>Previous code using shortcut</vt:lpstr>
      <vt:lpstr>For Example</vt:lpstr>
      <vt:lpstr>Previous code using shortcut</vt:lpstr>
      <vt:lpstr>Exercise </vt:lpstr>
      <vt:lpstr>Solution</vt:lpstr>
      <vt:lpstr>There is a special rule regarding subtraction of addresses</vt:lpstr>
      <vt:lpstr>Other than subtraction, no arithmetic operation is allowed between 2 pointers</vt:lpstr>
      <vt:lpstr>End of Lecture 34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1378</cp:revision>
  <dcterms:created xsi:type="dcterms:W3CDTF">2016-12-05T23:26:54Z</dcterms:created>
  <dcterms:modified xsi:type="dcterms:W3CDTF">2021-05-16T15:42:03Z</dcterms:modified>
</cp:coreProperties>
</file>