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0"/>
  </p:notesMasterIdLst>
  <p:sldIdLst>
    <p:sldId id="354" r:id="rId4"/>
    <p:sldId id="324" r:id="rId5"/>
    <p:sldId id="445" r:id="rId6"/>
    <p:sldId id="499" r:id="rId7"/>
    <p:sldId id="522" r:id="rId8"/>
    <p:sldId id="523" r:id="rId9"/>
    <p:sldId id="500" r:id="rId10"/>
    <p:sldId id="506" r:id="rId11"/>
    <p:sldId id="524" r:id="rId12"/>
    <p:sldId id="507" r:id="rId13"/>
    <p:sldId id="508" r:id="rId14"/>
    <p:sldId id="501" r:id="rId15"/>
    <p:sldId id="510" r:id="rId16"/>
    <p:sldId id="511" r:id="rId17"/>
    <p:sldId id="512" r:id="rId18"/>
    <p:sldId id="35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B48"/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624" autoAdjust="0"/>
  </p:normalViewPr>
  <p:slideViewPr>
    <p:cSldViewPr>
      <p:cViewPr varScale="1">
        <p:scale>
          <a:sx n="90" d="100"/>
          <a:sy n="90" d="100"/>
        </p:scale>
        <p:origin x="936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02883-CD01-4C02-95CA-B747067AC225}" type="datetimeFigureOut">
              <a:rPr lang="en-US" smtClean="0"/>
              <a:t>21-May-21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DA584-77F2-4DD9-8498-31AA680A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DA584-77F2-4DD9-8498-31AA680A8F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35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504" y="1048098"/>
            <a:ext cx="8778240" cy="393192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AA0D3-6CE3-4CEA-A8A6-9C050C4C333A}"/>
              </a:ext>
            </a:extLst>
          </p:cNvPr>
          <p:cNvSpPr txBox="1"/>
          <p:nvPr/>
        </p:nvSpPr>
        <p:spPr>
          <a:xfrm>
            <a:off x="930607" y="1027474"/>
            <a:ext cx="3749040" cy="39319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void swap(int *, int *);</a:t>
            </a:r>
          </a:p>
          <a:p>
            <a:pPr marL="342900" indent="-342900"/>
            <a:endParaRPr lang="en-US" sz="13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printf("Enter 2 int: ");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printf("Before swapping a = %d, b = %d\n", a, b);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swap(&amp;a, &amp;b);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printf("After swapping a = %d, b = %d\n", a, b);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3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void swap(int *p, int *q)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*p = *p + *q;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*q = *p - *q;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*p = *p - *q;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3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25AF4-95FD-4963-9214-824109F78EDC}"/>
              </a:ext>
            </a:extLst>
          </p:cNvPr>
          <p:cNvSpPr/>
          <p:nvPr/>
        </p:nvSpPr>
        <p:spPr>
          <a:xfrm>
            <a:off x="160853" y="1100232"/>
            <a:ext cx="49997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03787-FD3A-479C-827A-F32B162CA551}"/>
              </a:ext>
            </a:extLst>
          </p:cNvPr>
          <p:cNvSpPr/>
          <p:nvPr/>
        </p:nvSpPr>
        <p:spPr>
          <a:xfrm>
            <a:off x="6300192" y="1275606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3F551-C761-45C3-964F-428096DAA458}"/>
              </a:ext>
            </a:extLst>
          </p:cNvPr>
          <p:cNvSpPr txBox="1"/>
          <p:nvPr/>
        </p:nvSpPr>
        <p:spPr>
          <a:xfrm>
            <a:off x="6444208" y="1779662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EB4D2-4357-4FED-8B7E-00A7764CB33B}"/>
              </a:ext>
            </a:extLst>
          </p:cNvPr>
          <p:cNvSpPr txBox="1"/>
          <p:nvPr/>
        </p:nvSpPr>
        <p:spPr>
          <a:xfrm>
            <a:off x="7306585" y="1781403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C5003-A9D9-4D3A-B8AF-3ADAAEF03734}"/>
              </a:ext>
            </a:extLst>
          </p:cNvPr>
          <p:cNvSpPr txBox="1"/>
          <p:nvPr/>
        </p:nvSpPr>
        <p:spPr>
          <a:xfrm>
            <a:off x="6872934" y="915566"/>
            <a:ext cx="79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59FC2C-DCF7-4FDD-BA91-7F396E8490B4}"/>
              </a:ext>
            </a:extLst>
          </p:cNvPr>
          <p:cNvSpPr/>
          <p:nvPr/>
        </p:nvSpPr>
        <p:spPr>
          <a:xfrm>
            <a:off x="6300192" y="3723878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BF731E-7994-4FFE-B45E-40E4B7CF095E}"/>
              </a:ext>
            </a:extLst>
          </p:cNvPr>
          <p:cNvSpPr/>
          <p:nvPr/>
        </p:nvSpPr>
        <p:spPr>
          <a:xfrm>
            <a:off x="6516216" y="3867894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9FE6F2-9DD0-4C16-80D8-35031D50639D}"/>
              </a:ext>
            </a:extLst>
          </p:cNvPr>
          <p:cNvSpPr/>
          <p:nvPr/>
        </p:nvSpPr>
        <p:spPr>
          <a:xfrm>
            <a:off x="7452320" y="3867894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FC8E5-EBF3-4AB1-8BE6-F1043D94E4AB}"/>
              </a:ext>
            </a:extLst>
          </p:cNvPr>
          <p:cNvSpPr txBox="1"/>
          <p:nvPr/>
        </p:nvSpPr>
        <p:spPr>
          <a:xfrm>
            <a:off x="6444208" y="4227934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(1050)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7F6420-4DD2-4C65-8657-5E124B3537E3}"/>
              </a:ext>
            </a:extLst>
          </p:cNvPr>
          <p:cNvSpPr txBox="1"/>
          <p:nvPr/>
        </p:nvSpPr>
        <p:spPr>
          <a:xfrm>
            <a:off x="7306585" y="4229675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(2050)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466E8-AB07-4ACE-B1B9-172A52CB0C2A}"/>
              </a:ext>
            </a:extLst>
          </p:cNvPr>
          <p:cNvSpPr txBox="1"/>
          <p:nvPr/>
        </p:nvSpPr>
        <p:spPr>
          <a:xfrm>
            <a:off x="6627034" y="3363838"/>
            <a:ext cx="128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swap()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843FE-5417-4331-A005-F7CD2932AF52}"/>
              </a:ext>
            </a:extLst>
          </p:cNvPr>
          <p:cNvSpPr/>
          <p:nvPr/>
        </p:nvSpPr>
        <p:spPr>
          <a:xfrm>
            <a:off x="6372200" y="1491630"/>
            <a:ext cx="988298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10 30 20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2B7CE-E134-4BB0-9799-F875F489C962}"/>
              </a:ext>
            </a:extLst>
          </p:cNvPr>
          <p:cNvSpPr/>
          <p:nvPr/>
        </p:nvSpPr>
        <p:spPr>
          <a:xfrm>
            <a:off x="7400126" y="1491630"/>
            <a:ext cx="864096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20 10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544E6A-AFD5-4589-9CB9-95E650C187EA}"/>
              </a:ext>
            </a:extLst>
          </p:cNvPr>
          <p:cNvCxnSpPr>
            <a:cxnSpLocks/>
          </p:cNvCxnSpPr>
          <p:nvPr/>
        </p:nvCxnSpPr>
        <p:spPr>
          <a:xfrm>
            <a:off x="7524328" y="1491630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09285-978F-4AB5-AA94-9F242BD9FA5F}"/>
              </a:ext>
            </a:extLst>
          </p:cNvPr>
          <p:cNvCxnSpPr>
            <a:cxnSpLocks/>
          </p:cNvCxnSpPr>
          <p:nvPr/>
        </p:nvCxnSpPr>
        <p:spPr>
          <a:xfrm>
            <a:off x="6444208" y="1491630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59254B-32E2-4CD8-B04B-A7A951AF4144}"/>
              </a:ext>
            </a:extLst>
          </p:cNvPr>
          <p:cNvCxnSpPr>
            <a:cxnSpLocks/>
          </p:cNvCxnSpPr>
          <p:nvPr/>
        </p:nvCxnSpPr>
        <p:spPr>
          <a:xfrm>
            <a:off x="6807054" y="1491630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Arrow: Up 28">
            <a:extLst>
              <a:ext uri="{FF2B5EF4-FFF2-40B4-BE49-F238E27FC236}">
                <a16:creationId xmlns:a16="http://schemas.microsoft.com/office/drawing/2014/main" id="{45D66905-A462-4603-8DA2-B1A62F55C513}"/>
              </a:ext>
            </a:extLst>
          </p:cNvPr>
          <p:cNvSpPr/>
          <p:nvPr/>
        </p:nvSpPr>
        <p:spPr>
          <a:xfrm>
            <a:off x="6699042" y="2324955"/>
            <a:ext cx="213218" cy="149649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CCB4591-E9A7-4E1E-BA58-8C99DA8A033A}"/>
              </a:ext>
            </a:extLst>
          </p:cNvPr>
          <p:cNvSpPr/>
          <p:nvPr/>
        </p:nvSpPr>
        <p:spPr>
          <a:xfrm>
            <a:off x="7743158" y="2371404"/>
            <a:ext cx="213218" cy="145004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3568" y="1438423"/>
            <a:ext cx="8033546" cy="316094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the radius of a circle from the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user in the function main()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Now pass it to a function called calculate().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Within the function calculate(), find out the area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circumference of the circle, but display the result in the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function main()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int for previous question!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7DCF3A-1003-4BD0-9F6E-FB4FE2381F8F}"/>
              </a:ext>
            </a:extLst>
          </p:cNvPr>
          <p:cNvSpPr/>
          <p:nvPr/>
        </p:nvSpPr>
        <p:spPr>
          <a:xfrm>
            <a:off x="2267744" y="2028270"/>
            <a:ext cx="4320480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declaration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void calculate(int, float *, float *);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1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create a function called checkprime()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which should accept an integer as an argument and return 1 if it is prime and 0 if it is not prime. Finally, the function main() should display the message whether the number is prime or not.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2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create a function called minmax()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which should continuously accept integers from the user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until the user inputs 0. As soon as 0 is inputted, the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function should display the minimum and the maximum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numbers amongst all the numbers given before 0.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3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create a function called fibo() which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should accept an integer as an argument and should print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Fibonacci series terms up to the given integer.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Fibonacci series is an infinite series: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0, 1, 1, 2, 3, 5, 8, 13, 21, ...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35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Pass by reference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Why we need pass by reference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2B0CA-C99F-4F6E-A5DB-D3EDE66FE10E}"/>
              </a:ext>
            </a:extLst>
          </p:cNvPr>
          <p:cNvSpPr txBox="1"/>
          <p:nvPr/>
        </p:nvSpPr>
        <p:spPr>
          <a:xfrm>
            <a:off x="35496" y="987574"/>
            <a:ext cx="9052560" cy="40233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void increment(int, char);</a:t>
            </a:r>
          </a:p>
          <a:p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sz="1350" dirty="0">
                <a:solidFill>
                  <a:schemeClr val="bg1"/>
                </a:solidFill>
              </a:rPr>
              <a:t>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int a = 10;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char ch = 'A';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printf("Before Calling function increment:\n");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printf("Value of a: %d\nValue of ch: %c\n", a, ch);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increment(a, ch);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printf("After calling function increment:\n");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printf("Value of a: %d\nValue of ch: %c\n", a, ch);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getch();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}</a:t>
            </a:r>
          </a:p>
          <a:p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void increment(int x, char y)</a:t>
            </a:r>
          </a:p>
          <a:p>
            <a:r>
              <a:rPr lang="en-US" sz="1350" dirty="0">
                <a:solidFill>
                  <a:schemeClr val="bg1"/>
                </a:solidFill>
              </a:rPr>
              <a:t>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x = x + 1;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y = y + 1;</a:t>
            </a:r>
          </a:p>
          <a:p>
            <a:r>
              <a:rPr lang="en-US" sz="135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CAC52-B036-45A5-B107-3981D360200A}"/>
              </a:ext>
            </a:extLst>
          </p:cNvPr>
          <p:cNvSpPr/>
          <p:nvPr/>
        </p:nvSpPr>
        <p:spPr>
          <a:xfrm>
            <a:off x="5652120" y="1131591"/>
            <a:ext cx="3384376" cy="1870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US" dirty="0"/>
              <a:t>Before Calling function increment:</a:t>
            </a:r>
          </a:p>
          <a:p>
            <a:r>
              <a:rPr lang="en-US" dirty="0"/>
              <a:t>Value of a: 10</a:t>
            </a:r>
          </a:p>
          <a:p>
            <a:r>
              <a:rPr lang="en-US" dirty="0"/>
              <a:t>Value of ch: A</a:t>
            </a:r>
          </a:p>
          <a:p>
            <a:r>
              <a:rPr lang="en-US" dirty="0"/>
              <a:t>After calling function increment:</a:t>
            </a:r>
          </a:p>
          <a:p>
            <a:r>
              <a:rPr lang="en-US" dirty="0"/>
              <a:t>Value of a: 10</a:t>
            </a:r>
          </a:p>
          <a:p>
            <a:r>
              <a:rPr lang="en-US" dirty="0"/>
              <a:t>Value of ch: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7EEC0-0FC2-4E2C-8098-3A2FA20886CF}"/>
              </a:ext>
            </a:extLst>
          </p:cNvPr>
          <p:cNvSpPr/>
          <p:nvPr/>
        </p:nvSpPr>
        <p:spPr>
          <a:xfrm>
            <a:off x="3491880" y="1275606"/>
            <a:ext cx="2016224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A081B-6191-478C-B67B-3A4FC7A1EE50}"/>
              </a:ext>
            </a:extLst>
          </p:cNvPr>
          <p:cNvSpPr/>
          <p:nvPr/>
        </p:nvSpPr>
        <p:spPr>
          <a:xfrm>
            <a:off x="3707904" y="1419622"/>
            <a:ext cx="64807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36502-3B3F-44C7-8568-C6F11D9CE440}"/>
              </a:ext>
            </a:extLst>
          </p:cNvPr>
          <p:cNvSpPr/>
          <p:nvPr/>
        </p:nvSpPr>
        <p:spPr>
          <a:xfrm>
            <a:off x="4644008" y="1419622"/>
            <a:ext cx="64807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‘A’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9EE70-050A-4599-AE7E-F984AC2ADCF4}"/>
              </a:ext>
            </a:extLst>
          </p:cNvPr>
          <p:cNvSpPr txBox="1"/>
          <p:nvPr/>
        </p:nvSpPr>
        <p:spPr>
          <a:xfrm>
            <a:off x="3635896" y="1779662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00671-D44F-455E-ADAC-B974005CE8D6}"/>
              </a:ext>
            </a:extLst>
          </p:cNvPr>
          <p:cNvSpPr txBox="1"/>
          <p:nvPr/>
        </p:nvSpPr>
        <p:spPr>
          <a:xfrm>
            <a:off x="4498273" y="1781403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14DED-F8C4-4A6B-A414-F7686EB892E2}"/>
              </a:ext>
            </a:extLst>
          </p:cNvPr>
          <p:cNvSpPr txBox="1"/>
          <p:nvPr/>
        </p:nvSpPr>
        <p:spPr>
          <a:xfrm>
            <a:off x="4064622" y="915566"/>
            <a:ext cx="79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4AA4AF-47FE-4ADF-B76D-3ACEAF6FBF82}"/>
              </a:ext>
            </a:extLst>
          </p:cNvPr>
          <p:cNvSpPr/>
          <p:nvPr/>
        </p:nvSpPr>
        <p:spPr>
          <a:xfrm>
            <a:off x="3491880" y="3723878"/>
            <a:ext cx="2016224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990E2-8542-4DD4-949E-03DADDBEA701}"/>
              </a:ext>
            </a:extLst>
          </p:cNvPr>
          <p:cNvSpPr/>
          <p:nvPr/>
        </p:nvSpPr>
        <p:spPr>
          <a:xfrm>
            <a:off x="3707904" y="3867894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10 11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9B70A2-EFD2-426F-9BA7-E14BF9D58C76}"/>
              </a:ext>
            </a:extLst>
          </p:cNvPr>
          <p:cNvSpPr/>
          <p:nvPr/>
        </p:nvSpPr>
        <p:spPr>
          <a:xfrm>
            <a:off x="4644008" y="3867894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‘A’ ‘B’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53EB9-307D-49C6-8121-6076AA4A4452}"/>
              </a:ext>
            </a:extLst>
          </p:cNvPr>
          <p:cNvSpPr txBox="1"/>
          <p:nvPr/>
        </p:nvSpPr>
        <p:spPr>
          <a:xfrm>
            <a:off x="3635896" y="4227934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(1050)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3DBE6-6485-4652-A966-3E0B1B293241}"/>
              </a:ext>
            </a:extLst>
          </p:cNvPr>
          <p:cNvSpPr txBox="1"/>
          <p:nvPr/>
        </p:nvSpPr>
        <p:spPr>
          <a:xfrm>
            <a:off x="4498273" y="4229675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(2050)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EA05F-2D28-49D1-86EC-B4F6920EB0B0}"/>
              </a:ext>
            </a:extLst>
          </p:cNvPr>
          <p:cNvSpPr txBox="1"/>
          <p:nvPr/>
        </p:nvSpPr>
        <p:spPr>
          <a:xfrm>
            <a:off x="3818722" y="3363838"/>
            <a:ext cx="128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increment()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1B08689B-A56C-4F6A-91FF-72F7484E01D5}"/>
              </a:ext>
            </a:extLst>
          </p:cNvPr>
          <p:cNvSpPr/>
          <p:nvPr/>
        </p:nvSpPr>
        <p:spPr>
          <a:xfrm>
            <a:off x="1475656" y="2717507"/>
            <a:ext cx="1839383" cy="14401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29A1C2-33C4-4FEA-A8AB-6963CC7AABC3}"/>
              </a:ext>
            </a:extLst>
          </p:cNvPr>
          <p:cNvSpPr/>
          <p:nvPr/>
        </p:nvSpPr>
        <p:spPr>
          <a:xfrm>
            <a:off x="3419872" y="2715766"/>
            <a:ext cx="2011680" cy="274320"/>
          </a:xfrm>
          <a:prstGeom prst="roundRect">
            <a:avLst>
              <a:gd name="adj" fmla="val 25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increment(10, ‘A’);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206824-2284-402A-86A0-A8CE578E5E3F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18722" y="3867894"/>
            <a:ext cx="249222" cy="32926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7617B9-200F-4DBD-BEF1-F042D531DC53}"/>
              </a:ext>
            </a:extLst>
          </p:cNvPr>
          <p:cNvCxnSpPr>
            <a:cxnSpLocks/>
          </p:cNvCxnSpPr>
          <p:nvPr/>
        </p:nvCxnSpPr>
        <p:spPr>
          <a:xfrm>
            <a:off x="4716016" y="3867894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2C5754-0E44-4985-808A-ED8DDBAC23D2}"/>
              </a:ext>
            </a:extLst>
          </p:cNvPr>
          <p:cNvSpPr/>
          <p:nvPr/>
        </p:nvSpPr>
        <p:spPr>
          <a:xfrm>
            <a:off x="1475656" y="1491630"/>
            <a:ext cx="172819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actual argument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45F960-98EA-45B8-9748-977D43B5829A}"/>
              </a:ext>
            </a:extLst>
          </p:cNvPr>
          <p:cNvCxnSpPr>
            <a:cxnSpLocks/>
          </p:cNvCxnSpPr>
          <p:nvPr/>
        </p:nvCxnSpPr>
        <p:spPr>
          <a:xfrm flipH="1">
            <a:off x="1331640" y="1779662"/>
            <a:ext cx="1081840" cy="1008112"/>
          </a:xfrm>
          <a:prstGeom prst="straightConnector1">
            <a:avLst/>
          </a:prstGeom>
          <a:ln w="28575">
            <a:solidFill>
              <a:srgbClr val="BE4B48">
                <a:alpha val="54118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F3A18B-6357-466E-B603-E8708C975B0E}"/>
              </a:ext>
            </a:extLst>
          </p:cNvPr>
          <p:cNvCxnSpPr>
            <a:cxnSpLocks/>
          </p:cNvCxnSpPr>
          <p:nvPr/>
        </p:nvCxnSpPr>
        <p:spPr>
          <a:xfrm>
            <a:off x="3818722" y="3867894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91FC62-BAC0-4B2B-8357-B33B5085F9E0}"/>
              </a:ext>
            </a:extLst>
          </p:cNvPr>
          <p:cNvCxnSpPr>
            <a:cxnSpLocks/>
          </p:cNvCxnSpPr>
          <p:nvPr/>
        </p:nvCxnSpPr>
        <p:spPr>
          <a:xfrm flipH="1">
            <a:off x="1115616" y="1779662"/>
            <a:ext cx="1297864" cy="994979"/>
          </a:xfrm>
          <a:prstGeom prst="straightConnector1">
            <a:avLst/>
          </a:prstGeom>
          <a:ln w="28575">
            <a:solidFill>
              <a:srgbClr val="BE4B48">
                <a:alpha val="54118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6F7D18B-9F55-4796-81B0-C967C37FD7F7}"/>
              </a:ext>
            </a:extLst>
          </p:cNvPr>
          <p:cNvSpPr/>
          <p:nvPr/>
        </p:nvSpPr>
        <p:spPr>
          <a:xfrm>
            <a:off x="1475656" y="4515966"/>
            <a:ext cx="180020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formal argument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E3084-DBDA-45FC-825D-A1AB37449693}"/>
              </a:ext>
            </a:extLst>
          </p:cNvPr>
          <p:cNvCxnSpPr>
            <a:cxnSpLocks/>
          </p:cNvCxnSpPr>
          <p:nvPr/>
        </p:nvCxnSpPr>
        <p:spPr>
          <a:xfrm flipH="1" flipV="1">
            <a:off x="1829959" y="4083918"/>
            <a:ext cx="517820" cy="416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0BE934-DFED-43C6-BA7E-2DD08CE0DF9F}"/>
              </a:ext>
            </a:extLst>
          </p:cNvPr>
          <p:cNvCxnSpPr>
            <a:cxnSpLocks/>
          </p:cNvCxnSpPr>
          <p:nvPr/>
        </p:nvCxnSpPr>
        <p:spPr>
          <a:xfrm flipH="1" flipV="1">
            <a:off x="1265712" y="4094263"/>
            <a:ext cx="1082067" cy="406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B608E34-D77B-4ACD-B1FE-35057FEDA0B3}"/>
              </a:ext>
            </a:extLst>
          </p:cNvPr>
          <p:cNvSpPr/>
          <p:nvPr/>
        </p:nvSpPr>
        <p:spPr>
          <a:xfrm>
            <a:off x="6444206" y="4085659"/>
            <a:ext cx="1620180" cy="3582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by value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C79F7A-E723-41B4-AE56-1EE048B96664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4355976" y="3002059"/>
            <a:ext cx="2898320" cy="108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18AC29-861E-457D-AED9-3090DEE441D2}"/>
              </a:ext>
            </a:extLst>
          </p:cNvPr>
          <p:cNvCxnSpPr>
            <a:cxnSpLocks/>
          </p:cNvCxnSpPr>
          <p:nvPr/>
        </p:nvCxnSpPr>
        <p:spPr>
          <a:xfrm flipH="1">
            <a:off x="1397774" y="2988620"/>
            <a:ext cx="3246235" cy="979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C72666-E341-466C-BF1A-31532F756909}"/>
              </a:ext>
            </a:extLst>
          </p:cNvPr>
          <p:cNvCxnSpPr>
            <a:cxnSpLocks/>
          </p:cNvCxnSpPr>
          <p:nvPr/>
        </p:nvCxnSpPr>
        <p:spPr>
          <a:xfrm flipH="1">
            <a:off x="1829959" y="2967793"/>
            <a:ext cx="3174089" cy="1000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 To Remember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Limitations with Call by value: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Changes done to the formal argument are never reflected back to the actual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argument if we are using pass by value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 We want to changes done on formal argument reflect back in the actual argument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Then we should go with 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Call by reference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2B0CA-C99F-4F6E-A5DB-D3EDE66FE10E}"/>
              </a:ext>
            </a:extLst>
          </p:cNvPr>
          <p:cNvSpPr txBox="1"/>
          <p:nvPr/>
        </p:nvSpPr>
        <p:spPr>
          <a:xfrm>
            <a:off x="35496" y="986088"/>
            <a:ext cx="9052560" cy="40233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void increment(int *, char *);</a:t>
            </a:r>
          </a:p>
          <a:p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sz="1350" dirty="0">
                <a:solidFill>
                  <a:schemeClr val="bg1"/>
                </a:solidFill>
              </a:rPr>
              <a:t>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int a = 10;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char ch = 'A';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printf("Before Calling function increment:\n");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printf("Value of a: %d\nValue of ch: %c\n", a, ch);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increment(&amp;a, &amp;ch);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printf("After calling function increment:\n");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printf("Value of a: %d\nValue of ch: %c\n", a, ch);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getch();</a:t>
            </a:r>
          </a:p>
          <a:p>
            <a:r>
              <a:rPr lang="en-US" sz="1350" dirty="0">
                <a:solidFill>
                  <a:schemeClr val="bg1"/>
                </a:solidFill>
              </a:rPr>
              <a:t>}</a:t>
            </a:r>
          </a:p>
          <a:p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>
                <a:solidFill>
                  <a:schemeClr val="bg1"/>
                </a:solidFill>
              </a:rPr>
              <a:t>void increment(int *x, char *y)</a:t>
            </a:r>
          </a:p>
          <a:p>
            <a:r>
              <a:rPr lang="en-US" sz="1350" dirty="0">
                <a:solidFill>
                  <a:schemeClr val="bg1"/>
                </a:solidFill>
              </a:rPr>
              <a:t>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*x = *x + 1;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*y = *y + 1;</a:t>
            </a:r>
          </a:p>
          <a:p>
            <a:r>
              <a:rPr lang="en-US" sz="135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CAC52-B036-45A5-B107-3981D360200A}"/>
              </a:ext>
            </a:extLst>
          </p:cNvPr>
          <p:cNvSpPr/>
          <p:nvPr/>
        </p:nvSpPr>
        <p:spPr>
          <a:xfrm>
            <a:off x="5652120" y="1131591"/>
            <a:ext cx="3384376" cy="1870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r>
              <a:rPr lang="en-US" dirty="0"/>
              <a:t>Before Calling function increment:</a:t>
            </a:r>
          </a:p>
          <a:p>
            <a:r>
              <a:rPr lang="en-US" dirty="0"/>
              <a:t>Value of a: 10</a:t>
            </a:r>
          </a:p>
          <a:p>
            <a:r>
              <a:rPr lang="en-US" dirty="0"/>
              <a:t>Value of ch: A</a:t>
            </a:r>
          </a:p>
          <a:p>
            <a:r>
              <a:rPr lang="en-US" dirty="0"/>
              <a:t>After calling function increment:</a:t>
            </a:r>
          </a:p>
          <a:p>
            <a:r>
              <a:rPr lang="en-US" dirty="0"/>
              <a:t>Value of a: 11</a:t>
            </a:r>
          </a:p>
          <a:p>
            <a:r>
              <a:rPr lang="en-US" dirty="0"/>
              <a:t>Value of ch: 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7EEC0-0FC2-4E2C-8098-3A2FA20886CF}"/>
              </a:ext>
            </a:extLst>
          </p:cNvPr>
          <p:cNvSpPr/>
          <p:nvPr/>
        </p:nvSpPr>
        <p:spPr>
          <a:xfrm>
            <a:off x="3491880" y="1275606"/>
            <a:ext cx="2016224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9EE70-050A-4599-AE7E-F984AC2ADCF4}"/>
              </a:ext>
            </a:extLst>
          </p:cNvPr>
          <p:cNvSpPr txBox="1"/>
          <p:nvPr/>
        </p:nvSpPr>
        <p:spPr>
          <a:xfrm>
            <a:off x="3635896" y="1779662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00671-D44F-455E-ADAC-B974005CE8D6}"/>
              </a:ext>
            </a:extLst>
          </p:cNvPr>
          <p:cNvSpPr txBox="1"/>
          <p:nvPr/>
        </p:nvSpPr>
        <p:spPr>
          <a:xfrm>
            <a:off x="4498273" y="1781403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14DED-F8C4-4A6B-A414-F7686EB892E2}"/>
              </a:ext>
            </a:extLst>
          </p:cNvPr>
          <p:cNvSpPr txBox="1"/>
          <p:nvPr/>
        </p:nvSpPr>
        <p:spPr>
          <a:xfrm>
            <a:off x="4064622" y="915566"/>
            <a:ext cx="79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4AA4AF-47FE-4ADF-B76D-3ACEAF6FBF82}"/>
              </a:ext>
            </a:extLst>
          </p:cNvPr>
          <p:cNvSpPr/>
          <p:nvPr/>
        </p:nvSpPr>
        <p:spPr>
          <a:xfrm>
            <a:off x="3491880" y="3723878"/>
            <a:ext cx="2016224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990E2-8542-4DD4-949E-03DADDBEA701}"/>
              </a:ext>
            </a:extLst>
          </p:cNvPr>
          <p:cNvSpPr/>
          <p:nvPr/>
        </p:nvSpPr>
        <p:spPr>
          <a:xfrm>
            <a:off x="3707904" y="3867894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9B70A2-EFD2-426F-9BA7-E14BF9D58C76}"/>
              </a:ext>
            </a:extLst>
          </p:cNvPr>
          <p:cNvSpPr/>
          <p:nvPr/>
        </p:nvSpPr>
        <p:spPr>
          <a:xfrm>
            <a:off x="4644008" y="3867894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53EB9-307D-49C6-8121-6076AA4A4452}"/>
              </a:ext>
            </a:extLst>
          </p:cNvPr>
          <p:cNvSpPr txBox="1"/>
          <p:nvPr/>
        </p:nvSpPr>
        <p:spPr>
          <a:xfrm>
            <a:off x="3635896" y="4227934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(1050)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3DBE6-6485-4652-A966-3E0B1B293241}"/>
              </a:ext>
            </a:extLst>
          </p:cNvPr>
          <p:cNvSpPr txBox="1"/>
          <p:nvPr/>
        </p:nvSpPr>
        <p:spPr>
          <a:xfrm>
            <a:off x="4498273" y="4229675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(2050)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EA05F-2D28-49D1-86EC-B4F6920EB0B0}"/>
              </a:ext>
            </a:extLst>
          </p:cNvPr>
          <p:cNvSpPr txBox="1"/>
          <p:nvPr/>
        </p:nvSpPr>
        <p:spPr>
          <a:xfrm>
            <a:off x="3818722" y="3363838"/>
            <a:ext cx="128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increment()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1B08689B-A56C-4F6A-91FF-72F7484E01D5}"/>
              </a:ext>
            </a:extLst>
          </p:cNvPr>
          <p:cNvSpPr/>
          <p:nvPr/>
        </p:nvSpPr>
        <p:spPr>
          <a:xfrm>
            <a:off x="1747624" y="2717507"/>
            <a:ext cx="1351389" cy="17603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29A1C2-33C4-4FEA-A8AB-6963CC7AABC3}"/>
              </a:ext>
            </a:extLst>
          </p:cNvPr>
          <p:cNvSpPr/>
          <p:nvPr/>
        </p:nvSpPr>
        <p:spPr>
          <a:xfrm>
            <a:off x="3171021" y="2694857"/>
            <a:ext cx="2409091" cy="235404"/>
          </a:xfrm>
          <a:prstGeom prst="roundRect">
            <a:avLst>
              <a:gd name="adj" fmla="val 255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increment(1000, 2000);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2C5754-0E44-4985-808A-ED8DDBAC23D2}"/>
              </a:ext>
            </a:extLst>
          </p:cNvPr>
          <p:cNvSpPr/>
          <p:nvPr/>
        </p:nvSpPr>
        <p:spPr>
          <a:xfrm>
            <a:off x="1475656" y="1491630"/>
            <a:ext cx="1728192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actual argument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45F960-98EA-45B8-9748-977D43B5829A}"/>
              </a:ext>
            </a:extLst>
          </p:cNvPr>
          <p:cNvCxnSpPr>
            <a:cxnSpLocks/>
          </p:cNvCxnSpPr>
          <p:nvPr/>
        </p:nvCxnSpPr>
        <p:spPr>
          <a:xfrm flipH="1">
            <a:off x="1331640" y="1779662"/>
            <a:ext cx="1081840" cy="1008112"/>
          </a:xfrm>
          <a:prstGeom prst="straightConnector1">
            <a:avLst/>
          </a:prstGeom>
          <a:ln w="28575">
            <a:solidFill>
              <a:srgbClr val="BE4B48">
                <a:alpha val="54118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91FC62-BAC0-4B2B-8357-B33B5085F9E0}"/>
              </a:ext>
            </a:extLst>
          </p:cNvPr>
          <p:cNvCxnSpPr>
            <a:cxnSpLocks/>
          </p:cNvCxnSpPr>
          <p:nvPr/>
        </p:nvCxnSpPr>
        <p:spPr>
          <a:xfrm flipH="1">
            <a:off x="1115616" y="1779662"/>
            <a:ext cx="1297864" cy="994979"/>
          </a:xfrm>
          <a:prstGeom prst="straightConnector1">
            <a:avLst/>
          </a:prstGeom>
          <a:ln w="28575">
            <a:solidFill>
              <a:srgbClr val="BE4B48">
                <a:alpha val="54118"/>
              </a:srgb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6F7D18B-9F55-4796-81B0-C967C37FD7F7}"/>
              </a:ext>
            </a:extLst>
          </p:cNvPr>
          <p:cNvSpPr/>
          <p:nvPr/>
        </p:nvSpPr>
        <p:spPr>
          <a:xfrm>
            <a:off x="1475656" y="4522806"/>
            <a:ext cx="1800200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formal argument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E3084-DBDA-45FC-825D-A1AB37449693}"/>
              </a:ext>
            </a:extLst>
          </p:cNvPr>
          <p:cNvCxnSpPr>
            <a:cxnSpLocks/>
          </p:cNvCxnSpPr>
          <p:nvPr/>
        </p:nvCxnSpPr>
        <p:spPr>
          <a:xfrm flipH="1" flipV="1">
            <a:off x="2116841" y="4111469"/>
            <a:ext cx="230938" cy="389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0BE934-DFED-43C6-BA7E-2DD08CE0DF9F}"/>
              </a:ext>
            </a:extLst>
          </p:cNvPr>
          <p:cNvCxnSpPr>
            <a:cxnSpLocks/>
          </p:cNvCxnSpPr>
          <p:nvPr/>
        </p:nvCxnSpPr>
        <p:spPr>
          <a:xfrm flipH="1" flipV="1">
            <a:off x="1475656" y="4097443"/>
            <a:ext cx="872124" cy="403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B608E34-D77B-4ACD-B1FE-35057FEDA0B3}"/>
              </a:ext>
            </a:extLst>
          </p:cNvPr>
          <p:cNvSpPr/>
          <p:nvPr/>
        </p:nvSpPr>
        <p:spPr>
          <a:xfrm>
            <a:off x="5909884" y="4029108"/>
            <a:ext cx="2520280" cy="908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by reference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Pass by reference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C79F7A-E723-41B4-AE56-1EE048B96664}"/>
              </a:ext>
            </a:extLst>
          </p:cNvPr>
          <p:cNvCxnSpPr>
            <a:cxnSpLocks/>
          </p:cNvCxnSpPr>
          <p:nvPr/>
        </p:nvCxnSpPr>
        <p:spPr>
          <a:xfrm flipH="1" flipV="1">
            <a:off x="4033602" y="2935899"/>
            <a:ext cx="2977042" cy="108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18AC29-861E-457D-AED9-3090DEE441D2}"/>
              </a:ext>
            </a:extLst>
          </p:cNvPr>
          <p:cNvCxnSpPr>
            <a:cxnSpLocks/>
          </p:cNvCxnSpPr>
          <p:nvPr/>
        </p:nvCxnSpPr>
        <p:spPr>
          <a:xfrm flipH="1">
            <a:off x="1397775" y="2922319"/>
            <a:ext cx="3238482" cy="1046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C72666-E341-466C-BF1A-31532F756909}"/>
              </a:ext>
            </a:extLst>
          </p:cNvPr>
          <p:cNvCxnSpPr>
            <a:cxnSpLocks/>
          </p:cNvCxnSpPr>
          <p:nvPr/>
        </p:nvCxnSpPr>
        <p:spPr>
          <a:xfrm flipH="1">
            <a:off x="1829960" y="2944287"/>
            <a:ext cx="3174088" cy="102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8923554-4261-4E2A-93F2-0A0232DA30B4}"/>
              </a:ext>
            </a:extLst>
          </p:cNvPr>
          <p:cNvSpPr/>
          <p:nvPr/>
        </p:nvSpPr>
        <p:spPr>
          <a:xfrm>
            <a:off x="3707904" y="1491630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10 11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0C6A7-9DE2-4878-9E5B-DEEF400D3CD8}"/>
              </a:ext>
            </a:extLst>
          </p:cNvPr>
          <p:cNvSpPr/>
          <p:nvPr/>
        </p:nvSpPr>
        <p:spPr>
          <a:xfrm>
            <a:off x="4644008" y="1491630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‘A’ ‘B’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3BFE17-62C1-42B4-8E61-1FA20EC1C498}"/>
              </a:ext>
            </a:extLst>
          </p:cNvPr>
          <p:cNvCxnSpPr>
            <a:cxnSpLocks/>
          </p:cNvCxnSpPr>
          <p:nvPr/>
        </p:nvCxnSpPr>
        <p:spPr>
          <a:xfrm>
            <a:off x="4716016" y="1491630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B1D45E-4743-4122-A7FE-829C30D289D3}"/>
              </a:ext>
            </a:extLst>
          </p:cNvPr>
          <p:cNvCxnSpPr>
            <a:cxnSpLocks/>
          </p:cNvCxnSpPr>
          <p:nvPr/>
        </p:nvCxnSpPr>
        <p:spPr>
          <a:xfrm>
            <a:off x="3818722" y="1491630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9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 To Remember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Application of call by reference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we go with the call by reference when changes done to formal arguments are need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to be  reflected back to actual arguments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 C language there are 2 types of argument passing</a:t>
            </a:r>
          </a:p>
          <a:p>
            <a:pPr lvl="1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Pass by Value</a:t>
            </a:r>
          </a:p>
          <a:p>
            <a:pPr marL="800100" lvl="1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3014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Why we call scanf() using "&amp;"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1359" y="928664"/>
            <a:ext cx="9144032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a;</a:t>
            </a:r>
          </a:p>
          <a:p>
            <a:pPr lvl="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scanf("%d", &amp;a);</a:t>
            </a:r>
          </a:p>
          <a:p>
            <a:pPr lvl="3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v/s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</a:p>
          <a:p>
            <a:pPr lvl="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int a;</a:t>
            </a:r>
          </a:p>
          <a:p>
            <a:pPr lvl="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scanf("%d", a);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D1C2CB-8B14-4C3E-BA62-87532D4000AC}"/>
              </a:ext>
            </a:extLst>
          </p:cNvPr>
          <p:cNvSpPr/>
          <p:nvPr/>
        </p:nvSpPr>
        <p:spPr>
          <a:xfrm>
            <a:off x="2357169" y="1276182"/>
            <a:ext cx="3075079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by reference</a:t>
            </a:r>
          </a:p>
          <a:p>
            <a:pPr algn="ctr"/>
            <a:r>
              <a:rPr lang="en-US" dirty="0"/>
              <a:t>(It will change the value of a)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0953B-7BA2-4BEF-85CD-CFE22ACDAFEF}"/>
              </a:ext>
            </a:extLst>
          </p:cNvPr>
          <p:cNvSpPr/>
          <p:nvPr/>
        </p:nvSpPr>
        <p:spPr>
          <a:xfrm>
            <a:off x="2047612" y="3364990"/>
            <a:ext cx="3651143" cy="635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by value</a:t>
            </a:r>
          </a:p>
          <a:p>
            <a:pPr algn="ctr"/>
            <a:r>
              <a:rPr lang="en-US" dirty="0"/>
              <a:t>(It will never change the value of a)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A7686F-9201-434D-BA7D-13FE404928D2}"/>
              </a:ext>
            </a:extLst>
          </p:cNvPr>
          <p:cNvCxnSpPr>
            <a:cxnSpLocks/>
          </p:cNvCxnSpPr>
          <p:nvPr/>
        </p:nvCxnSpPr>
        <p:spPr>
          <a:xfrm flipH="1">
            <a:off x="2339754" y="1932953"/>
            <a:ext cx="1554954" cy="350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F4D2A6-FCDF-4A43-AD3C-02E3867486EF}"/>
              </a:ext>
            </a:extLst>
          </p:cNvPr>
          <p:cNvCxnSpPr>
            <a:cxnSpLocks/>
          </p:cNvCxnSpPr>
          <p:nvPr/>
        </p:nvCxnSpPr>
        <p:spPr>
          <a:xfrm flipH="1">
            <a:off x="2321190" y="4071936"/>
            <a:ext cx="1551993" cy="44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28543DD-C37A-4FB6-8A82-2BC7DF30B833}"/>
              </a:ext>
            </a:extLst>
          </p:cNvPr>
          <p:cNvSpPr/>
          <p:nvPr/>
        </p:nvSpPr>
        <p:spPr>
          <a:xfrm>
            <a:off x="6058531" y="1604392"/>
            <a:ext cx="2922258" cy="2310068"/>
          </a:xfrm>
          <a:prstGeom prst="roundRect">
            <a:avLst>
              <a:gd name="adj" fmla="val 159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because scanf()</a:t>
            </a:r>
          </a:p>
          <a:p>
            <a:pPr algn="ctr"/>
            <a:r>
              <a:rPr lang="en-US" dirty="0"/>
              <a:t>works on call by reference i.e., we have to pass the</a:t>
            </a:r>
          </a:p>
          <a:p>
            <a:pPr algn="ctr"/>
            <a:r>
              <a:rPr lang="en-US" dirty="0"/>
              <a:t>address of the variable to</a:t>
            </a:r>
          </a:p>
          <a:p>
            <a:pPr algn="ctr"/>
            <a:r>
              <a:rPr lang="en-US" dirty="0"/>
              <a:t>scanf() only then it can</a:t>
            </a:r>
          </a:p>
          <a:p>
            <a:pPr algn="ctr"/>
            <a:r>
              <a:rPr lang="en-US" dirty="0"/>
              <a:t>change its contents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declare 2 variables called a and b of      type int in main(). Accept input from the user in them and pass them to a function called swap().</a:t>
            </a:r>
          </a:p>
          <a:p>
            <a:pPr algn="ctr"/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Within swap() exchange the values of the variables but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print back the new values in main()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844" y="1048098"/>
            <a:ext cx="8778240" cy="393192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521" y="953664"/>
            <a:ext cx="3749040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void swap(int *, int *);</a:t>
            </a:r>
          </a:p>
          <a:p>
            <a:pPr marL="342900" indent="-342900"/>
            <a:endParaRPr lang="en-US" sz="13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printf("Enter 2 int: ");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printf("Before swapping a = %d, b = %d\n", a, b);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swap(&amp;a, &amp;b);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printf("After swapping a = %d, b = %d\n", a, b);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getch();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marL="342900" indent="-342900"/>
            <a:endParaRPr lang="en-US" sz="130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void swap(int *p, int *q)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int temp;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temp = *p;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*p = *q;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    *q = temp;</a:t>
            </a:r>
          </a:p>
          <a:p>
            <a:pPr marL="342900" indent="-342900"/>
            <a:r>
              <a:rPr lang="en-US" sz="13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300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03787-FD3A-479C-827A-F32B162CA551}"/>
              </a:ext>
            </a:extLst>
          </p:cNvPr>
          <p:cNvSpPr/>
          <p:nvPr/>
        </p:nvSpPr>
        <p:spPr>
          <a:xfrm>
            <a:off x="5868144" y="1275606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3F551-C761-45C3-964F-428096DAA458}"/>
              </a:ext>
            </a:extLst>
          </p:cNvPr>
          <p:cNvSpPr txBox="1"/>
          <p:nvPr/>
        </p:nvSpPr>
        <p:spPr>
          <a:xfrm>
            <a:off x="6012160" y="1779662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EB4D2-4357-4FED-8B7E-00A7764CB33B}"/>
              </a:ext>
            </a:extLst>
          </p:cNvPr>
          <p:cNvSpPr txBox="1"/>
          <p:nvPr/>
        </p:nvSpPr>
        <p:spPr>
          <a:xfrm>
            <a:off x="6874537" y="1781403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C5003-A9D9-4D3A-B8AF-3ADAAEF03734}"/>
              </a:ext>
            </a:extLst>
          </p:cNvPr>
          <p:cNvSpPr txBox="1"/>
          <p:nvPr/>
        </p:nvSpPr>
        <p:spPr>
          <a:xfrm>
            <a:off x="6440886" y="915566"/>
            <a:ext cx="79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59FC2C-DCF7-4FDD-BA91-7F396E8490B4}"/>
              </a:ext>
            </a:extLst>
          </p:cNvPr>
          <p:cNvSpPr/>
          <p:nvPr/>
        </p:nvSpPr>
        <p:spPr>
          <a:xfrm>
            <a:off x="5868144" y="3723878"/>
            <a:ext cx="20162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BF731E-7994-4FFE-B45E-40E4B7CF095E}"/>
              </a:ext>
            </a:extLst>
          </p:cNvPr>
          <p:cNvSpPr/>
          <p:nvPr/>
        </p:nvSpPr>
        <p:spPr>
          <a:xfrm>
            <a:off x="6084168" y="3867894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9FE6F2-9DD0-4C16-80D8-35031D50639D}"/>
              </a:ext>
            </a:extLst>
          </p:cNvPr>
          <p:cNvSpPr/>
          <p:nvPr/>
        </p:nvSpPr>
        <p:spPr>
          <a:xfrm>
            <a:off x="7020272" y="3867894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9FC8E5-EBF3-4AB1-8BE6-F1043D94E4AB}"/>
              </a:ext>
            </a:extLst>
          </p:cNvPr>
          <p:cNvSpPr txBox="1"/>
          <p:nvPr/>
        </p:nvSpPr>
        <p:spPr>
          <a:xfrm>
            <a:off x="6012160" y="4227934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(1050)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7F6420-4DD2-4C65-8657-5E124B3537E3}"/>
              </a:ext>
            </a:extLst>
          </p:cNvPr>
          <p:cNvSpPr txBox="1"/>
          <p:nvPr/>
        </p:nvSpPr>
        <p:spPr>
          <a:xfrm>
            <a:off x="6874537" y="4229675"/>
            <a:ext cx="793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(2050)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6466E8-AB07-4ACE-B1B9-172A52CB0C2A}"/>
              </a:ext>
            </a:extLst>
          </p:cNvPr>
          <p:cNvSpPr txBox="1"/>
          <p:nvPr/>
        </p:nvSpPr>
        <p:spPr>
          <a:xfrm>
            <a:off x="6194986" y="3363838"/>
            <a:ext cx="128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swap()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843FE-5417-4331-A005-F7CD2932AF52}"/>
              </a:ext>
            </a:extLst>
          </p:cNvPr>
          <p:cNvSpPr/>
          <p:nvPr/>
        </p:nvSpPr>
        <p:spPr>
          <a:xfrm>
            <a:off x="6084168" y="1491630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10 11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2B7CE-E134-4BB0-9799-F875F489C962}"/>
              </a:ext>
            </a:extLst>
          </p:cNvPr>
          <p:cNvSpPr/>
          <p:nvPr/>
        </p:nvSpPr>
        <p:spPr>
          <a:xfrm>
            <a:off x="7020272" y="1491630"/>
            <a:ext cx="720080" cy="329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1</a:t>
            </a:r>
            <a:r>
              <a:rPr lang="en-US" dirty="0"/>
              <a:t>1 10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544E6A-AFD5-4589-9CB9-95E650C187EA}"/>
              </a:ext>
            </a:extLst>
          </p:cNvPr>
          <p:cNvCxnSpPr>
            <a:cxnSpLocks/>
          </p:cNvCxnSpPr>
          <p:nvPr/>
        </p:nvCxnSpPr>
        <p:spPr>
          <a:xfrm>
            <a:off x="7092280" y="1491630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409285-978F-4AB5-AA94-9F242BD9FA5F}"/>
              </a:ext>
            </a:extLst>
          </p:cNvPr>
          <p:cNvCxnSpPr>
            <a:cxnSpLocks/>
          </p:cNvCxnSpPr>
          <p:nvPr/>
        </p:nvCxnSpPr>
        <p:spPr>
          <a:xfrm>
            <a:off x="6194986" y="1491630"/>
            <a:ext cx="213218" cy="2880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rrow: Up 2">
            <a:extLst>
              <a:ext uri="{FF2B5EF4-FFF2-40B4-BE49-F238E27FC236}">
                <a16:creationId xmlns:a16="http://schemas.microsoft.com/office/drawing/2014/main" id="{B29F8B8B-04DA-4788-ACFF-E00855CCCF3F}"/>
              </a:ext>
            </a:extLst>
          </p:cNvPr>
          <p:cNvSpPr/>
          <p:nvPr/>
        </p:nvSpPr>
        <p:spPr>
          <a:xfrm>
            <a:off x="6194986" y="2324955"/>
            <a:ext cx="213218" cy="149649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0716DA38-E4A0-479E-BA55-B4BCBFCCDB34}"/>
              </a:ext>
            </a:extLst>
          </p:cNvPr>
          <p:cNvSpPr/>
          <p:nvPr/>
        </p:nvSpPr>
        <p:spPr>
          <a:xfrm>
            <a:off x="7239102" y="2371404"/>
            <a:ext cx="213218" cy="145004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37673</TotalTime>
  <Words>1264</Words>
  <Application>Microsoft Office PowerPoint</Application>
  <PresentationFormat>On-screen Show (16:9)</PresentationFormat>
  <Paragraphs>279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Why we need pass by reference</vt:lpstr>
      <vt:lpstr>Point To Remember</vt:lpstr>
      <vt:lpstr>Call by reference</vt:lpstr>
      <vt:lpstr>Point To Remember</vt:lpstr>
      <vt:lpstr>Why we call scanf() using "&amp;" operator</vt:lpstr>
      <vt:lpstr>Exercise </vt:lpstr>
      <vt:lpstr>Solution</vt:lpstr>
      <vt:lpstr>Solution</vt:lpstr>
      <vt:lpstr>Exercise </vt:lpstr>
      <vt:lpstr>Hint for previous question!</vt:lpstr>
      <vt:lpstr>Exercise 1 </vt:lpstr>
      <vt:lpstr>Exercise 2 </vt:lpstr>
      <vt:lpstr>Exercise 3 </vt:lpstr>
      <vt:lpstr>End of Lecture 35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1374</cp:revision>
  <dcterms:created xsi:type="dcterms:W3CDTF">2016-12-05T23:26:54Z</dcterms:created>
  <dcterms:modified xsi:type="dcterms:W3CDTF">2021-05-21T07:51:33Z</dcterms:modified>
</cp:coreProperties>
</file>