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445" r:id="rId6"/>
    <p:sldId id="499" r:id="rId7"/>
    <p:sldId id="522" r:id="rId8"/>
    <p:sldId id="500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06" r:id="rId17"/>
    <p:sldId id="507" r:id="rId18"/>
    <p:sldId id="530" r:id="rId19"/>
    <p:sldId id="531" r:id="rId20"/>
    <p:sldId id="532" r:id="rId21"/>
    <p:sldId id="353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624" autoAdjust="0"/>
  </p:normalViewPr>
  <p:slideViewPr>
    <p:cSldViewPr>
      <p:cViewPr varScale="1">
        <p:scale>
          <a:sx n="90" d="100"/>
          <a:sy n="90" d="100"/>
        </p:scale>
        <p:origin x="936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25-May-21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25-May-21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25-May-21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25-May-21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25-May-21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25-May-21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25-May-21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36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17747" y="1075861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-17747" y="75747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15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Proof 2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7" y="147167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4086" y="147185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7747" y="1004417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display(int []);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int arr[5];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printf("sizeof(arr): %u\n", sizeof(arr));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display(arr);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display(int brr[])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printf("sizeof(brr): %u\n", sizeof(brr));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B8AABA-124C-4CAB-9A05-888F0A232E2D}"/>
              </a:ext>
            </a:extLst>
          </p:cNvPr>
          <p:cNvGraphicFramePr>
            <a:graphicFrameLocks noGrp="1"/>
          </p:cNvGraphicFramePr>
          <p:nvPr/>
        </p:nvGraphicFramePr>
        <p:xfrm>
          <a:off x="3923857" y="1365833"/>
          <a:ext cx="472785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5570">
                  <a:extLst>
                    <a:ext uri="{9D8B030D-6E8A-4147-A177-3AD203B41FA5}">
                      <a16:colId xmlns:a16="http://schemas.microsoft.com/office/drawing/2014/main" val="2673141873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1083547698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1109326983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996321209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359432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6206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20F116-469C-4DDC-A7EF-D1B476934F2B}"/>
              </a:ext>
            </a:extLst>
          </p:cNvPr>
          <p:cNvSpPr txBox="1"/>
          <p:nvPr/>
        </p:nvSpPr>
        <p:spPr>
          <a:xfrm>
            <a:off x="3419872" y="13673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9FD95-4EA4-4D49-85B7-49101280FA77}"/>
              </a:ext>
            </a:extLst>
          </p:cNvPr>
          <p:cNvSpPr txBox="1"/>
          <p:nvPr/>
        </p:nvSpPr>
        <p:spPr>
          <a:xfrm>
            <a:off x="4139881" y="9965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86AC21-B4E6-4FFB-B794-0CAB8570731B}"/>
              </a:ext>
            </a:extLst>
          </p:cNvPr>
          <p:cNvSpPr txBox="1"/>
          <p:nvPr/>
        </p:nvSpPr>
        <p:spPr>
          <a:xfrm>
            <a:off x="5134339" y="100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B881B-20EF-4C76-9C3D-C52C453D698B}"/>
              </a:ext>
            </a:extLst>
          </p:cNvPr>
          <p:cNvSpPr txBox="1"/>
          <p:nvPr/>
        </p:nvSpPr>
        <p:spPr>
          <a:xfrm>
            <a:off x="6156105" y="100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D4C3-CFD1-4833-AD02-0C6ADDBEC36B}"/>
              </a:ext>
            </a:extLst>
          </p:cNvPr>
          <p:cNvSpPr txBox="1"/>
          <p:nvPr/>
        </p:nvSpPr>
        <p:spPr>
          <a:xfrm>
            <a:off x="7078555" y="100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26263-EEBF-475E-83B1-E589EB4FEEF2}"/>
              </a:ext>
            </a:extLst>
          </p:cNvPr>
          <p:cNvSpPr txBox="1"/>
          <p:nvPr/>
        </p:nvSpPr>
        <p:spPr>
          <a:xfrm>
            <a:off x="8014659" y="100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24619-3DE8-42D1-ADBF-34A83352FBE1}"/>
              </a:ext>
            </a:extLst>
          </p:cNvPr>
          <p:cNvSpPr txBox="1"/>
          <p:nvPr/>
        </p:nvSpPr>
        <p:spPr>
          <a:xfrm>
            <a:off x="4499921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1B33A7-1E38-41D7-B4FA-F2B1957E1130}"/>
              </a:ext>
            </a:extLst>
          </p:cNvPr>
          <p:cNvSpPr txBox="1"/>
          <p:nvPr/>
        </p:nvSpPr>
        <p:spPr>
          <a:xfrm>
            <a:off x="5503362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162E9-F382-4DC7-9AB6-A43D036D64F9}"/>
              </a:ext>
            </a:extLst>
          </p:cNvPr>
          <p:cNvSpPr txBox="1"/>
          <p:nvPr/>
        </p:nvSpPr>
        <p:spPr>
          <a:xfrm>
            <a:off x="6439466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F0BC64-9E00-469B-8406-CF9AAA41C085}"/>
              </a:ext>
            </a:extLst>
          </p:cNvPr>
          <p:cNvSpPr/>
          <p:nvPr/>
        </p:nvSpPr>
        <p:spPr>
          <a:xfrm>
            <a:off x="3572167" y="1817396"/>
            <a:ext cx="725552" cy="418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65BE95-BECA-4E7C-8DBD-1BCE147AEECF}"/>
              </a:ext>
            </a:extLst>
          </p:cNvPr>
          <p:cNvSpPr txBox="1"/>
          <p:nvPr/>
        </p:nvSpPr>
        <p:spPr>
          <a:xfrm>
            <a:off x="7375570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BE0D32-C5AE-45D0-A704-750BCEE25BCE}"/>
              </a:ext>
            </a:extLst>
          </p:cNvPr>
          <p:cNvSpPr txBox="1"/>
          <p:nvPr/>
        </p:nvSpPr>
        <p:spPr>
          <a:xfrm>
            <a:off x="8311674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A4E26F-C9CE-4970-873E-1489685FF1FF}"/>
              </a:ext>
            </a:extLst>
          </p:cNvPr>
          <p:cNvSpPr txBox="1"/>
          <p:nvPr/>
        </p:nvSpPr>
        <p:spPr>
          <a:xfrm>
            <a:off x="3608572" y="181739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53B7B-2E8F-4126-AC58-8A4267660202}"/>
              </a:ext>
            </a:extLst>
          </p:cNvPr>
          <p:cNvSpPr/>
          <p:nvPr/>
        </p:nvSpPr>
        <p:spPr>
          <a:xfrm>
            <a:off x="5004048" y="2791622"/>
            <a:ext cx="65274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7B0B-B7E0-416E-AF0C-6C0F756AD1F8}"/>
              </a:ext>
            </a:extLst>
          </p:cNvPr>
          <p:cNvSpPr txBox="1"/>
          <p:nvPr/>
        </p:nvSpPr>
        <p:spPr>
          <a:xfrm>
            <a:off x="5044774" y="31205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324A8C-C228-4013-92C4-F42405587F8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3934943" y="2235543"/>
            <a:ext cx="1395477" cy="556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528350-53E1-423F-8515-4B7B95472179}"/>
              </a:ext>
            </a:extLst>
          </p:cNvPr>
          <p:cNvSpPr txBox="1"/>
          <p:nvPr/>
        </p:nvSpPr>
        <p:spPr>
          <a:xfrm>
            <a:off x="6725897" y="2359917"/>
            <a:ext cx="2234182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sizeof(arr): 10</a:t>
            </a:r>
          </a:p>
          <a:p>
            <a:r>
              <a:rPr lang="en-US" dirty="0">
                <a:solidFill>
                  <a:schemeClr val="bg1"/>
                </a:solidFill>
              </a:rPr>
              <a:t>sizeof(brr): 2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17747" y="1075861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-17747" y="75747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15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Proof 3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7" y="147167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4086" y="147185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7747" y="1004417"/>
            <a:ext cx="91440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void display(int []);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int arr[5];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printf("arr: %u\n", arr);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arr++;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printf("arr: %u\n", arr);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display(arr);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void display(int brr[])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printf("brr: %u\n", brr);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brr++;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printf("brr: %u\n", brr);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pic>
        <p:nvPicPr>
          <p:cNvPr id="25" name="Picture 24" descr="28028-5-red-cross-clipart.png">
            <a:extLst>
              <a:ext uri="{FF2B5EF4-FFF2-40B4-BE49-F238E27FC236}">
                <a16:creationId xmlns:a16="http://schemas.microsoft.com/office/drawing/2014/main" id="{72946CFE-4648-487F-AA91-48E01C10F73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92205" y="1923678"/>
            <a:ext cx="952659" cy="9526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E59421-2B57-4A71-AE65-85C15AA93251}"/>
              </a:ext>
            </a:extLst>
          </p:cNvPr>
          <p:cNvSpPr/>
          <p:nvPr/>
        </p:nvSpPr>
        <p:spPr>
          <a:xfrm>
            <a:off x="3707904" y="2067694"/>
            <a:ext cx="2628587" cy="696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  <a:p>
            <a:pPr algn="ctr"/>
            <a:r>
              <a:rPr lang="en-US" dirty="0"/>
              <a:t>Lvalue required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6FCCBA-F69E-49A6-ABFC-03E80FE7443B}"/>
              </a:ext>
            </a:extLst>
          </p:cNvPr>
          <p:cNvCxnSpPr>
            <a:cxnSpLocks/>
          </p:cNvCxnSpPr>
          <p:nvPr/>
        </p:nvCxnSpPr>
        <p:spPr>
          <a:xfrm flipH="1">
            <a:off x="1259632" y="2400007"/>
            <a:ext cx="244827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5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17747" y="1075861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-17747" y="75747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15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Proof 4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7" y="147167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4086" y="147185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7747" y="1044516"/>
            <a:ext cx="91440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void display(int []);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int arr[5];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printf("arr: %u\n", arr);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//    arr++;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//    printf("arr: %u\n", arr);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display(arr);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void display(int brr[])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printf("brr: %u\n", brr);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brr++;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printf("brr: %u\n", brr);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B8AABA-124C-4CAB-9A05-888F0A232E2D}"/>
              </a:ext>
            </a:extLst>
          </p:cNvPr>
          <p:cNvGraphicFramePr>
            <a:graphicFrameLocks noGrp="1"/>
          </p:cNvGraphicFramePr>
          <p:nvPr/>
        </p:nvGraphicFramePr>
        <p:xfrm>
          <a:off x="3923857" y="1365833"/>
          <a:ext cx="472785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5570">
                  <a:extLst>
                    <a:ext uri="{9D8B030D-6E8A-4147-A177-3AD203B41FA5}">
                      <a16:colId xmlns:a16="http://schemas.microsoft.com/office/drawing/2014/main" val="2673141873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1083547698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1109326983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996321209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359432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6206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20F116-469C-4DDC-A7EF-D1B476934F2B}"/>
              </a:ext>
            </a:extLst>
          </p:cNvPr>
          <p:cNvSpPr txBox="1"/>
          <p:nvPr/>
        </p:nvSpPr>
        <p:spPr>
          <a:xfrm>
            <a:off x="3419872" y="13673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9FD95-4EA4-4D49-85B7-49101280FA77}"/>
              </a:ext>
            </a:extLst>
          </p:cNvPr>
          <p:cNvSpPr txBox="1"/>
          <p:nvPr/>
        </p:nvSpPr>
        <p:spPr>
          <a:xfrm>
            <a:off x="4139881" y="9965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86AC21-B4E6-4FFB-B794-0CAB8570731B}"/>
              </a:ext>
            </a:extLst>
          </p:cNvPr>
          <p:cNvSpPr txBox="1"/>
          <p:nvPr/>
        </p:nvSpPr>
        <p:spPr>
          <a:xfrm>
            <a:off x="5134339" y="100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B881B-20EF-4C76-9C3D-C52C453D698B}"/>
              </a:ext>
            </a:extLst>
          </p:cNvPr>
          <p:cNvSpPr txBox="1"/>
          <p:nvPr/>
        </p:nvSpPr>
        <p:spPr>
          <a:xfrm>
            <a:off x="6156105" y="100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D4C3-CFD1-4833-AD02-0C6ADDBEC36B}"/>
              </a:ext>
            </a:extLst>
          </p:cNvPr>
          <p:cNvSpPr txBox="1"/>
          <p:nvPr/>
        </p:nvSpPr>
        <p:spPr>
          <a:xfrm>
            <a:off x="7078555" y="100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26263-EEBF-475E-83B1-E589EB4FEEF2}"/>
              </a:ext>
            </a:extLst>
          </p:cNvPr>
          <p:cNvSpPr txBox="1"/>
          <p:nvPr/>
        </p:nvSpPr>
        <p:spPr>
          <a:xfrm>
            <a:off x="8014659" y="100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24619-3DE8-42D1-ADBF-34A83352FBE1}"/>
              </a:ext>
            </a:extLst>
          </p:cNvPr>
          <p:cNvSpPr txBox="1"/>
          <p:nvPr/>
        </p:nvSpPr>
        <p:spPr>
          <a:xfrm>
            <a:off x="4499921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1B33A7-1E38-41D7-B4FA-F2B1957E1130}"/>
              </a:ext>
            </a:extLst>
          </p:cNvPr>
          <p:cNvSpPr txBox="1"/>
          <p:nvPr/>
        </p:nvSpPr>
        <p:spPr>
          <a:xfrm>
            <a:off x="5503362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162E9-F382-4DC7-9AB6-A43D036D64F9}"/>
              </a:ext>
            </a:extLst>
          </p:cNvPr>
          <p:cNvSpPr txBox="1"/>
          <p:nvPr/>
        </p:nvSpPr>
        <p:spPr>
          <a:xfrm>
            <a:off x="6439466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F0BC64-9E00-469B-8406-CF9AAA41C085}"/>
              </a:ext>
            </a:extLst>
          </p:cNvPr>
          <p:cNvSpPr/>
          <p:nvPr/>
        </p:nvSpPr>
        <p:spPr>
          <a:xfrm>
            <a:off x="3572167" y="1817396"/>
            <a:ext cx="725552" cy="418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65BE95-BECA-4E7C-8DBD-1BCE147AEECF}"/>
              </a:ext>
            </a:extLst>
          </p:cNvPr>
          <p:cNvSpPr txBox="1"/>
          <p:nvPr/>
        </p:nvSpPr>
        <p:spPr>
          <a:xfrm>
            <a:off x="7375570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BE0D32-C5AE-45D0-A704-750BCEE25BCE}"/>
              </a:ext>
            </a:extLst>
          </p:cNvPr>
          <p:cNvSpPr txBox="1"/>
          <p:nvPr/>
        </p:nvSpPr>
        <p:spPr>
          <a:xfrm>
            <a:off x="8311674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A4E26F-C9CE-4970-873E-1489685FF1FF}"/>
              </a:ext>
            </a:extLst>
          </p:cNvPr>
          <p:cNvSpPr txBox="1"/>
          <p:nvPr/>
        </p:nvSpPr>
        <p:spPr>
          <a:xfrm>
            <a:off x="3608572" y="181739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53B7B-2E8F-4126-AC58-8A4267660202}"/>
              </a:ext>
            </a:extLst>
          </p:cNvPr>
          <p:cNvSpPr/>
          <p:nvPr/>
        </p:nvSpPr>
        <p:spPr>
          <a:xfrm>
            <a:off x="5004048" y="2791622"/>
            <a:ext cx="65274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7B0B-B7E0-416E-AF0C-6C0F756AD1F8}"/>
              </a:ext>
            </a:extLst>
          </p:cNvPr>
          <p:cNvSpPr txBox="1"/>
          <p:nvPr/>
        </p:nvSpPr>
        <p:spPr>
          <a:xfrm>
            <a:off x="5044774" y="31205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324A8C-C228-4013-92C4-F42405587F8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3934943" y="2235543"/>
            <a:ext cx="1395477" cy="556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528350-53E1-423F-8515-4B7B95472179}"/>
              </a:ext>
            </a:extLst>
          </p:cNvPr>
          <p:cNvSpPr txBox="1"/>
          <p:nvPr/>
        </p:nvSpPr>
        <p:spPr>
          <a:xfrm>
            <a:off x="6725897" y="2359917"/>
            <a:ext cx="2234182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arr: 2000</a:t>
            </a:r>
          </a:p>
          <a:p>
            <a:r>
              <a:rPr lang="sv-SE" dirty="0">
                <a:solidFill>
                  <a:schemeClr val="bg1"/>
                </a:solidFill>
              </a:rPr>
              <a:t>brr: 3000</a:t>
            </a:r>
          </a:p>
          <a:p>
            <a:r>
              <a:rPr lang="sv-SE" dirty="0">
                <a:solidFill>
                  <a:schemeClr val="bg1"/>
                </a:solidFill>
              </a:rPr>
              <a:t>brr: 3002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0829D-4062-42FF-91AE-CF562366B044}"/>
              </a:ext>
            </a:extLst>
          </p:cNvPr>
          <p:cNvSpPr txBox="1"/>
          <p:nvPr/>
        </p:nvSpPr>
        <p:spPr>
          <a:xfrm>
            <a:off x="5071385" y="343584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3000</a:t>
            </a:r>
          </a:p>
        </p:txBody>
      </p:sp>
    </p:spTree>
    <p:extLst>
      <p:ext uri="{BB962C8B-B14F-4D97-AF65-F5344CB8AC3E}">
        <p14:creationId xmlns:p14="http://schemas.microsoft.com/office/powerpoint/2010/main" val="146756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Few important points about arrays: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4. In other words we can say that arrays can never be passed using PASS BY VALUE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5. If we will make any change in the array using a formal argument inside the function to which we have passed this array, then the changes that have been done there will always be reflected in the actual array.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6. If we declare an array as a formal argument, then the compiler automatically converts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it into POINTER. Thus arrays can never be used as FORMAL ARGUMENT.</a:t>
            </a:r>
          </a:p>
        </p:txBody>
      </p:sp>
    </p:spTree>
    <p:extLst>
      <p:ext uri="{BB962C8B-B14F-4D97-AF65-F5344CB8AC3E}">
        <p14:creationId xmlns:p14="http://schemas.microsoft.com/office/powerpoint/2010/main" val="59676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create a function called mystrlen() which should work exactly same as the library function strlen()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Hint: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int mystrlen(char *);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504" y="1000114"/>
            <a:ext cx="8869680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2289" y="928670"/>
            <a:ext cx="442915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int mystrlen(char *);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char str[10];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int x;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printf("Enter a string: ");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gets(str);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x = mystrlen(str);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printf("\</a:t>
            </a:r>
            <a:r>
              <a:rPr lang="en-US" sz="1550" dirty="0" err="1">
                <a:solidFill>
                  <a:schemeClr val="bg1"/>
                </a:solidFill>
                <a:sym typeface="Wingdings" pitchFamily="2" charset="2"/>
              </a:rPr>
              <a:t>nLength</a:t>
            </a:r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= %d", x);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int mystrlen(char *p)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for(i = 0; *(p + i) != '\0'; i++);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return i;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550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9C94BA-020E-46CF-B93A-F262B9764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66594"/>
              </p:ext>
            </p:extLst>
          </p:nvPr>
        </p:nvGraphicFramePr>
        <p:xfrm>
          <a:off x="3707904" y="1643038"/>
          <a:ext cx="5184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val="1588949465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455475614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1075185937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323841896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10876458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152639573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3031444978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4015482156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3965319766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1035798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‘H’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‘o’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‘\0’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3238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57D080-4E1B-4C69-8B09-A11AB241273C}"/>
              </a:ext>
            </a:extLst>
          </p:cNvPr>
          <p:cNvSpPr txBox="1"/>
          <p:nvPr/>
        </p:nvSpPr>
        <p:spPr>
          <a:xfrm>
            <a:off x="3642488" y="20138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B0AEB-99AE-4739-9527-E55E52A4D19F}"/>
              </a:ext>
            </a:extLst>
          </p:cNvPr>
          <p:cNvSpPr txBox="1"/>
          <p:nvPr/>
        </p:nvSpPr>
        <p:spPr>
          <a:xfrm>
            <a:off x="4177999" y="20138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CA76F-A2FF-4A82-888D-12CD89855B1B}"/>
              </a:ext>
            </a:extLst>
          </p:cNvPr>
          <p:cNvSpPr txBox="1"/>
          <p:nvPr/>
        </p:nvSpPr>
        <p:spPr>
          <a:xfrm>
            <a:off x="4713510" y="20138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06745-A8E5-49C3-B794-65507DCE7AC3}"/>
              </a:ext>
            </a:extLst>
          </p:cNvPr>
          <p:cNvSpPr txBox="1"/>
          <p:nvPr/>
        </p:nvSpPr>
        <p:spPr>
          <a:xfrm>
            <a:off x="5223218" y="20138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BFF61B-3CAD-45EB-BF85-C394417E2855}"/>
              </a:ext>
            </a:extLst>
          </p:cNvPr>
          <p:cNvSpPr txBox="1"/>
          <p:nvPr/>
        </p:nvSpPr>
        <p:spPr>
          <a:xfrm>
            <a:off x="5714700" y="20138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22836-DEF7-4240-BE40-17FFFE050FAD}"/>
              </a:ext>
            </a:extLst>
          </p:cNvPr>
          <p:cNvSpPr txBox="1"/>
          <p:nvPr/>
        </p:nvSpPr>
        <p:spPr>
          <a:xfrm>
            <a:off x="6268437" y="20138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3D1FC-F4C3-490D-9C0D-243ED65D481E}"/>
              </a:ext>
            </a:extLst>
          </p:cNvPr>
          <p:cNvSpPr txBox="1"/>
          <p:nvPr/>
        </p:nvSpPr>
        <p:spPr>
          <a:xfrm>
            <a:off x="6773335" y="20184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0BF62-908B-4AE7-BBFD-453305B5A2EA}"/>
              </a:ext>
            </a:extLst>
          </p:cNvPr>
          <p:cNvSpPr txBox="1"/>
          <p:nvPr/>
        </p:nvSpPr>
        <p:spPr>
          <a:xfrm>
            <a:off x="7283043" y="20138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2A5284-41D7-4F39-AFB2-D1B3FEDB4DA6}"/>
              </a:ext>
            </a:extLst>
          </p:cNvPr>
          <p:cNvSpPr txBox="1"/>
          <p:nvPr/>
        </p:nvSpPr>
        <p:spPr>
          <a:xfrm>
            <a:off x="7792156" y="201824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091DAB-D035-42B3-BCBA-8373E1B07BBE}"/>
              </a:ext>
            </a:extLst>
          </p:cNvPr>
          <p:cNvSpPr txBox="1"/>
          <p:nvPr/>
        </p:nvSpPr>
        <p:spPr>
          <a:xfrm>
            <a:off x="8339109" y="20138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0942FD-733D-434F-89A4-DCEDBF54706E}"/>
              </a:ext>
            </a:extLst>
          </p:cNvPr>
          <p:cNvSpPr txBox="1"/>
          <p:nvPr/>
        </p:nvSpPr>
        <p:spPr>
          <a:xfrm>
            <a:off x="3192959" y="1643792"/>
            <a:ext cx="42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2FA05-6F62-4FF5-97BA-D23F24753E83}"/>
              </a:ext>
            </a:extLst>
          </p:cNvPr>
          <p:cNvSpPr txBox="1"/>
          <p:nvPr/>
        </p:nvSpPr>
        <p:spPr>
          <a:xfrm>
            <a:off x="3782996" y="1347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0893B6-A6A6-45D0-83B7-E73A5259EA78}"/>
              </a:ext>
            </a:extLst>
          </p:cNvPr>
          <p:cNvSpPr txBox="1"/>
          <p:nvPr/>
        </p:nvSpPr>
        <p:spPr>
          <a:xfrm>
            <a:off x="4287052" y="1338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2E77E1-2723-4E2F-8B04-8692881C1297}"/>
              </a:ext>
            </a:extLst>
          </p:cNvPr>
          <p:cNvSpPr txBox="1"/>
          <p:nvPr/>
        </p:nvSpPr>
        <p:spPr>
          <a:xfrm>
            <a:off x="4791108" y="1338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5F190D-A647-4D45-8187-F47BA1C1BE86}"/>
              </a:ext>
            </a:extLst>
          </p:cNvPr>
          <p:cNvSpPr txBox="1"/>
          <p:nvPr/>
        </p:nvSpPr>
        <p:spPr>
          <a:xfrm>
            <a:off x="5295164" y="1347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A90B2C-64EB-49F4-8485-B63FD6440AD8}"/>
              </a:ext>
            </a:extLst>
          </p:cNvPr>
          <p:cNvSpPr txBox="1"/>
          <p:nvPr/>
        </p:nvSpPr>
        <p:spPr>
          <a:xfrm>
            <a:off x="5860833" y="1346106"/>
            <a:ext cx="240073" cy="37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4B6479-90C8-4B38-9BF5-C90BBE2950E4}"/>
              </a:ext>
            </a:extLst>
          </p:cNvPr>
          <p:cNvSpPr txBox="1"/>
          <p:nvPr/>
        </p:nvSpPr>
        <p:spPr>
          <a:xfrm>
            <a:off x="6447292" y="1347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1016A-C932-46D7-9CBD-135B02C08D5C}"/>
              </a:ext>
            </a:extLst>
          </p:cNvPr>
          <p:cNvSpPr txBox="1"/>
          <p:nvPr/>
        </p:nvSpPr>
        <p:spPr>
          <a:xfrm>
            <a:off x="6934610" y="1347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16825E-D82D-4ECA-ACFD-F2ED97259ADB}"/>
              </a:ext>
            </a:extLst>
          </p:cNvPr>
          <p:cNvSpPr txBox="1"/>
          <p:nvPr/>
        </p:nvSpPr>
        <p:spPr>
          <a:xfrm>
            <a:off x="7438666" y="1338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22D960-6A70-4E12-839E-6C36C08749F6}"/>
              </a:ext>
            </a:extLst>
          </p:cNvPr>
          <p:cNvSpPr txBox="1"/>
          <p:nvPr/>
        </p:nvSpPr>
        <p:spPr>
          <a:xfrm>
            <a:off x="7942722" y="1347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2A5D4-3057-45C2-A4B7-03ACC9549E01}"/>
              </a:ext>
            </a:extLst>
          </p:cNvPr>
          <p:cNvSpPr txBox="1"/>
          <p:nvPr/>
        </p:nvSpPr>
        <p:spPr>
          <a:xfrm>
            <a:off x="8518786" y="1347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0A12B0-67C2-436E-8BCA-8F8DE15D80A6}"/>
              </a:ext>
            </a:extLst>
          </p:cNvPr>
          <p:cNvSpPr/>
          <p:nvPr/>
        </p:nvSpPr>
        <p:spPr>
          <a:xfrm>
            <a:off x="4437895" y="3067717"/>
            <a:ext cx="7853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80D80C-07F7-4ADD-A0CA-071CBF9A116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45234" y="2289401"/>
            <a:ext cx="785323" cy="778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8CD97D-C6CF-4C23-A526-E3B2F97A72A2}"/>
              </a:ext>
            </a:extLst>
          </p:cNvPr>
          <p:cNvSpPr txBox="1"/>
          <p:nvPr/>
        </p:nvSpPr>
        <p:spPr>
          <a:xfrm>
            <a:off x="4687179" y="3354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FACD47-1349-4542-BB6A-0709BA967FCB}"/>
              </a:ext>
            </a:extLst>
          </p:cNvPr>
          <p:cNvSpPr/>
          <p:nvPr/>
        </p:nvSpPr>
        <p:spPr>
          <a:xfrm>
            <a:off x="6268436" y="3147814"/>
            <a:ext cx="2250349" cy="13681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endParaRPr lang="en-US" dirty="0"/>
          </a:p>
          <a:p>
            <a:r>
              <a:rPr lang="en-US" dirty="0"/>
              <a:t>Enter a string: Hello</a:t>
            </a:r>
          </a:p>
          <a:p>
            <a:endParaRPr lang="en-US" dirty="0"/>
          </a:p>
          <a:p>
            <a:r>
              <a:rPr lang="en-US" dirty="0"/>
              <a:t>Length = 5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create a function called mystrcpy, which should work exactly same as library function strcpy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Hint: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void mystrcpy(char *, char *);</a:t>
            </a:r>
          </a:p>
        </p:txBody>
      </p:sp>
    </p:spTree>
    <p:extLst>
      <p:ext uri="{BB962C8B-B14F-4D97-AF65-F5344CB8AC3E}">
        <p14:creationId xmlns:p14="http://schemas.microsoft.com/office/powerpoint/2010/main" val="112845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 1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504" y="1000114"/>
            <a:ext cx="8869680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2289" y="928670"/>
            <a:ext cx="442915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1450" dirty="0">
                <a:solidFill>
                  <a:schemeClr val="bg1"/>
                </a:solidFill>
                <a:sym typeface="Wingdings" pitchFamily="2" charset="2"/>
              </a:rPr>
              <a:t>void mystrcpy(char *, char *);</a:t>
            </a:r>
          </a:p>
          <a:p>
            <a:pPr marL="800100" lvl="1" indent="-342900"/>
            <a:r>
              <a:rPr lang="en-US" sz="145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800100" lvl="1" indent="-342900"/>
            <a:r>
              <a:rPr lang="en-US" sz="145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sz="1450" dirty="0">
                <a:solidFill>
                  <a:schemeClr val="bg1"/>
                </a:solidFill>
                <a:sym typeface="Wingdings" pitchFamily="2" charset="2"/>
              </a:rPr>
              <a:t>    char arr[10], brr[10];</a:t>
            </a:r>
          </a:p>
          <a:p>
            <a:pPr marL="800100" lvl="1" indent="-342900"/>
            <a:r>
              <a:rPr lang="en-US" sz="1450" dirty="0">
                <a:solidFill>
                  <a:schemeClr val="bg1"/>
                </a:solidFill>
                <a:sym typeface="Wingdings" pitchFamily="2" charset="2"/>
              </a:rPr>
              <a:t>    printf("Enter a string: ");</a:t>
            </a:r>
          </a:p>
          <a:p>
            <a:pPr marL="800100" lvl="1" indent="-342900"/>
            <a:r>
              <a:rPr lang="en-US" sz="1450" dirty="0">
                <a:solidFill>
                  <a:schemeClr val="bg1"/>
                </a:solidFill>
                <a:sym typeface="Wingdings" pitchFamily="2" charset="2"/>
              </a:rPr>
              <a:t>    gets(arr);</a:t>
            </a:r>
          </a:p>
          <a:p>
            <a:pPr marL="800100" lvl="1" indent="-342900"/>
            <a:r>
              <a:rPr lang="en-US" sz="1450" dirty="0">
                <a:solidFill>
                  <a:schemeClr val="bg1"/>
                </a:solidFill>
                <a:sym typeface="Wingdings" pitchFamily="2" charset="2"/>
              </a:rPr>
              <a:t>    mystrcpy(brr, arr);</a:t>
            </a:r>
          </a:p>
          <a:p>
            <a:pPr marL="800100" lvl="1" indent="-342900"/>
            <a:r>
              <a:rPr lang="en-US" sz="1450" dirty="0">
                <a:solidFill>
                  <a:schemeClr val="bg1"/>
                </a:solidFill>
                <a:sym typeface="Wingdings" pitchFamily="2" charset="2"/>
              </a:rPr>
              <a:t>    printf("arr: %s\n", arr);</a:t>
            </a:r>
          </a:p>
          <a:p>
            <a:pPr marL="800100" lvl="1" indent="-342900"/>
            <a:r>
              <a:rPr lang="en-US" sz="1450" dirty="0">
                <a:solidFill>
                  <a:schemeClr val="bg1"/>
                </a:solidFill>
                <a:sym typeface="Wingdings" pitchFamily="2" charset="2"/>
              </a:rPr>
              <a:t>    printf("brr: %s\n", brr);</a:t>
            </a:r>
          </a:p>
          <a:p>
            <a:pPr marL="800100" lvl="1" indent="-342900"/>
            <a:r>
              <a:rPr lang="en-US" sz="1450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pPr marL="800100" lvl="1" indent="-342900"/>
            <a:r>
              <a:rPr lang="en-US" sz="145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800100" lvl="1" indent="-342900"/>
            <a:r>
              <a:rPr lang="en-US" sz="1450" dirty="0">
                <a:solidFill>
                  <a:schemeClr val="bg1"/>
                </a:solidFill>
                <a:sym typeface="Wingdings" pitchFamily="2" charset="2"/>
              </a:rPr>
              <a:t>void mystrcpy(char *p, char *q)</a:t>
            </a:r>
          </a:p>
          <a:p>
            <a:pPr marL="800100" lvl="1" indent="-342900"/>
            <a:r>
              <a:rPr lang="en-US" sz="145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sz="1450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marL="800100" lvl="1" indent="-342900"/>
            <a:r>
              <a:rPr lang="en-US" sz="1450" dirty="0">
                <a:solidFill>
                  <a:schemeClr val="bg1"/>
                </a:solidFill>
                <a:sym typeface="Wingdings" pitchFamily="2" charset="2"/>
              </a:rPr>
              <a:t>    for(i = 0; q[i] != '\0'; i++)</a:t>
            </a:r>
          </a:p>
          <a:p>
            <a:pPr marL="800100" lvl="1" indent="-342900"/>
            <a:r>
              <a:rPr lang="en-US" sz="1450" dirty="0">
                <a:solidFill>
                  <a:schemeClr val="bg1"/>
                </a:solidFill>
                <a:sym typeface="Wingdings" pitchFamily="2" charset="2"/>
              </a:rPr>
              <a:t>        p[i] = q[i];</a:t>
            </a:r>
          </a:p>
          <a:p>
            <a:pPr marL="800100" lvl="1" indent="-342900"/>
            <a:r>
              <a:rPr lang="en-US" sz="1450" dirty="0">
                <a:solidFill>
                  <a:schemeClr val="bg1"/>
                </a:solidFill>
                <a:sym typeface="Wingdings" pitchFamily="2" charset="2"/>
              </a:rPr>
              <a:t>    p[i] = '\0';</a:t>
            </a:r>
          </a:p>
          <a:p>
            <a:pPr marL="800100" lvl="1" indent="-342900"/>
            <a:r>
              <a:rPr lang="en-US" sz="145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450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9C94BA-020E-46CF-B93A-F262B9764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24830"/>
              </p:ext>
            </p:extLst>
          </p:nvPr>
        </p:nvGraphicFramePr>
        <p:xfrm>
          <a:off x="3608532" y="1292290"/>
          <a:ext cx="5184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val="1588949465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455475614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1075185937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323841896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10876458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152639573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3031444978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4015482156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3965319766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1035798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‘H’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‘o’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‘\0’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3238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57D080-4E1B-4C69-8B09-A11AB241273C}"/>
              </a:ext>
            </a:extLst>
          </p:cNvPr>
          <p:cNvSpPr txBox="1"/>
          <p:nvPr/>
        </p:nvSpPr>
        <p:spPr>
          <a:xfrm>
            <a:off x="3543116" y="16631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B0AEB-99AE-4739-9527-E55E52A4D19F}"/>
              </a:ext>
            </a:extLst>
          </p:cNvPr>
          <p:cNvSpPr txBox="1"/>
          <p:nvPr/>
        </p:nvSpPr>
        <p:spPr>
          <a:xfrm>
            <a:off x="4078627" y="16631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CA76F-A2FF-4A82-888D-12CD89855B1B}"/>
              </a:ext>
            </a:extLst>
          </p:cNvPr>
          <p:cNvSpPr txBox="1"/>
          <p:nvPr/>
        </p:nvSpPr>
        <p:spPr>
          <a:xfrm>
            <a:off x="4614138" y="16631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06745-A8E5-49C3-B794-65507DCE7AC3}"/>
              </a:ext>
            </a:extLst>
          </p:cNvPr>
          <p:cNvSpPr txBox="1"/>
          <p:nvPr/>
        </p:nvSpPr>
        <p:spPr>
          <a:xfrm>
            <a:off x="5123846" y="16631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BFF61B-3CAD-45EB-BF85-C394417E2855}"/>
              </a:ext>
            </a:extLst>
          </p:cNvPr>
          <p:cNvSpPr txBox="1"/>
          <p:nvPr/>
        </p:nvSpPr>
        <p:spPr>
          <a:xfrm>
            <a:off x="5615328" y="16631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22836-DEF7-4240-BE40-17FFFE050FAD}"/>
              </a:ext>
            </a:extLst>
          </p:cNvPr>
          <p:cNvSpPr txBox="1"/>
          <p:nvPr/>
        </p:nvSpPr>
        <p:spPr>
          <a:xfrm>
            <a:off x="6169065" y="16631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3D1FC-F4C3-490D-9C0D-243ED65D481E}"/>
              </a:ext>
            </a:extLst>
          </p:cNvPr>
          <p:cNvSpPr txBox="1"/>
          <p:nvPr/>
        </p:nvSpPr>
        <p:spPr>
          <a:xfrm>
            <a:off x="6673963" y="16677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0BF62-908B-4AE7-BBFD-453305B5A2EA}"/>
              </a:ext>
            </a:extLst>
          </p:cNvPr>
          <p:cNvSpPr txBox="1"/>
          <p:nvPr/>
        </p:nvSpPr>
        <p:spPr>
          <a:xfrm>
            <a:off x="7183671" y="16631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2A5284-41D7-4F39-AFB2-D1B3FEDB4DA6}"/>
              </a:ext>
            </a:extLst>
          </p:cNvPr>
          <p:cNvSpPr txBox="1"/>
          <p:nvPr/>
        </p:nvSpPr>
        <p:spPr>
          <a:xfrm>
            <a:off x="7692784" y="16674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091DAB-D035-42B3-BCBA-8373E1B07BBE}"/>
              </a:ext>
            </a:extLst>
          </p:cNvPr>
          <p:cNvSpPr txBox="1"/>
          <p:nvPr/>
        </p:nvSpPr>
        <p:spPr>
          <a:xfrm>
            <a:off x="8239737" y="16631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0942FD-733D-434F-89A4-DCEDBF54706E}"/>
              </a:ext>
            </a:extLst>
          </p:cNvPr>
          <p:cNvSpPr txBox="1"/>
          <p:nvPr/>
        </p:nvSpPr>
        <p:spPr>
          <a:xfrm>
            <a:off x="3093587" y="129304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2FA05-6F62-4FF5-97BA-D23F24753E83}"/>
              </a:ext>
            </a:extLst>
          </p:cNvPr>
          <p:cNvSpPr txBox="1"/>
          <p:nvPr/>
        </p:nvSpPr>
        <p:spPr>
          <a:xfrm>
            <a:off x="3683624" y="99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0893B6-A6A6-45D0-83B7-E73A5259EA78}"/>
              </a:ext>
            </a:extLst>
          </p:cNvPr>
          <p:cNvSpPr txBox="1"/>
          <p:nvPr/>
        </p:nvSpPr>
        <p:spPr>
          <a:xfrm>
            <a:off x="4187680" y="987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2E77E1-2723-4E2F-8B04-8692881C1297}"/>
              </a:ext>
            </a:extLst>
          </p:cNvPr>
          <p:cNvSpPr txBox="1"/>
          <p:nvPr/>
        </p:nvSpPr>
        <p:spPr>
          <a:xfrm>
            <a:off x="4691736" y="987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5F190D-A647-4D45-8187-F47BA1C1BE86}"/>
              </a:ext>
            </a:extLst>
          </p:cNvPr>
          <p:cNvSpPr txBox="1"/>
          <p:nvPr/>
        </p:nvSpPr>
        <p:spPr>
          <a:xfrm>
            <a:off x="5195792" y="99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A90B2C-64EB-49F4-8485-B63FD6440AD8}"/>
              </a:ext>
            </a:extLst>
          </p:cNvPr>
          <p:cNvSpPr txBox="1"/>
          <p:nvPr/>
        </p:nvSpPr>
        <p:spPr>
          <a:xfrm>
            <a:off x="5761461" y="995358"/>
            <a:ext cx="240073" cy="37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4B6479-90C8-4B38-9BF5-C90BBE2950E4}"/>
              </a:ext>
            </a:extLst>
          </p:cNvPr>
          <p:cNvSpPr txBox="1"/>
          <p:nvPr/>
        </p:nvSpPr>
        <p:spPr>
          <a:xfrm>
            <a:off x="6347920" y="99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1016A-C932-46D7-9CBD-135B02C08D5C}"/>
              </a:ext>
            </a:extLst>
          </p:cNvPr>
          <p:cNvSpPr txBox="1"/>
          <p:nvPr/>
        </p:nvSpPr>
        <p:spPr>
          <a:xfrm>
            <a:off x="6835238" y="99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16825E-D82D-4ECA-ACFD-F2ED97259ADB}"/>
              </a:ext>
            </a:extLst>
          </p:cNvPr>
          <p:cNvSpPr txBox="1"/>
          <p:nvPr/>
        </p:nvSpPr>
        <p:spPr>
          <a:xfrm>
            <a:off x="7339294" y="987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22D960-6A70-4E12-839E-6C36C08749F6}"/>
              </a:ext>
            </a:extLst>
          </p:cNvPr>
          <p:cNvSpPr txBox="1"/>
          <p:nvPr/>
        </p:nvSpPr>
        <p:spPr>
          <a:xfrm>
            <a:off x="7843350" y="99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2A5D4-3057-45C2-A4B7-03ACC9549E01}"/>
              </a:ext>
            </a:extLst>
          </p:cNvPr>
          <p:cNvSpPr txBox="1"/>
          <p:nvPr/>
        </p:nvSpPr>
        <p:spPr>
          <a:xfrm>
            <a:off x="8419414" y="99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78EFAA-7C6E-41FF-B608-AFCFA4DF1100}"/>
              </a:ext>
            </a:extLst>
          </p:cNvPr>
          <p:cNvSpPr/>
          <p:nvPr/>
        </p:nvSpPr>
        <p:spPr>
          <a:xfrm>
            <a:off x="6612038" y="3507854"/>
            <a:ext cx="2250349" cy="13681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endParaRPr lang="en-US" dirty="0"/>
          </a:p>
          <a:p>
            <a:r>
              <a:rPr lang="en-US" dirty="0"/>
              <a:t>Enter a string: Hello</a:t>
            </a:r>
          </a:p>
          <a:p>
            <a:r>
              <a:rPr lang="en-US" dirty="0"/>
              <a:t>arr: Hello</a:t>
            </a:r>
          </a:p>
          <a:p>
            <a:r>
              <a:rPr lang="en-US" dirty="0"/>
              <a:t>brr: Hello</a:t>
            </a:r>
          </a:p>
        </p:txBody>
      </p:sp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3C156A82-CAA3-4F4F-B9BB-89C0EE398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81765"/>
              </p:ext>
            </p:extLst>
          </p:nvPr>
        </p:nvGraphicFramePr>
        <p:xfrm>
          <a:off x="3608532" y="2403052"/>
          <a:ext cx="5184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val="1588949465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455475614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1075185937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323841896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10876458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152639573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3031444978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4015482156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3965319766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1035798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‘H’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‘o’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‘\0’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3238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83E659C-04E6-4B1E-A351-1CFDAA2FC4F0}"/>
              </a:ext>
            </a:extLst>
          </p:cNvPr>
          <p:cNvSpPr txBox="1"/>
          <p:nvPr/>
        </p:nvSpPr>
        <p:spPr>
          <a:xfrm>
            <a:off x="3543116" y="27738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446916-F517-4B81-9DEB-82F9F233013C}"/>
              </a:ext>
            </a:extLst>
          </p:cNvPr>
          <p:cNvSpPr txBox="1"/>
          <p:nvPr/>
        </p:nvSpPr>
        <p:spPr>
          <a:xfrm>
            <a:off x="4078627" y="27738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477158-8D16-4E80-A3A2-B5F74558925E}"/>
              </a:ext>
            </a:extLst>
          </p:cNvPr>
          <p:cNvSpPr txBox="1"/>
          <p:nvPr/>
        </p:nvSpPr>
        <p:spPr>
          <a:xfrm>
            <a:off x="4614138" y="27738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621A94-1FB3-438D-8F95-6BB77BDEC4F6}"/>
              </a:ext>
            </a:extLst>
          </p:cNvPr>
          <p:cNvSpPr txBox="1"/>
          <p:nvPr/>
        </p:nvSpPr>
        <p:spPr>
          <a:xfrm>
            <a:off x="5123846" y="27738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42CB61-3A56-4F24-8F1D-1BBD573D706B}"/>
              </a:ext>
            </a:extLst>
          </p:cNvPr>
          <p:cNvSpPr txBox="1"/>
          <p:nvPr/>
        </p:nvSpPr>
        <p:spPr>
          <a:xfrm>
            <a:off x="5615328" y="27738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DED211-9435-4D6F-964C-4040FD249AE4}"/>
              </a:ext>
            </a:extLst>
          </p:cNvPr>
          <p:cNvSpPr txBox="1"/>
          <p:nvPr/>
        </p:nvSpPr>
        <p:spPr>
          <a:xfrm>
            <a:off x="6169065" y="27738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D10B-2564-4761-8DD0-FBEA5726C069}"/>
              </a:ext>
            </a:extLst>
          </p:cNvPr>
          <p:cNvSpPr txBox="1"/>
          <p:nvPr/>
        </p:nvSpPr>
        <p:spPr>
          <a:xfrm>
            <a:off x="6673963" y="27784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C26C02-6972-445A-9399-2FB93CC9FC5A}"/>
              </a:ext>
            </a:extLst>
          </p:cNvPr>
          <p:cNvSpPr txBox="1"/>
          <p:nvPr/>
        </p:nvSpPr>
        <p:spPr>
          <a:xfrm>
            <a:off x="7183671" y="27738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6F152D-0B74-4402-AAF3-5B67B65FE658}"/>
              </a:ext>
            </a:extLst>
          </p:cNvPr>
          <p:cNvSpPr txBox="1"/>
          <p:nvPr/>
        </p:nvSpPr>
        <p:spPr>
          <a:xfrm>
            <a:off x="7692784" y="27782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996655-D957-4BA3-BB83-52EB3048E08B}"/>
              </a:ext>
            </a:extLst>
          </p:cNvPr>
          <p:cNvSpPr txBox="1"/>
          <p:nvPr/>
        </p:nvSpPr>
        <p:spPr>
          <a:xfrm>
            <a:off x="8239737" y="27738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41897C-01C6-4402-9FBD-236EAE2B3ACF}"/>
              </a:ext>
            </a:extLst>
          </p:cNvPr>
          <p:cNvSpPr txBox="1"/>
          <p:nvPr/>
        </p:nvSpPr>
        <p:spPr>
          <a:xfrm>
            <a:off x="3093587" y="24038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0FFDC2-2948-467F-BBB8-07E75558616B}"/>
              </a:ext>
            </a:extLst>
          </p:cNvPr>
          <p:cNvSpPr txBox="1"/>
          <p:nvPr/>
        </p:nvSpPr>
        <p:spPr>
          <a:xfrm>
            <a:off x="3683624" y="210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E4EFF9-0010-478C-8EE2-C35BF20E86E6}"/>
              </a:ext>
            </a:extLst>
          </p:cNvPr>
          <p:cNvSpPr txBox="1"/>
          <p:nvPr/>
        </p:nvSpPr>
        <p:spPr>
          <a:xfrm>
            <a:off x="4187680" y="2098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A0C349-D77B-491C-A016-B1164C65D9FD}"/>
              </a:ext>
            </a:extLst>
          </p:cNvPr>
          <p:cNvSpPr txBox="1"/>
          <p:nvPr/>
        </p:nvSpPr>
        <p:spPr>
          <a:xfrm>
            <a:off x="4691736" y="2098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78B186-C5CC-4D30-8C03-21FE277A5E67}"/>
              </a:ext>
            </a:extLst>
          </p:cNvPr>
          <p:cNvSpPr txBox="1"/>
          <p:nvPr/>
        </p:nvSpPr>
        <p:spPr>
          <a:xfrm>
            <a:off x="5195792" y="210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3981D3-734A-49C6-99AF-82095BED0E0A}"/>
              </a:ext>
            </a:extLst>
          </p:cNvPr>
          <p:cNvSpPr txBox="1"/>
          <p:nvPr/>
        </p:nvSpPr>
        <p:spPr>
          <a:xfrm>
            <a:off x="5761461" y="2106120"/>
            <a:ext cx="240073" cy="37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7EE8B5-DB55-4BAB-ACD5-247A5C47A516}"/>
              </a:ext>
            </a:extLst>
          </p:cNvPr>
          <p:cNvSpPr txBox="1"/>
          <p:nvPr/>
        </p:nvSpPr>
        <p:spPr>
          <a:xfrm>
            <a:off x="6347920" y="210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B57E2B-97AD-4D89-8F60-9F205DDD732B}"/>
              </a:ext>
            </a:extLst>
          </p:cNvPr>
          <p:cNvSpPr txBox="1"/>
          <p:nvPr/>
        </p:nvSpPr>
        <p:spPr>
          <a:xfrm>
            <a:off x="6835238" y="210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1A6E7C-5DE2-40CC-A7F7-D0493F7ACE28}"/>
              </a:ext>
            </a:extLst>
          </p:cNvPr>
          <p:cNvSpPr txBox="1"/>
          <p:nvPr/>
        </p:nvSpPr>
        <p:spPr>
          <a:xfrm>
            <a:off x="7339294" y="2098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D125EE-801C-477F-A4C4-6BDF9D45E712}"/>
              </a:ext>
            </a:extLst>
          </p:cNvPr>
          <p:cNvSpPr txBox="1"/>
          <p:nvPr/>
        </p:nvSpPr>
        <p:spPr>
          <a:xfrm>
            <a:off x="7843350" y="210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3F3B08-6434-499B-965D-8D0F706AF728}"/>
              </a:ext>
            </a:extLst>
          </p:cNvPr>
          <p:cNvSpPr txBox="1"/>
          <p:nvPr/>
        </p:nvSpPr>
        <p:spPr>
          <a:xfrm>
            <a:off x="8419414" y="210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0246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 2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504" y="1000114"/>
            <a:ext cx="8869680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2289" y="928670"/>
            <a:ext cx="4429156" cy="414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void mystrcpy(char *, char *);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char arr[10], brr[10];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printf("Enter a string: ");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gets(arr);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mystrcpy(brr, arr);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printf("arr: %s\n", arr);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printf("brr: %s\n", brr);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void mystrcpy(char *d, char *s)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for(; *s != '\0'; s++, d++)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*d = *s;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*d = '\0';</a:t>
            </a:r>
          </a:p>
          <a:p>
            <a:pPr marL="800100" lvl="1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550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9C94BA-020E-46CF-B93A-F262B976433F}"/>
              </a:ext>
            </a:extLst>
          </p:cNvPr>
          <p:cNvGraphicFramePr>
            <a:graphicFrameLocks noGrp="1"/>
          </p:cNvGraphicFramePr>
          <p:nvPr/>
        </p:nvGraphicFramePr>
        <p:xfrm>
          <a:off x="3608532" y="1292290"/>
          <a:ext cx="5184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val="1588949465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455475614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1075185937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323841896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10876458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152639573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3031444978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4015482156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3965319766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1035798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‘H’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‘o’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‘\0’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3238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57D080-4E1B-4C69-8B09-A11AB241273C}"/>
              </a:ext>
            </a:extLst>
          </p:cNvPr>
          <p:cNvSpPr txBox="1"/>
          <p:nvPr/>
        </p:nvSpPr>
        <p:spPr>
          <a:xfrm>
            <a:off x="3543116" y="16631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B0AEB-99AE-4739-9527-E55E52A4D19F}"/>
              </a:ext>
            </a:extLst>
          </p:cNvPr>
          <p:cNvSpPr txBox="1"/>
          <p:nvPr/>
        </p:nvSpPr>
        <p:spPr>
          <a:xfrm>
            <a:off x="4078627" y="16631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CA76F-A2FF-4A82-888D-12CD89855B1B}"/>
              </a:ext>
            </a:extLst>
          </p:cNvPr>
          <p:cNvSpPr txBox="1"/>
          <p:nvPr/>
        </p:nvSpPr>
        <p:spPr>
          <a:xfrm>
            <a:off x="4614138" y="16631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06745-A8E5-49C3-B794-65507DCE7AC3}"/>
              </a:ext>
            </a:extLst>
          </p:cNvPr>
          <p:cNvSpPr txBox="1"/>
          <p:nvPr/>
        </p:nvSpPr>
        <p:spPr>
          <a:xfrm>
            <a:off x="5123846" y="16631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BFF61B-3CAD-45EB-BF85-C394417E2855}"/>
              </a:ext>
            </a:extLst>
          </p:cNvPr>
          <p:cNvSpPr txBox="1"/>
          <p:nvPr/>
        </p:nvSpPr>
        <p:spPr>
          <a:xfrm>
            <a:off x="5615328" y="16631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22836-DEF7-4240-BE40-17FFFE050FAD}"/>
              </a:ext>
            </a:extLst>
          </p:cNvPr>
          <p:cNvSpPr txBox="1"/>
          <p:nvPr/>
        </p:nvSpPr>
        <p:spPr>
          <a:xfrm>
            <a:off x="6169065" y="16631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3D1FC-F4C3-490D-9C0D-243ED65D481E}"/>
              </a:ext>
            </a:extLst>
          </p:cNvPr>
          <p:cNvSpPr txBox="1"/>
          <p:nvPr/>
        </p:nvSpPr>
        <p:spPr>
          <a:xfrm>
            <a:off x="6673963" y="16677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0BF62-908B-4AE7-BBFD-453305B5A2EA}"/>
              </a:ext>
            </a:extLst>
          </p:cNvPr>
          <p:cNvSpPr txBox="1"/>
          <p:nvPr/>
        </p:nvSpPr>
        <p:spPr>
          <a:xfrm>
            <a:off x="7183671" y="16631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2A5284-41D7-4F39-AFB2-D1B3FEDB4DA6}"/>
              </a:ext>
            </a:extLst>
          </p:cNvPr>
          <p:cNvSpPr txBox="1"/>
          <p:nvPr/>
        </p:nvSpPr>
        <p:spPr>
          <a:xfrm>
            <a:off x="7692784" y="16674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091DAB-D035-42B3-BCBA-8373E1B07BBE}"/>
              </a:ext>
            </a:extLst>
          </p:cNvPr>
          <p:cNvSpPr txBox="1"/>
          <p:nvPr/>
        </p:nvSpPr>
        <p:spPr>
          <a:xfrm>
            <a:off x="8239737" y="16631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0942FD-733D-434F-89A4-DCEDBF54706E}"/>
              </a:ext>
            </a:extLst>
          </p:cNvPr>
          <p:cNvSpPr txBox="1"/>
          <p:nvPr/>
        </p:nvSpPr>
        <p:spPr>
          <a:xfrm>
            <a:off x="3093587" y="129304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2FA05-6F62-4FF5-97BA-D23F24753E83}"/>
              </a:ext>
            </a:extLst>
          </p:cNvPr>
          <p:cNvSpPr txBox="1"/>
          <p:nvPr/>
        </p:nvSpPr>
        <p:spPr>
          <a:xfrm>
            <a:off x="3683624" y="99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0893B6-A6A6-45D0-83B7-E73A5259EA78}"/>
              </a:ext>
            </a:extLst>
          </p:cNvPr>
          <p:cNvSpPr txBox="1"/>
          <p:nvPr/>
        </p:nvSpPr>
        <p:spPr>
          <a:xfrm>
            <a:off x="4187680" y="987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2E77E1-2723-4E2F-8B04-8692881C1297}"/>
              </a:ext>
            </a:extLst>
          </p:cNvPr>
          <p:cNvSpPr txBox="1"/>
          <p:nvPr/>
        </p:nvSpPr>
        <p:spPr>
          <a:xfrm>
            <a:off x="4691736" y="987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5F190D-A647-4D45-8187-F47BA1C1BE86}"/>
              </a:ext>
            </a:extLst>
          </p:cNvPr>
          <p:cNvSpPr txBox="1"/>
          <p:nvPr/>
        </p:nvSpPr>
        <p:spPr>
          <a:xfrm>
            <a:off x="5195792" y="99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A90B2C-64EB-49F4-8485-B63FD6440AD8}"/>
              </a:ext>
            </a:extLst>
          </p:cNvPr>
          <p:cNvSpPr txBox="1"/>
          <p:nvPr/>
        </p:nvSpPr>
        <p:spPr>
          <a:xfrm>
            <a:off x="5761461" y="995358"/>
            <a:ext cx="240073" cy="37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4B6479-90C8-4B38-9BF5-C90BBE2950E4}"/>
              </a:ext>
            </a:extLst>
          </p:cNvPr>
          <p:cNvSpPr txBox="1"/>
          <p:nvPr/>
        </p:nvSpPr>
        <p:spPr>
          <a:xfrm>
            <a:off x="6347920" y="99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1016A-C932-46D7-9CBD-135B02C08D5C}"/>
              </a:ext>
            </a:extLst>
          </p:cNvPr>
          <p:cNvSpPr txBox="1"/>
          <p:nvPr/>
        </p:nvSpPr>
        <p:spPr>
          <a:xfrm>
            <a:off x="6835238" y="99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16825E-D82D-4ECA-ACFD-F2ED97259ADB}"/>
              </a:ext>
            </a:extLst>
          </p:cNvPr>
          <p:cNvSpPr txBox="1"/>
          <p:nvPr/>
        </p:nvSpPr>
        <p:spPr>
          <a:xfrm>
            <a:off x="7339294" y="987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22D960-6A70-4E12-839E-6C36C08749F6}"/>
              </a:ext>
            </a:extLst>
          </p:cNvPr>
          <p:cNvSpPr txBox="1"/>
          <p:nvPr/>
        </p:nvSpPr>
        <p:spPr>
          <a:xfrm>
            <a:off x="7843350" y="99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2A5D4-3057-45C2-A4B7-03ACC9549E01}"/>
              </a:ext>
            </a:extLst>
          </p:cNvPr>
          <p:cNvSpPr txBox="1"/>
          <p:nvPr/>
        </p:nvSpPr>
        <p:spPr>
          <a:xfrm>
            <a:off x="8419414" y="99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78EFAA-7C6E-41FF-B608-AFCFA4DF1100}"/>
              </a:ext>
            </a:extLst>
          </p:cNvPr>
          <p:cNvSpPr/>
          <p:nvPr/>
        </p:nvSpPr>
        <p:spPr>
          <a:xfrm>
            <a:off x="6612038" y="3507854"/>
            <a:ext cx="2250349" cy="13681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endParaRPr lang="en-US" dirty="0"/>
          </a:p>
          <a:p>
            <a:r>
              <a:rPr lang="en-US" dirty="0"/>
              <a:t>Enter a string: Hello</a:t>
            </a:r>
          </a:p>
          <a:p>
            <a:r>
              <a:rPr lang="en-US" dirty="0"/>
              <a:t>arr: Hello</a:t>
            </a:r>
          </a:p>
          <a:p>
            <a:r>
              <a:rPr lang="en-US" dirty="0"/>
              <a:t>brr: Hello</a:t>
            </a:r>
          </a:p>
        </p:txBody>
      </p:sp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3C156A82-CAA3-4F4F-B9BB-89C0EE398130}"/>
              </a:ext>
            </a:extLst>
          </p:cNvPr>
          <p:cNvGraphicFramePr>
            <a:graphicFrameLocks noGrp="1"/>
          </p:cNvGraphicFramePr>
          <p:nvPr/>
        </p:nvGraphicFramePr>
        <p:xfrm>
          <a:off x="3608532" y="2403052"/>
          <a:ext cx="5184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val="1588949465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455475614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1075185937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323841896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10876458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152639573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3031444978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4015482156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3965319766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1035798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‘H’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‘o’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‘\0’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3238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83E659C-04E6-4B1E-A351-1CFDAA2FC4F0}"/>
              </a:ext>
            </a:extLst>
          </p:cNvPr>
          <p:cNvSpPr txBox="1"/>
          <p:nvPr/>
        </p:nvSpPr>
        <p:spPr>
          <a:xfrm>
            <a:off x="3543116" y="27738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446916-F517-4B81-9DEB-82F9F233013C}"/>
              </a:ext>
            </a:extLst>
          </p:cNvPr>
          <p:cNvSpPr txBox="1"/>
          <p:nvPr/>
        </p:nvSpPr>
        <p:spPr>
          <a:xfrm>
            <a:off x="4078627" y="27738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477158-8D16-4E80-A3A2-B5F74558925E}"/>
              </a:ext>
            </a:extLst>
          </p:cNvPr>
          <p:cNvSpPr txBox="1"/>
          <p:nvPr/>
        </p:nvSpPr>
        <p:spPr>
          <a:xfrm>
            <a:off x="4614138" y="27738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621A94-1FB3-438D-8F95-6BB77BDEC4F6}"/>
              </a:ext>
            </a:extLst>
          </p:cNvPr>
          <p:cNvSpPr txBox="1"/>
          <p:nvPr/>
        </p:nvSpPr>
        <p:spPr>
          <a:xfrm>
            <a:off x="5123846" y="27738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42CB61-3A56-4F24-8F1D-1BBD573D706B}"/>
              </a:ext>
            </a:extLst>
          </p:cNvPr>
          <p:cNvSpPr txBox="1"/>
          <p:nvPr/>
        </p:nvSpPr>
        <p:spPr>
          <a:xfrm>
            <a:off x="5615328" y="27738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DED211-9435-4D6F-964C-4040FD249AE4}"/>
              </a:ext>
            </a:extLst>
          </p:cNvPr>
          <p:cNvSpPr txBox="1"/>
          <p:nvPr/>
        </p:nvSpPr>
        <p:spPr>
          <a:xfrm>
            <a:off x="6169065" y="27738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D10B-2564-4761-8DD0-FBEA5726C069}"/>
              </a:ext>
            </a:extLst>
          </p:cNvPr>
          <p:cNvSpPr txBox="1"/>
          <p:nvPr/>
        </p:nvSpPr>
        <p:spPr>
          <a:xfrm>
            <a:off x="6673963" y="27784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C26C02-6972-445A-9399-2FB93CC9FC5A}"/>
              </a:ext>
            </a:extLst>
          </p:cNvPr>
          <p:cNvSpPr txBox="1"/>
          <p:nvPr/>
        </p:nvSpPr>
        <p:spPr>
          <a:xfrm>
            <a:off x="7183671" y="27738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6F152D-0B74-4402-AAF3-5B67B65FE658}"/>
              </a:ext>
            </a:extLst>
          </p:cNvPr>
          <p:cNvSpPr txBox="1"/>
          <p:nvPr/>
        </p:nvSpPr>
        <p:spPr>
          <a:xfrm>
            <a:off x="7692784" y="27782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996655-D957-4BA3-BB83-52EB3048E08B}"/>
              </a:ext>
            </a:extLst>
          </p:cNvPr>
          <p:cNvSpPr txBox="1"/>
          <p:nvPr/>
        </p:nvSpPr>
        <p:spPr>
          <a:xfrm>
            <a:off x="8239737" y="27738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41897C-01C6-4402-9FBD-236EAE2B3ACF}"/>
              </a:ext>
            </a:extLst>
          </p:cNvPr>
          <p:cNvSpPr txBox="1"/>
          <p:nvPr/>
        </p:nvSpPr>
        <p:spPr>
          <a:xfrm>
            <a:off x="3093587" y="24038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0FFDC2-2948-467F-BBB8-07E75558616B}"/>
              </a:ext>
            </a:extLst>
          </p:cNvPr>
          <p:cNvSpPr txBox="1"/>
          <p:nvPr/>
        </p:nvSpPr>
        <p:spPr>
          <a:xfrm>
            <a:off x="3683624" y="210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E4EFF9-0010-478C-8EE2-C35BF20E86E6}"/>
              </a:ext>
            </a:extLst>
          </p:cNvPr>
          <p:cNvSpPr txBox="1"/>
          <p:nvPr/>
        </p:nvSpPr>
        <p:spPr>
          <a:xfrm>
            <a:off x="4187680" y="2098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A0C349-D77B-491C-A016-B1164C65D9FD}"/>
              </a:ext>
            </a:extLst>
          </p:cNvPr>
          <p:cNvSpPr txBox="1"/>
          <p:nvPr/>
        </p:nvSpPr>
        <p:spPr>
          <a:xfrm>
            <a:off x="4691736" y="2098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78B186-C5CC-4D30-8C03-21FE277A5E67}"/>
              </a:ext>
            </a:extLst>
          </p:cNvPr>
          <p:cNvSpPr txBox="1"/>
          <p:nvPr/>
        </p:nvSpPr>
        <p:spPr>
          <a:xfrm>
            <a:off x="5195792" y="210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3981D3-734A-49C6-99AF-82095BED0E0A}"/>
              </a:ext>
            </a:extLst>
          </p:cNvPr>
          <p:cNvSpPr txBox="1"/>
          <p:nvPr/>
        </p:nvSpPr>
        <p:spPr>
          <a:xfrm>
            <a:off x="5761461" y="2106120"/>
            <a:ext cx="240073" cy="37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7EE8B5-DB55-4BAB-ACD5-247A5C47A516}"/>
              </a:ext>
            </a:extLst>
          </p:cNvPr>
          <p:cNvSpPr txBox="1"/>
          <p:nvPr/>
        </p:nvSpPr>
        <p:spPr>
          <a:xfrm>
            <a:off x="6347920" y="210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B57E2B-97AD-4D89-8F60-9F205DDD732B}"/>
              </a:ext>
            </a:extLst>
          </p:cNvPr>
          <p:cNvSpPr txBox="1"/>
          <p:nvPr/>
        </p:nvSpPr>
        <p:spPr>
          <a:xfrm>
            <a:off x="6835238" y="210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1A6E7C-5DE2-40CC-A7F7-D0493F7ACE28}"/>
              </a:ext>
            </a:extLst>
          </p:cNvPr>
          <p:cNvSpPr txBox="1"/>
          <p:nvPr/>
        </p:nvSpPr>
        <p:spPr>
          <a:xfrm>
            <a:off x="7339294" y="2098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D125EE-801C-477F-A4C4-6BDF9D45E712}"/>
              </a:ext>
            </a:extLst>
          </p:cNvPr>
          <p:cNvSpPr txBox="1"/>
          <p:nvPr/>
        </p:nvSpPr>
        <p:spPr>
          <a:xfrm>
            <a:off x="7843350" y="210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3F3B08-6434-499B-965D-8D0F706AF728}"/>
              </a:ext>
            </a:extLst>
          </p:cNvPr>
          <p:cNvSpPr txBox="1"/>
          <p:nvPr/>
        </p:nvSpPr>
        <p:spPr>
          <a:xfrm>
            <a:off x="8419414" y="210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7936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</a:t>
            </a: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Lecture 36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1950" b="1" dirty="0">
                <a:solidFill>
                  <a:srgbClr val="0070C0"/>
                </a:solidFill>
                <a:cs typeface="Georgia"/>
              </a:rPr>
              <a:t>Passing Arrays as an argument to functions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15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Passing Arrays as an argument to functions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Till now we have discussed passing </a:t>
            </a:r>
          </a:p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Passing variables to Function </a:t>
            </a:r>
          </a:p>
          <a:p>
            <a:pPr marL="1714500" lvl="3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>
              <a:buFont typeface="Courier New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Passing address of variables to function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Now we will discuss passing array as argument to functions </a:t>
            </a:r>
            <a:endParaRPr lang="en-US" b="1" dirty="0"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17747" y="1075861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-17747" y="75747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15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Passing Arrays as an argument to functions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7" y="147167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4086" y="147185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7747" y="1004417"/>
            <a:ext cx="914403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void display(int *);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int arr[5];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for(i = 0; i &lt; 5; i++)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    printf("Enter element: ");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    scanf("%d", &amp;arr[i]);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display(arr);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void display(int *p)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for(i = 0; i &lt; 5; i++)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    printf("\n%d", *(p + i));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4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B8AABA-124C-4CAB-9A05-888F0A232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60365"/>
              </p:ext>
            </p:extLst>
          </p:nvPr>
        </p:nvGraphicFramePr>
        <p:xfrm>
          <a:off x="3923857" y="1365833"/>
          <a:ext cx="472785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5570">
                  <a:extLst>
                    <a:ext uri="{9D8B030D-6E8A-4147-A177-3AD203B41FA5}">
                      <a16:colId xmlns:a16="http://schemas.microsoft.com/office/drawing/2014/main" val="2673141873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1083547698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1109326983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996321209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359432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6206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20F116-469C-4DDC-A7EF-D1B476934F2B}"/>
              </a:ext>
            </a:extLst>
          </p:cNvPr>
          <p:cNvSpPr txBox="1"/>
          <p:nvPr/>
        </p:nvSpPr>
        <p:spPr>
          <a:xfrm>
            <a:off x="3419872" y="13673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9FD95-4EA4-4D49-85B7-49101280FA77}"/>
              </a:ext>
            </a:extLst>
          </p:cNvPr>
          <p:cNvSpPr txBox="1"/>
          <p:nvPr/>
        </p:nvSpPr>
        <p:spPr>
          <a:xfrm>
            <a:off x="4139881" y="9965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86AC21-B4E6-4FFB-B794-0CAB8570731B}"/>
              </a:ext>
            </a:extLst>
          </p:cNvPr>
          <p:cNvSpPr txBox="1"/>
          <p:nvPr/>
        </p:nvSpPr>
        <p:spPr>
          <a:xfrm>
            <a:off x="5134339" y="100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B881B-20EF-4C76-9C3D-C52C453D698B}"/>
              </a:ext>
            </a:extLst>
          </p:cNvPr>
          <p:cNvSpPr txBox="1"/>
          <p:nvPr/>
        </p:nvSpPr>
        <p:spPr>
          <a:xfrm>
            <a:off x="6156105" y="100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D4C3-CFD1-4833-AD02-0C6ADDBEC36B}"/>
              </a:ext>
            </a:extLst>
          </p:cNvPr>
          <p:cNvSpPr txBox="1"/>
          <p:nvPr/>
        </p:nvSpPr>
        <p:spPr>
          <a:xfrm>
            <a:off x="7078555" y="100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26263-EEBF-475E-83B1-E589EB4FEEF2}"/>
              </a:ext>
            </a:extLst>
          </p:cNvPr>
          <p:cNvSpPr txBox="1"/>
          <p:nvPr/>
        </p:nvSpPr>
        <p:spPr>
          <a:xfrm>
            <a:off x="8014659" y="100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24619-3DE8-42D1-ADBF-34A83352FBE1}"/>
              </a:ext>
            </a:extLst>
          </p:cNvPr>
          <p:cNvSpPr txBox="1"/>
          <p:nvPr/>
        </p:nvSpPr>
        <p:spPr>
          <a:xfrm>
            <a:off x="4499921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1B33A7-1E38-41D7-B4FA-F2B1957E1130}"/>
              </a:ext>
            </a:extLst>
          </p:cNvPr>
          <p:cNvSpPr txBox="1"/>
          <p:nvPr/>
        </p:nvSpPr>
        <p:spPr>
          <a:xfrm>
            <a:off x="5503362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162E9-F382-4DC7-9AB6-A43D036D64F9}"/>
              </a:ext>
            </a:extLst>
          </p:cNvPr>
          <p:cNvSpPr txBox="1"/>
          <p:nvPr/>
        </p:nvSpPr>
        <p:spPr>
          <a:xfrm>
            <a:off x="6439466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F0BC64-9E00-469B-8406-CF9AAA41C085}"/>
              </a:ext>
            </a:extLst>
          </p:cNvPr>
          <p:cNvSpPr/>
          <p:nvPr/>
        </p:nvSpPr>
        <p:spPr>
          <a:xfrm>
            <a:off x="3572167" y="1817396"/>
            <a:ext cx="725552" cy="418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65BE95-BECA-4E7C-8DBD-1BCE147AEECF}"/>
              </a:ext>
            </a:extLst>
          </p:cNvPr>
          <p:cNvSpPr txBox="1"/>
          <p:nvPr/>
        </p:nvSpPr>
        <p:spPr>
          <a:xfrm>
            <a:off x="7375570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BE0D32-C5AE-45D0-A704-750BCEE25BCE}"/>
              </a:ext>
            </a:extLst>
          </p:cNvPr>
          <p:cNvSpPr txBox="1"/>
          <p:nvPr/>
        </p:nvSpPr>
        <p:spPr>
          <a:xfrm>
            <a:off x="8311674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A4E26F-C9CE-4970-873E-1489685FF1FF}"/>
              </a:ext>
            </a:extLst>
          </p:cNvPr>
          <p:cNvSpPr txBox="1"/>
          <p:nvPr/>
        </p:nvSpPr>
        <p:spPr>
          <a:xfrm>
            <a:off x="3608572" y="181739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53B7B-2E8F-4126-AC58-8A4267660202}"/>
              </a:ext>
            </a:extLst>
          </p:cNvPr>
          <p:cNvSpPr/>
          <p:nvPr/>
        </p:nvSpPr>
        <p:spPr>
          <a:xfrm>
            <a:off x="3493954" y="3161165"/>
            <a:ext cx="65274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7B0B-B7E0-416E-AF0C-6C0F756AD1F8}"/>
              </a:ext>
            </a:extLst>
          </p:cNvPr>
          <p:cNvSpPr txBox="1"/>
          <p:nvPr/>
        </p:nvSpPr>
        <p:spPr>
          <a:xfrm>
            <a:off x="3644167" y="3426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324A8C-C228-4013-92C4-F42405587F8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3820326" y="2235543"/>
            <a:ext cx="114617" cy="92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528350-53E1-423F-8515-4B7B95472179}"/>
              </a:ext>
            </a:extLst>
          </p:cNvPr>
          <p:cNvSpPr txBox="1"/>
          <p:nvPr/>
        </p:nvSpPr>
        <p:spPr>
          <a:xfrm>
            <a:off x="7200199" y="2374060"/>
            <a:ext cx="1656227" cy="2523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  <a:p>
            <a:r>
              <a:rPr lang="en-US" sz="1400" dirty="0">
                <a:solidFill>
                  <a:schemeClr val="bg1"/>
                </a:solidFill>
              </a:rPr>
              <a:t>Enter element: 10</a:t>
            </a:r>
          </a:p>
          <a:p>
            <a:r>
              <a:rPr lang="en-US" sz="1400" dirty="0">
                <a:solidFill>
                  <a:schemeClr val="bg1"/>
                </a:solidFill>
              </a:rPr>
              <a:t>Enter element: 20</a:t>
            </a:r>
          </a:p>
          <a:p>
            <a:r>
              <a:rPr lang="en-US" sz="1400" dirty="0">
                <a:solidFill>
                  <a:schemeClr val="bg1"/>
                </a:solidFill>
              </a:rPr>
              <a:t>Enter element: 30</a:t>
            </a:r>
          </a:p>
          <a:p>
            <a:r>
              <a:rPr lang="en-US" sz="1400" dirty="0">
                <a:solidFill>
                  <a:schemeClr val="bg1"/>
                </a:solidFill>
              </a:rPr>
              <a:t>Enter element: 40</a:t>
            </a:r>
          </a:p>
          <a:p>
            <a:r>
              <a:rPr lang="en-US" sz="1400" dirty="0">
                <a:solidFill>
                  <a:schemeClr val="bg1"/>
                </a:solidFill>
              </a:rPr>
              <a:t>Enter element: 50</a:t>
            </a:r>
          </a:p>
          <a:p>
            <a:r>
              <a:rPr lang="en-US" sz="1400" dirty="0">
                <a:solidFill>
                  <a:schemeClr val="bg1"/>
                </a:solidFill>
              </a:rPr>
              <a:t>10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</a:t>
            </a:r>
          </a:p>
          <a:p>
            <a:r>
              <a:rPr lang="en-US" sz="1400" dirty="0">
                <a:solidFill>
                  <a:schemeClr val="bg1"/>
                </a:solidFill>
              </a:rPr>
              <a:t>30</a:t>
            </a:r>
          </a:p>
          <a:p>
            <a:r>
              <a:rPr lang="en-US" sz="1400" dirty="0">
                <a:solidFill>
                  <a:schemeClr val="bg1"/>
                </a:solidFill>
              </a:rPr>
              <a:t>40</a:t>
            </a:r>
          </a:p>
          <a:p>
            <a:r>
              <a:rPr lang="en-US" sz="1400" dirty="0">
                <a:solidFill>
                  <a:schemeClr val="bg1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17747" y="1075861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-17747" y="75747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Guess the output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7" y="147167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4086" y="147185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7747" y="1004417"/>
            <a:ext cx="9144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void display(int *);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    int arr[5];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    for(i = 0; i &lt; 5; i++)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        printf("Enter element: ");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        scanf("%d", &amp;arr[i]);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    display(arr);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    for(i = 0; i &lt; 5; i++)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        printf("\n%d", arr[i]);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void display(int *p)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    for(i = 0; i &lt; 5; i++)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        printf("\n%d", *(p + i));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        *(p + i) = *(p + i) + 2;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1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B8AABA-124C-4CAB-9A05-888F0A232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063783"/>
              </p:ext>
            </p:extLst>
          </p:nvPr>
        </p:nvGraphicFramePr>
        <p:xfrm>
          <a:off x="4067873" y="1356906"/>
          <a:ext cx="472785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5570">
                  <a:extLst>
                    <a:ext uri="{9D8B030D-6E8A-4147-A177-3AD203B41FA5}">
                      <a16:colId xmlns:a16="http://schemas.microsoft.com/office/drawing/2014/main" val="2673141873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1083547698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1109326983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996321209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359432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 algn="l">
                        <a:buAutoNum type="arabicPlain" startAt="10"/>
                      </a:pPr>
                      <a:r>
                        <a:rPr lang="en-US" dirty="0"/>
                        <a:t>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lain" startAt="20"/>
                      </a:pPr>
                      <a:r>
                        <a:rPr lang="en-US" dirty="0"/>
                        <a:t>  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lain" startAt="30"/>
                      </a:pPr>
                      <a:r>
                        <a:rPr lang="en-US" dirty="0"/>
                        <a:t>  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lain" startAt="40"/>
                      </a:pPr>
                      <a:r>
                        <a:rPr lang="en-US" dirty="0"/>
                        <a:t> 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50     52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6206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20F116-469C-4DDC-A7EF-D1B476934F2B}"/>
              </a:ext>
            </a:extLst>
          </p:cNvPr>
          <p:cNvSpPr txBox="1"/>
          <p:nvPr/>
        </p:nvSpPr>
        <p:spPr>
          <a:xfrm>
            <a:off x="3563888" y="13584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9FD95-4EA4-4D49-85B7-49101280FA77}"/>
              </a:ext>
            </a:extLst>
          </p:cNvPr>
          <p:cNvSpPr txBox="1"/>
          <p:nvPr/>
        </p:nvSpPr>
        <p:spPr>
          <a:xfrm>
            <a:off x="4283897" y="987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86AC21-B4E6-4FFB-B794-0CAB8570731B}"/>
              </a:ext>
            </a:extLst>
          </p:cNvPr>
          <p:cNvSpPr txBox="1"/>
          <p:nvPr/>
        </p:nvSpPr>
        <p:spPr>
          <a:xfrm>
            <a:off x="5278355" y="99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B881B-20EF-4C76-9C3D-C52C453D698B}"/>
              </a:ext>
            </a:extLst>
          </p:cNvPr>
          <p:cNvSpPr txBox="1"/>
          <p:nvPr/>
        </p:nvSpPr>
        <p:spPr>
          <a:xfrm>
            <a:off x="6300121" y="99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D4C3-CFD1-4833-AD02-0C6ADDBEC36B}"/>
              </a:ext>
            </a:extLst>
          </p:cNvPr>
          <p:cNvSpPr txBox="1"/>
          <p:nvPr/>
        </p:nvSpPr>
        <p:spPr>
          <a:xfrm>
            <a:off x="7222571" y="99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26263-EEBF-475E-83B1-E589EB4FEEF2}"/>
              </a:ext>
            </a:extLst>
          </p:cNvPr>
          <p:cNvSpPr txBox="1"/>
          <p:nvPr/>
        </p:nvSpPr>
        <p:spPr>
          <a:xfrm>
            <a:off x="8158675" y="99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24619-3DE8-42D1-ADBF-34A83352FBE1}"/>
              </a:ext>
            </a:extLst>
          </p:cNvPr>
          <p:cNvSpPr txBox="1"/>
          <p:nvPr/>
        </p:nvSpPr>
        <p:spPr>
          <a:xfrm>
            <a:off x="4643937" y="17889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1B33A7-1E38-41D7-B4FA-F2B1957E1130}"/>
              </a:ext>
            </a:extLst>
          </p:cNvPr>
          <p:cNvSpPr txBox="1"/>
          <p:nvPr/>
        </p:nvSpPr>
        <p:spPr>
          <a:xfrm>
            <a:off x="5647378" y="17889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162E9-F382-4DC7-9AB6-A43D036D64F9}"/>
              </a:ext>
            </a:extLst>
          </p:cNvPr>
          <p:cNvSpPr txBox="1"/>
          <p:nvPr/>
        </p:nvSpPr>
        <p:spPr>
          <a:xfrm>
            <a:off x="6583482" y="17889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F0BC64-9E00-469B-8406-CF9AAA41C085}"/>
              </a:ext>
            </a:extLst>
          </p:cNvPr>
          <p:cNvSpPr/>
          <p:nvPr/>
        </p:nvSpPr>
        <p:spPr>
          <a:xfrm>
            <a:off x="3716183" y="1808469"/>
            <a:ext cx="725552" cy="418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65BE95-BECA-4E7C-8DBD-1BCE147AEECF}"/>
              </a:ext>
            </a:extLst>
          </p:cNvPr>
          <p:cNvSpPr txBox="1"/>
          <p:nvPr/>
        </p:nvSpPr>
        <p:spPr>
          <a:xfrm>
            <a:off x="7519586" y="17889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BE0D32-C5AE-45D0-A704-750BCEE25BCE}"/>
              </a:ext>
            </a:extLst>
          </p:cNvPr>
          <p:cNvSpPr txBox="1"/>
          <p:nvPr/>
        </p:nvSpPr>
        <p:spPr>
          <a:xfrm>
            <a:off x="8455690" y="17889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A4E26F-C9CE-4970-873E-1489685FF1FF}"/>
              </a:ext>
            </a:extLst>
          </p:cNvPr>
          <p:cNvSpPr txBox="1"/>
          <p:nvPr/>
        </p:nvSpPr>
        <p:spPr>
          <a:xfrm>
            <a:off x="3752588" y="18084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53B7B-2E8F-4126-AC58-8A4267660202}"/>
              </a:ext>
            </a:extLst>
          </p:cNvPr>
          <p:cNvSpPr/>
          <p:nvPr/>
        </p:nvSpPr>
        <p:spPr>
          <a:xfrm>
            <a:off x="3626659" y="2992210"/>
            <a:ext cx="65274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7B0B-B7E0-416E-AF0C-6C0F756AD1F8}"/>
              </a:ext>
            </a:extLst>
          </p:cNvPr>
          <p:cNvSpPr txBox="1"/>
          <p:nvPr/>
        </p:nvSpPr>
        <p:spPr>
          <a:xfrm>
            <a:off x="3776872" y="32575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324A8C-C228-4013-92C4-F42405587F8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3953031" y="2226616"/>
            <a:ext cx="125928" cy="7655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528350-53E1-423F-8515-4B7B95472179}"/>
              </a:ext>
            </a:extLst>
          </p:cNvPr>
          <p:cNvSpPr txBox="1"/>
          <p:nvPr/>
        </p:nvSpPr>
        <p:spPr>
          <a:xfrm>
            <a:off x="6675038" y="2219494"/>
            <a:ext cx="1421605" cy="2793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r>
              <a:rPr lang="en-US" sz="1050" dirty="0"/>
              <a:t>Enter element: 10</a:t>
            </a:r>
          </a:p>
          <a:p>
            <a:r>
              <a:rPr lang="en-US" sz="1050" dirty="0"/>
              <a:t>Enter element: 20</a:t>
            </a:r>
          </a:p>
          <a:p>
            <a:r>
              <a:rPr lang="en-US" sz="1050" dirty="0"/>
              <a:t>Enter element: 30</a:t>
            </a:r>
          </a:p>
          <a:p>
            <a:r>
              <a:rPr lang="en-US" sz="1050" dirty="0"/>
              <a:t>Enter element: 40</a:t>
            </a:r>
          </a:p>
          <a:p>
            <a:r>
              <a:rPr lang="en-US" sz="1050" dirty="0"/>
              <a:t>Enter element: 50</a:t>
            </a:r>
          </a:p>
          <a:p>
            <a:r>
              <a:rPr lang="en-US" sz="1050" dirty="0"/>
              <a:t>10</a:t>
            </a:r>
          </a:p>
          <a:p>
            <a:r>
              <a:rPr lang="en-US" sz="1050" dirty="0"/>
              <a:t>20</a:t>
            </a:r>
          </a:p>
          <a:p>
            <a:r>
              <a:rPr lang="en-US" sz="1050" dirty="0"/>
              <a:t>30</a:t>
            </a:r>
          </a:p>
          <a:p>
            <a:r>
              <a:rPr lang="en-US" sz="1050" dirty="0"/>
              <a:t>40</a:t>
            </a:r>
          </a:p>
          <a:p>
            <a:r>
              <a:rPr lang="en-US" sz="1050" dirty="0"/>
              <a:t>50</a:t>
            </a:r>
          </a:p>
          <a:p>
            <a:r>
              <a:rPr lang="en-US" sz="1050" dirty="0"/>
              <a:t>12</a:t>
            </a:r>
          </a:p>
          <a:p>
            <a:r>
              <a:rPr lang="en-US" sz="1050" dirty="0"/>
              <a:t>22</a:t>
            </a:r>
          </a:p>
          <a:p>
            <a:r>
              <a:rPr lang="en-US" sz="1050" dirty="0"/>
              <a:t>32</a:t>
            </a:r>
          </a:p>
          <a:p>
            <a:r>
              <a:rPr lang="en-US" sz="1050" dirty="0"/>
              <a:t>42</a:t>
            </a:r>
          </a:p>
          <a:p>
            <a:r>
              <a:rPr lang="en-US" sz="1050" dirty="0"/>
              <a:t>52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C74FBF-A7FC-408E-8C68-312E85C7B1FA}"/>
              </a:ext>
            </a:extLst>
          </p:cNvPr>
          <p:cNvCxnSpPr>
            <a:cxnSpLocks/>
          </p:cNvCxnSpPr>
          <p:nvPr/>
        </p:nvCxnSpPr>
        <p:spPr>
          <a:xfrm>
            <a:off x="4105532" y="1387831"/>
            <a:ext cx="329208" cy="27204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F05B2A-9D0A-4072-A49A-18E970065117}"/>
              </a:ext>
            </a:extLst>
          </p:cNvPr>
          <p:cNvCxnSpPr>
            <a:cxnSpLocks/>
          </p:cNvCxnSpPr>
          <p:nvPr/>
        </p:nvCxnSpPr>
        <p:spPr>
          <a:xfrm>
            <a:off x="5034880" y="1419622"/>
            <a:ext cx="329208" cy="27204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F863D6-8897-4BC0-B017-9E008D567AF3}"/>
              </a:ext>
            </a:extLst>
          </p:cNvPr>
          <p:cNvCxnSpPr>
            <a:cxnSpLocks/>
          </p:cNvCxnSpPr>
          <p:nvPr/>
        </p:nvCxnSpPr>
        <p:spPr>
          <a:xfrm>
            <a:off x="5970984" y="1363598"/>
            <a:ext cx="329208" cy="27204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964B75-8252-4824-A689-29466AC1EB8C}"/>
              </a:ext>
            </a:extLst>
          </p:cNvPr>
          <p:cNvCxnSpPr>
            <a:cxnSpLocks/>
          </p:cNvCxnSpPr>
          <p:nvPr/>
        </p:nvCxnSpPr>
        <p:spPr>
          <a:xfrm>
            <a:off x="6948264" y="1406302"/>
            <a:ext cx="329208" cy="27204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5E3348-A63B-4C0C-97F9-03205BECFC05}"/>
              </a:ext>
            </a:extLst>
          </p:cNvPr>
          <p:cNvCxnSpPr>
            <a:cxnSpLocks/>
          </p:cNvCxnSpPr>
          <p:nvPr/>
        </p:nvCxnSpPr>
        <p:spPr>
          <a:xfrm>
            <a:off x="7884368" y="1419622"/>
            <a:ext cx="329208" cy="27204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Cloud 26">
            <a:extLst>
              <a:ext uri="{FF2B5EF4-FFF2-40B4-BE49-F238E27FC236}">
                <a16:creationId xmlns:a16="http://schemas.microsoft.com/office/drawing/2014/main" id="{0912C57F-12FC-494A-A554-4BD8A4F11514}"/>
              </a:ext>
            </a:extLst>
          </p:cNvPr>
          <p:cNvSpPr/>
          <p:nvPr/>
        </p:nvSpPr>
        <p:spPr>
          <a:xfrm>
            <a:off x="2400449" y="3730417"/>
            <a:ext cx="1878953" cy="128079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call/pass</a:t>
            </a:r>
          </a:p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62462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Few important points about arrays: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1. Name of an array always represents its base address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2. Whenever we pass an array as an argument to a function, always its address will be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passed, and to receive that address we will require a pointer as a formal argument.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3. Since whenever we pass an array, the compiler passes its base address so we say that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it always PASS/CALL BY REFERENCE.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Few important points about arrays: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4. In other words we can say that arrays can never be passed using PASS BY VALUE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5. If we will make any change in the array using a formal argument inside the function to which we have passed this array, then the changes that have been done there will always be reflected in the actual array.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80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17747" y="1075861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-17747" y="75747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15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Second Style of array passing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7" y="147167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4086" y="147185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7747" y="1004417"/>
            <a:ext cx="914403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void display(int []);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int arr[5];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for(i = 0; i &lt; 5; i++)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    printf("Enter element: ");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    scanf("%d", &amp;arr[i]);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display(arr);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void display(int brr[5])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for(i = 0; i &lt; 5; i++)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    printf("\n%d", brr[i]);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4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B8AABA-124C-4CAB-9A05-888F0A232E2D}"/>
              </a:ext>
            </a:extLst>
          </p:cNvPr>
          <p:cNvGraphicFramePr>
            <a:graphicFrameLocks noGrp="1"/>
          </p:cNvGraphicFramePr>
          <p:nvPr/>
        </p:nvGraphicFramePr>
        <p:xfrm>
          <a:off x="3923857" y="1365833"/>
          <a:ext cx="472785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5570">
                  <a:extLst>
                    <a:ext uri="{9D8B030D-6E8A-4147-A177-3AD203B41FA5}">
                      <a16:colId xmlns:a16="http://schemas.microsoft.com/office/drawing/2014/main" val="2673141873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1083547698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1109326983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996321209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359432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6206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20F116-469C-4DDC-A7EF-D1B476934F2B}"/>
              </a:ext>
            </a:extLst>
          </p:cNvPr>
          <p:cNvSpPr txBox="1"/>
          <p:nvPr/>
        </p:nvSpPr>
        <p:spPr>
          <a:xfrm>
            <a:off x="3419872" y="13673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9FD95-4EA4-4D49-85B7-49101280FA77}"/>
              </a:ext>
            </a:extLst>
          </p:cNvPr>
          <p:cNvSpPr txBox="1"/>
          <p:nvPr/>
        </p:nvSpPr>
        <p:spPr>
          <a:xfrm>
            <a:off x="4139881" y="9965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86AC21-B4E6-4FFB-B794-0CAB8570731B}"/>
              </a:ext>
            </a:extLst>
          </p:cNvPr>
          <p:cNvSpPr txBox="1"/>
          <p:nvPr/>
        </p:nvSpPr>
        <p:spPr>
          <a:xfrm>
            <a:off x="5134339" y="100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B881B-20EF-4C76-9C3D-C52C453D698B}"/>
              </a:ext>
            </a:extLst>
          </p:cNvPr>
          <p:cNvSpPr txBox="1"/>
          <p:nvPr/>
        </p:nvSpPr>
        <p:spPr>
          <a:xfrm>
            <a:off x="6156105" y="100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D4C3-CFD1-4833-AD02-0C6ADDBEC36B}"/>
              </a:ext>
            </a:extLst>
          </p:cNvPr>
          <p:cNvSpPr txBox="1"/>
          <p:nvPr/>
        </p:nvSpPr>
        <p:spPr>
          <a:xfrm>
            <a:off x="7078555" y="100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26263-EEBF-475E-83B1-E589EB4FEEF2}"/>
              </a:ext>
            </a:extLst>
          </p:cNvPr>
          <p:cNvSpPr txBox="1"/>
          <p:nvPr/>
        </p:nvSpPr>
        <p:spPr>
          <a:xfrm>
            <a:off x="8014659" y="100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24619-3DE8-42D1-ADBF-34A83352FBE1}"/>
              </a:ext>
            </a:extLst>
          </p:cNvPr>
          <p:cNvSpPr txBox="1"/>
          <p:nvPr/>
        </p:nvSpPr>
        <p:spPr>
          <a:xfrm>
            <a:off x="4499921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1B33A7-1E38-41D7-B4FA-F2B1957E1130}"/>
              </a:ext>
            </a:extLst>
          </p:cNvPr>
          <p:cNvSpPr txBox="1"/>
          <p:nvPr/>
        </p:nvSpPr>
        <p:spPr>
          <a:xfrm>
            <a:off x="5503362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162E9-F382-4DC7-9AB6-A43D036D64F9}"/>
              </a:ext>
            </a:extLst>
          </p:cNvPr>
          <p:cNvSpPr txBox="1"/>
          <p:nvPr/>
        </p:nvSpPr>
        <p:spPr>
          <a:xfrm>
            <a:off x="6439466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F0BC64-9E00-469B-8406-CF9AAA41C085}"/>
              </a:ext>
            </a:extLst>
          </p:cNvPr>
          <p:cNvSpPr/>
          <p:nvPr/>
        </p:nvSpPr>
        <p:spPr>
          <a:xfrm>
            <a:off x="3572167" y="1817396"/>
            <a:ext cx="725552" cy="418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65BE95-BECA-4E7C-8DBD-1BCE147AEECF}"/>
              </a:ext>
            </a:extLst>
          </p:cNvPr>
          <p:cNvSpPr txBox="1"/>
          <p:nvPr/>
        </p:nvSpPr>
        <p:spPr>
          <a:xfrm>
            <a:off x="7375570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BE0D32-C5AE-45D0-A704-750BCEE25BCE}"/>
              </a:ext>
            </a:extLst>
          </p:cNvPr>
          <p:cNvSpPr txBox="1"/>
          <p:nvPr/>
        </p:nvSpPr>
        <p:spPr>
          <a:xfrm>
            <a:off x="8311674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A4E26F-C9CE-4970-873E-1489685FF1FF}"/>
              </a:ext>
            </a:extLst>
          </p:cNvPr>
          <p:cNvSpPr txBox="1"/>
          <p:nvPr/>
        </p:nvSpPr>
        <p:spPr>
          <a:xfrm>
            <a:off x="3608572" y="181739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53B7B-2E8F-4126-AC58-8A4267660202}"/>
              </a:ext>
            </a:extLst>
          </p:cNvPr>
          <p:cNvSpPr/>
          <p:nvPr/>
        </p:nvSpPr>
        <p:spPr>
          <a:xfrm>
            <a:off x="3093500" y="2624998"/>
            <a:ext cx="65274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7B0B-B7E0-416E-AF0C-6C0F756AD1F8}"/>
              </a:ext>
            </a:extLst>
          </p:cNvPr>
          <p:cNvSpPr txBox="1"/>
          <p:nvPr/>
        </p:nvSpPr>
        <p:spPr>
          <a:xfrm>
            <a:off x="3134226" y="295392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324A8C-C228-4013-92C4-F42405587F8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3419872" y="2235543"/>
            <a:ext cx="515071" cy="3894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528350-53E1-423F-8515-4B7B95472179}"/>
              </a:ext>
            </a:extLst>
          </p:cNvPr>
          <p:cNvSpPr txBox="1"/>
          <p:nvPr/>
        </p:nvSpPr>
        <p:spPr>
          <a:xfrm>
            <a:off x="7303851" y="2359917"/>
            <a:ext cx="1656227" cy="2523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  <a:p>
            <a:r>
              <a:rPr lang="en-US" sz="1400" dirty="0">
                <a:solidFill>
                  <a:schemeClr val="bg1"/>
                </a:solidFill>
              </a:rPr>
              <a:t>Enter element: 10</a:t>
            </a:r>
          </a:p>
          <a:p>
            <a:r>
              <a:rPr lang="en-US" sz="1400" dirty="0">
                <a:solidFill>
                  <a:schemeClr val="bg1"/>
                </a:solidFill>
              </a:rPr>
              <a:t>Enter element: 20</a:t>
            </a:r>
          </a:p>
          <a:p>
            <a:r>
              <a:rPr lang="en-US" sz="1400" dirty="0">
                <a:solidFill>
                  <a:schemeClr val="bg1"/>
                </a:solidFill>
              </a:rPr>
              <a:t>Enter element: 30</a:t>
            </a:r>
          </a:p>
          <a:p>
            <a:r>
              <a:rPr lang="en-US" sz="1400" dirty="0">
                <a:solidFill>
                  <a:schemeClr val="bg1"/>
                </a:solidFill>
              </a:rPr>
              <a:t>Enter element: 40</a:t>
            </a:r>
          </a:p>
          <a:p>
            <a:r>
              <a:rPr lang="en-US" sz="1400" dirty="0">
                <a:solidFill>
                  <a:schemeClr val="bg1"/>
                </a:solidFill>
              </a:rPr>
              <a:t>Enter element: 50</a:t>
            </a:r>
          </a:p>
          <a:p>
            <a:r>
              <a:rPr lang="en-US" sz="1400" dirty="0">
                <a:solidFill>
                  <a:schemeClr val="bg1"/>
                </a:solidFill>
              </a:rPr>
              <a:t>10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</a:t>
            </a:r>
          </a:p>
          <a:p>
            <a:r>
              <a:rPr lang="en-US" sz="1400" dirty="0">
                <a:solidFill>
                  <a:schemeClr val="bg1"/>
                </a:solidFill>
              </a:rPr>
              <a:t>30</a:t>
            </a:r>
          </a:p>
          <a:p>
            <a:r>
              <a:rPr lang="en-US" sz="1400" dirty="0">
                <a:solidFill>
                  <a:schemeClr val="bg1"/>
                </a:solidFill>
              </a:rPr>
              <a:t>40</a:t>
            </a:r>
          </a:p>
          <a:p>
            <a:r>
              <a:rPr lang="en-US" sz="1400" dirty="0">
                <a:solidFill>
                  <a:schemeClr val="bg1"/>
                </a:solidFill>
              </a:rPr>
              <a:t>50</a:t>
            </a:r>
          </a:p>
        </p:txBody>
      </p:sp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6D1B107F-2B0C-44C4-B1D6-E9E304F47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2529"/>
              </p:ext>
            </p:extLst>
          </p:nvPr>
        </p:nvGraphicFramePr>
        <p:xfrm>
          <a:off x="2680956" y="3931981"/>
          <a:ext cx="445672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1344">
                  <a:extLst>
                    <a:ext uri="{9D8B030D-6E8A-4147-A177-3AD203B41FA5}">
                      <a16:colId xmlns:a16="http://schemas.microsoft.com/office/drawing/2014/main" val="2673141873"/>
                    </a:ext>
                  </a:extLst>
                </a:gridCol>
                <a:gridCol w="891344">
                  <a:extLst>
                    <a:ext uri="{9D8B030D-6E8A-4147-A177-3AD203B41FA5}">
                      <a16:colId xmlns:a16="http://schemas.microsoft.com/office/drawing/2014/main" val="1083547698"/>
                    </a:ext>
                  </a:extLst>
                </a:gridCol>
                <a:gridCol w="891344">
                  <a:extLst>
                    <a:ext uri="{9D8B030D-6E8A-4147-A177-3AD203B41FA5}">
                      <a16:colId xmlns:a16="http://schemas.microsoft.com/office/drawing/2014/main" val="1109326983"/>
                    </a:ext>
                  </a:extLst>
                </a:gridCol>
                <a:gridCol w="891344">
                  <a:extLst>
                    <a:ext uri="{9D8B030D-6E8A-4147-A177-3AD203B41FA5}">
                      <a16:colId xmlns:a16="http://schemas.microsoft.com/office/drawing/2014/main" val="996321209"/>
                    </a:ext>
                  </a:extLst>
                </a:gridCol>
                <a:gridCol w="891344">
                  <a:extLst>
                    <a:ext uri="{9D8B030D-6E8A-4147-A177-3AD203B41FA5}">
                      <a16:colId xmlns:a16="http://schemas.microsoft.com/office/drawing/2014/main" val="359432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62061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1F82D70-6CA0-4ACF-A81E-161A315EFEF3}"/>
              </a:ext>
            </a:extLst>
          </p:cNvPr>
          <p:cNvSpPr txBox="1"/>
          <p:nvPr/>
        </p:nvSpPr>
        <p:spPr>
          <a:xfrm>
            <a:off x="2176971" y="393348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8D4FD9-6A0B-499A-876C-68E1B16A6D67}"/>
              </a:ext>
            </a:extLst>
          </p:cNvPr>
          <p:cNvSpPr txBox="1"/>
          <p:nvPr/>
        </p:nvSpPr>
        <p:spPr>
          <a:xfrm>
            <a:off x="2896980" y="3562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C0A728-EBEC-44E2-8437-A04470A50B74}"/>
              </a:ext>
            </a:extLst>
          </p:cNvPr>
          <p:cNvSpPr txBox="1"/>
          <p:nvPr/>
        </p:nvSpPr>
        <p:spPr>
          <a:xfrm>
            <a:off x="3891438" y="3571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972A60-0047-4ABB-AA0D-34D38E0B272B}"/>
              </a:ext>
            </a:extLst>
          </p:cNvPr>
          <p:cNvSpPr txBox="1"/>
          <p:nvPr/>
        </p:nvSpPr>
        <p:spPr>
          <a:xfrm>
            <a:off x="4913204" y="3571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8995C-305F-4199-89B5-9E3413DD1D9A}"/>
              </a:ext>
            </a:extLst>
          </p:cNvPr>
          <p:cNvSpPr txBox="1"/>
          <p:nvPr/>
        </p:nvSpPr>
        <p:spPr>
          <a:xfrm>
            <a:off x="5835654" y="3571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E8F91B-5919-49FF-A4C0-0A4F5FB9E512}"/>
              </a:ext>
            </a:extLst>
          </p:cNvPr>
          <p:cNvSpPr txBox="1"/>
          <p:nvPr/>
        </p:nvSpPr>
        <p:spPr>
          <a:xfrm>
            <a:off x="6771758" y="3571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2318AD-5928-498A-8F86-159182004022}"/>
              </a:ext>
            </a:extLst>
          </p:cNvPr>
          <p:cNvSpPr txBox="1"/>
          <p:nvPr/>
        </p:nvSpPr>
        <p:spPr>
          <a:xfrm>
            <a:off x="3257020" y="436402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687303-FCB0-41FC-8BFE-60AED087114C}"/>
              </a:ext>
            </a:extLst>
          </p:cNvPr>
          <p:cNvSpPr txBox="1"/>
          <p:nvPr/>
        </p:nvSpPr>
        <p:spPr>
          <a:xfrm>
            <a:off x="4139881" y="43633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D5FAC0-6383-4415-A3D7-AFBA0E5F814B}"/>
              </a:ext>
            </a:extLst>
          </p:cNvPr>
          <p:cNvSpPr txBox="1"/>
          <p:nvPr/>
        </p:nvSpPr>
        <p:spPr>
          <a:xfrm>
            <a:off x="5064047" y="436252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E9FBC9-9C97-4759-91A9-BF6B04CDBF1D}"/>
              </a:ext>
            </a:extLst>
          </p:cNvPr>
          <p:cNvSpPr txBox="1"/>
          <p:nvPr/>
        </p:nvSpPr>
        <p:spPr>
          <a:xfrm>
            <a:off x="5932999" y="43560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F863ED-7735-4ED1-8FB0-91D178FD4CF6}"/>
              </a:ext>
            </a:extLst>
          </p:cNvPr>
          <p:cNvSpPr txBox="1"/>
          <p:nvPr/>
        </p:nvSpPr>
        <p:spPr>
          <a:xfrm>
            <a:off x="6752183" y="436252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438D73-F063-4E3E-994B-0C758F35BA25}"/>
              </a:ext>
            </a:extLst>
          </p:cNvPr>
          <p:cNvSpPr txBox="1"/>
          <p:nvPr/>
        </p:nvSpPr>
        <p:spPr>
          <a:xfrm>
            <a:off x="2365671" y="43835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</a:p>
        </p:txBody>
      </p:sp>
      <p:pic>
        <p:nvPicPr>
          <p:cNvPr id="43" name="Picture 42" descr="28028-5-red-cross-clipart.png">
            <a:extLst>
              <a:ext uri="{FF2B5EF4-FFF2-40B4-BE49-F238E27FC236}">
                <a16:creationId xmlns:a16="http://schemas.microsoft.com/office/drawing/2014/main" id="{A87B0760-E212-45CC-9848-C6F8F458093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0137" y="2508703"/>
            <a:ext cx="3169506" cy="31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17747" y="1075861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-17747" y="75747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15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Proof 1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7" y="147167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4086" y="147185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7747" y="1004417"/>
            <a:ext cx="914403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void display(int []);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int arr[5];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for(i = 0; i &lt; 5; i++)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    printf("Enter element: ");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    scanf("%d", &amp;arr[i]);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display(arr);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void display(int brr[])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for(i = 0; i &lt; 5; i++)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    printf("\n%d", brr[i]);</a:t>
            </a:r>
          </a:p>
          <a:p>
            <a:pPr lvl="1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4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B8AABA-124C-4CAB-9A05-888F0A232E2D}"/>
              </a:ext>
            </a:extLst>
          </p:cNvPr>
          <p:cNvGraphicFramePr>
            <a:graphicFrameLocks noGrp="1"/>
          </p:cNvGraphicFramePr>
          <p:nvPr/>
        </p:nvGraphicFramePr>
        <p:xfrm>
          <a:off x="3923857" y="1365833"/>
          <a:ext cx="472785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5570">
                  <a:extLst>
                    <a:ext uri="{9D8B030D-6E8A-4147-A177-3AD203B41FA5}">
                      <a16:colId xmlns:a16="http://schemas.microsoft.com/office/drawing/2014/main" val="2673141873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1083547698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1109326983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996321209"/>
                    </a:ext>
                  </a:extLst>
                </a:gridCol>
                <a:gridCol w="945570">
                  <a:extLst>
                    <a:ext uri="{9D8B030D-6E8A-4147-A177-3AD203B41FA5}">
                      <a16:colId xmlns:a16="http://schemas.microsoft.com/office/drawing/2014/main" val="359432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6206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20F116-469C-4DDC-A7EF-D1B476934F2B}"/>
              </a:ext>
            </a:extLst>
          </p:cNvPr>
          <p:cNvSpPr txBox="1"/>
          <p:nvPr/>
        </p:nvSpPr>
        <p:spPr>
          <a:xfrm>
            <a:off x="3419872" y="13673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9FD95-4EA4-4D49-85B7-49101280FA77}"/>
              </a:ext>
            </a:extLst>
          </p:cNvPr>
          <p:cNvSpPr txBox="1"/>
          <p:nvPr/>
        </p:nvSpPr>
        <p:spPr>
          <a:xfrm>
            <a:off x="4139881" y="9965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86AC21-B4E6-4FFB-B794-0CAB8570731B}"/>
              </a:ext>
            </a:extLst>
          </p:cNvPr>
          <p:cNvSpPr txBox="1"/>
          <p:nvPr/>
        </p:nvSpPr>
        <p:spPr>
          <a:xfrm>
            <a:off x="5134339" y="100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B881B-20EF-4C76-9C3D-C52C453D698B}"/>
              </a:ext>
            </a:extLst>
          </p:cNvPr>
          <p:cNvSpPr txBox="1"/>
          <p:nvPr/>
        </p:nvSpPr>
        <p:spPr>
          <a:xfrm>
            <a:off x="6156105" y="100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D4C3-CFD1-4833-AD02-0C6ADDBEC36B}"/>
              </a:ext>
            </a:extLst>
          </p:cNvPr>
          <p:cNvSpPr txBox="1"/>
          <p:nvPr/>
        </p:nvSpPr>
        <p:spPr>
          <a:xfrm>
            <a:off x="7078555" y="100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26263-EEBF-475E-83B1-E589EB4FEEF2}"/>
              </a:ext>
            </a:extLst>
          </p:cNvPr>
          <p:cNvSpPr txBox="1"/>
          <p:nvPr/>
        </p:nvSpPr>
        <p:spPr>
          <a:xfrm>
            <a:off x="8014659" y="100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24619-3DE8-42D1-ADBF-34A83352FBE1}"/>
              </a:ext>
            </a:extLst>
          </p:cNvPr>
          <p:cNvSpPr txBox="1"/>
          <p:nvPr/>
        </p:nvSpPr>
        <p:spPr>
          <a:xfrm>
            <a:off x="4499921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1B33A7-1E38-41D7-B4FA-F2B1957E1130}"/>
              </a:ext>
            </a:extLst>
          </p:cNvPr>
          <p:cNvSpPr txBox="1"/>
          <p:nvPr/>
        </p:nvSpPr>
        <p:spPr>
          <a:xfrm>
            <a:off x="5503362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162E9-F382-4DC7-9AB6-A43D036D64F9}"/>
              </a:ext>
            </a:extLst>
          </p:cNvPr>
          <p:cNvSpPr txBox="1"/>
          <p:nvPr/>
        </p:nvSpPr>
        <p:spPr>
          <a:xfrm>
            <a:off x="6439466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F0BC64-9E00-469B-8406-CF9AAA41C085}"/>
              </a:ext>
            </a:extLst>
          </p:cNvPr>
          <p:cNvSpPr/>
          <p:nvPr/>
        </p:nvSpPr>
        <p:spPr>
          <a:xfrm>
            <a:off x="3572167" y="1817396"/>
            <a:ext cx="725552" cy="418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65BE95-BECA-4E7C-8DBD-1BCE147AEECF}"/>
              </a:ext>
            </a:extLst>
          </p:cNvPr>
          <p:cNvSpPr txBox="1"/>
          <p:nvPr/>
        </p:nvSpPr>
        <p:spPr>
          <a:xfrm>
            <a:off x="7375570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BE0D32-C5AE-45D0-A704-750BCEE25BCE}"/>
              </a:ext>
            </a:extLst>
          </p:cNvPr>
          <p:cNvSpPr txBox="1"/>
          <p:nvPr/>
        </p:nvSpPr>
        <p:spPr>
          <a:xfrm>
            <a:off x="8311674" y="17978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A4E26F-C9CE-4970-873E-1489685FF1FF}"/>
              </a:ext>
            </a:extLst>
          </p:cNvPr>
          <p:cNvSpPr txBox="1"/>
          <p:nvPr/>
        </p:nvSpPr>
        <p:spPr>
          <a:xfrm>
            <a:off x="3608572" y="181739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53B7B-2E8F-4126-AC58-8A4267660202}"/>
              </a:ext>
            </a:extLst>
          </p:cNvPr>
          <p:cNvSpPr/>
          <p:nvPr/>
        </p:nvSpPr>
        <p:spPr>
          <a:xfrm>
            <a:off x="3093500" y="2624998"/>
            <a:ext cx="65274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7B0B-B7E0-416E-AF0C-6C0F756AD1F8}"/>
              </a:ext>
            </a:extLst>
          </p:cNvPr>
          <p:cNvSpPr txBox="1"/>
          <p:nvPr/>
        </p:nvSpPr>
        <p:spPr>
          <a:xfrm>
            <a:off x="3134226" y="295392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324A8C-C228-4013-92C4-F42405587F8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3419872" y="2235543"/>
            <a:ext cx="515071" cy="3894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528350-53E1-423F-8515-4B7B95472179}"/>
              </a:ext>
            </a:extLst>
          </p:cNvPr>
          <p:cNvSpPr txBox="1"/>
          <p:nvPr/>
        </p:nvSpPr>
        <p:spPr>
          <a:xfrm>
            <a:off x="7303851" y="2359917"/>
            <a:ext cx="1656227" cy="2523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  <a:p>
            <a:r>
              <a:rPr lang="en-US" sz="1400" dirty="0">
                <a:solidFill>
                  <a:schemeClr val="bg1"/>
                </a:solidFill>
              </a:rPr>
              <a:t>Enter element: 10</a:t>
            </a:r>
          </a:p>
          <a:p>
            <a:r>
              <a:rPr lang="en-US" sz="1400" dirty="0">
                <a:solidFill>
                  <a:schemeClr val="bg1"/>
                </a:solidFill>
              </a:rPr>
              <a:t>Enter element: 20</a:t>
            </a:r>
          </a:p>
          <a:p>
            <a:r>
              <a:rPr lang="en-US" sz="1400" dirty="0">
                <a:solidFill>
                  <a:schemeClr val="bg1"/>
                </a:solidFill>
              </a:rPr>
              <a:t>Enter element: 30</a:t>
            </a:r>
          </a:p>
          <a:p>
            <a:r>
              <a:rPr lang="en-US" sz="1400" dirty="0">
                <a:solidFill>
                  <a:schemeClr val="bg1"/>
                </a:solidFill>
              </a:rPr>
              <a:t>Enter element: 40</a:t>
            </a:r>
          </a:p>
          <a:p>
            <a:r>
              <a:rPr lang="en-US" sz="1400" dirty="0">
                <a:solidFill>
                  <a:schemeClr val="bg1"/>
                </a:solidFill>
              </a:rPr>
              <a:t>Enter element: 50</a:t>
            </a:r>
          </a:p>
          <a:p>
            <a:r>
              <a:rPr lang="en-US" sz="1400" dirty="0">
                <a:solidFill>
                  <a:schemeClr val="bg1"/>
                </a:solidFill>
              </a:rPr>
              <a:t>10</a:t>
            </a:r>
          </a:p>
          <a:p>
            <a:r>
              <a:rPr lang="en-US" sz="1400" dirty="0">
                <a:solidFill>
                  <a:schemeClr val="bg1"/>
                </a:solidFill>
              </a:rPr>
              <a:t>20</a:t>
            </a:r>
          </a:p>
          <a:p>
            <a:r>
              <a:rPr lang="en-US" sz="1400" dirty="0">
                <a:solidFill>
                  <a:schemeClr val="bg1"/>
                </a:solidFill>
              </a:rPr>
              <a:t>30</a:t>
            </a:r>
          </a:p>
          <a:p>
            <a:r>
              <a:rPr lang="en-US" sz="1400" dirty="0">
                <a:solidFill>
                  <a:schemeClr val="bg1"/>
                </a:solidFill>
              </a:rPr>
              <a:t>40</a:t>
            </a:r>
          </a:p>
          <a:p>
            <a:r>
              <a:rPr lang="en-US" sz="1400" dirty="0">
                <a:solidFill>
                  <a:schemeClr val="bg1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4156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37614</TotalTime>
  <Words>1934</Words>
  <Application>Microsoft Office PowerPoint</Application>
  <PresentationFormat>On-screen Show (16:9)</PresentationFormat>
  <Paragraphs>626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Wingdings</vt:lpstr>
      <vt:lpstr>Contents Slide Master</vt:lpstr>
      <vt:lpstr>Section Break Slide Master</vt:lpstr>
      <vt:lpstr>Office Theme</vt:lpstr>
      <vt:lpstr>PowerPoint Presentation</vt:lpstr>
      <vt:lpstr>Today’s Agenda</vt:lpstr>
      <vt:lpstr>Passing Arrays as an argument to functions</vt:lpstr>
      <vt:lpstr>Passing Arrays as an argument to functions</vt:lpstr>
      <vt:lpstr>Guess the output</vt:lpstr>
      <vt:lpstr>Few important points about arrays:</vt:lpstr>
      <vt:lpstr>Few important points about arrays:</vt:lpstr>
      <vt:lpstr>Second Style of array passing</vt:lpstr>
      <vt:lpstr>Proof 1</vt:lpstr>
      <vt:lpstr>Proof 2</vt:lpstr>
      <vt:lpstr>Proof 3</vt:lpstr>
      <vt:lpstr>Proof 4</vt:lpstr>
      <vt:lpstr>Few important points about arrays:</vt:lpstr>
      <vt:lpstr>Exercise </vt:lpstr>
      <vt:lpstr>Solution</vt:lpstr>
      <vt:lpstr>Exercise </vt:lpstr>
      <vt:lpstr>Solution 1</vt:lpstr>
      <vt:lpstr>Solution 2</vt:lpstr>
      <vt:lpstr>End of Lecture 36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1370</cp:revision>
  <dcterms:created xsi:type="dcterms:W3CDTF">2016-12-05T23:26:54Z</dcterms:created>
  <dcterms:modified xsi:type="dcterms:W3CDTF">2021-05-25T12:19:38Z</dcterms:modified>
</cp:coreProperties>
</file>