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sldIdLst>
    <p:sldId id="354" r:id="rId4"/>
    <p:sldId id="324" r:id="rId5"/>
    <p:sldId id="445" r:id="rId6"/>
    <p:sldId id="499" r:id="rId7"/>
    <p:sldId id="500" r:id="rId8"/>
    <p:sldId id="501" r:id="rId9"/>
    <p:sldId id="502" r:id="rId10"/>
    <p:sldId id="504" r:id="rId11"/>
    <p:sldId id="505" r:id="rId12"/>
    <p:sldId id="522" r:id="rId13"/>
    <p:sldId id="515" r:id="rId14"/>
    <p:sldId id="519" r:id="rId15"/>
    <p:sldId id="509" r:id="rId16"/>
    <p:sldId id="521" r:id="rId17"/>
    <p:sldId id="353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FF"/>
    <a:srgbClr val="F2A40D"/>
    <a:srgbClr val="08E64D"/>
    <a:srgbClr val="058D2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7" autoAdjust="0"/>
    <p:restoredTop sz="94624" autoAdjust="0"/>
  </p:normalViewPr>
  <p:slideViewPr>
    <p:cSldViewPr>
      <p:cViewPr varScale="1">
        <p:scale>
          <a:sx n="85" d="100"/>
          <a:sy n="85" d="100"/>
        </p:scale>
        <p:origin x="1086" y="4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28-May-21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28-May-21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28-May-21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28-May-21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28-May-21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28-May-21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28-May-21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28-May-21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28-May-21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28-May-21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28-May-21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28-May-21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4.png"/><Relationship Id="rId4" Type="http://schemas.openxmlformats.org/officeDocument/2006/relationships/hyperlink" Target="mailto:scalive4u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0"/>
            <a:ext cx="2510595" cy="278608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143108" y="2857502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 Language</a:t>
            </a:r>
          </a:p>
          <a:p>
            <a:pPr algn="ctr"/>
            <a:r>
              <a:rPr lang="en-US" sz="5400" b="1" cap="all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37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5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How is Dynamic Memory Allocation performed in C?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In C language to allocate memory at runtime, we have to call a predefined function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called malloc()</a:t>
            </a:r>
          </a:p>
          <a:p>
            <a:pPr lvl="1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Header File: alloc.h</a:t>
            </a:r>
          </a:p>
          <a:p>
            <a:pPr lvl="1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Prototype of function malloc():</a:t>
            </a:r>
          </a:p>
          <a:p>
            <a:pPr lvl="1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77325B-B96A-48DA-98CA-1B44B5269FC0}"/>
              </a:ext>
            </a:extLst>
          </p:cNvPr>
          <p:cNvSpPr/>
          <p:nvPr/>
        </p:nvSpPr>
        <p:spPr>
          <a:xfrm>
            <a:off x="2843808" y="3147814"/>
            <a:ext cx="2448272" cy="636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void * malloc(size_t);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845DFB7-AEB6-4392-9C54-58630515412F}"/>
              </a:ext>
            </a:extLst>
          </p:cNvPr>
          <p:cNvCxnSpPr>
            <a:cxnSpLocks/>
          </p:cNvCxnSpPr>
          <p:nvPr/>
        </p:nvCxnSpPr>
        <p:spPr>
          <a:xfrm flipV="1">
            <a:off x="1907704" y="3579862"/>
            <a:ext cx="1296144" cy="4903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6AB6CAF-65B8-4D17-9C18-C20379880D94}"/>
              </a:ext>
            </a:extLst>
          </p:cNvPr>
          <p:cNvSpPr/>
          <p:nvPr/>
        </p:nvSpPr>
        <p:spPr>
          <a:xfrm>
            <a:off x="857224" y="4143386"/>
            <a:ext cx="1194496" cy="5886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</a:t>
            </a:r>
          </a:p>
          <a:p>
            <a:pPr algn="ctr"/>
            <a:r>
              <a:rPr lang="en-US" dirty="0"/>
              <a:t>type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FBC3DD-A000-429A-A423-2296DCE710AA}"/>
              </a:ext>
            </a:extLst>
          </p:cNvPr>
          <p:cNvCxnSpPr>
            <a:cxnSpLocks/>
          </p:cNvCxnSpPr>
          <p:nvPr/>
        </p:nvCxnSpPr>
        <p:spPr>
          <a:xfrm flipV="1">
            <a:off x="3956496" y="3579862"/>
            <a:ext cx="2928" cy="6067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9394D8A-FF79-4D99-B26B-5FE0517F2615}"/>
              </a:ext>
            </a:extLst>
          </p:cNvPr>
          <p:cNvSpPr/>
          <p:nvPr/>
        </p:nvSpPr>
        <p:spPr>
          <a:xfrm>
            <a:off x="3338064" y="4186609"/>
            <a:ext cx="1194496" cy="5886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  <a:p>
            <a:pPr algn="ctr"/>
            <a:r>
              <a:rPr lang="en-US" dirty="0"/>
              <a:t>Name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47CF09-FC02-41A9-9096-75B081396FD0}"/>
              </a:ext>
            </a:extLst>
          </p:cNvPr>
          <p:cNvCxnSpPr>
            <a:cxnSpLocks/>
          </p:cNvCxnSpPr>
          <p:nvPr/>
        </p:nvCxnSpPr>
        <p:spPr>
          <a:xfrm flipH="1" flipV="1">
            <a:off x="4712072" y="3579862"/>
            <a:ext cx="1413284" cy="563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B2E4F63-E3AE-471C-BFFB-38A062E0FD66}"/>
              </a:ext>
            </a:extLst>
          </p:cNvPr>
          <p:cNvSpPr/>
          <p:nvPr/>
        </p:nvSpPr>
        <p:spPr>
          <a:xfrm>
            <a:off x="5516560" y="4153129"/>
            <a:ext cx="1407428" cy="6220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Argument</a:t>
            </a:r>
          </a:p>
          <a:p>
            <a:pPr algn="ctr"/>
            <a:r>
              <a:rPr lang="en-US" dirty="0"/>
              <a:t>Type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1A93F3-F222-47F4-80FC-F57B7A0946EB}"/>
              </a:ext>
            </a:extLst>
          </p:cNvPr>
          <p:cNvCxnSpPr>
            <a:cxnSpLocks/>
          </p:cNvCxnSpPr>
          <p:nvPr/>
        </p:nvCxnSpPr>
        <p:spPr>
          <a:xfrm flipH="1">
            <a:off x="4712072" y="2859782"/>
            <a:ext cx="1156072" cy="5040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A4DE9CC-785D-43EF-B1D9-1B92F7508E42}"/>
              </a:ext>
            </a:extLst>
          </p:cNvPr>
          <p:cNvSpPr/>
          <p:nvPr/>
        </p:nvSpPr>
        <p:spPr>
          <a:xfrm>
            <a:off x="5868144" y="2571750"/>
            <a:ext cx="1407428" cy="4348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unsigned int</a:t>
            </a:r>
          </a:p>
        </p:txBody>
      </p:sp>
    </p:spTree>
    <p:extLst>
      <p:ext uri="{BB962C8B-B14F-4D97-AF65-F5344CB8AC3E}">
        <p14:creationId xmlns:p14="http://schemas.microsoft.com/office/powerpoint/2010/main" val="291419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What is a void pointer?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000102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int a = 10;</a:t>
            </a:r>
          </a:p>
          <a:p>
            <a:pPr marL="1257300" lvl="2" indent="-342900"/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char b = 'x';</a:t>
            </a:r>
          </a:p>
          <a:p>
            <a:pPr marL="1257300" lvl="2" indent="-342900"/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float c = 1.5f;</a:t>
            </a: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How many pointers do we require to access the following variable via a pointer?</a:t>
            </a:r>
          </a:p>
          <a:p>
            <a:pPr marL="1257300" lvl="2" indent="-342900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We require 3 pointers because we have 3 variables of 3 different data type.</a:t>
            </a:r>
          </a:p>
          <a:p>
            <a:pPr marL="800100" lvl="1" indent="-342900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By using a single void pointer we can access all the above variables</a:t>
            </a:r>
          </a:p>
          <a:p>
            <a:pPr marL="1257300" lvl="2" indent="-342900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void * p;</a:t>
            </a:r>
          </a:p>
          <a:p>
            <a:pPr marL="1257300" lvl="2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p = &amp;a;</a:t>
            </a:r>
          </a:p>
          <a:p>
            <a:pPr marL="1257300" lvl="2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p = &amp;b;</a:t>
            </a:r>
          </a:p>
          <a:p>
            <a:pPr marL="1257300" lvl="2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p = &amp;c;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FFDF78A1-6ADB-4439-B03B-EDF6AB16D137}"/>
              </a:ext>
            </a:extLst>
          </p:cNvPr>
          <p:cNvSpPr/>
          <p:nvPr/>
        </p:nvSpPr>
        <p:spPr>
          <a:xfrm>
            <a:off x="1763688" y="4169114"/>
            <a:ext cx="360040" cy="713240"/>
          </a:xfrm>
          <a:prstGeom prst="rightBrace">
            <a:avLst>
              <a:gd name="adj1" fmla="val 24010"/>
              <a:gd name="adj2" fmla="val 48768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1024px-Green_tick.svg.png">
            <a:extLst>
              <a:ext uri="{FF2B5EF4-FFF2-40B4-BE49-F238E27FC236}">
                <a16:creationId xmlns:a16="http://schemas.microsoft.com/office/drawing/2014/main" id="{1735CDC8-8CBC-4C16-A877-19344E677D6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17122" y="3930704"/>
            <a:ext cx="357190" cy="357190"/>
          </a:xfrm>
          <a:prstGeom prst="rect">
            <a:avLst/>
          </a:prstGeom>
        </p:spPr>
      </p:pic>
      <p:pic>
        <p:nvPicPr>
          <p:cNvPr id="11" name="Picture 10" descr="1024px-Green_tick.svg.png">
            <a:extLst>
              <a:ext uri="{FF2B5EF4-FFF2-40B4-BE49-F238E27FC236}">
                <a16:creationId xmlns:a16="http://schemas.microsoft.com/office/drawing/2014/main" id="{6119F60D-71A9-4FB0-893E-E875E16E6C9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1720" y="4227934"/>
            <a:ext cx="357190" cy="357190"/>
          </a:xfrm>
          <a:prstGeom prst="rect">
            <a:avLst/>
          </a:prstGeom>
        </p:spPr>
      </p:pic>
      <p:pic>
        <p:nvPicPr>
          <p:cNvPr id="12" name="Picture 11" descr="1024px-Green_tick.svg.png">
            <a:extLst>
              <a:ext uri="{FF2B5EF4-FFF2-40B4-BE49-F238E27FC236}">
                <a16:creationId xmlns:a16="http://schemas.microsoft.com/office/drawing/2014/main" id="{70A90D38-D5DE-429D-A9E3-A9F4E6B34D8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88501" y="4524390"/>
            <a:ext cx="357190" cy="3571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4CA28DC-E510-41CA-9AA0-3EFCA0A1A260}"/>
              </a:ext>
            </a:extLst>
          </p:cNvPr>
          <p:cNvSpPr/>
          <p:nvPr/>
        </p:nvSpPr>
        <p:spPr>
          <a:xfrm>
            <a:off x="2787060" y="3823164"/>
            <a:ext cx="3024336" cy="10584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void pointer is a SPECIAL TYPE of pointer which can point to any variable irrespective of its data type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How the pointer access the value of a variable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102110" y="977696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 </a:t>
            </a:r>
          </a:p>
          <a:p>
            <a:pPr marL="1714500" lvl="3" indent="-342900"/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int a = 10;</a:t>
            </a:r>
          </a:p>
          <a:p>
            <a:pPr marL="1714500" lvl="3" indent="-342900"/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int * p;</a:t>
            </a:r>
          </a:p>
          <a:p>
            <a:pPr marL="1714500" lvl="3" indent="-342900"/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p = &amp;a;</a:t>
            </a:r>
          </a:p>
          <a:p>
            <a:pPr marL="1714500" lvl="3" indent="-342900"/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printf("%d", *p);</a:t>
            </a:r>
          </a:p>
          <a:p>
            <a:pPr marL="1257300" lvl="2" indent="-342900">
              <a:buFont typeface="+mj-lt"/>
              <a:buAutoNum type="arabicPeriod" startAt="2"/>
            </a:pPr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Font typeface="+mj-lt"/>
              <a:buAutoNum type="arabicPeriod" startAt="2"/>
            </a:pP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 </a:t>
            </a:r>
          </a:p>
          <a:p>
            <a:pPr marL="1714500" lvl="3" indent="-342900"/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void * p;</a:t>
            </a:r>
          </a:p>
          <a:p>
            <a:pPr marL="1714500" lvl="3" indent="-342900"/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p = &amp;a;</a:t>
            </a:r>
          </a:p>
          <a:p>
            <a:pPr marL="1714500" lvl="3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714500" lvl="3" indent="-342900"/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int a = 10;</a:t>
            </a:r>
          </a:p>
          <a:p>
            <a:pPr marL="1714500" lvl="3" indent="-342900"/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void * p;</a:t>
            </a:r>
          </a:p>
          <a:p>
            <a:pPr marL="1714500" lvl="3" indent="-342900"/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p = &amp;a;</a:t>
            </a:r>
          </a:p>
          <a:p>
            <a:pPr marL="1714500" lvl="3" indent="-342900"/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printf("*p: %d\n", *p);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17D551C-52F5-4678-85E7-4D8C09731498}"/>
              </a:ext>
            </a:extLst>
          </p:cNvPr>
          <p:cNvSpPr/>
          <p:nvPr/>
        </p:nvSpPr>
        <p:spPr>
          <a:xfrm>
            <a:off x="3203848" y="2211710"/>
            <a:ext cx="1152128" cy="2160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1B9A85-CBFD-4385-80AB-97DEB81106BF}"/>
              </a:ext>
            </a:extLst>
          </p:cNvPr>
          <p:cNvSpPr/>
          <p:nvPr/>
        </p:nvSpPr>
        <p:spPr>
          <a:xfrm>
            <a:off x="4399416" y="2175706"/>
            <a:ext cx="64807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DB5AC53F-4BA4-4AF8-9763-B4FE83CBD95F}"/>
              </a:ext>
            </a:extLst>
          </p:cNvPr>
          <p:cNvSpPr/>
          <p:nvPr/>
        </p:nvSpPr>
        <p:spPr>
          <a:xfrm>
            <a:off x="3203848" y="3725791"/>
            <a:ext cx="813816" cy="868680"/>
          </a:xfrm>
          <a:prstGeom prst="bentArrow">
            <a:avLst>
              <a:gd name="adj1" fmla="val 13903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F61E5D-DC9B-48FB-A8A5-9D2BA1E9A83F}"/>
              </a:ext>
            </a:extLst>
          </p:cNvPr>
          <p:cNvSpPr/>
          <p:nvPr/>
        </p:nvSpPr>
        <p:spPr>
          <a:xfrm>
            <a:off x="4067944" y="3723878"/>
            <a:ext cx="86409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</a:p>
        </p:txBody>
      </p:sp>
      <p:pic>
        <p:nvPicPr>
          <p:cNvPr id="12" name="Picture 11" descr="28028-5-red-cross-clipart.png">
            <a:extLst>
              <a:ext uri="{FF2B5EF4-FFF2-40B4-BE49-F238E27FC236}">
                <a16:creationId xmlns:a16="http://schemas.microsoft.com/office/drawing/2014/main" id="{9AA3952E-CE02-4EDD-95C5-4D8C60BCD5D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10082" y="4396244"/>
            <a:ext cx="739660" cy="739660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144381C1-A3F3-425A-8805-E1E228837348}"/>
              </a:ext>
            </a:extLst>
          </p:cNvPr>
          <p:cNvSpPr/>
          <p:nvPr/>
        </p:nvSpPr>
        <p:spPr>
          <a:xfrm>
            <a:off x="5093794" y="2581540"/>
            <a:ext cx="3131840" cy="2184534"/>
          </a:xfrm>
          <a:prstGeom prst="cloudCallout">
            <a:avLst>
              <a:gd name="adj1" fmla="val -99161"/>
              <a:gd name="adj2" fmla="val 4648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 cannot</a:t>
            </a:r>
          </a:p>
          <a:p>
            <a:pPr algn="ctr"/>
            <a:r>
              <a:rPr lang="en-US" dirty="0"/>
              <a:t>dereference a</a:t>
            </a:r>
          </a:p>
          <a:p>
            <a:pPr algn="ctr"/>
            <a:r>
              <a:rPr lang="en-US" dirty="0"/>
              <a:t>void pointer in a</a:t>
            </a:r>
          </a:p>
          <a:p>
            <a:pPr algn="ctr"/>
            <a:r>
              <a:rPr lang="en-US" dirty="0"/>
              <a:t>normal way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71470" y="1000114"/>
            <a:ext cx="914400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int a = 10;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void * p;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p = &amp;a;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printf("%d\n", *(int *)p));</a:t>
            </a:r>
          </a:p>
          <a:p>
            <a:pPr marL="1257300" lvl="2" indent="-342900"/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If we want to again dereference it then again we have to type cast because type casting effect 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	is Temporary</a:t>
            </a:r>
          </a:p>
          <a:p>
            <a:pPr marL="1257300" lvl="2" indent="-342900"/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printf("%d\n", *(int *)p));</a:t>
            </a:r>
          </a:p>
          <a:p>
            <a:pPr marL="1257300" lvl="2" indent="-342900"/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Suppose q is a pointer, then how many bytes will q jump?</a:t>
            </a:r>
          </a:p>
          <a:p>
            <a:pPr marL="800100" lvl="1" indent="-342900"/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q++; </a:t>
            </a:r>
          </a:p>
          <a:p>
            <a:pPr marL="1257300" lvl="2" indent="-342900"/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q++                   q = q + 1 * sizeof(&lt;data_type_of_q&gt;)</a:t>
            </a:r>
          </a:p>
          <a:p>
            <a:pPr marL="1257300" lvl="2" indent="-342900"/>
            <a:endParaRPr lang="en-US" sz="1600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sz="1600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sz="1600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sz="1600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sz="1600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sz="1600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sz="1600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sz="1600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4DCFB261-6EF0-4068-9EF5-F7C10B86A869}"/>
              </a:ext>
            </a:extLst>
          </p:cNvPr>
          <p:cNvSpPr/>
          <p:nvPr/>
        </p:nvSpPr>
        <p:spPr>
          <a:xfrm>
            <a:off x="3059832" y="1857364"/>
            <a:ext cx="1224136" cy="1383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D8D246-4CD9-474D-B49D-CE4B94C9CCD0}"/>
              </a:ext>
            </a:extLst>
          </p:cNvPr>
          <p:cNvSpPr/>
          <p:nvPr/>
        </p:nvSpPr>
        <p:spPr>
          <a:xfrm>
            <a:off x="4304078" y="1695950"/>
            <a:ext cx="678783" cy="3228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80A8B03-F134-4D46-BCF5-8B68234CFD0C}"/>
              </a:ext>
            </a:extLst>
          </p:cNvPr>
          <p:cNvSpPr/>
          <p:nvPr/>
        </p:nvSpPr>
        <p:spPr>
          <a:xfrm>
            <a:off x="1403648" y="4011910"/>
            <a:ext cx="648072" cy="2160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0CB190-0BAD-4D07-920D-801AF7475E14}"/>
              </a:ext>
            </a:extLst>
          </p:cNvPr>
          <p:cNvSpPr/>
          <p:nvPr/>
        </p:nvSpPr>
        <p:spPr>
          <a:xfrm>
            <a:off x="5515903" y="3385592"/>
            <a:ext cx="3016537" cy="1512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Int	        2Byte</a:t>
            </a:r>
          </a:p>
          <a:p>
            <a:r>
              <a:rPr lang="en-US" dirty="0"/>
              <a:t>char 	       1Byte</a:t>
            </a:r>
          </a:p>
          <a:p>
            <a:r>
              <a:rPr lang="en-US" dirty="0"/>
              <a:t>float 	       4Byte</a:t>
            </a:r>
          </a:p>
          <a:p>
            <a:r>
              <a:rPr lang="en-US" dirty="0"/>
              <a:t>void 		Error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2DE908-3F9A-45EC-AEC5-C9A02D089E14}"/>
              </a:ext>
            </a:extLst>
          </p:cNvPr>
          <p:cNvSpPr/>
          <p:nvPr/>
        </p:nvSpPr>
        <p:spPr>
          <a:xfrm>
            <a:off x="2115089" y="3968781"/>
            <a:ext cx="2641720" cy="345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Depends on it's data type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97E3D05-9BD1-4CDB-863C-81738D65BBEF}"/>
              </a:ext>
            </a:extLst>
          </p:cNvPr>
          <p:cNvSpPr/>
          <p:nvPr/>
        </p:nvSpPr>
        <p:spPr>
          <a:xfrm>
            <a:off x="4796361" y="4033664"/>
            <a:ext cx="648072" cy="2160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B730577-D13D-4607-9BD3-E2BFBFA43B8D}"/>
              </a:ext>
            </a:extLst>
          </p:cNvPr>
          <p:cNvSpPr/>
          <p:nvPr/>
        </p:nvSpPr>
        <p:spPr>
          <a:xfrm>
            <a:off x="6156176" y="3651870"/>
            <a:ext cx="648072" cy="2160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AE0FD7E-BF96-4C21-AEDD-6AC3F73891B5}"/>
              </a:ext>
            </a:extLst>
          </p:cNvPr>
          <p:cNvSpPr/>
          <p:nvPr/>
        </p:nvSpPr>
        <p:spPr>
          <a:xfrm>
            <a:off x="6156176" y="3939902"/>
            <a:ext cx="648072" cy="2160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F76590-AB88-439F-A3A8-26BDEA9399B2}"/>
              </a:ext>
            </a:extLst>
          </p:cNvPr>
          <p:cNvSpPr/>
          <p:nvPr/>
        </p:nvSpPr>
        <p:spPr>
          <a:xfrm>
            <a:off x="6156176" y="4190778"/>
            <a:ext cx="648072" cy="2160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C7C2015-BFFE-4372-AFD5-810211EA8420}"/>
              </a:ext>
            </a:extLst>
          </p:cNvPr>
          <p:cNvSpPr/>
          <p:nvPr/>
        </p:nvSpPr>
        <p:spPr>
          <a:xfrm>
            <a:off x="6156176" y="4443958"/>
            <a:ext cx="648072" cy="2160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28028-5-red-cross-clipart.png">
            <a:extLst>
              <a:ext uri="{FF2B5EF4-FFF2-40B4-BE49-F238E27FC236}">
                <a16:creationId xmlns:a16="http://schemas.microsoft.com/office/drawing/2014/main" id="{4062894D-6DA7-4BA0-887C-8865AD43ACB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12660" y="4208354"/>
            <a:ext cx="739660" cy="73966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F2BE9491-C5A7-4F27-B308-AB92C3C0CB84}"/>
              </a:ext>
            </a:extLst>
          </p:cNvPr>
          <p:cNvSpPr/>
          <p:nvPr/>
        </p:nvSpPr>
        <p:spPr>
          <a:xfrm>
            <a:off x="3131840" y="3058409"/>
            <a:ext cx="1224136" cy="1383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5EB924-7BC1-4E96-814B-BACE97DBEE86}"/>
              </a:ext>
            </a:extLst>
          </p:cNvPr>
          <p:cNvSpPr/>
          <p:nvPr/>
        </p:nvSpPr>
        <p:spPr>
          <a:xfrm>
            <a:off x="4376086" y="2896995"/>
            <a:ext cx="678783" cy="3228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ADBE1AD-FFD7-4105-94BF-3EA3BF51D164}"/>
              </a:ext>
            </a:extLst>
          </p:cNvPr>
          <p:cNvSpPr/>
          <p:nvPr/>
        </p:nvSpPr>
        <p:spPr>
          <a:xfrm>
            <a:off x="1367644" y="4506276"/>
            <a:ext cx="648072" cy="2160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Functionality of malloc()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011" y="1000114"/>
            <a:ext cx="91440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void * malloc(size_t);</a:t>
            </a: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Example:</a:t>
            </a: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714500" lvl="3" indent="-342900"/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void * p = malloc(20);</a:t>
            </a: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4C7A55-516C-412F-B89E-A31F7805387F}"/>
              </a:ext>
            </a:extLst>
          </p:cNvPr>
          <p:cNvSpPr/>
          <p:nvPr/>
        </p:nvSpPr>
        <p:spPr>
          <a:xfrm>
            <a:off x="4067944" y="1883529"/>
            <a:ext cx="1368152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unsigned int</a:t>
            </a:r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60A6EBC5-0D58-47E1-AC64-93ED4048A2D1}"/>
              </a:ext>
            </a:extLst>
          </p:cNvPr>
          <p:cNvSpPr/>
          <p:nvPr/>
        </p:nvSpPr>
        <p:spPr>
          <a:xfrm flipH="1">
            <a:off x="2432787" y="1171555"/>
            <a:ext cx="2160240" cy="731520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DE9756C1-6E2C-474A-A567-3C8AEA2F6F01}"/>
              </a:ext>
            </a:extLst>
          </p:cNvPr>
          <p:cNvSpPr/>
          <p:nvPr/>
        </p:nvSpPr>
        <p:spPr>
          <a:xfrm>
            <a:off x="5457107" y="2021365"/>
            <a:ext cx="648072" cy="165771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EA8B6-BCAF-4CB5-8F75-3F1878251455}"/>
              </a:ext>
            </a:extLst>
          </p:cNvPr>
          <p:cNvSpPr/>
          <p:nvPr/>
        </p:nvSpPr>
        <p:spPr>
          <a:xfrm>
            <a:off x="6171153" y="1877550"/>
            <a:ext cx="1800200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Number of bytes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BF8B5C-9734-4E54-8E11-916C1B6375C6}"/>
              </a:ext>
            </a:extLst>
          </p:cNvPr>
          <p:cNvSpPr/>
          <p:nvPr/>
        </p:nvSpPr>
        <p:spPr>
          <a:xfrm>
            <a:off x="632587" y="3683913"/>
            <a:ext cx="1800200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Give me an array of 20 Bytes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3E52F6-05E8-43DA-ABBE-1CD4CD9E18CB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432787" y="3466710"/>
            <a:ext cx="843069" cy="5052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Cloud 14">
            <a:extLst>
              <a:ext uri="{FF2B5EF4-FFF2-40B4-BE49-F238E27FC236}">
                <a16:creationId xmlns:a16="http://schemas.microsoft.com/office/drawing/2014/main" id="{4B8FE6C9-AA3E-4607-B02A-50023AA71DD5}"/>
              </a:ext>
            </a:extLst>
          </p:cNvPr>
          <p:cNvSpPr/>
          <p:nvPr/>
        </p:nvSpPr>
        <p:spPr>
          <a:xfrm>
            <a:off x="4175955" y="2571750"/>
            <a:ext cx="4947033" cy="2232248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2671446-2FE8-4865-AC7E-C21F11726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142889"/>
              </p:ext>
            </p:extLst>
          </p:nvPr>
        </p:nvGraphicFramePr>
        <p:xfrm>
          <a:off x="4593027" y="3466710"/>
          <a:ext cx="41656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3543714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124586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247478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75688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8673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42298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4615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8600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302487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09252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335348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990462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964555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753779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04975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139422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863991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33219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17991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01158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188879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C311413C-3A3F-44C2-9304-F1359EA7BA5C}"/>
              </a:ext>
            </a:extLst>
          </p:cNvPr>
          <p:cNvSpPr/>
          <p:nvPr/>
        </p:nvSpPr>
        <p:spPr>
          <a:xfrm>
            <a:off x="6144088" y="2814958"/>
            <a:ext cx="864096" cy="3708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1D9067-D803-4447-8D1B-B8E8F0D97AD8}"/>
              </a:ext>
            </a:extLst>
          </p:cNvPr>
          <p:cNvSpPr txBox="1"/>
          <p:nvPr/>
        </p:nvSpPr>
        <p:spPr>
          <a:xfrm>
            <a:off x="4315158" y="315740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7634B0-82C7-40BC-8571-53434FEBC591}"/>
              </a:ext>
            </a:extLst>
          </p:cNvPr>
          <p:cNvSpPr txBox="1"/>
          <p:nvPr/>
        </p:nvSpPr>
        <p:spPr>
          <a:xfrm>
            <a:off x="8383753" y="316349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3020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B26AE5-E551-4FCF-A1AC-EC732CB9DBD0}"/>
              </a:ext>
            </a:extLst>
          </p:cNvPr>
          <p:cNvSpPr/>
          <p:nvPr/>
        </p:nvSpPr>
        <p:spPr>
          <a:xfrm>
            <a:off x="3131840" y="4301121"/>
            <a:ext cx="741106" cy="2868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3000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FE13DC-C7AA-4D89-832E-B44A753D07B4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872946" y="4083920"/>
            <a:ext cx="843070" cy="360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E5EA320-88B1-4951-8C86-9D5BF20046C9}"/>
              </a:ext>
            </a:extLst>
          </p:cNvPr>
          <p:cNvSpPr txBox="1"/>
          <p:nvPr/>
        </p:nvSpPr>
        <p:spPr>
          <a:xfrm>
            <a:off x="3338633" y="45682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E716F6-C592-40BD-B1F0-8B151E179F52}"/>
              </a:ext>
            </a:extLst>
          </p:cNvPr>
          <p:cNvSpPr/>
          <p:nvPr/>
        </p:nvSpPr>
        <p:spPr>
          <a:xfrm>
            <a:off x="3059832" y="3785086"/>
            <a:ext cx="864096" cy="370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D2494EB5-C0EB-49DD-9B8A-81C4453684C4}"/>
              </a:ext>
            </a:extLst>
          </p:cNvPr>
          <p:cNvSpPr/>
          <p:nvPr/>
        </p:nvSpPr>
        <p:spPr>
          <a:xfrm rot="5400000">
            <a:off x="6431767" y="2056432"/>
            <a:ext cx="405948" cy="4083429"/>
          </a:xfrm>
          <a:prstGeom prst="rightBrace">
            <a:avLst>
              <a:gd name="adj1" fmla="val 32991"/>
              <a:gd name="adj2" fmla="val 50151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3752C60-15A4-48CE-AF6A-27B428F08A6C}"/>
              </a:ext>
            </a:extLst>
          </p:cNvPr>
          <p:cNvSpPr/>
          <p:nvPr/>
        </p:nvSpPr>
        <p:spPr>
          <a:xfrm>
            <a:off x="6073406" y="4349585"/>
            <a:ext cx="1152129" cy="405948"/>
          </a:xfrm>
          <a:prstGeom prst="roundRect">
            <a:avLst>
              <a:gd name="adj" fmla="val 3188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 Bytes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68AA48-D5F5-443B-A334-EA59294F4BDC}"/>
              </a:ext>
            </a:extLst>
          </p:cNvPr>
          <p:cNvSpPr txBox="1"/>
          <p:nvPr/>
        </p:nvSpPr>
        <p:spPr>
          <a:xfrm>
            <a:off x="2124204" y="4453962"/>
            <a:ext cx="986593" cy="483632"/>
          </a:xfrm>
          <a:prstGeom prst="roundRect">
            <a:avLst>
              <a:gd name="adj" fmla="val 4153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 Byte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37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4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5" name="Picture 34" descr="ccccccccccccccccccccccc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9058" y="1857370"/>
            <a:ext cx="1428760" cy="15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357554" y="2214560"/>
            <a:ext cx="5256584" cy="720000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51799" y="3071816"/>
            <a:ext cx="5256584" cy="720002"/>
            <a:chOff x="3131840" y="1491629"/>
            <a:chExt cx="5256584" cy="576065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57554" y="221456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46044" y="310595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26144" y="2357436"/>
            <a:ext cx="485778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>
                <a:solidFill>
                  <a:srgbClr val="0070C0"/>
                </a:solidFill>
                <a:cs typeface="Georgia"/>
              </a:rPr>
              <a:t>Dynamic Memory Allocation</a:t>
            </a: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1500180"/>
            <a:ext cx="2510595" cy="278608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726144" y="3286130"/>
            <a:ext cx="500066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>
                <a:solidFill>
                  <a:srgbClr val="92D050"/>
                </a:solidFill>
                <a:latin typeface="+mj-lt"/>
                <a:cs typeface="Georgia"/>
              </a:rPr>
              <a:t>Some Example 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Dynamic Memory Allocation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/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In Computer Science the meaning of the term "Dynamic" is activities that happen</a:t>
            </a:r>
          </a:p>
          <a:p>
            <a:pPr marL="800100" lvl="1" indent="-342900"/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at runtime</a:t>
            </a:r>
          </a:p>
          <a:p>
            <a:pPr marL="800100" lvl="1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800100" lvl="1" indent="-342900"/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Then Dynamic Memory Allocation will be termed as Memory allocation at run time</a:t>
            </a:r>
          </a:p>
          <a:p>
            <a:pPr marL="800100" lvl="1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800100" lvl="1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800100" lvl="1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800100" lvl="1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800100" lvl="1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800100" lvl="1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800100" lvl="1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800100" lvl="1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800100" lvl="1" indent="-342900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6A2217-E4D2-4F5C-8553-F380334FA700}"/>
              </a:ext>
            </a:extLst>
          </p:cNvPr>
          <p:cNvSpPr/>
          <p:nvPr/>
        </p:nvSpPr>
        <p:spPr>
          <a:xfrm>
            <a:off x="2915816" y="2499742"/>
            <a:ext cx="3024336" cy="564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Dynamic Memory Allocation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ECC05A-3632-487C-8F71-A0ACC77E966B}"/>
              </a:ext>
            </a:extLst>
          </p:cNvPr>
          <p:cNvCxnSpPr>
            <a:cxnSpLocks/>
          </p:cNvCxnSpPr>
          <p:nvPr/>
        </p:nvCxnSpPr>
        <p:spPr>
          <a:xfrm>
            <a:off x="3059832" y="2900073"/>
            <a:ext cx="864096" cy="1"/>
          </a:xfrm>
          <a:prstGeom prst="lin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084FAD-E955-4E71-A14F-FE1E945D190C}"/>
              </a:ext>
            </a:extLst>
          </p:cNvPr>
          <p:cNvCxnSpPr/>
          <p:nvPr/>
        </p:nvCxnSpPr>
        <p:spPr>
          <a:xfrm>
            <a:off x="3491880" y="2900073"/>
            <a:ext cx="0" cy="564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5DC84AB-0A5F-4D2D-9594-41A072FF808E}"/>
              </a:ext>
            </a:extLst>
          </p:cNvPr>
          <p:cNvSpPr/>
          <p:nvPr/>
        </p:nvSpPr>
        <p:spPr>
          <a:xfrm>
            <a:off x="2699792" y="3455315"/>
            <a:ext cx="216022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Things which happen</a:t>
            </a:r>
          </a:p>
          <a:p>
            <a:pPr algn="ctr"/>
            <a:r>
              <a:rPr lang="en-US" dirty="0"/>
              <a:t>at runtime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E676ED-77A6-47E0-8D10-22E8CF45B884}"/>
              </a:ext>
            </a:extLst>
          </p:cNvPr>
          <p:cNvSpPr/>
          <p:nvPr/>
        </p:nvSpPr>
        <p:spPr>
          <a:xfrm>
            <a:off x="2889086" y="4270404"/>
            <a:ext cx="226873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Memory allocation</a:t>
            </a:r>
          </a:p>
          <a:p>
            <a:pPr algn="ctr"/>
            <a:r>
              <a:rPr lang="en-US" dirty="0"/>
              <a:t>at runtime</a:t>
            </a: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570ACA9E-6356-4CCC-A231-00ADF1A9EC77}"/>
              </a:ext>
            </a:extLst>
          </p:cNvPr>
          <p:cNvSpPr/>
          <p:nvPr/>
        </p:nvSpPr>
        <p:spPr>
          <a:xfrm>
            <a:off x="2250994" y="2859782"/>
            <a:ext cx="611560" cy="197652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Types of Memory Allocation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1101744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A086B9-2FAF-4962-82F1-4B818D3FCE3B}"/>
              </a:ext>
            </a:extLst>
          </p:cNvPr>
          <p:cNvSpPr/>
          <p:nvPr/>
        </p:nvSpPr>
        <p:spPr>
          <a:xfrm>
            <a:off x="2987824" y="1101744"/>
            <a:ext cx="2952328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Types of Memory Allocation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FE0178F-CB16-472C-9C25-2AE05ACC46A5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499960" y="1635646"/>
            <a:ext cx="2565574" cy="4870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45CD0BD-DB0C-4A4D-9E66-1FF2A37C8223}"/>
              </a:ext>
            </a:extLst>
          </p:cNvPr>
          <p:cNvSpPr/>
          <p:nvPr/>
        </p:nvSpPr>
        <p:spPr>
          <a:xfrm>
            <a:off x="5475157" y="2122661"/>
            <a:ext cx="3180754" cy="9531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Dynamic Memory Allocation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Memory Allocation at runtime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14EA53-DFED-44E2-90D7-1F5C7CCED4B2}"/>
              </a:ext>
            </a:extLst>
          </p:cNvPr>
          <p:cNvSpPr/>
          <p:nvPr/>
        </p:nvSpPr>
        <p:spPr>
          <a:xfrm>
            <a:off x="602302" y="2122661"/>
            <a:ext cx="2952328" cy="9531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Static Memory Allocation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Compile time allocation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C89480-E1FD-4EC8-AB52-1D04F1D096AA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078466" y="1635646"/>
            <a:ext cx="2421494" cy="4870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C895058-6A20-4A50-8EBA-135AB8F44CBC}"/>
              </a:ext>
            </a:extLst>
          </p:cNvPr>
          <p:cNvSpPr/>
          <p:nvPr/>
        </p:nvSpPr>
        <p:spPr>
          <a:xfrm>
            <a:off x="602302" y="3579862"/>
            <a:ext cx="2817570" cy="1152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 a;</a:t>
            </a:r>
          </a:p>
          <a:p>
            <a:endParaRPr lang="en-US" dirty="0"/>
          </a:p>
          <a:p>
            <a:r>
              <a:rPr lang="en-US" dirty="0"/>
              <a:t>Int arr[10];</a:t>
            </a:r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05DC78AD-ED90-4059-B822-4518A16690B4}"/>
              </a:ext>
            </a:extLst>
          </p:cNvPr>
          <p:cNvSpPr/>
          <p:nvPr/>
        </p:nvSpPr>
        <p:spPr>
          <a:xfrm>
            <a:off x="1187624" y="3841120"/>
            <a:ext cx="1008112" cy="2006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F244683-2EE8-4FBF-B4B8-F585DC5A007C}"/>
              </a:ext>
            </a:extLst>
          </p:cNvPr>
          <p:cNvSpPr/>
          <p:nvPr/>
        </p:nvSpPr>
        <p:spPr>
          <a:xfrm>
            <a:off x="2221539" y="3795886"/>
            <a:ext cx="832721" cy="300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 Byte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2EE0AF4B-AA11-4B62-A4C4-275FAE37065E}"/>
              </a:ext>
            </a:extLst>
          </p:cNvPr>
          <p:cNvSpPr/>
          <p:nvPr/>
        </p:nvSpPr>
        <p:spPr>
          <a:xfrm>
            <a:off x="1763688" y="4345176"/>
            <a:ext cx="432048" cy="2108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8F3357-763E-44B0-9D46-C6AD9E9A88DF}"/>
              </a:ext>
            </a:extLst>
          </p:cNvPr>
          <p:cNvSpPr/>
          <p:nvPr/>
        </p:nvSpPr>
        <p:spPr>
          <a:xfrm>
            <a:off x="2250919" y="4291045"/>
            <a:ext cx="1015996" cy="3190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 Bytes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2018C6A2-37BA-4260-ACE9-E73B0D5E29DF}"/>
              </a:ext>
            </a:extLst>
          </p:cNvPr>
          <p:cNvSpPr/>
          <p:nvPr/>
        </p:nvSpPr>
        <p:spPr>
          <a:xfrm>
            <a:off x="3266915" y="3841120"/>
            <a:ext cx="440989" cy="769016"/>
          </a:xfrm>
          <a:prstGeom prst="rightBrace">
            <a:avLst>
              <a:gd name="adj1" fmla="val 26252"/>
              <a:gd name="adj2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B40941-A60E-423C-B056-10A6EB9D494E}"/>
              </a:ext>
            </a:extLst>
          </p:cNvPr>
          <p:cNvSpPr/>
          <p:nvPr/>
        </p:nvSpPr>
        <p:spPr>
          <a:xfrm>
            <a:off x="3779911" y="3471471"/>
            <a:ext cx="4176465" cy="13847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calculation for variables/arrays declared in this way are done at compile time thus, this type of calculation is known as static memory allocation or compile-time</a:t>
            </a:r>
          </a:p>
          <a:p>
            <a:pPr algn="ctr"/>
            <a:r>
              <a:rPr lang="en-US" dirty="0"/>
              <a:t>allocation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Dynamic Memory Allocation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Concerning array, the programmer can't always decide the size of the array that will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be required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If we want to create a user-defined size of the array then we should go for Dynamic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Memory Allocation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5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How is Dynamic Memory Allocation performed in C?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In C language to allocate memory at runtime, we have to call a predefined function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called malloc()</a:t>
            </a:r>
          </a:p>
          <a:p>
            <a:pPr lvl="1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Header File: alloc.h</a:t>
            </a:r>
          </a:p>
          <a:p>
            <a:pPr lvl="1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Prototype of function malloc():</a:t>
            </a:r>
          </a:p>
          <a:p>
            <a:pPr lvl="1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77325B-B96A-48DA-98CA-1B44B5269FC0}"/>
              </a:ext>
            </a:extLst>
          </p:cNvPr>
          <p:cNvSpPr/>
          <p:nvPr/>
        </p:nvSpPr>
        <p:spPr>
          <a:xfrm>
            <a:off x="2843808" y="3147814"/>
            <a:ext cx="2448272" cy="636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void * malloc(size_t);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845DFB7-AEB6-4392-9C54-58630515412F}"/>
              </a:ext>
            </a:extLst>
          </p:cNvPr>
          <p:cNvCxnSpPr>
            <a:cxnSpLocks/>
          </p:cNvCxnSpPr>
          <p:nvPr/>
        </p:nvCxnSpPr>
        <p:spPr>
          <a:xfrm flipV="1">
            <a:off x="1907704" y="3579862"/>
            <a:ext cx="1296144" cy="4903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6AB6CAF-65B8-4D17-9C18-C20379880D94}"/>
              </a:ext>
            </a:extLst>
          </p:cNvPr>
          <p:cNvSpPr/>
          <p:nvPr/>
        </p:nvSpPr>
        <p:spPr>
          <a:xfrm>
            <a:off x="857224" y="4143386"/>
            <a:ext cx="1194496" cy="5886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</a:t>
            </a:r>
          </a:p>
          <a:p>
            <a:pPr algn="ctr"/>
            <a:r>
              <a:rPr lang="en-US" dirty="0"/>
              <a:t>type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FBC3DD-A000-429A-A423-2296DCE710AA}"/>
              </a:ext>
            </a:extLst>
          </p:cNvPr>
          <p:cNvCxnSpPr>
            <a:cxnSpLocks/>
          </p:cNvCxnSpPr>
          <p:nvPr/>
        </p:nvCxnSpPr>
        <p:spPr>
          <a:xfrm flipV="1">
            <a:off x="3956496" y="3579862"/>
            <a:ext cx="2928" cy="6067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9394D8A-FF79-4D99-B26B-5FE0517F2615}"/>
              </a:ext>
            </a:extLst>
          </p:cNvPr>
          <p:cNvSpPr/>
          <p:nvPr/>
        </p:nvSpPr>
        <p:spPr>
          <a:xfrm>
            <a:off x="3338064" y="4186609"/>
            <a:ext cx="1194496" cy="5886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  <a:p>
            <a:pPr algn="ctr"/>
            <a:r>
              <a:rPr lang="en-US" dirty="0"/>
              <a:t>Name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47CF09-FC02-41A9-9096-75B081396FD0}"/>
              </a:ext>
            </a:extLst>
          </p:cNvPr>
          <p:cNvCxnSpPr>
            <a:cxnSpLocks/>
          </p:cNvCxnSpPr>
          <p:nvPr/>
        </p:nvCxnSpPr>
        <p:spPr>
          <a:xfrm flipH="1" flipV="1">
            <a:off x="4712072" y="3579862"/>
            <a:ext cx="1413284" cy="563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B2E4F63-E3AE-471C-BFFB-38A062E0FD66}"/>
              </a:ext>
            </a:extLst>
          </p:cNvPr>
          <p:cNvSpPr/>
          <p:nvPr/>
        </p:nvSpPr>
        <p:spPr>
          <a:xfrm>
            <a:off x="5516560" y="4153129"/>
            <a:ext cx="1407428" cy="6220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Argument</a:t>
            </a:r>
          </a:p>
          <a:p>
            <a:pPr algn="ctr"/>
            <a:r>
              <a:rPr lang="en-US" dirty="0"/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What is size_t?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To understand size_t we first have to understand how can we alias a data type in 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C Language by the user defined identifier</a:t>
            </a:r>
          </a:p>
          <a:p>
            <a:pPr lvl="1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1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For this we have to study a concept known as typedef in C language</a:t>
            </a:r>
          </a:p>
          <a:p>
            <a:pPr lvl="1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Using the keyword "typedef"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Syntax of typedef: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typedef &lt;old_data_type&gt; &lt;</a:t>
            </a:r>
            <a:r>
              <a:rPr lang="en-US" b="1" dirty="0" err="1">
                <a:solidFill>
                  <a:schemeClr val="bg1"/>
                </a:solidFill>
                <a:sym typeface="Wingdings" pitchFamily="2" charset="2"/>
              </a:rPr>
              <a:t>new_name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&gt;;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Ex: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typedef int number;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B56DDE-9705-4DF6-8F6A-410A740C0DC3}"/>
              </a:ext>
            </a:extLst>
          </p:cNvPr>
          <p:cNvSpPr/>
          <p:nvPr/>
        </p:nvSpPr>
        <p:spPr>
          <a:xfrm>
            <a:off x="423265" y="3823538"/>
            <a:ext cx="3528392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 are telling the compiler that the data type int should also be named as the number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1258B90-F498-4409-A492-A7B7F3BA0D5A}"/>
              </a:ext>
            </a:extLst>
          </p:cNvPr>
          <p:cNvCxnSpPr>
            <a:cxnSpLocks/>
          </p:cNvCxnSpPr>
          <p:nvPr/>
        </p:nvCxnSpPr>
        <p:spPr>
          <a:xfrm flipV="1">
            <a:off x="2187461" y="3128150"/>
            <a:ext cx="224299" cy="6953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8E9D779-5AE7-4F8C-B99F-561A6017FCFC}"/>
              </a:ext>
            </a:extLst>
          </p:cNvPr>
          <p:cNvSpPr/>
          <p:nvPr/>
        </p:nvSpPr>
        <p:spPr>
          <a:xfrm>
            <a:off x="5508104" y="1563638"/>
            <a:ext cx="3428655" cy="32680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/>
              <a:t>typedef int number;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void main()</a:t>
            </a:r>
          </a:p>
          <a:p>
            <a:pPr lvl="1"/>
            <a:r>
              <a:rPr lang="en-US" dirty="0"/>
              <a:t>{</a:t>
            </a:r>
          </a:p>
          <a:p>
            <a:pPr lvl="1"/>
            <a:r>
              <a:rPr lang="en-US" dirty="0"/>
              <a:t>    number a;</a:t>
            </a:r>
          </a:p>
          <a:p>
            <a:pPr lvl="1"/>
            <a:r>
              <a:rPr lang="en-US" dirty="0"/>
              <a:t>    number b;</a:t>
            </a:r>
          </a:p>
          <a:p>
            <a:pPr lvl="1"/>
            <a:r>
              <a:rPr lang="en-US" dirty="0"/>
              <a:t>    int c;</a:t>
            </a:r>
          </a:p>
          <a:p>
            <a:pPr lvl="1"/>
            <a:r>
              <a:rPr lang="en-US" dirty="0"/>
              <a:t>    .</a:t>
            </a:r>
          </a:p>
          <a:p>
            <a:pPr lvl="1"/>
            <a:r>
              <a:rPr lang="en-US" dirty="0"/>
              <a:t>    .</a:t>
            </a:r>
          </a:p>
          <a:p>
            <a:pPr lvl="1"/>
            <a:r>
              <a:rPr lang="en-US" dirty="0"/>
              <a:t>    .</a:t>
            </a:r>
          </a:p>
          <a:p>
            <a:pPr lvl="1"/>
            <a:r>
              <a:rPr lang="en-US" dirty="0"/>
              <a:t>}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F847E9F-B209-435F-8D85-2E4E596F0F18}"/>
              </a:ext>
            </a:extLst>
          </p:cNvPr>
          <p:cNvSpPr/>
          <p:nvPr/>
        </p:nvSpPr>
        <p:spPr>
          <a:xfrm>
            <a:off x="3934558" y="2916115"/>
            <a:ext cx="1556447" cy="14059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size_t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031383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There is a typedef mentioned by the C language compiler: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4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typedef unsigned int size_t;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C language itself has given 2 names to the data type unsigned int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1. unsigned int</a:t>
            </a: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2. size_t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This line is mentioned in the following header files: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4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1. alloc.h</a:t>
            </a:r>
          </a:p>
          <a:p>
            <a:pPr lvl="4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2. stdlib.h</a:t>
            </a:r>
          </a:p>
          <a:p>
            <a:pPr lvl="4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3. string.h.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37813</TotalTime>
  <Words>849</Words>
  <Application>Microsoft Office PowerPoint</Application>
  <PresentationFormat>On-screen Show (16:9)</PresentationFormat>
  <Paragraphs>272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Wingdings</vt:lpstr>
      <vt:lpstr>Contents Slide Master</vt:lpstr>
      <vt:lpstr>Section Break Slide Master</vt:lpstr>
      <vt:lpstr>Office Theme</vt:lpstr>
      <vt:lpstr>PowerPoint Presentation</vt:lpstr>
      <vt:lpstr>Today’s Agenda</vt:lpstr>
      <vt:lpstr>Dynamic Memory Allocation</vt:lpstr>
      <vt:lpstr>Types of Memory Allocation</vt:lpstr>
      <vt:lpstr>Dynamic Memory Allocation</vt:lpstr>
      <vt:lpstr>How is Dynamic Memory Allocation performed in C?</vt:lpstr>
      <vt:lpstr>What is size_t?</vt:lpstr>
      <vt:lpstr>Using the keyword "typedef"</vt:lpstr>
      <vt:lpstr>size_t</vt:lpstr>
      <vt:lpstr>How is Dynamic Memory Allocation performed in C?</vt:lpstr>
      <vt:lpstr>What is a void pointer?</vt:lpstr>
      <vt:lpstr>How the pointer access the value of a variable</vt:lpstr>
      <vt:lpstr>Solution</vt:lpstr>
      <vt:lpstr>Functionality of malloc()</vt:lpstr>
      <vt:lpstr>End of Lecture 37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Shubham Sonkar</cp:lastModifiedBy>
  <cp:revision>1378</cp:revision>
  <dcterms:created xsi:type="dcterms:W3CDTF">2016-12-05T23:26:54Z</dcterms:created>
  <dcterms:modified xsi:type="dcterms:W3CDTF">2021-05-28T11:15:35Z</dcterms:modified>
</cp:coreProperties>
</file>