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8"/>
  </p:notesMasterIdLst>
  <p:sldIdLst>
    <p:sldId id="354" r:id="rId4"/>
    <p:sldId id="324" r:id="rId5"/>
    <p:sldId id="445" r:id="rId6"/>
    <p:sldId id="499" r:id="rId7"/>
    <p:sldId id="522" r:id="rId8"/>
    <p:sldId id="523" r:id="rId9"/>
    <p:sldId id="506" r:id="rId10"/>
    <p:sldId id="507" r:id="rId11"/>
    <p:sldId id="525" r:id="rId12"/>
    <p:sldId id="526" r:id="rId13"/>
    <p:sldId id="509" r:id="rId14"/>
    <p:sldId id="528" r:id="rId15"/>
    <p:sldId id="529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08E64D"/>
    <a:srgbClr val="0000CC"/>
    <a:srgbClr val="FFFFFF"/>
    <a:srgbClr val="F2A40D"/>
    <a:srgbClr val="058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90" d="100"/>
          <a:sy n="90" d="100"/>
        </p:scale>
        <p:origin x="93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D91A1-4382-488F-A9AE-3FF6AB4F62B3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80417-C5BD-43CE-9E4F-870D0156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0417-C5BD-43CE-9E4F-870D01567E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0417-C5BD-43CE-9E4F-870D01567E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0417-C5BD-43CE-9E4F-870D01567E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0417-C5BD-43CE-9E4F-870D01567E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0417-C5BD-43CE-9E4F-870D01567E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Memory Diagram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51256595-4B94-4818-A533-7F7E2467C440}"/>
              </a:ext>
            </a:extLst>
          </p:cNvPr>
          <p:cNvSpPr/>
          <p:nvPr/>
        </p:nvSpPr>
        <p:spPr>
          <a:xfrm>
            <a:off x="1711179" y="1000102"/>
            <a:ext cx="7339326" cy="38759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11817602-36DC-49CE-96FF-BDA9FBAA1AF7}"/>
              </a:ext>
            </a:extLst>
          </p:cNvPr>
          <p:cNvGraphicFramePr>
            <a:graphicFrameLocks noGrp="1"/>
          </p:cNvGraphicFramePr>
          <p:nvPr/>
        </p:nvGraphicFramePr>
        <p:xfrm>
          <a:off x="2339752" y="2746630"/>
          <a:ext cx="6264223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4889">
                  <a:extLst>
                    <a:ext uri="{9D8B030D-6E8A-4147-A177-3AD203B41FA5}">
                      <a16:colId xmlns:a16="http://schemas.microsoft.com/office/drawing/2014/main" val="3354371458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2112458647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4224747820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2175688015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528673000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3154229807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125461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887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301B82-5143-4D34-91AE-9601B3B3069B}"/>
              </a:ext>
            </a:extLst>
          </p:cNvPr>
          <p:cNvSpPr/>
          <p:nvPr/>
        </p:nvSpPr>
        <p:spPr>
          <a:xfrm>
            <a:off x="4788024" y="1543743"/>
            <a:ext cx="86409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20AA0-7294-4951-881F-4C1F909CC2C0}"/>
              </a:ext>
            </a:extLst>
          </p:cNvPr>
          <p:cNvSpPr txBox="1"/>
          <p:nvPr/>
        </p:nvSpPr>
        <p:spPr>
          <a:xfrm>
            <a:off x="2106731" y="2410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D09FA-8D23-4936-BE6B-532B570895F8}"/>
              </a:ext>
            </a:extLst>
          </p:cNvPr>
          <p:cNvSpPr txBox="1"/>
          <p:nvPr/>
        </p:nvSpPr>
        <p:spPr>
          <a:xfrm>
            <a:off x="8311269" y="2443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13CD9-3034-4D94-A803-7F9D2F0E573A}"/>
              </a:ext>
            </a:extLst>
          </p:cNvPr>
          <p:cNvSpPr/>
          <p:nvPr/>
        </p:nvSpPr>
        <p:spPr>
          <a:xfrm>
            <a:off x="384777" y="3581041"/>
            <a:ext cx="741106" cy="286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15B9B-784E-4132-96E3-B4BC1B5DEB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25883" y="3126334"/>
            <a:ext cx="1213869" cy="598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2BC59-F70D-460B-95F0-30E4B5AD2499}"/>
              </a:ext>
            </a:extLst>
          </p:cNvPr>
          <p:cNvSpPr txBox="1"/>
          <p:nvPr/>
        </p:nvSpPr>
        <p:spPr>
          <a:xfrm>
            <a:off x="591570" y="3848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78CC9-909A-4F03-9BC0-7AD1E53DDEC3}"/>
              </a:ext>
            </a:extLst>
          </p:cNvPr>
          <p:cNvSpPr/>
          <p:nvPr/>
        </p:nvSpPr>
        <p:spPr>
          <a:xfrm>
            <a:off x="312769" y="3065006"/>
            <a:ext cx="864096" cy="370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119254C-EAB0-4A75-AD27-7D7BF43E6577}"/>
              </a:ext>
            </a:extLst>
          </p:cNvPr>
          <p:cNvSpPr/>
          <p:nvPr/>
        </p:nvSpPr>
        <p:spPr>
          <a:xfrm rot="5400000">
            <a:off x="5268888" y="245957"/>
            <a:ext cx="405948" cy="6264220"/>
          </a:xfrm>
          <a:prstGeom prst="rightBrace">
            <a:avLst>
              <a:gd name="adj1" fmla="val 32991"/>
              <a:gd name="adj2" fmla="val 5015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60EC0B-DD29-4EB5-A656-D0ABCCC6D5FD}"/>
              </a:ext>
            </a:extLst>
          </p:cNvPr>
          <p:cNvSpPr/>
          <p:nvPr/>
        </p:nvSpPr>
        <p:spPr>
          <a:xfrm>
            <a:off x="4975910" y="3664920"/>
            <a:ext cx="1152129" cy="405948"/>
          </a:xfrm>
          <a:prstGeom prst="roundRect">
            <a:avLst>
              <a:gd name="adj" fmla="val 318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F9B89-96F7-4586-9466-C703E3307DEC}"/>
              </a:ext>
            </a:extLst>
          </p:cNvPr>
          <p:cNvSpPr txBox="1"/>
          <p:nvPr/>
        </p:nvSpPr>
        <p:spPr>
          <a:xfrm>
            <a:off x="251520" y="4227934"/>
            <a:ext cx="986593" cy="483632"/>
          </a:xfrm>
          <a:prstGeom prst="roundRect">
            <a:avLst>
              <a:gd name="adj" fmla="val 415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Byte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2F6974-E19F-4CA9-8167-D4FB22182BD6}"/>
              </a:ext>
            </a:extLst>
          </p:cNvPr>
          <p:cNvSpPr/>
          <p:nvPr/>
        </p:nvSpPr>
        <p:spPr>
          <a:xfrm>
            <a:off x="113043" y="1143599"/>
            <a:ext cx="2370725" cy="662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the input taken</a:t>
            </a:r>
          </a:p>
          <a:p>
            <a:pPr algn="ctr"/>
            <a:r>
              <a:rPr lang="en-US" dirty="0"/>
              <a:t>From the 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2DBCEC-71C8-4577-A5A1-23F9DB37E21F}"/>
              </a:ext>
            </a:extLst>
          </p:cNvPr>
          <p:cNvSpPr txBox="1"/>
          <p:nvPr/>
        </p:nvSpPr>
        <p:spPr>
          <a:xfrm>
            <a:off x="2871429" y="2410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A588A2-BF19-4903-8FDC-71A5225424F2}"/>
              </a:ext>
            </a:extLst>
          </p:cNvPr>
          <p:cNvSpPr txBox="1"/>
          <p:nvPr/>
        </p:nvSpPr>
        <p:spPr>
          <a:xfrm>
            <a:off x="3775241" y="24184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67199-C5BB-43D4-9921-7857718F86B6}"/>
              </a:ext>
            </a:extLst>
          </p:cNvPr>
          <p:cNvSpPr txBox="1"/>
          <p:nvPr/>
        </p:nvSpPr>
        <p:spPr>
          <a:xfrm>
            <a:off x="4711345" y="2427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64241-3495-42B1-A21A-CE3FC36F1D70}"/>
              </a:ext>
            </a:extLst>
          </p:cNvPr>
          <p:cNvSpPr txBox="1"/>
          <p:nvPr/>
        </p:nvSpPr>
        <p:spPr>
          <a:xfrm>
            <a:off x="5580112" y="2427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FA645B-FBB9-40A3-A4F8-8E27F5B6AF9B}"/>
              </a:ext>
            </a:extLst>
          </p:cNvPr>
          <p:cNvSpPr txBox="1"/>
          <p:nvPr/>
        </p:nvSpPr>
        <p:spPr>
          <a:xfrm>
            <a:off x="6511545" y="24184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14D9C-B7FA-4C0A-B9F3-41CBD0CBA528}"/>
              </a:ext>
            </a:extLst>
          </p:cNvPr>
          <p:cNvSpPr txBox="1"/>
          <p:nvPr/>
        </p:nvSpPr>
        <p:spPr>
          <a:xfrm>
            <a:off x="7375641" y="2427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48583-2303-42CB-8E49-104C32EEF7A1}"/>
              </a:ext>
            </a:extLst>
          </p:cNvPr>
          <p:cNvSpPr txBox="1"/>
          <p:nvPr/>
        </p:nvSpPr>
        <p:spPr>
          <a:xfrm>
            <a:off x="2661975" y="3057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1431D-7B7E-42E7-B35C-B259E34ED597}"/>
              </a:ext>
            </a:extLst>
          </p:cNvPr>
          <p:cNvSpPr txBox="1"/>
          <p:nvPr/>
        </p:nvSpPr>
        <p:spPr>
          <a:xfrm>
            <a:off x="3550234" y="3066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14494-724B-4AE7-9407-CFB106B0FE39}"/>
              </a:ext>
            </a:extLst>
          </p:cNvPr>
          <p:cNvSpPr txBox="1"/>
          <p:nvPr/>
        </p:nvSpPr>
        <p:spPr>
          <a:xfrm>
            <a:off x="4414330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EDCB7-6BD6-42E3-9709-CE33BEB97BEA}"/>
              </a:ext>
            </a:extLst>
          </p:cNvPr>
          <p:cNvSpPr txBox="1"/>
          <p:nvPr/>
        </p:nvSpPr>
        <p:spPr>
          <a:xfrm>
            <a:off x="5364088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B29E1-B7D4-4EFD-9173-7C71786351BC}"/>
              </a:ext>
            </a:extLst>
          </p:cNvPr>
          <p:cNvSpPr txBox="1"/>
          <p:nvPr/>
        </p:nvSpPr>
        <p:spPr>
          <a:xfrm>
            <a:off x="6228184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EF8E80-EF1F-4143-A199-376B69B45C82}"/>
              </a:ext>
            </a:extLst>
          </p:cNvPr>
          <p:cNvSpPr txBox="1"/>
          <p:nvPr/>
        </p:nvSpPr>
        <p:spPr>
          <a:xfrm>
            <a:off x="7078626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01CA43-10EC-4D1D-89B5-E6CCE6DCA8C0}"/>
              </a:ext>
            </a:extLst>
          </p:cNvPr>
          <p:cNvSpPr txBox="1"/>
          <p:nvPr/>
        </p:nvSpPr>
        <p:spPr>
          <a:xfrm>
            <a:off x="8014730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409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Sample input/output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752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how many numbers of elements you want to store?: 7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10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20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30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40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50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60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 70</a:t>
            </a:r>
          </a:p>
          <a:p>
            <a:pPr marL="1714500" lvl="3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Sum: 280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Average: 40.000000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Sample input/output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75237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1714500" lvl="3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how many number of elements you want to store?: -1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Sorry! Insufficient memory</a:t>
            </a:r>
          </a:p>
          <a:p>
            <a:pPr marL="1714500" lvl="3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1 (0x1)   execution time : 4.022 s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61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Sample input/output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7523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1714500" lvl="3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how many number of elements you want to store?: 0</a:t>
            </a:r>
          </a:p>
          <a:p>
            <a:pPr marL="1714500" lvl="3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Sum: 0</a:t>
            </a:r>
          </a:p>
          <a:p>
            <a:pPr marL="1714500" lvl="3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Average: -1.#IND00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63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38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Dynamic Memory Allocation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Dynamic Memory Allocation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Function: 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malloc()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Header File: 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2171700" lvl="4" indent="-342900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alloc.h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Prototype: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543300" lvl="7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* malloc(size_t);</a:t>
            </a:r>
          </a:p>
          <a:p>
            <a:pPr marL="2171700" lvl="4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2171700" lvl="4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2171700" lvl="4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3307D-BFA2-452E-9F60-BFB362483BC0}"/>
              </a:ext>
            </a:extLst>
          </p:cNvPr>
          <p:cNvSpPr/>
          <p:nvPr/>
        </p:nvSpPr>
        <p:spPr>
          <a:xfrm>
            <a:off x="611560" y="4226603"/>
            <a:ext cx="2160240" cy="628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Address of the dynamic block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7AEAEF-D7F4-43BA-A138-7020861A01F8}"/>
              </a:ext>
            </a:extLst>
          </p:cNvPr>
          <p:cNvCxnSpPr>
            <a:cxnSpLocks/>
          </p:cNvCxnSpPr>
          <p:nvPr/>
        </p:nvCxnSpPr>
        <p:spPr>
          <a:xfrm flipV="1">
            <a:off x="2771800" y="4143386"/>
            <a:ext cx="611560" cy="397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BAA991-23EE-4120-99E6-200036C9C6B6}"/>
              </a:ext>
            </a:extLst>
          </p:cNvPr>
          <p:cNvSpPr/>
          <p:nvPr/>
        </p:nvSpPr>
        <p:spPr>
          <a:xfrm>
            <a:off x="5724128" y="2063405"/>
            <a:ext cx="1368152" cy="698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unsigned int(size)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734A0E-49C4-4254-AE29-A5CA0B872B2D}"/>
              </a:ext>
            </a:extLst>
          </p:cNvPr>
          <p:cNvCxnSpPr>
            <a:cxnSpLocks/>
          </p:cNvCxnSpPr>
          <p:nvPr/>
        </p:nvCxnSpPr>
        <p:spPr>
          <a:xfrm flipH="1">
            <a:off x="4860032" y="2761781"/>
            <a:ext cx="864096" cy="1238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207853-29A4-44DF-AE54-1E7BD6F792F5}"/>
              </a:ext>
            </a:extLst>
          </p:cNvPr>
          <p:cNvCxnSpPr>
            <a:cxnSpLocks/>
          </p:cNvCxnSpPr>
          <p:nvPr/>
        </p:nvCxnSpPr>
        <p:spPr>
          <a:xfrm>
            <a:off x="6408204" y="2640338"/>
            <a:ext cx="0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06A09-2065-46D6-9C03-3ECD7DACD4FD}"/>
              </a:ext>
            </a:extLst>
          </p:cNvPr>
          <p:cNvSpPr/>
          <p:nvPr/>
        </p:nvSpPr>
        <p:spPr>
          <a:xfrm>
            <a:off x="5868144" y="3391868"/>
            <a:ext cx="1224124" cy="698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 of the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8624" y="1037621"/>
            <a:ext cx="914403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void * p;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malloc(10 * sizeof(int));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*p = 10;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1256595-4B94-4818-A533-7F7E2467C440}"/>
              </a:ext>
            </a:extLst>
          </p:cNvPr>
          <p:cNvSpPr/>
          <p:nvPr/>
        </p:nvSpPr>
        <p:spPr>
          <a:xfrm>
            <a:off x="4103471" y="1108047"/>
            <a:ext cx="4947033" cy="360351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11817602-36DC-49CE-96FF-BDA9FBAA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0581"/>
              </p:ext>
            </p:extLst>
          </p:nvPr>
        </p:nvGraphicFramePr>
        <p:xfrm>
          <a:off x="4520543" y="2746630"/>
          <a:ext cx="416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54371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2458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247478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5688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673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229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4615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860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02487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09252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3534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904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6455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3779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497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3942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39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3321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179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115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887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301B82-5143-4D34-91AE-9601B3B3069B}"/>
              </a:ext>
            </a:extLst>
          </p:cNvPr>
          <p:cNvSpPr/>
          <p:nvPr/>
        </p:nvSpPr>
        <p:spPr>
          <a:xfrm>
            <a:off x="6071604" y="2094878"/>
            <a:ext cx="86409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20AA0-7294-4951-881F-4C1F909CC2C0}"/>
              </a:ext>
            </a:extLst>
          </p:cNvPr>
          <p:cNvSpPr txBox="1"/>
          <p:nvPr/>
        </p:nvSpPr>
        <p:spPr>
          <a:xfrm>
            <a:off x="4242674" y="24373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D09FA-8D23-4936-BE6B-532B570895F8}"/>
              </a:ext>
            </a:extLst>
          </p:cNvPr>
          <p:cNvSpPr txBox="1"/>
          <p:nvPr/>
        </p:nvSpPr>
        <p:spPr>
          <a:xfrm>
            <a:off x="8311269" y="2443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13CD9-3034-4D94-A803-7F9D2F0E573A}"/>
              </a:ext>
            </a:extLst>
          </p:cNvPr>
          <p:cNvSpPr/>
          <p:nvPr/>
        </p:nvSpPr>
        <p:spPr>
          <a:xfrm>
            <a:off x="3059356" y="3581041"/>
            <a:ext cx="741106" cy="286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15B9B-784E-4132-96E3-B4BC1B5DEB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00462" y="3117470"/>
            <a:ext cx="720080" cy="606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2BC59-F70D-460B-95F0-30E4B5AD2499}"/>
              </a:ext>
            </a:extLst>
          </p:cNvPr>
          <p:cNvSpPr txBox="1"/>
          <p:nvPr/>
        </p:nvSpPr>
        <p:spPr>
          <a:xfrm>
            <a:off x="3266149" y="3848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78CC9-909A-4F03-9BC0-7AD1E53DDEC3}"/>
              </a:ext>
            </a:extLst>
          </p:cNvPr>
          <p:cNvSpPr/>
          <p:nvPr/>
        </p:nvSpPr>
        <p:spPr>
          <a:xfrm>
            <a:off x="2987348" y="3065006"/>
            <a:ext cx="864096" cy="370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119254C-EAB0-4A75-AD27-7D7BF43E6577}"/>
              </a:ext>
            </a:extLst>
          </p:cNvPr>
          <p:cNvSpPr/>
          <p:nvPr/>
        </p:nvSpPr>
        <p:spPr>
          <a:xfrm rot="5400000">
            <a:off x="6359283" y="1336352"/>
            <a:ext cx="405948" cy="4083429"/>
          </a:xfrm>
          <a:prstGeom prst="rightBrace">
            <a:avLst>
              <a:gd name="adj1" fmla="val 32991"/>
              <a:gd name="adj2" fmla="val 5015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60EC0B-DD29-4EB5-A656-D0ABCCC6D5FD}"/>
              </a:ext>
            </a:extLst>
          </p:cNvPr>
          <p:cNvSpPr/>
          <p:nvPr/>
        </p:nvSpPr>
        <p:spPr>
          <a:xfrm>
            <a:off x="6000922" y="3629505"/>
            <a:ext cx="1152129" cy="405948"/>
          </a:xfrm>
          <a:prstGeom prst="roundRect">
            <a:avLst>
              <a:gd name="adj" fmla="val 318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F9B89-96F7-4586-9466-C703E3307DEC}"/>
              </a:ext>
            </a:extLst>
          </p:cNvPr>
          <p:cNvSpPr txBox="1"/>
          <p:nvPr/>
        </p:nvSpPr>
        <p:spPr>
          <a:xfrm>
            <a:off x="2926099" y="4227934"/>
            <a:ext cx="986593" cy="483632"/>
          </a:xfrm>
          <a:prstGeom prst="roundRect">
            <a:avLst>
              <a:gd name="adj" fmla="val 415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Byte</a:t>
            </a:r>
          </a:p>
        </p:txBody>
      </p:sp>
      <p:pic>
        <p:nvPicPr>
          <p:cNvPr id="23" name="Picture 22" descr="28028-5-red-cross-clipart.png">
            <a:extLst>
              <a:ext uri="{FF2B5EF4-FFF2-40B4-BE49-F238E27FC236}">
                <a16:creationId xmlns:a16="http://schemas.microsoft.com/office/drawing/2014/main" id="{E1AA2B93-8CBB-44A4-9198-423F26E362A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9342" y="2436854"/>
            <a:ext cx="1143008" cy="1143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3A166D-F278-45C6-8D9A-1AA73A636E21}"/>
              </a:ext>
            </a:extLst>
          </p:cNvPr>
          <p:cNvSpPr txBox="1"/>
          <p:nvPr/>
        </p:nvSpPr>
        <p:spPr>
          <a:xfrm>
            <a:off x="2045323" y="283514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69D89-7F1F-4D01-BF76-F69552873243}"/>
              </a:ext>
            </a:extLst>
          </p:cNvPr>
          <p:cNvSpPr/>
          <p:nvPr/>
        </p:nvSpPr>
        <p:spPr>
          <a:xfrm>
            <a:off x="263585" y="3720979"/>
            <a:ext cx="2060830" cy="1143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we cannot</a:t>
            </a:r>
          </a:p>
          <a:p>
            <a:pPr algn="ctr"/>
            <a:r>
              <a:rPr lang="en-US" dirty="0"/>
              <a:t>dereference a void</a:t>
            </a:r>
          </a:p>
          <a:p>
            <a:pPr algn="ctr"/>
            <a:r>
              <a:rPr lang="en-US" dirty="0"/>
              <a:t>pointer without</a:t>
            </a:r>
          </a:p>
          <a:p>
            <a:pPr algn="ctr"/>
            <a:r>
              <a:rPr lang="en-US" dirty="0"/>
              <a:t>type-casting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 of the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93528" y="861800"/>
            <a:ext cx="914403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void * p;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malloc(10 * sizeof(int));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*p = 10;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p++;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1256595-4B94-4818-A533-7F7E2467C440}"/>
              </a:ext>
            </a:extLst>
          </p:cNvPr>
          <p:cNvSpPr/>
          <p:nvPr/>
        </p:nvSpPr>
        <p:spPr>
          <a:xfrm>
            <a:off x="4103471" y="1275606"/>
            <a:ext cx="4947033" cy="32403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11817602-36DC-49CE-96FF-BDA9FBAA1AF7}"/>
              </a:ext>
            </a:extLst>
          </p:cNvPr>
          <p:cNvGraphicFramePr>
            <a:graphicFrameLocks noGrp="1"/>
          </p:cNvGraphicFramePr>
          <p:nvPr/>
        </p:nvGraphicFramePr>
        <p:xfrm>
          <a:off x="4520543" y="2746630"/>
          <a:ext cx="416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54371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2458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247478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5688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673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229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4615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860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02487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09252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3534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9046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6455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3779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497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3942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39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3321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179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115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887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301B82-5143-4D34-91AE-9601B3B3069B}"/>
              </a:ext>
            </a:extLst>
          </p:cNvPr>
          <p:cNvSpPr/>
          <p:nvPr/>
        </p:nvSpPr>
        <p:spPr>
          <a:xfrm>
            <a:off x="6071604" y="2094878"/>
            <a:ext cx="86409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20AA0-7294-4951-881F-4C1F909CC2C0}"/>
              </a:ext>
            </a:extLst>
          </p:cNvPr>
          <p:cNvSpPr txBox="1"/>
          <p:nvPr/>
        </p:nvSpPr>
        <p:spPr>
          <a:xfrm>
            <a:off x="4242674" y="24373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D09FA-8D23-4936-BE6B-532B570895F8}"/>
              </a:ext>
            </a:extLst>
          </p:cNvPr>
          <p:cNvSpPr txBox="1"/>
          <p:nvPr/>
        </p:nvSpPr>
        <p:spPr>
          <a:xfrm>
            <a:off x="8311269" y="2443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13CD9-3034-4D94-A803-7F9D2F0E573A}"/>
              </a:ext>
            </a:extLst>
          </p:cNvPr>
          <p:cNvSpPr/>
          <p:nvPr/>
        </p:nvSpPr>
        <p:spPr>
          <a:xfrm>
            <a:off x="3059356" y="3581041"/>
            <a:ext cx="741106" cy="286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15B9B-784E-4132-96E3-B4BC1B5DEB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00462" y="3111724"/>
            <a:ext cx="720080" cy="612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2BC59-F70D-460B-95F0-30E4B5AD2499}"/>
              </a:ext>
            </a:extLst>
          </p:cNvPr>
          <p:cNvSpPr txBox="1"/>
          <p:nvPr/>
        </p:nvSpPr>
        <p:spPr>
          <a:xfrm>
            <a:off x="3266149" y="3848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78CC9-909A-4F03-9BC0-7AD1E53DDEC3}"/>
              </a:ext>
            </a:extLst>
          </p:cNvPr>
          <p:cNvSpPr/>
          <p:nvPr/>
        </p:nvSpPr>
        <p:spPr>
          <a:xfrm>
            <a:off x="2987348" y="3065006"/>
            <a:ext cx="864096" cy="370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119254C-EAB0-4A75-AD27-7D7BF43E6577}"/>
              </a:ext>
            </a:extLst>
          </p:cNvPr>
          <p:cNvSpPr/>
          <p:nvPr/>
        </p:nvSpPr>
        <p:spPr>
          <a:xfrm rot="5400000">
            <a:off x="6359283" y="1336352"/>
            <a:ext cx="405948" cy="4083429"/>
          </a:xfrm>
          <a:prstGeom prst="rightBrace">
            <a:avLst>
              <a:gd name="adj1" fmla="val 32991"/>
              <a:gd name="adj2" fmla="val 5015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60EC0B-DD29-4EB5-A656-D0ABCCC6D5FD}"/>
              </a:ext>
            </a:extLst>
          </p:cNvPr>
          <p:cNvSpPr/>
          <p:nvPr/>
        </p:nvSpPr>
        <p:spPr>
          <a:xfrm>
            <a:off x="6000922" y="3629505"/>
            <a:ext cx="1152129" cy="405948"/>
          </a:xfrm>
          <a:prstGeom prst="roundRect">
            <a:avLst>
              <a:gd name="adj" fmla="val 318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F9B89-96F7-4586-9466-C703E3307DEC}"/>
              </a:ext>
            </a:extLst>
          </p:cNvPr>
          <p:cNvSpPr txBox="1"/>
          <p:nvPr/>
        </p:nvSpPr>
        <p:spPr>
          <a:xfrm>
            <a:off x="2926099" y="4227934"/>
            <a:ext cx="986593" cy="483632"/>
          </a:xfrm>
          <a:prstGeom prst="roundRect">
            <a:avLst>
              <a:gd name="adj" fmla="val 415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Byte</a:t>
            </a:r>
          </a:p>
        </p:txBody>
      </p:sp>
      <p:pic>
        <p:nvPicPr>
          <p:cNvPr id="23" name="Picture 22" descr="28028-5-red-cross-clipart.png">
            <a:extLst>
              <a:ext uri="{FF2B5EF4-FFF2-40B4-BE49-F238E27FC236}">
                <a16:creationId xmlns:a16="http://schemas.microsoft.com/office/drawing/2014/main" id="{E1AA2B93-8CBB-44A4-9198-423F26E362A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9342" y="2232760"/>
            <a:ext cx="1143008" cy="1143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3A166D-F278-45C6-8D9A-1AA73A636E21}"/>
              </a:ext>
            </a:extLst>
          </p:cNvPr>
          <p:cNvSpPr txBox="1"/>
          <p:nvPr/>
        </p:nvSpPr>
        <p:spPr>
          <a:xfrm>
            <a:off x="2045323" y="263104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EEBEA9-D1AF-48B5-B9D5-E28A87756AE9}"/>
              </a:ext>
            </a:extLst>
          </p:cNvPr>
          <p:cNvSpPr/>
          <p:nvPr/>
        </p:nvSpPr>
        <p:spPr>
          <a:xfrm>
            <a:off x="287891" y="3832479"/>
            <a:ext cx="2299563" cy="1100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we cannot</a:t>
            </a:r>
          </a:p>
          <a:p>
            <a:pPr algn="ctr"/>
            <a:r>
              <a:rPr lang="en-US" dirty="0"/>
              <a:t>increment/decrement</a:t>
            </a:r>
          </a:p>
          <a:p>
            <a:pPr algn="ctr"/>
            <a:r>
              <a:rPr lang="en-US" dirty="0"/>
              <a:t>a void pointer without type-casting</a:t>
            </a:r>
          </a:p>
        </p:txBody>
      </p:sp>
      <p:pic>
        <p:nvPicPr>
          <p:cNvPr id="25" name="Picture 24" descr="28028-5-red-cross-clipart.png">
            <a:extLst>
              <a:ext uri="{FF2B5EF4-FFF2-40B4-BE49-F238E27FC236}">
                <a16:creationId xmlns:a16="http://schemas.microsoft.com/office/drawing/2014/main" id="{7C1A3551-E4B6-434F-BD09-FB6F82C4FF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4510" y="2724886"/>
            <a:ext cx="1143008" cy="11430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0E31E0-E7E0-4444-8404-0770BEAB1F34}"/>
              </a:ext>
            </a:extLst>
          </p:cNvPr>
          <p:cNvSpPr txBox="1"/>
          <p:nvPr/>
        </p:nvSpPr>
        <p:spPr>
          <a:xfrm>
            <a:off x="1900340" y="311172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69D89-7F1F-4D01-BF76-F69552873243}"/>
              </a:ext>
            </a:extLst>
          </p:cNvPr>
          <p:cNvSpPr/>
          <p:nvPr/>
        </p:nvSpPr>
        <p:spPr>
          <a:xfrm>
            <a:off x="2208300" y="1077320"/>
            <a:ext cx="2060830" cy="1143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we cannot</a:t>
            </a:r>
          </a:p>
          <a:p>
            <a:pPr algn="ctr"/>
            <a:r>
              <a:rPr lang="en-US" dirty="0"/>
              <a:t>dereference a void</a:t>
            </a:r>
          </a:p>
          <a:p>
            <a:pPr algn="ctr"/>
            <a:r>
              <a:rPr lang="en-US" dirty="0"/>
              <a:t>pointer without</a:t>
            </a:r>
          </a:p>
          <a:p>
            <a:pPr algn="ctr"/>
            <a:r>
              <a:rPr lang="en-US" dirty="0"/>
              <a:t>type-casting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841FE-E40C-4E5F-8FCB-AB665F5397A1}"/>
              </a:ext>
            </a:extLst>
          </p:cNvPr>
          <p:cNvCxnSpPr>
            <a:cxnSpLocks/>
          </p:cNvCxnSpPr>
          <p:nvPr/>
        </p:nvCxnSpPr>
        <p:spPr>
          <a:xfrm flipH="1">
            <a:off x="2483768" y="2232760"/>
            <a:ext cx="1367676" cy="513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A83CD9-6C36-45D8-A628-6A9289A6355C}"/>
              </a:ext>
            </a:extLst>
          </p:cNvPr>
          <p:cNvCxnSpPr>
            <a:cxnSpLocks/>
          </p:cNvCxnSpPr>
          <p:nvPr/>
        </p:nvCxnSpPr>
        <p:spPr>
          <a:xfrm flipV="1">
            <a:off x="1763688" y="3375769"/>
            <a:ext cx="444612" cy="456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7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1474" y="925986"/>
            <a:ext cx="914403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* p;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 = (int *)malloc(10 * sizeof(int));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*p = 10;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p++;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1256595-4B94-4818-A533-7F7E2467C440}"/>
              </a:ext>
            </a:extLst>
          </p:cNvPr>
          <p:cNvSpPr/>
          <p:nvPr/>
        </p:nvSpPr>
        <p:spPr>
          <a:xfrm>
            <a:off x="4103471" y="1347614"/>
            <a:ext cx="4947033" cy="316835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11817602-36DC-49CE-96FF-BDA9FBAA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80378"/>
              </p:ext>
            </p:extLst>
          </p:nvPr>
        </p:nvGraphicFramePr>
        <p:xfrm>
          <a:off x="4520542" y="2746630"/>
          <a:ext cx="4155910" cy="379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591">
                  <a:extLst>
                    <a:ext uri="{9D8B030D-6E8A-4147-A177-3AD203B41FA5}">
                      <a16:colId xmlns:a16="http://schemas.microsoft.com/office/drawing/2014/main" val="3333534829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1399046295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2496455549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4075377924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3200497549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613942283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1586399181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733321981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1111799181"/>
                    </a:ext>
                  </a:extLst>
                </a:gridCol>
                <a:gridCol w="415591">
                  <a:extLst>
                    <a:ext uri="{9D8B030D-6E8A-4147-A177-3AD203B41FA5}">
                      <a16:colId xmlns:a16="http://schemas.microsoft.com/office/drawing/2014/main" val="1301158451"/>
                    </a:ext>
                  </a:extLst>
                </a:gridCol>
              </a:tblGrid>
              <a:tr h="37999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887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301B82-5143-4D34-91AE-9601B3B3069B}"/>
              </a:ext>
            </a:extLst>
          </p:cNvPr>
          <p:cNvSpPr/>
          <p:nvPr/>
        </p:nvSpPr>
        <p:spPr>
          <a:xfrm>
            <a:off x="6071604" y="2094878"/>
            <a:ext cx="86409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20AA0-7294-4951-881F-4C1F909CC2C0}"/>
              </a:ext>
            </a:extLst>
          </p:cNvPr>
          <p:cNvSpPr txBox="1"/>
          <p:nvPr/>
        </p:nvSpPr>
        <p:spPr>
          <a:xfrm>
            <a:off x="4242674" y="24373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D09FA-8D23-4936-BE6B-532B570895F8}"/>
              </a:ext>
            </a:extLst>
          </p:cNvPr>
          <p:cNvSpPr txBox="1"/>
          <p:nvPr/>
        </p:nvSpPr>
        <p:spPr>
          <a:xfrm>
            <a:off x="8311269" y="2443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13CD9-3034-4D94-A803-7F9D2F0E573A}"/>
              </a:ext>
            </a:extLst>
          </p:cNvPr>
          <p:cNvSpPr/>
          <p:nvPr/>
        </p:nvSpPr>
        <p:spPr>
          <a:xfrm>
            <a:off x="3059356" y="3581041"/>
            <a:ext cx="741106" cy="286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15B9B-784E-4132-96E3-B4BC1B5DEB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00462" y="3115962"/>
            <a:ext cx="1152129" cy="608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2BC59-F70D-460B-95F0-30E4B5AD2499}"/>
              </a:ext>
            </a:extLst>
          </p:cNvPr>
          <p:cNvSpPr txBox="1"/>
          <p:nvPr/>
        </p:nvSpPr>
        <p:spPr>
          <a:xfrm>
            <a:off x="3266149" y="3848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78CC9-909A-4F03-9BC0-7AD1E53DDEC3}"/>
              </a:ext>
            </a:extLst>
          </p:cNvPr>
          <p:cNvSpPr/>
          <p:nvPr/>
        </p:nvSpPr>
        <p:spPr>
          <a:xfrm>
            <a:off x="2987348" y="3065006"/>
            <a:ext cx="864096" cy="370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119254C-EAB0-4A75-AD27-7D7BF43E6577}"/>
              </a:ext>
            </a:extLst>
          </p:cNvPr>
          <p:cNvSpPr/>
          <p:nvPr/>
        </p:nvSpPr>
        <p:spPr>
          <a:xfrm rot="5400000">
            <a:off x="6359283" y="1336352"/>
            <a:ext cx="405948" cy="4083429"/>
          </a:xfrm>
          <a:prstGeom prst="rightBrace">
            <a:avLst>
              <a:gd name="adj1" fmla="val 32991"/>
              <a:gd name="adj2" fmla="val 5015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60EC0B-DD29-4EB5-A656-D0ABCCC6D5FD}"/>
              </a:ext>
            </a:extLst>
          </p:cNvPr>
          <p:cNvSpPr/>
          <p:nvPr/>
        </p:nvSpPr>
        <p:spPr>
          <a:xfrm>
            <a:off x="6000922" y="3629505"/>
            <a:ext cx="1152129" cy="405948"/>
          </a:xfrm>
          <a:prstGeom prst="roundRect">
            <a:avLst>
              <a:gd name="adj" fmla="val 318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F9B89-96F7-4586-9466-C703E3307DEC}"/>
              </a:ext>
            </a:extLst>
          </p:cNvPr>
          <p:cNvSpPr txBox="1"/>
          <p:nvPr/>
        </p:nvSpPr>
        <p:spPr>
          <a:xfrm>
            <a:off x="2926099" y="4227934"/>
            <a:ext cx="986593" cy="483632"/>
          </a:xfrm>
          <a:prstGeom prst="roundRect">
            <a:avLst>
              <a:gd name="adj" fmla="val 415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Byte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305371C-00EF-40C6-B2E4-17216EDCDD47}"/>
              </a:ext>
            </a:extLst>
          </p:cNvPr>
          <p:cNvSpPr/>
          <p:nvPr/>
        </p:nvSpPr>
        <p:spPr>
          <a:xfrm>
            <a:off x="1511897" y="2781243"/>
            <a:ext cx="360040" cy="713240"/>
          </a:xfrm>
          <a:prstGeom prst="rightBrace">
            <a:avLst>
              <a:gd name="adj1" fmla="val 24010"/>
              <a:gd name="adj2" fmla="val 4876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024px-Green_tick.svg.png">
            <a:extLst>
              <a:ext uri="{FF2B5EF4-FFF2-40B4-BE49-F238E27FC236}">
                <a16:creationId xmlns:a16="http://schemas.microsoft.com/office/drawing/2014/main" id="{0C716226-4067-4A81-BD97-A1B0283F40F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1573" y="2610763"/>
            <a:ext cx="357190" cy="357190"/>
          </a:xfrm>
          <a:prstGeom prst="rect">
            <a:avLst/>
          </a:prstGeom>
        </p:spPr>
      </p:pic>
      <p:pic>
        <p:nvPicPr>
          <p:cNvPr id="31" name="Picture 30" descr="1024px-Green_tick.svg.png">
            <a:extLst>
              <a:ext uri="{FF2B5EF4-FFF2-40B4-BE49-F238E27FC236}">
                <a16:creationId xmlns:a16="http://schemas.microsoft.com/office/drawing/2014/main" id="{2A21AA32-6F97-4A62-891C-C8A6FD1941C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8713" y="3020876"/>
            <a:ext cx="357190" cy="3571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25FE0B4-3CBA-4400-9E03-C1D29E770A83}"/>
              </a:ext>
            </a:extLst>
          </p:cNvPr>
          <p:cNvSpPr/>
          <p:nvPr/>
        </p:nvSpPr>
        <p:spPr>
          <a:xfrm>
            <a:off x="287891" y="3832479"/>
            <a:ext cx="2335199" cy="1100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they are perfectly valid, because p is not a void pointer, rather it is an int pointer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4812F-A547-471E-91B3-3489F75FC6F7}"/>
              </a:ext>
            </a:extLst>
          </p:cNvPr>
          <p:cNvSpPr/>
          <p:nvPr/>
        </p:nvSpPr>
        <p:spPr>
          <a:xfrm>
            <a:off x="2149817" y="1143599"/>
            <a:ext cx="2370725" cy="662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Replace with 'n', where 'n' is a variable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ABB151-E48C-4192-9609-954E014DD77E}"/>
              </a:ext>
            </a:extLst>
          </p:cNvPr>
          <p:cNvCxnSpPr>
            <a:cxnSpLocks/>
          </p:cNvCxnSpPr>
          <p:nvPr/>
        </p:nvCxnSpPr>
        <p:spPr>
          <a:xfrm flipH="1">
            <a:off x="2509407" y="1722088"/>
            <a:ext cx="756742" cy="606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7D4BF0-F7E5-45EC-A9BE-A40E34179B4B}"/>
              </a:ext>
            </a:extLst>
          </p:cNvPr>
          <p:cNvSpPr txBox="1"/>
          <p:nvPr/>
        </p:nvSpPr>
        <p:spPr>
          <a:xfrm>
            <a:off x="4592550" y="3048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2D57E-9060-4778-9AB0-4131AC157DAF}"/>
              </a:ext>
            </a:extLst>
          </p:cNvPr>
          <p:cNvSpPr txBox="1"/>
          <p:nvPr/>
        </p:nvSpPr>
        <p:spPr>
          <a:xfrm>
            <a:off x="4990394" y="3045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F7FE7-A585-47BD-85A5-0661CAE923EC}"/>
              </a:ext>
            </a:extLst>
          </p:cNvPr>
          <p:cNvSpPr txBox="1"/>
          <p:nvPr/>
        </p:nvSpPr>
        <p:spPr>
          <a:xfrm>
            <a:off x="5422442" y="3057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A234A-63EE-487A-8744-4FAC5C837EE2}"/>
              </a:ext>
            </a:extLst>
          </p:cNvPr>
          <p:cNvSpPr txBox="1"/>
          <p:nvPr/>
        </p:nvSpPr>
        <p:spPr>
          <a:xfrm>
            <a:off x="5826041" y="3072809"/>
            <a:ext cx="235546" cy="37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A6E600-CB5A-4E25-991E-3CEB2B95A272}"/>
              </a:ext>
            </a:extLst>
          </p:cNvPr>
          <p:cNvSpPr txBox="1"/>
          <p:nvPr/>
        </p:nvSpPr>
        <p:spPr>
          <a:xfrm>
            <a:off x="6214530" y="3066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A587D-2ECE-4C77-B05F-C45533169C21}"/>
              </a:ext>
            </a:extLst>
          </p:cNvPr>
          <p:cNvSpPr txBox="1"/>
          <p:nvPr/>
        </p:nvSpPr>
        <p:spPr>
          <a:xfrm>
            <a:off x="6646578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5E5BB5-ED26-4BB6-9415-4D32162597A6}"/>
              </a:ext>
            </a:extLst>
          </p:cNvPr>
          <p:cNvSpPr txBox="1"/>
          <p:nvPr/>
        </p:nvSpPr>
        <p:spPr>
          <a:xfrm>
            <a:off x="7078626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EF7F8F-7227-4E52-A559-76F17AB38DE7}"/>
              </a:ext>
            </a:extLst>
          </p:cNvPr>
          <p:cNvSpPr txBox="1"/>
          <p:nvPr/>
        </p:nvSpPr>
        <p:spPr>
          <a:xfrm>
            <a:off x="7510674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CB1497-3405-4041-88F3-B0B2740A371C}"/>
              </a:ext>
            </a:extLst>
          </p:cNvPr>
          <p:cNvSpPr txBox="1"/>
          <p:nvPr/>
        </p:nvSpPr>
        <p:spPr>
          <a:xfrm>
            <a:off x="7870714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F1C8A-F352-4207-BF9E-804283FEE632}"/>
              </a:ext>
            </a:extLst>
          </p:cNvPr>
          <p:cNvSpPr txBox="1"/>
          <p:nvPr/>
        </p:nvSpPr>
        <p:spPr>
          <a:xfrm>
            <a:off x="8302762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982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9227" y="1891379"/>
            <a:ext cx="7745514" cy="22179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create a dynamic array of n integers, where n should be taken from the user. Then ask the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user to input values in the array and finally display all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the numbers inputted along with their sum and average.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000114"/>
            <a:ext cx="877824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9215470" cy="4114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#include &lt;alloc.h&gt;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#include &lt;stdlib.h&gt;</a:t>
            </a:r>
          </a:p>
          <a:p>
            <a:pPr marL="800100" lvl="1" indent="-342900"/>
            <a:endParaRPr lang="en-US" sz="1500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int i, n, sum = 0, * p;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printf("Enter how many numbers of elements you want to store?: ");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 = (int *) malloc(n * sizeof(int));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if(p == NULL)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printf("Sorry! Insufficient memory\n");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exit(1);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for(i = 0; i &lt; n; i++)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printf("Enter a number: ");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scanf("%d", p + i);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for(i = 0; i &lt; n; i++)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sum = sum + *(p + i);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printf("\n%d", *(p + i));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free(p);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500" dirty="0" err="1">
                <a:solidFill>
                  <a:schemeClr val="bg1"/>
                </a:solidFill>
                <a:sym typeface="Wingdings" pitchFamily="2" charset="2"/>
              </a:rPr>
              <a:t>nSum</a:t>
            </a:r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: %d", sum);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500" dirty="0" err="1">
                <a:solidFill>
                  <a:schemeClr val="bg1"/>
                </a:solidFill>
                <a:sym typeface="Wingdings" pitchFamily="2" charset="2"/>
              </a:rPr>
              <a:t>nAverage</a:t>
            </a:r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: %f", sum/(float)n);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800100" lvl="1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51C9CD28-78E7-4F4A-8E46-3499E4D73FF6}"/>
              </a:ext>
            </a:extLst>
          </p:cNvPr>
          <p:cNvSpPr/>
          <p:nvPr/>
        </p:nvSpPr>
        <p:spPr>
          <a:xfrm rot="5400000">
            <a:off x="-828678" y="3075884"/>
            <a:ext cx="2771800" cy="4673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0DE262-3D1D-442B-891F-7DB9B72C4AF3}"/>
              </a:ext>
            </a:extLst>
          </p:cNvPr>
          <p:cNvCxnSpPr>
            <a:cxnSpLocks/>
          </p:cNvCxnSpPr>
          <p:nvPr/>
        </p:nvCxnSpPr>
        <p:spPr>
          <a:xfrm>
            <a:off x="323528" y="1923678"/>
            <a:ext cx="151216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CA9B09-D6C6-4865-AC1F-16F62F1ADF3B}"/>
              </a:ext>
            </a:extLst>
          </p:cNvPr>
          <p:cNvCxnSpPr>
            <a:cxnSpLocks/>
          </p:cNvCxnSpPr>
          <p:nvPr/>
        </p:nvCxnSpPr>
        <p:spPr>
          <a:xfrm>
            <a:off x="4860032" y="3003798"/>
            <a:ext cx="36004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1AD152-1B87-40E6-AA8B-0ECEA9304C47}"/>
              </a:ext>
            </a:extLst>
          </p:cNvPr>
          <p:cNvCxnSpPr>
            <a:cxnSpLocks/>
          </p:cNvCxnSpPr>
          <p:nvPr/>
        </p:nvCxnSpPr>
        <p:spPr>
          <a:xfrm flipH="1">
            <a:off x="1835696" y="3003798"/>
            <a:ext cx="3024336" cy="58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6E30B-3DB2-4791-9DFB-30CE98E5C1EB}"/>
              </a:ext>
            </a:extLst>
          </p:cNvPr>
          <p:cNvCxnSpPr>
            <a:cxnSpLocks/>
          </p:cNvCxnSpPr>
          <p:nvPr/>
        </p:nvCxnSpPr>
        <p:spPr>
          <a:xfrm>
            <a:off x="1835696" y="1635646"/>
            <a:ext cx="3024336" cy="13681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Memory Diagram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51256595-4B94-4818-A533-7F7E2467C440}"/>
              </a:ext>
            </a:extLst>
          </p:cNvPr>
          <p:cNvSpPr/>
          <p:nvPr/>
        </p:nvSpPr>
        <p:spPr>
          <a:xfrm>
            <a:off x="1711179" y="1000102"/>
            <a:ext cx="7339326" cy="38759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11817602-36DC-49CE-96FF-BDA9FBAA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04762"/>
              </p:ext>
            </p:extLst>
          </p:nvPr>
        </p:nvGraphicFramePr>
        <p:xfrm>
          <a:off x="2339752" y="2746630"/>
          <a:ext cx="6264223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4889">
                  <a:extLst>
                    <a:ext uri="{9D8B030D-6E8A-4147-A177-3AD203B41FA5}">
                      <a16:colId xmlns:a16="http://schemas.microsoft.com/office/drawing/2014/main" val="3354371458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2112458647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4224747820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2175688015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528673000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3154229807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val="125461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887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4301B82-5143-4D34-91AE-9601B3B3069B}"/>
              </a:ext>
            </a:extLst>
          </p:cNvPr>
          <p:cNvSpPr/>
          <p:nvPr/>
        </p:nvSpPr>
        <p:spPr>
          <a:xfrm>
            <a:off x="4788024" y="1543743"/>
            <a:ext cx="864096" cy="37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20AA0-7294-4951-881F-4C1F909CC2C0}"/>
              </a:ext>
            </a:extLst>
          </p:cNvPr>
          <p:cNvSpPr txBox="1"/>
          <p:nvPr/>
        </p:nvSpPr>
        <p:spPr>
          <a:xfrm>
            <a:off x="2106731" y="2410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D09FA-8D23-4936-BE6B-532B570895F8}"/>
              </a:ext>
            </a:extLst>
          </p:cNvPr>
          <p:cNvSpPr txBox="1"/>
          <p:nvPr/>
        </p:nvSpPr>
        <p:spPr>
          <a:xfrm>
            <a:off x="8311269" y="2443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13CD9-3034-4D94-A803-7F9D2F0E573A}"/>
              </a:ext>
            </a:extLst>
          </p:cNvPr>
          <p:cNvSpPr/>
          <p:nvPr/>
        </p:nvSpPr>
        <p:spPr>
          <a:xfrm>
            <a:off x="384777" y="3581041"/>
            <a:ext cx="741106" cy="286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15B9B-784E-4132-96E3-B4BC1B5DEB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25883" y="3126334"/>
            <a:ext cx="1213869" cy="598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2BC59-F70D-460B-95F0-30E4B5AD2499}"/>
              </a:ext>
            </a:extLst>
          </p:cNvPr>
          <p:cNvSpPr txBox="1"/>
          <p:nvPr/>
        </p:nvSpPr>
        <p:spPr>
          <a:xfrm>
            <a:off x="591570" y="3848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78CC9-909A-4F03-9BC0-7AD1E53DDEC3}"/>
              </a:ext>
            </a:extLst>
          </p:cNvPr>
          <p:cNvSpPr/>
          <p:nvPr/>
        </p:nvSpPr>
        <p:spPr>
          <a:xfrm>
            <a:off x="312769" y="3065006"/>
            <a:ext cx="864096" cy="370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119254C-EAB0-4A75-AD27-7D7BF43E6577}"/>
              </a:ext>
            </a:extLst>
          </p:cNvPr>
          <p:cNvSpPr/>
          <p:nvPr/>
        </p:nvSpPr>
        <p:spPr>
          <a:xfrm rot="5400000">
            <a:off x="5268888" y="245957"/>
            <a:ext cx="405948" cy="6264220"/>
          </a:xfrm>
          <a:prstGeom prst="rightBrace">
            <a:avLst>
              <a:gd name="adj1" fmla="val 32991"/>
              <a:gd name="adj2" fmla="val 5015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60EC0B-DD29-4EB5-A656-D0ABCCC6D5FD}"/>
              </a:ext>
            </a:extLst>
          </p:cNvPr>
          <p:cNvSpPr/>
          <p:nvPr/>
        </p:nvSpPr>
        <p:spPr>
          <a:xfrm>
            <a:off x="4975910" y="3664920"/>
            <a:ext cx="1152129" cy="405948"/>
          </a:xfrm>
          <a:prstGeom prst="roundRect">
            <a:avLst>
              <a:gd name="adj" fmla="val 318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F9B89-96F7-4586-9466-C703E3307DEC}"/>
              </a:ext>
            </a:extLst>
          </p:cNvPr>
          <p:cNvSpPr txBox="1"/>
          <p:nvPr/>
        </p:nvSpPr>
        <p:spPr>
          <a:xfrm>
            <a:off x="251520" y="4227934"/>
            <a:ext cx="986593" cy="483632"/>
          </a:xfrm>
          <a:prstGeom prst="roundRect">
            <a:avLst>
              <a:gd name="adj" fmla="val 415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Byte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2F6974-E19F-4CA9-8167-D4FB22182BD6}"/>
              </a:ext>
            </a:extLst>
          </p:cNvPr>
          <p:cNvSpPr/>
          <p:nvPr/>
        </p:nvSpPr>
        <p:spPr>
          <a:xfrm>
            <a:off x="113043" y="1143599"/>
            <a:ext cx="2370725" cy="662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Before the input taken</a:t>
            </a:r>
          </a:p>
          <a:p>
            <a:pPr algn="ctr"/>
            <a:r>
              <a:rPr lang="en-US" dirty="0"/>
              <a:t>From the 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2DBCEC-71C8-4577-A5A1-23F9DB37E21F}"/>
              </a:ext>
            </a:extLst>
          </p:cNvPr>
          <p:cNvSpPr txBox="1"/>
          <p:nvPr/>
        </p:nvSpPr>
        <p:spPr>
          <a:xfrm>
            <a:off x="2871429" y="2410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A588A2-BF19-4903-8FDC-71A5225424F2}"/>
              </a:ext>
            </a:extLst>
          </p:cNvPr>
          <p:cNvSpPr txBox="1"/>
          <p:nvPr/>
        </p:nvSpPr>
        <p:spPr>
          <a:xfrm>
            <a:off x="3775241" y="24184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67199-C5BB-43D4-9921-7857718F86B6}"/>
              </a:ext>
            </a:extLst>
          </p:cNvPr>
          <p:cNvSpPr txBox="1"/>
          <p:nvPr/>
        </p:nvSpPr>
        <p:spPr>
          <a:xfrm>
            <a:off x="4711345" y="2427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64241-3495-42B1-A21A-CE3FC36F1D70}"/>
              </a:ext>
            </a:extLst>
          </p:cNvPr>
          <p:cNvSpPr txBox="1"/>
          <p:nvPr/>
        </p:nvSpPr>
        <p:spPr>
          <a:xfrm>
            <a:off x="5580112" y="2427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FA645B-FBB9-40A3-A4F8-8E27F5B6AF9B}"/>
              </a:ext>
            </a:extLst>
          </p:cNvPr>
          <p:cNvSpPr txBox="1"/>
          <p:nvPr/>
        </p:nvSpPr>
        <p:spPr>
          <a:xfrm>
            <a:off x="6511545" y="24184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14D9C-B7FA-4C0A-B9F3-41CBD0CBA528}"/>
              </a:ext>
            </a:extLst>
          </p:cNvPr>
          <p:cNvSpPr txBox="1"/>
          <p:nvPr/>
        </p:nvSpPr>
        <p:spPr>
          <a:xfrm>
            <a:off x="7375641" y="2427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48583-2303-42CB-8E49-104C32EEF7A1}"/>
              </a:ext>
            </a:extLst>
          </p:cNvPr>
          <p:cNvSpPr txBox="1"/>
          <p:nvPr/>
        </p:nvSpPr>
        <p:spPr>
          <a:xfrm>
            <a:off x="2661975" y="3057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1431D-7B7E-42E7-B35C-B259E34ED597}"/>
              </a:ext>
            </a:extLst>
          </p:cNvPr>
          <p:cNvSpPr txBox="1"/>
          <p:nvPr/>
        </p:nvSpPr>
        <p:spPr>
          <a:xfrm>
            <a:off x="3550234" y="3066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14494-724B-4AE7-9407-CFB106B0FE39}"/>
              </a:ext>
            </a:extLst>
          </p:cNvPr>
          <p:cNvSpPr txBox="1"/>
          <p:nvPr/>
        </p:nvSpPr>
        <p:spPr>
          <a:xfrm>
            <a:off x="4414330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EDCB7-6BD6-42E3-9709-CE33BEB97BEA}"/>
              </a:ext>
            </a:extLst>
          </p:cNvPr>
          <p:cNvSpPr txBox="1"/>
          <p:nvPr/>
        </p:nvSpPr>
        <p:spPr>
          <a:xfrm>
            <a:off x="5364088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B29E1-B7D4-4EFD-9173-7C71786351BC}"/>
              </a:ext>
            </a:extLst>
          </p:cNvPr>
          <p:cNvSpPr txBox="1"/>
          <p:nvPr/>
        </p:nvSpPr>
        <p:spPr>
          <a:xfrm>
            <a:off x="6228184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EF8E80-EF1F-4143-A199-376B69B45C82}"/>
              </a:ext>
            </a:extLst>
          </p:cNvPr>
          <p:cNvSpPr txBox="1"/>
          <p:nvPr/>
        </p:nvSpPr>
        <p:spPr>
          <a:xfrm>
            <a:off x="7078626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01CA43-10EC-4D1D-89B5-E6CCE6DCA8C0}"/>
              </a:ext>
            </a:extLst>
          </p:cNvPr>
          <p:cNvSpPr txBox="1"/>
          <p:nvPr/>
        </p:nvSpPr>
        <p:spPr>
          <a:xfrm>
            <a:off x="8014730" y="3075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487059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37581</TotalTime>
  <Words>819</Words>
  <Application>Microsoft Office PowerPoint</Application>
  <PresentationFormat>On-screen Show (16:9)</PresentationFormat>
  <Paragraphs>299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Dynamic Memory Allocation</vt:lpstr>
      <vt:lpstr>Predict the Output of the code</vt:lpstr>
      <vt:lpstr>Predict the Output of the code</vt:lpstr>
      <vt:lpstr>Solution of the previous code</vt:lpstr>
      <vt:lpstr>Exercise </vt:lpstr>
      <vt:lpstr>Solution</vt:lpstr>
      <vt:lpstr>Memory Diagram of the previous code</vt:lpstr>
      <vt:lpstr>Memory Diagram of the previous code</vt:lpstr>
      <vt:lpstr>Sample input/output</vt:lpstr>
      <vt:lpstr>Sample input/output</vt:lpstr>
      <vt:lpstr>Sample input/output</vt:lpstr>
      <vt:lpstr>End of Lecture 38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1367</cp:revision>
  <dcterms:created xsi:type="dcterms:W3CDTF">2016-12-05T23:26:54Z</dcterms:created>
  <dcterms:modified xsi:type="dcterms:W3CDTF">2021-05-30T14:20:43Z</dcterms:modified>
</cp:coreProperties>
</file>