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499" r:id="rId7"/>
    <p:sldId id="500" r:id="rId8"/>
    <p:sldId id="501" r:id="rId9"/>
    <p:sldId id="502" r:id="rId10"/>
    <p:sldId id="504" r:id="rId11"/>
    <p:sldId id="522" r:id="rId12"/>
    <p:sldId id="523" r:id="rId13"/>
    <p:sldId id="505" r:id="rId14"/>
    <p:sldId id="524" r:id="rId15"/>
    <p:sldId id="525" r:id="rId16"/>
    <p:sldId id="526" r:id="rId17"/>
    <p:sldId id="527" r:id="rId18"/>
    <p:sldId id="528" r:id="rId19"/>
    <p:sldId id="353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8E64D"/>
    <a:srgbClr val="FFFFFF"/>
    <a:srgbClr val="F2A40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03-Jun-21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39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a Structure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AD0F2260-7BDF-4767-A916-116560B1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67044"/>
              </p:ext>
            </p:extLst>
          </p:nvPr>
        </p:nvGraphicFramePr>
        <p:xfrm>
          <a:off x="5391972" y="1714095"/>
          <a:ext cx="34284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833">
                  <a:extLst>
                    <a:ext uri="{9D8B030D-6E8A-4147-A177-3AD203B41FA5}">
                      <a16:colId xmlns:a16="http://schemas.microsoft.com/office/drawing/2014/main" val="1413336158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2875028692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4541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?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?     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?     76.5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90006"/>
                  </a:ext>
                </a:extLst>
              </a:tr>
            </a:tbl>
          </a:graphicData>
        </a:graphic>
      </p:graphicFrame>
      <p:sp>
        <p:nvSpPr>
          <p:cNvPr id="44" name="Right Brace 43">
            <a:extLst>
              <a:ext uri="{FF2B5EF4-FFF2-40B4-BE49-F238E27FC236}">
                <a16:creationId xmlns:a16="http://schemas.microsoft.com/office/drawing/2014/main" id="{A2E116CD-17AF-44F5-9316-9332C7129FF7}"/>
              </a:ext>
            </a:extLst>
          </p:cNvPr>
          <p:cNvSpPr/>
          <p:nvPr/>
        </p:nvSpPr>
        <p:spPr>
          <a:xfrm rot="16200000">
            <a:off x="6991791" y="-160336"/>
            <a:ext cx="228861" cy="3428500"/>
          </a:xfrm>
          <a:prstGeom prst="rightBrace">
            <a:avLst>
              <a:gd name="adj1" fmla="val 61342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9CFBC-45A9-4A42-B3F8-2AEA2D4D0DD3}"/>
              </a:ext>
            </a:extLst>
          </p:cNvPr>
          <p:cNvSpPr txBox="1"/>
          <p:nvPr/>
        </p:nvSpPr>
        <p:spPr>
          <a:xfrm>
            <a:off x="5010922" y="1715603"/>
            <a:ext cx="2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B19195-1B40-418E-BD7F-AED04CD1B766}"/>
              </a:ext>
            </a:extLst>
          </p:cNvPr>
          <p:cNvSpPr txBox="1"/>
          <p:nvPr/>
        </p:nvSpPr>
        <p:spPr>
          <a:xfrm>
            <a:off x="5729097" y="2160636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4464AF-FF5D-450F-8E52-DEA96FCF7600}"/>
              </a:ext>
            </a:extLst>
          </p:cNvPr>
          <p:cNvSpPr txBox="1"/>
          <p:nvPr/>
        </p:nvSpPr>
        <p:spPr>
          <a:xfrm>
            <a:off x="6769916" y="2169825"/>
            <a:ext cx="7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B4E72F-8F56-41E7-90FE-B53181ED1BB0}"/>
              </a:ext>
            </a:extLst>
          </p:cNvPr>
          <p:cNvSpPr txBox="1"/>
          <p:nvPr/>
        </p:nvSpPr>
        <p:spPr>
          <a:xfrm>
            <a:off x="7960039" y="2154059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48CF7A-64DF-4DB9-BB45-72ABF1DD5A4F}"/>
              </a:ext>
            </a:extLst>
          </p:cNvPr>
          <p:cNvSpPr txBox="1"/>
          <p:nvPr/>
        </p:nvSpPr>
        <p:spPr>
          <a:xfrm>
            <a:off x="6648709" y="1059582"/>
            <a:ext cx="9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9046CE-FEB7-4F05-97F6-42B96598B434}"/>
              </a:ext>
            </a:extLst>
          </p:cNvPr>
          <p:cNvCxnSpPr>
            <a:cxnSpLocks/>
          </p:cNvCxnSpPr>
          <p:nvPr/>
        </p:nvCxnSpPr>
        <p:spPr>
          <a:xfrm>
            <a:off x="5584155" y="1812719"/>
            <a:ext cx="251822" cy="20813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45E9A9-00F0-4EDF-8A60-096E632A2D2B}"/>
              </a:ext>
            </a:extLst>
          </p:cNvPr>
          <p:cNvCxnSpPr>
            <a:cxnSpLocks/>
          </p:cNvCxnSpPr>
          <p:nvPr/>
        </p:nvCxnSpPr>
        <p:spPr>
          <a:xfrm>
            <a:off x="6702658" y="1812719"/>
            <a:ext cx="251822" cy="20813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056277-AD8C-4DD2-AF72-48E43ED737CD}"/>
              </a:ext>
            </a:extLst>
          </p:cNvPr>
          <p:cNvCxnSpPr>
            <a:cxnSpLocks/>
          </p:cNvCxnSpPr>
          <p:nvPr/>
        </p:nvCxnSpPr>
        <p:spPr>
          <a:xfrm>
            <a:off x="7834128" y="1827010"/>
            <a:ext cx="251822" cy="20813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Left Bracket 5">
            <a:extLst>
              <a:ext uri="{FF2B5EF4-FFF2-40B4-BE49-F238E27FC236}">
                <a16:creationId xmlns:a16="http://schemas.microsoft.com/office/drawing/2014/main" id="{FFEBD9E4-1F39-4701-98D5-03BA9860F290}"/>
              </a:ext>
            </a:extLst>
          </p:cNvPr>
          <p:cNvSpPr/>
          <p:nvPr/>
        </p:nvSpPr>
        <p:spPr>
          <a:xfrm>
            <a:off x="1281526" y="1391060"/>
            <a:ext cx="139654" cy="1116859"/>
          </a:xfrm>
          <a:prstGeom prst="leftBracket">
            <a:avLst>
              <a:gd name="adj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1DD7736-0B78-4161-A48D-FCD146EA293B}"/>
              </a:ext>
            </a:extLst>
          </p:cNvPr>
          <p:cNvSpPr/>
          <p:nvPr/>
        </p:nvSpPr>
        <p:spPr>
          <a:xfrm>
            <a:off x="2601008" y="1628930"/>
            <a:ext cx="336922" cy="726796"/>
          </a:xfrm>
          <a:prstGeom prst="rightBrace">
            <a:avLst>
              <a:gd name="adj1" fmla="val 22493"/>
              <a:gd name="adj2" fmla="val 51462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7315F-0E26-4012-B871-6CD187021145}"/>
              </a:ext>
            </a:extLst>
          </p:cNvPr>
          <p:cNvSpPr/>
          <p:nvPr/>
        </p:nvSpPr>
        <p:spPr>
          <a:xfrm>
            <a:off x="3009342" y="1876515"/>
            <a:ext cx="1156139" cy="380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DFCC22-A64C-47A5-9820-7B704DFA04F3}"/>
              </a:ext>
            </a:extLst>
          </p:cNvPr>
          <p:cNvSpPr/>
          <p:nvPr/>
        </p:nvSpPr>
        <p:spPr>
          <a:xfrm>
            <a:off x="3542219" y="1037433"/>
            <a:ext cx="813757" cy="7226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EF937F-9947-4322-9FBB-4CD471A575A4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769469" y="1133856"/>
            <a:ext cx="772750" cy="26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8CDEB9-BDCF-4CC2-9E81-FA817149DE07}"/>
              </a:ext>
            </a:extLst>
          </p:cNvPr>
          <p:cNvSpPr/>
          <p:nvPr/>
        </p:nvSpPr>
        <p:spPr>
          <a:xfrm>
            <a:off x="32467" y="1573099"/>
            <a:ext cx="1147939" cy="752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Declaration</a:t>
            </a:r>
          </a:p>
          <a:p>
            <a:pPr algn="ctr"/>
            <a:r>
              <a:rPr lang="en-US" sz="1600" dirty="0"/>
              <a:t>or</a:t>
            </a:r>
          </a:p>
          <a:p>
            <a:pPr algn="ctr"/>
            <a:r>
              <a:rPr lang="en-US" sz="1600" dirty="0"/>
              <a:t>Template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CA2BBEF-6730-4DB4-8C01-34B64D021A36}"/>
              </a:ext>
            </a:extLst>
          </p:cNvPr>
          <p:cNvSpPr/>
          <p:nvPr/>
        </p:nvSpPr>
        <p:spPr>
          <a:xfrm rot="16200000">
            <a:off x="2529125" y="2723754"/>
            <a:ext cx="264910" cy="726796"/>
          </a:xfrm>
          <a:prstGeom prst="rightBrace">
            <a:avLst>
              <a:gd name="adj1" fmla="val 22493"/>
              <a:gd name="adj2" fmla="val 4707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BC0604-79AE-45AD-8404-DC1863B5154B}"/>
              </a:ext>
            </a:extLst>
          </p:cNvPr>
          <p:cNvCxnSpPr>
            <a:cxnSpLocks/>
            <a:stCxn id="36" idx="1"/>
            <a:endCxn id="32" idx="1"/>
          </p:cNvCxnSpPr>
          <p:nvPr/>
        </p:nvCxnSpPr>
        <p:spPr>
          <a:xfrm flipH="1">
            <a:off x="2640307" y="2653050"/>
            <a:ext cx="775554" cy="301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20C8098-75B0-44C2-8830-97B96BA64EA4}"/>
              </a:ext>
            </a:extLst>
          </p:cNvPr>
          <p:cNvSpPr/>
          <p:nvPr/>
        </p:nvSpPr>
        <p:spPr>
          <a:xfrm>
            <a:off x="3415861" y="2468384"/>
            <a:ext cx="91502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D1ECA6E-7B6E-40FA-BC0F-723243222622}"/>
              </a:ext>
            </a:extLst>
          </p:cNvPr>
          <p:cNvCxnSpPr>
            <a:cxnSpLocks/>
          </p:cNvCxnSpPr>
          <p:nvPr/>
        </p:nvCxnSpPr>
        <p:spPr>
          <a:xfrm>
            <a:off x="3174745" y="3461646"/>
            <a:ext cx="775554" cy="301647"/>
          </a:xfrm>
          <a:prstGeom prst="bentConnector3">
            <a:avLst>
              <a:gd name="adj1" fmla="val -209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BA114BB-D0AD-4674-9D5B-1D248ABE6466}"/>
              </a:ext>
            </a:extLst>
          </p:cNvPr>
          <p:cNvSpPr/>
          <p:nvPr/>
        </p:nvSpPr>
        <p:spPr>
          <a:xfrm>
            <a:off x="3949097" y="3495544"/>
            <a:ext cx="1157311" cy="535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  <a:p>
            <a:pPr algn="ctr"/>
            <a:r>
              <a:rPr lang="en-US" dirty="0"/>
              <a:t>Variable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3A309CB-9FED-4ABC-B0DF-ED339C2B5BB7}"/>
              </a:ext>
            </a:extLst>
          </p:cNvPr>
          <p:cNvSpPr/>
          <p:nvPr/>
        </p:nvSpPr>
        <p:spPr>
          <a:xfrm>
            <a:off x="1558075" y="3113680"/>
            <a:ext cx="1511373" cy="381864"/>
          </a:xfrm>
          <a:prstGeom prst="ellipse">
            <a:avLst/>
          </a:prstGeom>
          <a:ln w="28575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748F19-4F8C-4ED8-86C8-5DA14FB7AEFA}"/>
              </a:ext>
            </a:extLst>
          </p:cNvPr>
          <p:cNvCxnSpPr>
            <a:cxnSpLocks/>
          </p:cNvCxnSpPr>
          <p:nvPr/>
        </p:nvCxnSpPr>
        <p:spPr>
          <a:xfrm flipH="1">
            <a:off x="1180406" y="3378195"/>
            <a:ext cx="436264" cy="301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80" y="928670"/>
            <a:ext cx="91440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struct Student s;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s.roll = 10;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s.grade = 'A';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s.per = 76.5f;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printf("Roll: %d, Grade: %c, Percentage: %f\n", s.roll, s.grade, s.per);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D6759AA-2296-44EB-AF9C-0DB1B9FE810B}"/>
              </a:ext>
            </a:extLst>
          </p:cNvPr>
          <p:cNvSpPr/>
          <p:nvPr/>
        </p:nvSpPr>
        <p:spPr>
          <a:xfrm>
            <a:off x="250312" y="3700019"/>
            <a:ext cx="1213823" cy="752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Type</a:t>
            </a:r>
          </a:p>
          <a:p>
            <a:pPr algn="ctr"/>
            <a:r>
              <a:rPr lang="en-US" dirty="0"/>
              <a:t>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FB8891-CCA4-4B2E-9FD2-D73FFB967623}"/>
              </a:ext>
            </a:extLst>
          </p:cNvPr>
          <p:cNvSpPr/>
          <p:nvPr/>
        </p:nvSpPr>
        <p:spPr>
          <a:xfrm>
            <a:off x="5365913" y="2653050"/>
            <a:ext cx="3710772" cy="15237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Roll: 10, Grade: A, Percentage: 76.500000</a:t>
            </a:r>
          </a:p>
        </p:txBody>
      </p:sp>
    </p:spTree>
    <p:extLst>
      <p:ext uri="{BB962C8B-B14F-4D97-AF65-F5344CB8AC3E}">
        <p14:creationId xmlns:p14="http://schemas.microsoft.com/office/powerpoint/2010/main" val="67721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Three Important Points to Remember: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We can never initialize members of a structure inside the declaration block of the        structure.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roll = 10;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grade = 'A';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float per = 76.5f;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26BB64E3-C215-4E09-896B-B8505030DC14}"/>
              </a:ext>
            </a:extLst>
          </p:cNvPr>
          <p:cNvSpPr/>
          <p:nvPr/>
        </p:nvSpPr>
        <p:spPr>
          <a:xfrm flipH="1">
            <a:off x="3627295" y="2571750"/>
            <a:ext cx="358896" cy="770384"/>
          </a:xfrm>
          <a:prstGeom prst="leftBracket">
            <a:avLst>
              <a:gd name="adj" fmla="val 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2E2AA4-1DC8-451E-9331-CD6B63BD8A5B}"/>
              </a:ext>
            </a:extLst>
          </p:cNvPr>
          <p:cNvSpPr/>
          <p:nvPr/>
        </p:nvSpPr>
        <p:spPr>
          <a:xfrm>
            <a:off x="4050223" y="2722600"/>
            <a:ext cx="72008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pic>
        <p:nvPicPr>
          <p:cNvPr id="11" name="Picture 10" descr="28028-5-red-cross-clipart.png">
            <a:extLst>
              <a:ext uri="{FF2B5EF4-FFF2-40B4-BE49-F238E27FC236}">
                <a16:creationId xmlns:a16="http://schemas.microsoft.com/office/drawing/2014/main" id="{43C506C3-CD54-4C02-BD56-CCCC76A43D9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183" y="2367120"/>
            <a:ext cx="1143008" cy="11430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67A718-4FD7-4BD0-B4F7-56FC80624FC1}"/>
              </a:ext>
            </a:extLst>
          </p:cNvPr>
          <p:cNvSpPr/>
          <p:nvPr/>
        </p:nvSpPr>
        <p:spPr>
          <a:xfrm>
            <a:off x="5173548" y="2206731"/>
            <a:ext cx="3567207" cy="180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Reason: </a:t>
            </a:r>
          </a:p>
          <a:p>
            <a:pPr algn="ctr"/>
            <a:endParaRPr lang="en-US" dirty="0"/>
          </a:p>
          <a:p>
            <a:r>
              <a:rPr lang="en-US" dirty="0"/>
              <a:t>roll, grade, and per will be stored in memory when the line</a:t>
            </a:r>
          </a:p>
          <a:p>
            <a:r>
              <a:rPr lang="en-US" dirty="0"/>
              <a:t>"struct student" is executed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Three Important Points to Remember: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After declaring the template of the structure we must terminate it with a semicolon. Otherwise, the compiler will generate a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SYNTAX ERROR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CB87-A7DD-49DA-8F9B-665F13B07021}"/>
              </a:ext>
            </a:extLst>
          </p:cNvPr>
          <p:cNvSpPr/>
          <p:nvPr/>
        </p:nvSpPr>
        <p:spPr>
          <a:xfrm>
            <a:off x="4427984" y="2427734"/>
            <a:ext cx="3456384" cy="171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Because we are declaring Structure that's why they are necessary and the part of Syntax and always          remember declaration always         terminated by ";" in C language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A1A79-C37A-4354-A138-58E645794AD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547664" y="3285560"/>
            <a:ext cx="2880320" cy="294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Three Important Points to Remember: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keyword struct must compulsorily be used whenever we write the tag/name of    the structure in our program. Otherwise, the compiler will give the error.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Student s;</a:t>
            </a: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 s;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61DBC101-71F2-4645-BC3F-71E6A717A4CD}"/>
              </a:ext>
            </a:extLst>
          </p:cNvPr>
          <p:cNvSpPr/>
          <p:nvPr/>
        </p:nvSpPr>
        <p:spPr>
          <a:xfrm>
            <a:off x="2483768" y="2571750"/>
            <a:ext cx="864096" cy="28803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FB9C0A0-2007-4A36-BA50-93D0BE1AF985}"/>
              </a:ext>
            </a:extLst>
          </p:cNvPr>
          <p:cNvSpPr/>
          <p:nvPr/>
        </p:nvSpPr>
        <p:spPr>
          <a:xfrm>
            <a:off x="3059832" y="3415706"/>
            <a:ext cx="864096" cy="28803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3E608-7186-4461-B3D6-5DA4286F6BB9}"/>
              </a:ext>
            </a:extLst>
          </p:cNvPr>
          <p:cNvSpPr/>
          <p:nvPr/>
        </p:nvSpPr>
        <p:spPr>
          <a:xfrm>
            <a:off x="4170084" y="3343826"/>
            <a:ext cx="1043608" cy="434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1CAA0-A15C-43BF-94F8-ED2664CD9C9D}"/>
              </a:ext>
            </a:extLst>
          </p:cNvPr>
          <p:cNvSpPr/>
          <p:nvPr/>
        </p:nvSpPr>
        <p:spPr>
          <a:xfrm>
            <a:off x="3491880" y="2499742"/>
            <a:ext cx="1043608" cy="434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pic>
        <p:nvPicPr>
          <p:cNvPr id="13" name="Picture 12" descr="28028-5-red-cross-clipart.png">
            <a:extLst>
              <a:ext uri="{FF2B5EF4-FFF2-40B4-BE49-F238E27FC236}">
                <a16:creationId xmlns:a16="http://schemas.microsoft.com/office/drawing/2014/main" id="{7844D443-F1A3-451E-A474-38538BEFCED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139702"/>
            <a:ext cx="1143008" cy="1143008"/>
          </a:xfrm>
          <a:prstGeom prst="rect">
            <a:avLst/>
          </a:prstGeom>
        </p:spPr>
      </p:pic>
      <p:pic>
        <p:nvPicPr>
          <p:cNvPr id="15" name="Picture 14" descr="1024px-Green_tick.svg.png">
            <a:extLst>
              <a:ext uri="{FF2B5EF4-FFF2-40B4-BE49-F238E27FC236}">
                <a16:creationId xmlns:a16="http://schemas.microsoft.com/office/drawing/2014/main" id="{7619BEC3-69C0-47C1-B269-D66BA369B83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8030" y="3195640"/>
            <a:ext cx="619744" cy="6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The Keyword "typedef" with Structure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926315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typedef struct Student Student;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Student s;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A4A4A-939A-45D1-86A3-A036E7376D6B}"/>
              </a:ext>
            </a:extLst>
          </p:cNvPr>
          <p:cNvSpPr/>
          <p:nvPr/>
        </p:nvSpPr>
        <p:spPr>
          <a:xfrm>
            <a:off x="2507201" y="3531006"/>
            <a:ext cx="2736304" cy="1224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Now, no error will appear  because we have assigned an alternative name to       struct Student i.e., Student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AB45E1-726C-44A2-9F54-F513E822176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187624" y="3651870"/>
            <a:ext cx="1319577" cy="491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4DD027-656F-46AF-BF9F-E80EDF8D703D}"/>
              </a:ext>
            </a:extLst>
          </p:cNvPr>
          <p:cNvSpPr/>
          <p:nvPr/>
        </p:nvSpPr>
        <p:spPr>
          <a:xfrm>
            <a:off x="4211960" y="2640338"/>
            <a:ext cx="432048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C762EC-0B40-4AAC-8E2E-8042177615A7}"/>
              </a:ext>
            </a:extLst>
          </p:cNvPr>
          <p:cNvSpPr txBox="1"/>
          <p:nvPr/>
        </p:nvSpPr>
        <p:spPr>
          <a:xfrm>
            <a:off x="5711050" y="1030324"/>
            <a:ext cx="2965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typedef struct Student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int roll;</a:t>
            </a:r>
          </a:p>
          <a:p>
            <a:r>
              <a:rPr lang="en-US" dirty="0">
                <a:solidFill>
                  <a:schemeClr val="bg1"/>
                </a:solidFill>
              </a:rPr>
              <a:t>    char grade;</a:t>
            </a:r>
          </a:p>
          <a:p>
            <a:r>
              <a:rPr lang="en-US" dirty="0">
                <a:solidFill>
                  <a:schemeClr val="bg1"/>
                </a:solidFill>
              </a:rPr>
              <a:t>    float per;</a:t>
            </a:r>
          </a:p>
          <a:p>
            <a:r>
              <a:rPr lang="en-US" dirty="0">
                <a:solidFill>
                  <a:schemeClr val="bg1"/>
                </a:solidFill>
              </a:rPr>
              <a:t>}Student;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Student s;</a:t>
            </a:r>
          </a:p>
          <a:p>
            <a:r>
              <a:rPr lang="en-US" dirty="0">
                <a:solidFill>
                  <a:schemeClr val="bg1"/>
                </a:solidFill>
              </a:rPr>
              <a:t>    .</a:t>
            </a:r>
          </a:p>
          <a:p>
            <a:r>
              <a:rPr lang="en-US" dirty="0">
                <a:solidFill>
                  <a:schemeClr val="bg1"/>
                </a:solidFill>
              </a:rPr>
              <a:t>    .</a:t>
            </a:r>
          </a:p>
          <a:p>
            <a:r>
              <a:rPr lang="en-US" dirty="0">
                <a:solidFill>
                  <a:schemeClr val="bg1"/>
                </a:solidFill>
              </a:rPr>
              <a:t>    .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48FE8-05A8-4319-91C2-BF0686356EF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43505" y="3795886"/>
            <a:ext cx="1200703" cy="347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3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Initializer List with Structure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96" y="977696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struct Student s = {10, 'A', 76.5f};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printf("Roll: %d, Grade: %c, Percentage: %f\n", s.roll, s.grade, s.per);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F6CBA-C423-4B85-AA90-6C0E8B961152}"/>
              </a:ext>
            </a:extLst>
          </p:cNvPr>
          <p:cNvSpPr/>
          <p:nvPr/>
        </p:nvSpPr>
        <p:spPr>
          <a:xfrm>
            <a:off x="5197533" y="2468004"/>
            <a:ext cx="3710772" cy="15237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Roll: 10, Grade: A, Percentage: 76.500000</a:t>
            </a:r>
          </a:p>
        </p:txBody>
      </p:sp>
      <p:graphicFrame>
        <p:nvGraphicFramePr>
          <p:cNvPr id="15" name="Table 43">
            <a:extLst>
              <a:ext uri="{FF2B5EF4-FFF2-40B4-BE49-F238E27FC236}">
                <a16:creationId xmlns:a16="http://schemas.microsoft.com/office/drawing/2014/main" id="{7A27189A-605E-41F5-A163-8F132E2DA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91591"/>
              </p:ext>
            </p:extLst>
          </p:nvPr>
        </p:nvGraphicFramePr>
        <p:xfrm>
          <a:off x="3440882" y="1602672"/>
          <a:ext cx="34284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833">
                  <a:extLst>
                    <a:ext uri="{9D8B030D-6E8A-4147-A177-3AD203B41FA5}">
                      <a16:colId xmlns:a16="http://schemas.microsoft.com/office/drawing/2014/main" val="1413336158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2875028692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4541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76.5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90006"/>
                  </a:ext>
                </a:extLst>
              </a:tr>
            </a:tbl>
          </a:graphicData>
        </a:graphic>
      </p:graphicFrame>
      <p:sp>
        <p:nvSpPr>
          <p:cNvPr id="16" name="Right Brace 15">
            <a:extLst>
              <a:ext uri="{FF2B5EF4-FFF2-40B4-BE49-F238E27FC236}">
                <a16:creationId xmlns:a16="http://schemas.microsoft.com/office/drawing/2014/main" id="{AF97842D-0A5F-4281-9152-6C5DB207EBBD}"/>
              </a:ext>
            </a:extLst>
          </p:cNvPr>
          <p:cNvSpPr/>
          <p:nvPr/>
        </p:nvSpPr>
        <p:spPr>
          <a:xfrm rot="16200000">
            <a:off x="5040701" y="-271759"/>
            <a:ext cx="228861" cy="3428500"/>
          </a:xfrm>
          <a:prstGeom prst="rightBrace">
            <a:avLst>
              <a:gd name="adj1" fmla="val 61342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392AE-D794-4978-B40B-59EE12661DB6}"/>
              </a:ext>
            </a:extLst>
          </p:cNvPr>
          <p:cNvSpPr txBox="1"/>
          <p:nvPr/>
        </p:nvSpPr>
        <p:spPr>
          <a:xfrm>
            <a:off x="3059832" y="1604180"/>
            <a:ext cx="2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4C026-4A81-4263-B496-3DC2DF4B487F}"/>
              </a:ext>
            </a:extLst>
          </p:cNvPr>
          <p:cNvSpPr txBox="1"/>
          <p:nvPr/>
        </p:nvSpPr>
        <p:spPr>
          <a:xfrm>
            <a:off x="3778007" y="2049213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2D5BB-F9A7-481D-BF33-FD3046BE4C69}"/>
              </a:ext>
            </a:extLst>
          </p:cNvPr>
          <p:cNvSpPr txBox="1"/>
          <p:nvPr/>
        </p:nvSpPr>
        <p:spPr>
          <a:xfrm>
            <a:off x="4818826" y="2058402"/>
            <a:ext cx="7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2A3DC-2E4B-4488-8976-353518388796}"/>
              </a:ext>
            </a:extLst>
          </p:cNvPr>
          <p:cNvSpPr txBox="1"/>
          <p:nvPr/>
        </p:nvSpPr>
        <p:spPr>
          <a:xfrm>
            <a:off x="6008949" y="2042636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3CE564-2787-4E98-BE2C-9C5FF14E8411}"/>
              </a:ext>
            </a:extLst>
          </p:cNvPr>
          <p:cNvSpPr txBox="1"/>
          <p:nvPr/>
        </p:nvSpPr>
        <p:spPr>
          <a:xfrm>
            <a:off x="4697619" y="948159"/>
            <a:ext cx="9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Bytes</a:t>
            </a:r>
          </a:p>
        </p:txBody>
      </p:sp>
    </p:spTree>
    <p:extLst>
      <p:ext uri="{BB962C8B-B14F-4D97-AF65-F5344CB8AC3E}">
        <p14:creationId xmlns:p14="http://schemas.microsoft.com/office/powerpoint/2010/main" val="171806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Initializing a Structure with user input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909254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struct Student s;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printf("Enter roll, grade and percentage: ");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scanf("%d %c %f", &amp;s.roll, &amp;s.grade, &amp;s.per);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printf("Roll: %d, Grade: %c, Percentage: %f\n", s.roll, s.grade, s.per);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F6CBA-C423-4B85-AA90-6C0E8B961152}"/>
              </a:ext>
            </a:extLst>
          </p:cNvPr>
          <p:cNvSpPr/>
          <p:nvPr/>
        </p:nvSpPr>
        <p:spPr>
          <a:xfrm>
            <a:off x="4952443" y="2731533"/>
            <a:ext cx="4089479" cy="1118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sz="1600" dirty="0"/>
              <a:t>Enter roll, grade and percentage: 10 A 76.5</a:t>
            </a:r>
          </a:p>
          <a:p>
            <a:r>
              <a:rPr lang="en-US" sz="1600" dirty="0"/>
              <a:t>Roll: 10, Grade: A, Percentage: 76.500000</a:t>
            </a:r>
          </a:p>
        </p:txBody>
      </p:sp>
      <p:graphicFrame>
        <p:nvGraphicFramePr>
          <p:cNvPr id="15" name="Table 43">
            <a:extLst>
              <a:ext uri="{FF2B5EF4-FFF2-40B4-BE49-F238E27FC236}">
                <a16:creationId xmlns:a16="http://schemas.microsoft.com/office/drawing/2014/main" id="{7A27189A-605E-41F5-A163-8F132E2DA5CF}"/>
              </a:ext>
            </a:extLst>
          </p:cNvPr>
          <p:cNvGraphicFramePr>
            <a:graphicFrameLocks noGrp="1"/>
          </p:cNvGraphicFramePr>
          <p:nvPr/>
        </p:nvGraphicFramePr>
        <p:xfrm>
          <a:off x="3440882" y="1602672"/>
          <a:ext cx="34284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833">
                  <a:extLst>
                    <a:ext uri="{9D8B030D-6E8A-4147-A177-3AD203B41FA5}">
                      <a16:colId xmlns:a16="http://schemas.microsoft.com/office/drawing/2014/main" val="1413336158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2875028692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4541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76.5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90006"/>
                  </a:ext>
                </a:extLst>
              </a:tr>
            </a:tbl>
          </a:graphicData>
        </a:graphic>
      </p:graphicFrame>
      <p:sp>
        <p:nvSpPr>
          <p:cNvPr id="16" name="Right Brace 15">
            <a:extLst>
              <a:ext uri="{FF2B5EF4-FFF2-40B4-BE49-F238E27FC236}">
                <a16:creationId xmlns:a16="http://schemas.microsoft.com/office/drawing/2014/main" id="{AF97842D-0A5F-4281-9152-6C5DB207EBBD}"/>
              </a:ext>
            </a:extLst>
          </p:cNvPr>
          <p:cNvSpPr/>
          <p:nvPr/>
        </p:nvSpPr>
        <p:spPr>
          <a:xfrm rot="16200000">
            <a:off x="5040701" y="-271759"/>
            <a:ext cx="228861" cy="3428500"/>
          </a:xfrm>
          <a:prstGeom prst="rightBrace">
            <a:avLst>
              <a:gd name="adj1" fmla="val 61342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392AE-D794-4978-B40B-59EE12661DB6}"/>
              </a:ext>
            </a:extLst>
          </p:cNvPr>
          <p:cNvSpPr txBox="1"/>
          <p:nvPr/>
        </p:nvSpPr>
        <p:spPr>
          <a:xfrm>
            <a:off x="3059832" y="1604180"/>
            <a:ext cx="2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4C026-4A81-4263-B496-3DC2DF4B487F}"/>
              </a:ext>
            </a:extLst>
          </p:cNvPr>
          <p:cNvSpPr txBox="1"/>
          <p:nvPr/>
        </p:nvSpPr>
        <p:spPr>
          <a:xfrm>
            <a:off x="3778007" y="2049213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2D5BB-F9A7-481D-BF33-FD3046BE4C69}"/>
              </a:ext>
            </a:extLst>
          </p:cNvPr>
          <p:cNvSpPr txBox="1"/>
          <p:nvPr/>
        </p:nvSpPr>
        <p:spPr>
          <a:xfrm>
            <a:off x="4818826" y="2058402"/>
            <a:ext cx="7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F2A3DC-2E4B-4488-8976-353518388796}"/>
              </a:ext>
            </a:extLst>
          </p:cNvPr>
          <p:cNvSpPr txBox="1"/>
          <p:nvPr/>
        </p:nvSpPr>
        <p:spPr>
          <a:xfrm>
            <a:off x="6008949" y="2042636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3CE564-2787-4E98-BE2C-9C5FF14E8411}"/>
              </a:ext>
            </a:extLst>
          </p:cNvPr>
          <p:cNvSpPr txBox="1"/>
          <p:nvPr/>
        </p:nvSpPr>
        <p:spPr>
          <a:xfrm>
            <a:off x="4697619" y="948159"/>
            <a:ext cx="9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Bytes</a:t>
            </a:r>
          </a:p>
        </p:txBody>
      </p:sp>
    </p:spTree>
    <p:extLst>
      <p:ext uri="{BB962C8B-B14F-4D97-AF65-F5344CB8AC3E}">
        <p14:creationId xmlns:p14="http://schemas.microsoft.com/office/powerpoint/2010/main" val="410956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39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Structure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Structure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To understand the concept of "Structure“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we first try to find a solution to a given problem through C programming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we have to take a student's name, age, and percentage in our program and display</a:t>
            </a:r>
          </a:p>
          <a:p>
            <a:pPr lvl="1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      it back on the screen using the knowledge we have gained till now</a:t>
            </a:r>
          </a:p>
          <a:p>
            <a:pPr lvl="1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to the above given problem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086" y="928670"/>
            <a:ext cx="914403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printf("Enter roll: ");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scanf("%d", &amp;roll);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fflush(stdin);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printf("Enter grade: ");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scanf("%c", &amp;grade);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printf("Enter Percentage: ");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scanf("%f", &amp;per);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printf("Roll: %d\n", roll);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printf("Grade: %c\n", grade);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printf("Percentage: %f\n", per);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2"/>
            <a:r>
              <a:rPr lang="en-US" sz="15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5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89CF72-BF8A-4BF3-AF4F-8C26130E6583}"/>
              </a:ext>
            </a:extLst>
          </p:cNvPr>
          <p:cNvSpPr/>
          <p:nvPr/>
        </p:nvSpPr>
        <p:spPr>
          <a:xfrm>
            <a:off x="5580112" y="1851670"/>
            <a:ext cx="3168352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Now, suppose we take the same details for 5 student's what will be the solution now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to the above given problem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000102"/>
            <a:ext cx="9144032" cy="41148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#include &lt;stdio.h&gt;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int roll[5], i;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char grade[5];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float per[5];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printf("Enter roll: ");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scanf("%d", &amp;roll[i]);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fflush(stdin);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printf("Enter grade: ");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scanf("%c", &amp;grade[i]);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printf("Enter Percentage: ");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scanf("%f", &amp;per[i]);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for(i = 0; i &lt; 5; i++)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printf("Roll: %d\n", roll[i]);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printf("Grade: %c\n", grade[i]);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    printf("Percentage: %f\n", per[i]);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r>
              <a:rPr lang="en-US" sz="1600" b="1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60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Can we take the details in a single array?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No, Because the array is a collection of similar kinds of data types stored at a continuous memory location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But we have data of 3 different data types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Thankfully C language provides us the concept of Structure using which we can take a</a:t>
            </a:r>
          </a:p>
          <a:p>
            <a:pPr lvl="1"/>
            <a:r>
              <a:rPr lang="en-US" b="1" dirty="0">
                <a:solidFill>
                  <a:srgbClr val="08E64D"/>
                </a:solidFill>
                <a:sym typeface="Wingdings" pitchFamily="2" charset="2"/>
              </a:rPr>
              <a:t>single array to manage the details of 5 different students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Structure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02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Structure is also a collection of dissimilar kinds of data elements stored at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 continuous memory locations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Syntax of Declaring a Structure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&lt;struct_name&gt;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&lt;data_type&gt; &lt;variable_name&gt;;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&lt;data_type&gt; &lt;variable_name&gt;;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&lt;data_type&gt; &lt;variable_name&gt;;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.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6A2B0-DCFD-4E9C-B38E-C56639A0027E}"/>
              </a:ext>
            </a:extLst>
          </p:cNvPr>
          <p:cNvSpPr/>
          <p:nvPr/>
        </p:nvSpPr>
        <p:spPr>
          <a:xfrm>
            <a:off x="5580112" y="2211710"/>
            <a:ext cx="2808312" cy="237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Example</a:t>
            </a:r>
          </a:p>
          <a:p>
            <a:pPr algn="ctr"/>
            <a:endParaRPr lang="en-US" dirty="0"/>
          </a:p>
          <a:p>
            <a:r>
              <a:rPr lang="en-US" dirty="0"/>
              <a:t>struct Student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roll;</a:t>
            </a:r>
          </a:p>
          <a:p>
            <a:r>
              <a:rPr lang="en-US" dirty="0"/>
              <a:t>    char grade;</a:t>
            </a:r>
          </a:p>
          <a:p>
            <a:r>
              <a:rPr lang="en-US" dirty="0"/>
              <a:t>    float per;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a Structure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003004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struct Student s;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//code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2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3387C4A-93D7-4AFB-A3D2-9080E6C02D47}"/>
              </a:ext>
            </a:extLst>
          </p:cNvPr>
          <p:cNvSpPr/>
          <p:nvPr/>
        </p:nvSpPr>
        <p:spPr>
          <a:xfrm>
            <a:off x="2915816" y="3646140"/>
            <a:ext cx="57606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CEF0C-B4FA-4FCD-B9BF-81993566E539}"/>
              </a:ext>
            </a:extLst>
          </p:cNvPr>
          <p:cNvSpPr txBox="1"/>
          <p:nvPr/>
        </p:nvSpPr>
        <p:spPr>
          <a:xfrm>
            <a:off x="3563888" y="3147814"/>
            <a:ext cx="252028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Like: </a:t>
            </a:r>
          </a:p>
          <a:p>
            <a:r>
              <a:rPr lang="en-US" dirty="0"/>
              <a:t>int a;</a:t>
            </a:r>
          </a:p>
          <a:p>
            <a:endParaRPr lang="en-US" dirty="0"/>
          </a:p>
          <a:p>
            <a:r>
              <a:rPr lang="en-US" dirty="0"/>
              <a:t>struct Student              int</a:t>
            </a:r>
          </a:p>
          <a:p>
            <a:endParaRPr lang="en-US" dirty="0"/>
          </a:p>
          <a:p>
            <a:r>
              <a:rPr lang="en-US" dirty="0"/>
              <a:t>a                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439A2F-D62B-40CA-8EA0-D0BCD652D0A0}"/>
              </a:ext>
            </a:extLst>
          </p:cNvPr>
          <p:cNvSpPr/>
          <p:nvPr/>
        </p:nvSpPr>
        <p:spPr>
          <a:xfrm>
            <a:off x="5076056" y="4104829"/>
            <a:ext cx="57606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518336-2A09-4F23-BA83-820608CCB9AE}"/>
              </a:ext>
            </a:extLst>
          </p:cNvPr>
          <p:cNvSpPr/>
          <p:nvPr/>
        </p:nvSpPr>
        <p:spPr>
          <a:xfrm>
            <a:off x="3923928" y="4659982"/>
            <a:ext cx="57606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E6EE9AB-74BD-4400-922C-4BF4FDB0B793}"/>
              </a:ext>
            </a:extLst>
          </p:cNvPr>
          <p:cNvSpPr/>
          <p:nvPr/>
        </p:nvSpPr>
        <p:spPr>
          <a:xfrm rot="16200000">
            <a:off x="4151053" y="3307555"/>
            <a:ext cx="298386" cy="1263588"/>
          </a:xfrm>
          <a:prstGeom prst="rightBrace">
            <a:avLst>
              <a:gd name="adj1" fmla="val 40403"/>
              <a:gd name="adj2" fmla="val 5084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2C86B5-1D58-4017-BAF2-D7B2DF3051A6}"/>
              </a:ext>
            </a:extLst>
          </p:cNvPr>
          <p:cNvCxnSpPr>
            <a:cxnSpLocks/>
            <a:stCxn id="16" idx="1"/>
            <a:endCxn id="3" idx="1"/>
          </p:cNvCxnSpPr>
          <p:nvPr/>
        </p:nvCxnSpPr>
        <p:spPr>
          <a:xfrm flipH="1">
            <a:off x="4310873" y="3210612"/>
            <a:ext cx="2011758" cy="579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4B988D-41D5-49A4-936B-D81924FCC47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726861" y="3210612"/>
            <a:ext cx="595770" cy="877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8B5E61-9EB2-4CF3-9B07-26A8CA50255C}"/>
              </a:ext>
            </a:extLst>
          </p:cNvPr>
          <p:cNvSpPr/>
          <p:nvPr/>
        </p:nvSpPr>
        <p:spPr>
          <a:xfrm>
            <a:off x="6322631" y="3043839"/>
            <a:ext cx="1152128" cy="333546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8B8C27-2EB0-4CCA-A4F1-DC668E96A7E8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3668452" y="4415618"/>
            <a:ext cx="2798194" cy="2250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DF39C4-45CB-47AA-8FF7-D9ED3DA34704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644010" y="4415618"/>
            <a:ext cx="1822636" cy="30963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8C85E8-F356-40DD-877F-D98BBD78C2A4}"/>
              </a:ext>
            </a:extLst>
          </p:cNvPr>
          <p:cNvSpPr/>
          <p:nvPr/>
        </p:nvSpPr>
        <p:spPr>
          <a:xfrm>
            <a:off x="6466646" y="4248845"/>
            <a:ext cx="1008113" cy="333546"/>
          </a:xfrm>
          <a:prstGeom prst="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AD0F2260-7BDF-4767-A916-116560B1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64332"/>
              </p:ext>
            </p:extLst>
          </p:nvPr>
        </p:nvGraphicFramePr>
        <p:xfrm>
          <a:off x="4455868" y="1714095"/>
          <a:ext cx="34284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833">
                  <a:extLst>
                    <a:ext uri="{9D8B030D-6E8A-4147-A177-3AD203B41FA5}">
                      <a16:colId xmlns:a16="http://schemas.microsoft.com/office/drawing/2014/main" val="1413336158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2875028692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4541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90006"/>
                  </a:ext>
                </a:extLst>
              </a:tr>
            </a:tbl>
          </a:graphicData>
        </a:graphic>
      </p:graphicFrame>
      <p:sp>
        <p:nvSpPr>
          <p:cNvPr id="44" name="Right Brace 43">
            <a:extLst>
              <a:ext uri="{FF2B5EF4-FFF2-40B4-BE49-F238E27FC236}">
                <a16:creationId xmlns:a16="http://schemas.microsoft.com/office/drawing/2014/main" id="{A2E116CD-17AF-44F5-9316-9332C7129FF7}"/>
              </a:ext>
            </a:extLst>
          </p:cNvPr>
          <p:cNvSpPr/>
          <p:nvPr/>
        </p:nvSpPr>
        <p:spPr>
          <a:xfrm rot="16200000">
            <a:off x="6055687" y="-199751"/>
            <a:ext cx="228861" cy="3428500"/>
          </a:xfrm>
          <a:prstGeom prst="rightBrace">
            <a:avLst>
              <a:gd name="adj1" fmla="val 61342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9CFBC-45A9-4A42-B3F8-2AEA2D4D0DD3}"/>
              </a:ext>
            </a:extLst>
          </p:cNvPr>
          <p:cNvSpPr txBox="1"/>
          <p:nvPr/>
        </p:nvSpPr>
        <p:spPr>
          <a:xfrm>
            <a:off x="4008314" y="1747756"/>
            <a:ext cx="2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B19195-1B40-418E-BD7F-AED04CD1B766}"/>
              </a:ext>
            </a:extLst>
          </p:cNvPr>
          <p:cNvSpPr txBox="1"/>
          <p:nvPr/>
        </p:nvSpPr>
        <p:spPr>
          <a:xfrm>
            <a:off x="4792993" y="2121221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4464AF-FF5D-450F-8E52-DEA96FCF7600}"/>
              </a:ext>
            </a:extLst>
          </p:cNvPr>
          <p:cNvSpPr txBox="1"/>
          <p:nvPr/>
        </p:nvSpPr>
        <p:spPr>
          <a:xfrm>
            <a:off x="5833812" y="2130410"/>
            <a:ext cx="7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B4E72F-8F56-41E7-90FE-B53181ED1BB0}"/>
              </a:ext>
            </a:extLst>
          </p:cNvPr>
          <p:cNvSpPr txBox="1"/>
          <p:nvPr/>
        </p:nvSpPr>
        <p:spPr>
          <a:xfrm>
            <a:off x="7023935" y="2114644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48CF7A-64DF-4DB9-BB45-72ABF1DD5A4F}"/>
              </a:ext>
            </a:extLst>
          </p:cNvPr>
          <p:cNvSpPr txBox="1"/>
          <p:nvPr/>
        </p:nvSpPr>
        <p:spPr>
          <a:xfrm>
            <a:off x="5712605" y="1020167"/>
            <a:ext cx="9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Bytes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Using a Structure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003004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struct Student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int roll;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char grade;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float per;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main()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struct Student s;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roll = 10;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return 0;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lvl="2"/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AD0F2260-7BDF-4767-A916-116560B1A173}"/>
              </a:ext>
            </a:extLst>
          </p:cNvPr>
          <p:cNvGraphicFramePr>
            <a:graphicFrameLocks noGrp="1"/>
          </p:cNvGraphicFramePr>
          <p:nvPr/>
        </p:nvGraphicFramePr>
        <p:xfrm>
          <a:off x="4455868" y="1714095"/>
          <a:ext cx="342849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833">
                  <a:extLst>
                    <a:ext uri="{9D8B030D-6E8A-4147-A177-3AD203B41FA5}">
                      <a16:colId xmlns:a16="http://schemas.microsoft.com/office/drawing/2014/main" val="1413336158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2875028692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4541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90006"/>
                  </a:ext>
                </a:extLst>
              </a:tr>
            </a:tbl>
          </a:graphicData>
        </a:graphic>
      </p:graphicFrame>
      <p:sp>
        <p:nvSpPr>
          <p:cNvPr id="44" name="Right Brace 43">
            <a:extLst>
              <a:ext uri="{FF2B5EF4-FFF2-40B4-BE49-F238E27FC236}">
                <a16:creationId xmlns:a16="http://schemas.microsoft.com/office/drawing/2014/main" id="{A2E116CD-17AF-44F5-9316-9332C7129FF7}"/>
              </a:ext>
            </a:extLst>
          </p:cNvPr>
          <p:cNvSpPr/>
          <p:nvPr/>
        </p:nvSpPr>
        <p:spPr>
          <a:xfrm rot="16200000">
            <a:off x="6055687" y="-199751"/>
            <a:ext cx="228861" cy="3428500"/>
          </a:xfrm>
          <a:prstGeom prst="rightBrace">
            <a:avLst>
              <a:gd name="adj1" fmla="val 61342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09CFBC-45A9-4A42-B3F8-2AEA2D4D0DD3}"/>
              </a:ext>
            </a:extLst>
          </p:cNvPr>
          <p:cNvSpPr txBox="1"/>
          <p:nvPr/>
        </p:nvSpPr>
        <p:spPr>
          <a:xfrm>
            <a:off x="4008314" y="1747756"/>
            <a:ext cx="2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B19195-1B40-418E-BD7F-AED04CD1B766}"/>
              </a:ext>
            </a:extLst>
          </p:cNvPr>
          <p:cNvSpPr txBox="1"/>
          <p:nvPr/>
        </p:nvSpPr>
        <p:spPr>
          <a:xfrm>
            <a:off x="4792993" y="2121221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4464AF-FF5D-450F-8E52-DEA96FCF7600}"/>
              </a:ext>
            </a:extLst>
          </p:cNvPr>
          <p:cNvSpPr txBox="1"/>
          <p:nvPr/>
        </p:nvSpPr>
        <p:spPr>
          <a:xfrm>
            <a:off x="5833812" y="2130410"/>
            <a:ext cx="75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B4E72F-8F56-41E7-90FE-B53181ED1BB0}"/>
              </a:ext>
            </a:extLst>
          </p:cNvPr>
          <p:cNvSpPr txBox="1"/>
          <p:nvPr/>
        </p:nvSpPr>
        <p:spPr>
          <a:xfrm>
            <a:off x="7023935" y="2114644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48CF7A-64DF-4DB9-BB45-72ABF1DD5A4F}"/>
              </a:ext>
            </a:extLst>
          </p:cNvPr>
          <p:cNvSpPr txBox="1"/>
          <p:nvPr/>
        </p:nvSpPr>
        <p:spPr>
          <a:xfrm>
            <a:off x="5712605" y="1020167"/>
            <a:ext cx="9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Bytes</a:t>
            </a:r>
          </a:p>
        </p:txBody>
      </p:sp>
      <p:pic>
        <p:nvPicPr>
          <p:cNvPr id="25" name="Picture 24" descr="28028-5-red-cross-clipart.png">
            <a:extLst>
              <a:ext uri="{FF2B5EF4-FFF2-40B4-BE49-F238E27FC236}">
                <a16:creationId xmlns:a16="http://schemas.microsoft.com/office/drawing/2014/main" id="{72756476-5E91-4BC4-A89A-1BA15C2CD16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3444966"/>
            <a:ext cx="1143008" cy="1143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38FA0-6C55-4021-B03E-42B213FD2BE4}"/>
              </a:ext>
            </a:extLst>
          </p:cNvPr>
          <p:cNvSpPr txBox="1"/>
          <p:nvPr/>
        </p:nvSpPr>
        <p:spPr>
          <a:xfrm>
            <a:off x="2771800" y="3791100"/>
            <a:ext cx="6554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90736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37732</TotalTime>
  <Words>1302</Words>
  <Application>Microsoft Office PowerPoint</Application>
  <PresentationFormat>On-screen Show (16:9)</PresentationFormat>
  <Paragraphs>308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Structure</vt:lpstr>
      <vt:lpstr>Solution to the above given problem</vt:lpstr>
      <vt:lpstr>Solution to the above given problem</vt:lpstr>
      <vt:lpstr>Can we take the details in a single array?</vt:lpstr>
      <vt:lpstr>Structure</vt:lpstr>
      <vt:lpstr>Using a Structure</vt:lpstr>
      <vt:lpstr>Using a Structure</vt:lpstr>
      <vt:lpstr>Using a Structure</vt:lpstr>
      <vt:lpstr>Three Important Points to Remember:</vt:lpstr>
      <vt:lpstr>Three Important Points to Remember:</vt:lpstr>
      <vt:lpstr>Three Important Points to Remember:</vt:lpstr>
      <vt:lpstr>Using The Keyword "typedef" with Structure</vt:lpstr>
      <vt:lpstr>Using Initializer List with Structure</vt:lpstr>
      <vt:lpstr>Initializing a Structure with user input</vt:lpstr>
      <vt:lpstr>End of Lecture 39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1383</cp:revision>
  <dcterms:created xsi:type="dcterms:W3CDTF">2016-12-05T23:26:54Z</dcterms:created>
  <dcterms:modified xsi:type="dcterms:W3CDTF">2021-06-03T12:46:18Z</dcterms:modified>
</cp:coreProperties>
</file>