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359" r:id="rId7"/>
    <p:sldId id="360" r:id="rId8"/>
    <p:sldId id="355" r:id="rId9"/>
    <p:sldId id="361" r:id="rId10"/>
    <p:sldId id="356" r:id="rId11"/>
    <p:sldId id="363" r:id="rId12"/>
    <p:sldId id="357" r:id="rId13"/>
    <p:sldId id="362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4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Define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3438" y="1214428"/>
            <a:ext cx="3500462" cy="271464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14876" y="1285866"/>
            <a:ext cx="2286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000496" y="2428874"/>
            <a:ext cx="785818" cy="1285884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00166" y="2857502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Here we are defining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main() </a:t>
            </a:r>
            <a:r>
              <a:rPr lang="en-US" sz="2000" b="1" dirty="0" smtClean="0">
                <a:solidFill>
                  <a:schemeClr val="bg1"/>
                </a:solidFill>
              </a:rPr>
              <a:t>function.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call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3438" y="1214428"/>
            <a:ext cx="3500462" cy="271464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876" y="1285866"/>
            <a:ext cx="2286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34" y="2857502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Here we are calling the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function </a:t>
            </a:r>
            <a:r>
              <a:rPr lang="en-US" sz="2000" b="1" dirty="0" err="1" smtClean="0">
                <a:solidFill>
                  <a:srgbClr val="C00000"/>
                </a:solidFill>
              </a:rPr>
              <a:t>clrscr</a:t>
            </a:r>
            <a:r>
              <a:rPr lang="en-US" sz="2000" b="1" dirty="0" smtClean="0">
                <a:solidFill>
                  <a:srgbClr val="C00000"/>
                </a:solidFill>
              </a:rPr>
              <a:t>() </a:t>
            </a:r>
            <a:r>
              <a:rPr lang="en-US" sz="2000" b="1" dirty="0" smtClean="0">
                <a:solidFill>
                  <a:schemeClr val="bg1"/>
                </a:solidFill>
              </a:rPr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printf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3786182" y="3071816"/>
            <a:ext cx="1357322" cy="1428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786182" y="3214692"/>
            <a:ext cx="1428760" cy="1428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4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785932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3237" y="2643188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17482" y="3500444"/>
            <a:ext cx="5256584" cy="720000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78593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6773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972" y="350044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7582" y="1928808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What are Functions 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6182" y="2786064"/>
            <a:ext cx="4560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Importance of main() Function.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86182" y="371475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Function Definition &amp; Call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Functions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are </a:t>
            </a:r>
            <a:r>
              <a:rPr lang="en-US" sz="2000" b="1" dirty="0" smtClean="0"/>
              <a:t>Functions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FFFFFF"/>
                </a:solidFill>
              </a:rPr>
              <a:t>In programming a, </a:t>
            </a:r>
            <a:r>
              <a:rPr lang="en-US" sz="2000" b="1" dirty="0" smtClean="0">
                <a:solidFill>
                  <a:srgbClr val="002060"/>
                </a:solidFill>
              </a:rPr>
              <a:t>function is block of statements </a:t>
            </a:r>
            <a:r>
              <a:rPr lang="en-US" sz="2000" b="1" dirty="0" smtClean="0">
                <a:solidFill>
                  <a:srgbClr val="FFFFFF"/>
                </a:solidFill>
              </a:rPr>
              <a:t>having, a </a:t>
            </a:r>
            <a:r>
              <a:rPr lang="en-US" sz="2000" b="1" dirty="0" smtClean="0">
                <a:solidFill>
                  <a:srgbClr val="FFC000"/>
                </a:solidFill>
              </a:rPr>
              <a:t>particular name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	followed by a pair of </a:t>
            </a:r>
            <a:r>
              <a:rPr lang="en-US" sz="2000" b="1" dirty="0" smtClean="0">
                <a:solidFill>
                  <a:srgbClr val="0000FF"/>
                </a:solidFill>
              </a:rPr>
              <a:t>parenthesis every C program </a:t>
            </a:r>
            <a:r>
              <a:rPr lang="en-US" sz="2000" b="1" dirty="0" smtClean="0">
                <a:solidFill>
                  <a:srgbClr val="FFFFFF"/>
                </a:solidFill>
              </a:rPr>
              <a:t>is a </a:t>
            </a:r>
            <a:r>
              <a:rPr lang="en-US" sz="2000" b="1" dirty="0" smtClean="0"/>
              <a:t>collection of one or </a:t>
            </a:r>
          </a:p>
          <a:p>
            <a:r>
              <a:rPr lang="en-US" sz="2000" b="1" dirty="0" smtClean="0"/>
              <a:t>	more such functions.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	Amongst these functions, the </a:t>
            </a:r>
            <a:r>
              <a:rPr lang="en-US" sz="2000" b="1" dirty="0" smtClean="0"/>
              <a:t>most popular</a:t>
            </a:r>
            <a:r>
              <a:rPr lang="en-US" sz="2000" b="1" dirty="0" smtClean="0">
                <a:solidFill>
                  <a:srgbClr val="FFFFFF"/>
                </a:solidFill>
              </a:rPr>
              <a:t> is the function </a:t>
            </a:r>
            <a:r>
              <a:rPr lang="en-US" sz="2000" b="1" dirty="0" smtClean="0">
                <a:solidFill>
                  <a:srgbClr val="C00000"/>
                </a:solidFill>
              </a:rPr>
              <a:t>main().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FFFFFF"/>
                </a:solidFill>
              </a:rPr>
              <a:t>This is because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Functions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942" y="1357304"/>
            <a:ext cx="3500462" cy="271464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6380" y="1428742"/>
            <a:ext cx="2286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71934" y="257175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2357436"/>
            <a:ext cx="4071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2000" b="1" dirty="0" smtClean="0">
                <a:solidFill>
                  <a:schemeClr val="bg1"/>
                </a:solidFill>
              </a:rPr>
              <a:t>main is a function name and</a:t>
            </a:r>
          </a:p>
          <a:p>
            <a:pPr marL="800100" lvl="1" indent="-342900"/>
            <a:r>
              <a:rPr lang="en-US" sz="2000" b="1" dirty="0" smtClean="0">
                <a:solidFill>
                  <a:schemeClr val="bg1"/>
                </a:solidFill>
              </a:rPr>
              <a:t>void is a return type</a:t>
            </a:r>
          </a:p>
        </p:txBody>
      </p:sp>
      <p:sp>
        <p:nvSpPr>
          <p:cNvPr id="14" name="Right Brace 13"/>
          <p:cNvSpPr/>
          <p:nvPr/>
        </p:nvSpPr>
        <p:spPr>
          <a:xfrm flipH="1">
            <a:off x="4714876" y="2786064"/>
            <a:ext cx="571504" cy="107157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0034" y="3143254"/>
            <a:ext cx="407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2000" b="1" dirty="0" smtClean="0">
                <a:solidFill>
                  <a:srgbClr val="C00000"/>
                </a:solidFill>
              </a:rPr>
              <a:t>Function body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034" y="4286262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2000" b="1" dirty="0" smtClean="0">
                <a:solidFill>
                  <a:srgbClr val="002060"/>
                </a:solidFill>
              </a:rPr>
              <a:t>We will discuss about </a:t>
            </a:r>
            <a:r>
              <a:rPr lang="en-US" sz="2000" b="1" dirty="0" smtClean="0">
                <a:solidFill>
                  <a:srgbClr val="FFFF00"/>
                </a:solidFill>
              </a:rPr>
              <a:t>void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return type </a:t>
            </a:r>
            <a:r>
              <a:rPr lang="en-US" sz="2000" b="1" dirty="0" smtClean="0">
                <a:solidFill>
                  <a:srgbClr val="002060"/>
                </a:solidFill>
              </a:rPr>
              <a:t>in the </a:t>
            </a:r>
            <a:r>
              <a:rPr lang="en-US" sz="2000" b="1" dirty="0" smtClean="0">
                <a:solidFill>
                  <a:schemeClr val="bg1"/>
                </a:solidFill>
              </a:rPr>
              <a:t>Function topic.</a:t>
            </a:r>
          </a:p>
        </p:txBody>
      </p:sp>
      <p:cxnSp>
        <p:nvCxnSpPr>
          <p:cNvPr id="28" name="Straight Arrow Connector 27"/>
          <p:cNvCxnSpPr>
            <a:stCxn id="14" idx="1"/>
          </p:cNvCxnSpPr>
          <p:nvPr/>
        </p:nvCxnSpPr>
        <p:spPr>
          <a:xfrm flipH="1">
            <a:off x="2643174" y="3321849"/>
            <a:ext cx="2071702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/>
      <p:bldP spid="14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Functions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3372" y="1500180"/>
            <a:ext cx="3500462" cy="271464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14810" y="1571618"/>
            <a:ext cx="2286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conio.h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2928926" y="3429006"/>
            <a:ext cx="1357322" cy="50006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928926" y="3000378"/>
            <a:ext cx="1357322" cy="42862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214692"/>
            <a:ext cx="407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2000" b="1" dirty="0" smtClean="0">
                <a:solidFill>
                  <a:srgbClr val="C00000"/>
                </a:solidFill>
              </a:rPr>
              <a:t>Compound Statement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857488" y="2428874"/>
            <a:ext cx="142876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214560"/>
            <a:ext cx="407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2000" b="1" dirty="0" smtClean="0">
                <a:solidFill>
                  <a:schemeClr val="bg1"/>
                </a:solidFill>
              </a:rPr>
              <a:t>Block opening Bracket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2786050" y="3929072"/>
            <a:ext cx="150019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4143386"/>
            <a:ext cx="407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2000" b="1" dirty="0" smtClean="0">
                <a:solidFill>
                  <a:schemeClr val="bg1"/>
                </a:solidFill>
              </a:rPr>
              <a:t>Block closing Bracket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Importance of main() Function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-32" y="1142990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	Whenever we run a C language program, its execution done 	by 		</a:t>
            </a:r>
            <a:r>
              <a:rPr lang="en-US" sz="2000" b="1" dirty="0" smtClean="0">
                <a:solidFill>
                  <a:srgbClr val="7030A0"/>
                </a:solidFill>
              </a:rPr>
              <a:t>OPERATING SYSTEM</a:t>
            </a:r>
            <a:r>
              <a:rPr lang="en-US" sz="2000" b="1" dirty="0" smtClean="0">
                <a:solidFill>
                  <a:srgbClr val="FFFFFF"/>
                </a:solidFill>
              </a:rPr>
              <a:t> and this execution always begins from the function</a:t>
            </a:r>
            <a:r>
              <a:rPr lang="en-US" sz="2000" b="1" dirty="0" smtClean="0">
                <a:solidFill>
                  <a:srgbClr val="C00000"/>
                </a:solidFill>
              </a:rPr>
              <a:t> 	main().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Can we compile a C program without the function </a:t>
            </a:r>
            <a:r>
              <a:rPr lang="en-US" sz="2000" b="1" dirty="0" smtClean="0">
                <a:solidFill>
                  <a:srgbClr val="C00000"/>
                </a:solidFill>
              </a:rPr>
              <a:t>main() </a:t>
            </a:r>
            <a:r>
              <a:rPr lang="en-US" sz="2000" b="1" dirty="0" smtClean="0">
                <a:solidFill>
                  <a:srgbClr val="FFFF00"/>
                </a:solidFill>
              </a:rPr>
              <a:t>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Yes we can always </a:t>
            </a:r>
            <a:r>
              <a:rPr lang="en-US" sz="2000" b="1" dirty="0" smtClean="0">
                <a:solidFill>
                  <a:srgbClr val="002060"/>
                </a:solidFill>
              </a:rPr>
              <a:t>compile a C program </a:t>
            </a:r>
            <a:r>
              <a:rPr lang="en-US" sz="2000" b="1" dirty="0" smtClean="0">
                <a:solidFill>
                  <a:srgbClr val="FFFFFF"/>
                </a:solidFill>
              </a:rPr>
              <a:t>even if it is </a:t>
            </a:r>
            <a:r>
              <a:rPr lang="en-US" sz="2000" b="1" dirty="0" smtClean="0">
                <a:solidFill>
                  <a:srgbClr val="FFFF00"/>
                </a:solidFill>
              </a:rPr>
              <a:t>not having the function </a:t>
            </a:r>
            <a:r>
              <a:rPr lang="en-US" sz="2000" b="1" dirty="0" smtClean="0">
                <a:solidFill>
                  <a:srgbClr val="C00000"/>
                </a:solidFill>
              </a:rPr>
              <a:t>main(). </a:t>
            </a:r>
            <a:r>
              <a:rPr lang="en-US" sz="2000" b="1" dirty="0" smtClean="0">
                <a:solidFill>
                  <a:srgbClr val="FFFFFF"/>
                </a:solidFill>
              </a:rPr>
              <a:t>But we can </a:t>
            </a:r>
            <a:r>
              <a:rPr lang="en-US" sz="2000" b="1" dirty="0" smtClean="0"/>
              <a:t>never execute it.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Importance of main() Function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-32" y="1142990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This is because </a:t>
            </a:r>
            <a:r>
              <a:rPr lang="en-US" sz="2000" b="1" dirty="0" smtClean="0">
                <a:solidFill>
                  <a:srgbClr val="002060"/>
                </a:solidFill>
              </a:rPr>
              <a:t>Compilation always begins </a:t>
            </a:r>
            <a:r>
              <a:rPr lang="en-US" sz="2000" b="1" dirty="0" smtClean="0">
                <a:solidFill>
                  <a:srgbClr val="FFFFFF"/>
                </a:solidFill>
              </a:rPr>
              <a:t>from the </a:t>
            </a:r>
            <a:r>
              <a:rPr lang="en-US" sz="2000" b="1" dirty="0" smtClean="0"/>
              <a:t>FIRST LINE </a:t>
            </a:r>
            <a:r>
              <a:rPr lang="en-US" sz="2000" b="1" dirty="0" smtClean="0">
                <a:solidFill>
                  <a:srgbClr val="FFFFFF"/>
                </a:solidFill>
              </a:rPr>
              <a:t>while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execution always begins </a:t>
            </a:r>
            <a:r>
              <a:rPr lang="en-US" sz="2000" b="1" dirty="0" smtClean="0">
                <a:solidFill>
                  <a:srgbClr val="FFFFFF"/>
                </a:solidFill>
              </a:rPr>
              <a:t>from the function </a:t>
            </a:r>
            <a:r>
              <a:rPr lang="en-US" sz="2000" b="1" dirty="0" smtClean="0">
                <a:solidFill>
                  <a:srgbClr val="C00000"/>
                </a:solidFill>
              </a:rPr>
              <a:t>main().</a:t>
            </a:r>
          </a:p>
          <a:p>
            <a:pPr lvl="2"/>
            <a:endParaRPr lang="en-US" sz="2000" b="1" dirty="0" smtClean="0">
              <a:solidFill>
                <a:srgbClr val="C00000"/>
              </a:solidFill>
            </a:endParaRPr>
          </a:p>
          <a:p>
            <a:pPr lvl="2"/>
            <a:endParaRPr lang="en-US" sz="2000" b="1" dirty="0" smtClean="0">
              <a:solidFill>
                <a:srgbClr val="C00000"/>
              </a:solidFill>
            </a:endParaRPr>
          </a:p>
          <a:p>
            <a:pPr lvl="2"/>
            <a:endParaRPr lang="en-US" sz="2000" b="1" dirty="0" smtClean="0">
              <a:solidFill>
                <a:srgbClr val="C00000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So, without </a:t>
            </a:r>
            <a:r>
              <a:rPr lang="en-US" sz="2000" b="1" dirty="0" smtClean="0">
                <a:solidFill>
                  <a:srgbClr val="C00000"/>
                </a:solidFill>
              </a:rPr>
              <a:t>main() </a:t>
            </a:r>
            <a:r>
              <a:rPr lang="en-US" sz="2000" b="1" dirty="0" smtClean="0">
                <a:solidFill>
                  <a:srgbClr val="FFFF00"/>
                </a:solidFill>
              </a:rPr>
              <a:t>compilation is possible </a:t>
            </a:r>
            <a:r>
              <a:rPr lang="en-US" sz="2000" b="1" dirty="0" smtClean="0">
                <a:solidFill>
                  <a:srgbClr val="FFFFFF"/>
                </a:solidFill>
              </a:rPr>
              <a:t>but </a:t>
            </a:r>
            <a:r>
              <a:rPr lang="en-US" sz="2000" b="1" dirty="0" smtClean="0">
                <a:solidFill>
                  <a:srgbClr val="002060"/>
                </a:solidFill>
              </a:rPr>
              <a:t>not execution.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Hence we can say that </a:t>
            </a:r>
            <a:r>
              <a:rPr lang="en-US" sz="2000" b="1" dirty="0" smtClean="0"/>
              <a:t>main() </a:t>
            </a:r>
            <a:r>
              <a:rPr lang="en-US" sz="2000" b="1" dirty="0" smtClean="0">
                <a:solidFill>
                  <a:srgbClr val="FFFFFF"/>
                </a:solidFill>
              </a:rPr>
              <a:t>is the </a:t>
            </a:r>
            <a:r>
              <a:rPr lang="en-US" sz="2000" b="1" dirty="0" smtClean="0">
                <a:solidFill>
                  <a:srgbClr val="7030A0"/>
                </a:solidFill>
              </a:rPr>
              <a:t>ENTRY POINT </a:t>
            </a:r>
            <a:r>
              <a:rPr lang="en-US" sz="2000" b="1" dirty="0" smtClean="0">
                <a:solidFill>
                  <a:srgbClr val="FFFFFF"/>
                </a:solidFill>
              </a:rPr>
              <a:t>of execution of 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o</a:t>
            </a:r>
            <a:r>
              <a:rPr lang="en-US" sz="2000" b="1" dirty="0" smtClean="0">
                <a:solidFill>
                  <a:srgbClr val="FFFFFF"/>
                </a:solidFill>
              </a:rPr>
              <a:t>ur </a:t>
            </a:r>
            <a:r>
              <a:rPr lang="en-US" sz="2000" b="1" dirty="0" smtClean="0">
                <a:solidFill>
                  <a:srgbClr val="FFFFFF"/>
                </a:solidFill>
              </a:rPr>
              <a:t>program</a:t>
            </a:r>
            <a:endParaRPr lang="en-US" sz="2000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Definition &amp; Call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43306" y="1214428"/>
            <a:ext cx="1714512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rot="5400000">
            <a:off x="3750463" y="1464461"/>
            <a:ext cx="642942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 rot="16200000" flipH="1">
            <a:off x="4643438" y="1428742"/>
            <a:ext cx="642942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00298" y="2214560"/>
            <a:ext cx="1714512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29190" y="2214560"/>
            <a:ext cx="1714512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32" y="3000378"/>
            <a:ext cx="914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</a:rPr>
              <a:t>   Function </a:t>
            </a:r>
            <a:r>
              <a:rPr lang="en-US" b="1" dirty="0" smtClean="0">
                <a:solidFill>
                  <a:srgbClr val="FFFF00"/>
                </a:solidFill>
              </a:rPr>
              <a:t>definition means </a:t>
            </a:r>
            <a:r>
              <a:rPr lang="en-US" b="1" dirty="0" smtClean="0">
                <a:solidFill>
                  <a:schemeClr val="bg1"/>
                </a:solidFill>
              </a:rPr>
              <a:t>just writing the </a:t>
            </a:r>
            <a:r>
              <a:rPr lang="en-US" b="1" dirty="0" smtClean="0"/>
              <a:t>body of a function. </a:t>
            </a:r>
            <a:r>
              <a:rPr lang="en-US" b="1" dirty="0" smtClean="0">
                <a:solidFill>
                  <a:schemeClr val="bg1"/>
                </a:solidFill>
              </a:rPr>
              <a:t>A body of a </a:t>
            </a:r>
            <a:endParaRPr lang="en-US" b="1" dirty="0" smtClean="0">
              <a:solidFill>
                <a:schemeClr val="bg1"/>
              </a:solidFill>
            </a:endParaRP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      function </a:t>
            </a:r>
            <a:r>
              <a:rPr lang="en-US" b="1" dirty="0" smtClean="0">
                <a:solidFill>
                  <a:srgbClr val="002060"/>
                </a:solidFill>
              </a:rPr>
              <a:t>consists of statements </a:t>
            </a:r>
            <a:r>
              <a:rPr lang="en-US" b="1" dirty="0" smtClean="0">
                <a:solidFill>
                  <a:schemeClr val="bg1"/>
                </a:solidFill>
              </a:rPr>
              <a:t>which are going to </a:t>
            </a:r>
            <a:r>
              <a:rPr lang="en-US" b="1" dirty="0" smtClean="0">
                <a:solidFill>
                  <a:srgbClr val="C00000"/>
                </a:solidFill>
              </a:rPr>
              <a:t>perform a specific task. </a:t>
            </a:r>
            <a:r>
              <a:rPr lang="en-US" b="1" dirty="0" smtClean="0">
                <a:solidFill>
                  <a:srgbClr val="C00000"/>
                </a:solidFill>
              </a:rPr>
              <a:t>     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A </a:t>
            </a:r>
            <a:r>
              <a:rPr lang="en-US" b="1" dirty="0" smtClean="0">
                <a:solidFill>
                  <a:schemeClr val="bg1"/>
                </a:solidFill>
              </a:rPr>
              <a:t>function body consists of a </a:t>
            </a:r>
            <a:r>
              <a:rPr lang="en-US" b="1" dirty="0" smtClean="0">
                <a:solidFill>
                  <a:srgbClr val="002060"/>
                </a:solidFill>
              </a:rPr>
              <a:t>single or a block of statements. </a:t>
            </a:r>
            <a:r>
              <a:rPr lang="en-US" b="1" dirty="0" smtClean="0">
                <a:solidFill>
                  <a:schemeClr val="bg1"/>
                </a:solidFill>
              </a:rPr>
              <a:t>It is also a </a:t>
            </a:r>
            <a:endParaRPr lang="en-US" b="1" dirty="0" smtClean="0">
              <a:solidFill>
                <a:schemeClr val="bg1"/>
              </a:solidFill>
            </a:endParaRP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FFFF00"/>
                </a:solidFill>
              </a:rPr>
              <a:t>mandatory </a:t>
            </a:r>
            <a:r>
              <a:rPr lang="en-US" b="1" dirty="0" smtClean="0">
                <a:solidFill>
                  <a:srgbClr val="FFFF00"/>
                </a:solidFill>
              </a:rPr>
              <a:t>part of a function.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Call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32" y="1214428"/>
            <a:ext cx="91440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</a:rPr>
              <a:t>   </a:t>
            </a:r>
            <a:r>
              <a:rPr lang="en-US" b="1" dirty="0" smtClean="0">
                <a:solidFill>
                  <a:srgbClr val="FFFF00"/>
                </a:solidFill>
              </a:rPr>
              <a:t>A function call means </a:t>
            </a:r>
            <a:r>
              <a:rPr lang="en-US" b="1" dirty="0" smtClean="0">
                <a:solidFill>
                  <a:schemeClr val="bg1"/>
                </a:solidFill>
              </a:rPr>
              <a:t>calling a function </a:t>
            </a:r>
            <a:r>
              <a:rPr lang="en-US" b="1" dirty="0" smtClean="0"/>
              <a:t>whenever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it is required in a program. </a:t>
            </a:r>
            <a:endParaRPr lang="en-US" b="1" dirty="0" smtClean="0">
              <a:solidFill>
                <a:srgbClr val="002060"/>
              </a:solidFill>
            </a:endParaRP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     </a:t>
            </a:r>
            <a:r>
              <a:rPr lang="en-US" b="1" dirty="0" smtClean="0">
                <a:solidFill>
                  <a:srgbClr val="0000FF"/>
                </a:solidFill>
              </a:rPr>
              <a:t>Whenever </a:t>
            </a:r>
            <a:r>
              <a:rPr lang="en-US" b="1" dirty="0" smtClean="0">
                <a:solidFill>
                  <a:srgbClr val="0000FF"/>
                </a:solidFill>
              </a:rPr>
              <a:t>we call a function</a:t>
            </a:r>
            <a:r>
              <a:rPr lang="en-US" b="1" dirty="0" smtClean="0">
                <a:solidFill>
                  <a:schemeClr val="bg1"/>
                </a:solidFill>
              </a:rPr>
              <a:t>, it performs an operation </a:t>
            </a:r>
            <a:r>
              <a:rPr lang="en-US" b="1" dirty="0" smtClean="0">
                <a:solidFill>
                  <a:srgbClr val="FFFF00"/>
                </a:solidFill>
              </a:rPr>
              <a:t>for which it was designed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A </a:t>
            </a:r>
            <a:r>
              <a:rPr lang="en-US" b="1" dirty="0" smtClean="0">
                <a:solidFill>
                  <a:schemeClr val="bg1"/>
                </a:solidFill>
              </a:rPr>
              <a:t>function call is an </a:t>
            </a:r>
            <a:r>
              <a:rPr lang="en-US" b="1" dirty="0" smtClean="0">
                <a:solidFill>
                  <a:srgbClr val="FFC000"/>
                </a:solidFill>
              </a:rPr>
              <a:t>optional part in a program.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372</Words>
  <Application>Microsoft Office PowerPoint</Application>
  <PresentationFormat>On-screen Show (16:9)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Contents Slide Master</vt:lpstr>
      <vt:lpstr>Section Break Slide Master</vt:lpstr>
      <vt:lpstr>Office Theme</vt:lpstr>
      <vt:lpstr>Slide 1</vt:lpstr>
      <vt:lpstr>Today’s Agenda</vt:lpstr>
      <vt:lpstr>What are Functions ?</vt:lpstr>
      <vt:lpstr>What are Functions ?</vt:lpstr>
      <vt:lpstr>What are Functions ?</vt:lpstr>
      <vt:lpstr>Importance of main() Function</vt:lpstr>
      <vt:lpstr>Importance of main() Function</vt:lpstr>
      <vt:lpstr>Function Definition &amp; Call</vt:lpstr>
      <vt:lpstr>Function Call</vt:lpstr>
      <vt:lpstr>Function Define</vt:lpstr>
      <vt:lpstr>Function call</vt:lpstr>
      <vt:lpstr>End of Lecture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260</cp:revision>
  <dcterms:created xsi:type="dcterms:W3CDTF">2016-12-05T23:26:54Z</dcterms:created>
  <dcterms:modified xsi:type="dcterms:W3CDTF">2021-02-02T16:20:47Z</dcterms:modified>
</cp:coreProperties>
</file>