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22" r:id="rId7"/>
    <p:sldId id="499" r:id="rId8"/>
    <p:sldId id="500" r:id="rId9"/>
    <p:sldId id="501" r:id="rId10"/>
    <p:sldId id="504" r:id="rId11"/>
    <p:sldId id="502" r:id="rId12"/>
    <p:sldId id="505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40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Structure and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3052" y="928670"/>
            <a:ext cx="9144032" cy="420624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void accept(struct Student *);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void display(struct Student);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accept(&amp;s);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display(s);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void accept(struct Student * p)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printf("Enter roll, grade and per: ");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scanf("%d %c %f", &amp;p-&gt;roll, &amp;p-&gt;grade, &amp;p-&gt;per);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void display(struct Student p)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    printf("%d %c %f\n", p.roll, p.grade, p.per);</a:t>
            </a:r>
          </a:p>
          <a:p>
            <a:pPr lvl="1"/>
            <a:r>
              <a:rPr lang="en-US" sz="135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35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093ECAC-D2F3-44F8-A68D-F8AC39D3A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705"/>
              </p:ext>
            </p:extLst>
          </p:nvPr>
        </p:nvGraphicFramePr>
        <p:xfrm>
          <a:off x="4196205" y="2427734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84B614-3ABC-461A-A961-B6F9B2E86C64}"/>
              </a:ext>
            </a:extLst>
          </p:cNvPr>
          <p:cNvSpPr txBox="1"/>
          <p:nvPr/>
        </p:nvSpPr>
        <p:spPr>
          <a:xfrm>
            <a:off x="3779912" y="242924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E832F-7F9D-48C8-9B98-D5CF2852E016}"/>
              </a:ext>
            </a:extLst>
          </p:cNvPr>
          <p:cNvSpPr txBox="1"/>
          <p:nvPr/>
        </p:nvSpPr>
        <p:spPr>
          <a:xfrm>
            <a:off x="4713859" y="206769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A4218-9AA9-4394-9552-46098309949C}"/>
              </a:ext>
            </a:extLst>
          </p:cNvPr>
          <p:cNvSpPr txBox="1"/>
          <p:nvPr/>
        </p:nvSpPr>
        <p:spPr>
          <a:xfrm>
            <a:off x="6180714" y="2067694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D18E1-91F4-42F5-82C4-4A074B20E5E3}"/>
              </a:ext>
            </a:extLst>
          </p:cNvPr>
          <p:cNvSpPr txBox="1"/>
          <p:nvPr/>
        </p:nvSpPr>
        <p:spPr>
          <a:xfrm>
            <a:off x="7875773" y="206769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51B2B-DB66-42EA-A9CF-6DF9A58776F0}"/>
              </a:ext>
            </a:extLst>
          </p:cNvPr>
          <p:cNvSpPr txBox="1"/>
          <p:nvPr/>
        </p:nvSpPr>
        <p:spPr>
          <a:xfrm>
            <a:off x="3885777" y="29244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B6953-445C-4CFF-9204-9A68619CBBE7}"/>
              </a:ext>
            </a:extLst>
          </p:cNvPr>
          <p:cNvSpPr txBox="1"/>
          <p:nvPr/>
        </p:nvSpPr>
        <p:spPr>
          <a:xfrm>
            <a:off x="5415670" y="2931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4EEC6-75BC-41C6-8B16-CA7B0B761BCE}"/>
              </a:ext>
            </a:extLst>
          </p:cNvPr>
          <p:cNvSpPr txBox="1"/>
          <p:nvPr/>
        </p:nvSpPr>
        <p:spPr>
          <a:xfrm>
            <a:off x="6999846" y="2931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FBA2A-E45F-4C18-B113-0769ADE18AAC}"/>
              </a:ext>
            </a:extLst>
          </p:cNvPr>
          <p:cNvSpPr txBox="1"/>
          <p:nvPr/>
        </p:nvSpPr>
        <p:spPr>
          <a:xfrm>
            <a:off x="8471387" y="29244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85A62-BC14-4E46-9080-3C8C853C5B3C}"/>
              </a:ext>
            </a:extLst>
          </p:cNvPr>
          <p:cNvSpPr/>
          <p:nvPr/>
        </p:nvSpPr>
        <p:spPr>
          <a:xfrm>
            <a:off x="4561786" y="4017456"/>
            <a:ext cx="914400" cy="370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C4272-0F71-42E4-A3D8-59EBA347B422}"/>
              </a:ext>
            </a:extLst>
          </p:cNvPr>
          <p:cNvSpPr txBox="1"/>
          <p:nvPr/>
        </p:nvSpPr>
        <p:spPr>
          <a:xfrm>
            <a:off x="4869051" y="4383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8D552F-DCDD-48FD-B805-DD8BC6A519C0}"/>
              </a:ext>
            </a:extLst>
          </p:cNvPr>
          <p:cNvCxnSpPr>
            <a:cxnSpLocks/>
          </p:cNvCxnSpPr>
          <p:nvPr/>
        </p:nvCxnSpPr>
        <p:spPr>
          <a:xfrm flipH="1" flipV="1">
            <a:off x="4358199" y="3150309"/>
            <a:ext cx="574031" cy="847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E0C2918-CE0C-409A-A867-5083A8EA67E4}"/>
              </a:ext>
            </a:extLst>
          </p:cNvPr>
          <p:cNvSpPr/>
          <p:nvPr/>
        </p:nvSpPr>
        <p:spPr>
          <a:xfrm>
            <a:off x="4301880" y="3732083"/>
            <a:ext cx="1440161" cy="12868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4099-BB2E-462A-AAB4-EC72E6E145C6}"/>
              </a:ext>
            </a:extLst>
          </p:cNvPr>
          <p:cNvSpPr txBox="1"/>
          <p:nvPr/>
        </p:nvSpPr>
        <p:spPr>
          <a:xfrm>
            <a:off x="4645214" y="33920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accept()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DF78A-714A-49F9-9F9D-2CFAA336751A}"/>
              </a:ext>
            </a:extLst>
          </p:cNvPr>
          <p:cNvSpPr/>
          <p:nvPr/>
        </p:nvSpPr>
        <p:spPr>
          <a:xfrm>
            <a:off x="5940151" y="3723878"/>
            <a:ext cx="3101771" cy="12868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EC841-9631-4597-80CB-FE6CF88C4A8E}"/>
              </a:ext>
            </a:extLst>
          </p:cNvPr>
          <p:cNvSpPr txBox="1"/>
          <p:nvPr/>
        </p:nvSpPr>
        <p:spPr>
          <a:xfrm>
            <a:off x="6948264" y="3363838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display()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AE6D53C-F58D-4D92-97B1-CAFBF111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4298"/>
              </p:ext>
            </p:extLst>
          </p:nvPr>
        </p:nvGraphicFramePr>
        <p:xfrm>
          <a:off x="6150750" y="4011910"/>
          <a:ext cx="273140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0467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910467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910467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A3A7520-7997-4294-8A61-124A72A60161}"/>
              </a:ext>
            </a:extLst>
          </p:cNvPr>
          <p:cNvSpPr txBox="1"/>
          <p:nvPr/>
        </p:nvSpPr>
        <p:spPr>
          <a:xfrm>
            <a:off x="5881480" y="4041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DE0B7D-2BC3-4A1D-B6F0-031EB399771B}"/>
              </a:ext>
            </a:extLst>
          </p:cNvPr>
          <p:cNvSpPr txBox="1"/>
          <p:nvPr/>
        </p:nvSpPr>
        <p:spPr>
          <a:xfrm>
            <a:off x="6345445" y="3683228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3ADC50-54E9-4526-B02C-D2747287D859}"/>
              </a:ext>
            </a:extLst>
          </p:cNvPr>
          <p:cNvSpPr txBox="1"/>
          <p:nvPr/>
        </p:nvSpPr>
        <p:spPr>
          <a:xfrm>
            <a:off x="7189154" y="3640886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58DD52-E65F-4A17-802B-876324CB5B04}"/>
              </a:ext>
            </a:extLst>
          </p:cNvPr>
          <p:cNvSpPr txBox="1"/>
          <p:nvPr/>
        </p:nvSpPr>
        <p:spPr>
          <a:xfrm>
            <a:off x="8174395" y="365187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6F6063-FBCE-43F2-AA7E-0DC0702ED97A}"/>
              </a:ext>
            </a:extLst>
          </p:cNvPr>
          <p:cNvSpPr/>
          <p:nvPr/>
        </p:nvSpPr>
        <p:spPr>
          <a:xfrm>
            <a:off x="2051720" y="1131590"/>
            <a:ext cx="200423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 By Reference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75D768-76FF-4B28-9C78-204E363EB5EE}"/>
              </a:ext>
            </a:extLst>
          </p:cNvPr>
          <p:cNvSpPr/>
          <p:nvPr/>
        </p:nvSpPr>
        <p:spPr>
          <a:xfrm>
            <a:off x="6813709" y="4503474"/>
            <a:ext cx="158417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40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Structure (Part-2)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Copying One Structure Variable To Another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50589"/>
            <a:ext cx="9144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struct Student s, p;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printf("Enter roll, grade and per: ");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scanf("%d %c %f", &amp;s.roll, &amp;s.grade, &amp;s.per);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p.roll = s.roll;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p.grade = s.grade;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p.per = s.per;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800100" lvl="1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798932-4053-466B-A31E-17CE87B3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437"/>
              </p:ext>
            </p:extLst>
          </p:nvPr>
        </p:nvGraphicFramePr>
        <p:xfrm>
          <a:off x="4139952" y="1635646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881DB0-CE22-4311-9F62-600CAF382A65}"/>
              </a:ext>
            </a:extLst>
          </p:cNvPr>
          <p:cNvSpPr txBox="1"/>
          <p:nvPr/>
        </p:nvSpPr>
        <p:spPr>
          <a:xfrm>
            <a:off x="3723659" y="163715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C7543-7E76-4507-B3AE-07CFB7ADEC1F}"/>
              </a:ext>
            </a:extLst>
          </p:cNvPr>
          <p:cNvSpPr txBox="1"/>
          <p:nvPr/>
        </p:nvSpPr>
        <p:spPr>
          <a:xfrm>
            <a:off x="4657606" y="1275606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498D0-2690-4EDF-9A6F-6963780561CB}"/>
              </a:ext>
            </a:extLst>
          </p:cNvPr>
          <p:cNvSpPr txBox="1"/>
          <p:nvPr/>
        </p:nvSpPr>
        <p:spPr>
          <a:xfrm>
            <a:off x="6124461" y="1275606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98281-991E-4587-9653-E57826F82327}"/>
              </a:ext>
            </a:extLst>
          </p:cNvPr>
          <p:cNvSpPr txBox="1"/>
          <p:nvPr/>
        </p:nvSpPr>
        <p:spPr>
          <a:xfrm>
            <a:off x="7819520" y="127560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F17FE-1276-4ACC-A075-E410CDDFA192}"/>
              </a:ext>
            </a:extLst>
          </p:cNvPr>
          <p:cNvSpPr txBox="1"/>
          <p:nvPr/>
        </p:nvSpPr>
        <p:spPr>
          <a:xfrm>
            <a:off x="3829524" y="2132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3923C-1437-4884-8B8B-F6F36D73724E}"/>
              </a:ext>
            </a:extLst>
          </p:cNvPr>
          <p:cNvSpPr txBox="1"/>
          <p:nvPr/>
        </p:nvSpPr>
        <p:spPr>
          <a:xfrm>
            <a:off x="5253703" y="21219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6B8E7-9898-47C2-A2F4-36952D977239}"/>
              </a:ext>
            </a:extLst>
          </p:cNvPr>
          <p:cNvSpPr txBox="1"/>
          <p:nvPr/>
        </p:nvSpPr>
        <p:spPr>
          <a:xfrm>
            <a:off x="6779597" y="2151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6A318-1CCE-42CE-A3A3-85E086253E9D}"/>
              </a:ext>
            </a:extLst>
          </p:cNvPr>
          <p:cNvSpPr txBox="1"/>
          <p:nvPr/>
        </p:nvSpPr>
        <p:spPr>
          <a:xfrm>
            <a:off x="8415134" y="2132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8009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0D6FAC70-5743-4E05-8336-CEB74B2C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03341"/>
              </p:ext>
            </p:extLst>
          </p:nvPr>
        </p:nvGraphicFramePr>
        <p:xfrm>
          <a:off x="4196205" y="4002618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C3FA89D-7D57-4957-8C49-0DDB0858EC5E}"/>
              </a:ext>
            </a:extLst>
          </p:cNvPr>
          <p:cNvSpPr txBox="1"/>
          <p:nvPr/>
        </p:nvSpPr>
        <p:spPr>
          <a:xfrm>
            <a:off x="3779912" y="4004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C0715-3439-49E8-89A2-5760A180705F}"/>
              </a:ext>
            </a:extLst>
          </p:cNvPr>
          <p:cNvSpPr txBox="1"/>
          <p:nvPr/>
        </p:nvSpPr>
        <p:spPr>
          <a:xfrm>
            <a:off x="4713859" y="3642578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1521-9351-478B-9E0E-F01392DAFB60}"/>
              </a:ext>
            </a:extLst>
          </p:cNvPr>
          <p:cNvSpPr txBox="1"/>
          <p:nvPr/>
        </p:nvSpPr>
        <p:spPr>
          <a:xfrm>
            <a:off x="6180714" y="364257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C5A8B-8435-45F5-BDDC-EC874D874F2A}"/>
              </a:ext>
            </a:extLst>
          </p:cNvPr>
          <p:cNvSpPr txBox="1"/>
          <p:nvPr/>
        </p:nvSpPr>
        <p:spPr>
          <a:xfrm>
            <a:off x="7875773" y="36425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BA15C-76A3-479E-A6EB-0C88669A4EB2}"/>
              </a:ext>
            </a:extLst>
          </p:cNvPr>
          <p:cNvSpPr txBox="1"/>
          <p:nvPr/>
        </p:nvSpPr>
        <p:spPr>
          <a:xfrm>
            <a:off x="3885777" y="44993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F33AE-F3E7-46C4-A093-C1CF91FF2CBF}"/>
              </a:ext>
            </a:extLst>
          </p:cNvPr>
          <p:cNvSpPr txBox="1"/>
          <p:nvPr/>
        </p:nvSpPr>
        <p:spPr>
          <a:xfrm>
            <a:off x="5415670" y="4506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1C67-8C1D-4B7F-A0A9-4576DAA2C6EA}"/>
              </a:ext>
            </a:extLst>
          </p:cNvPr>
          <p:cNvSpPr txBox="1"/>
          <p:nvPr/>
        </p:nvSpPr>
        <p:spPr>
          <a:xfrm>
            <a:off x="6999846" y="4506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45E19-31E2-42B3-AC2B-F09841CD4CEE}"/>
              </a:ext>
            </a:extLst>
          </p:cNvPr>
          <p:cNvSpPr txBox="1"/>
          <p:nvPr/>
        </p:nvSpPr>
        <p:spPr>
          <a:xfrm>
            <a:off x="8471387" y="44993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001F9C-6C33-4855-8FEC-9D60D23AE053}"/>
              </a:ext>
            </a:extLst>
          </p:cNvPr>
          <p:cNvCxnSpPr>
            <a:cxnSpLocks/>
          </p:cNvCxnSpPr>
          <p:nvPr/>
        </p:nvCxnSpPr>
        <p:spPr>
          <a:xfrm>
            <a:off x="4533923" y="4028343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3C4A4D-D3FE-49A4-8D94-0F9B6C099F24}"/>
              </a:ext>
            </a:extLst>
          </p:cNvPr>
          <p:cNvCxnSpPr>
            <a:cxnSpLocks/>
          </p:cNvCxnSpPr>
          <p:nvPr/>
        </p:nvCxnSpPr>
        <p:spPr>
          <a:xfrm>
            <a:off x="6082829" y="4030312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4400A3-513E-4C6F-A1E6-214EDB508009}"/>
              </a:ext>
            </a:extLst>
          </p:cNvPr>
          <p:cNvCxnSpPr>
            <a:cxnSpLocks/>
          </p:cNvCxnSpPr>
          <p:nvPr/>
        </p:nvCxnSpPr>
        <p:spPr>
          <a:xfrm>
            <a:off x="7542519" y="403091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93FBA-7E9E-48F7-80E3-24020962B15B}"/>
              </a:ext>
            </a:extLst>
          </p:cNvPr>
          <p:cNvCxnSpPr>
            <a:cxnSpLocks/>
          </p:cNvCxnSpPr>
          <p:nvPr/>
        </p:nvCxnSpPr>
        <p:spPr>
          <a:xfrm>
            <a:off x="7520213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F507D2-C5A9-433C-85FC-6B4B8732FBF1}"/>
              </a:ext>
            </a:extLst>
          </p:cNvPr>
          <p:cNvCxnSpPr>
            <a:cxnSpLocks/>
          </p:cNvCxnSpPr>
          <p:nvPr/>
        </p:nvCxnSpPr>
        <p:spPr>
          <a:xfrm>
            <a:off x="6012160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70F175-7113-4964-862E-202D05F6025D}"/>
              </a:ext>
            </a:extLst>
          </p:cNvPr>
          <p:cNvCxnSpPr>
            <a:cxnSpLocks/>
          </p:cNvCxnSpPr>
          <p:nvPr/>
        </p:nvCxnSpPr>
        <p:spPr>
          <a:xfrm>
            <a:off x="4495877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EA468CD-6916-4204-9C63-1AE803597FC0}"/>
              </a:ext>
            </a:extLst>
          </p:cNvPr>
          <p:cNvSpPr/>
          <p:nvPr/>
        </p:nvSpPr>
        <p:spPr>
          <a:xfrm>
            <a:off x="4939662" y="1611912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ED04E7-F058-419C-A482-A17A05CBBC56}"/>
              </a:ext>
            </a:extLst>
          </p:cNvPr>
          <p:cNvSpPr/>
          <p:nvPr/>
        </p:nvSpPr>
        <p:spPr>
          <a:xfrm>
            <a:off x="6508374" y="1602340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58CE61-0CFD-42BF-88C5-B77DD0B0A413}"/>
              </a:ext>
            </a:extLst>
          </p:cNvPr>
          <p:cNvSpPr/>
          <p:nvPr/>
        </p:nvSpPr>
        <p:spPr>
          <a:xfrm>
            <a:off x="8038763" y="1610737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686C6D33-7398-421F-B01A-95AE7AB05680}"/>
              </a:ext>
            </a:extLst>
          </p:cNvPr>
          <p:cNvSpPr/>
          <p:nvPr/>
        </p:nvSpPr>
        <p:spPr>
          <a:xfrm>
            <a:off x="5443983" y="1778857"/>
            <a:ext cx="513277" cy="249844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00067152-89F1-42D2-8C5B-0E183785CD3F}"/>
              </a:ext>
            </a:extLst>
          </p:cNvPr>
          <p:cNvSpPr/>
          <p:nvPr/>
        </p:nvSpPr>
        <p:spPr>
          <a:xfrm>
            <a:off x="6956337" y="1766984"/>
            <a:ext cx="513277" cy="2580749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90F8DF8D-8D58-428D-BEA8-B149F4E4BD7E}"/>
              </a:ext>
            </a:extLst>
          </p:cNvPr>
          <p:cNvSpPr/>
          <p:nvPr/>
        </p:nvSpPr>
        <p:spPr>
          <a:xfrm>
            <a:off x="8584995" y="1752063"/>
            <a:ext cx="513277" cy="2525242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Copying One Structure Variable To Another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50589"/>
            <a:ext cx="9144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struct Student s, p;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printf("Enter roll, grade and per: ");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scanf("%d %c %f", &amp;s.roll, &amp;s.grade, &amp;s.per);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 = s;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printf("%d %c %f", p.roll, p.grade, p.per);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marL="342900" indent="-342900"/>
            <a:r>
              <a:rPr lang="en-US" sz="1650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F798932-4053-466B-A31E-17CE87B3D3DC}"/>
              </a:ext>
            </a:extLst>
          </p:cNvPr>
          <p:cNvGraphicFramePr>
            <a:graphicFrameLocks noGrp="1"/>
          </p:cNvGraphicFramePr>
          <p:nvPr/>
        </p:nvGraphicFramePr>
        <p:xfrm>
          <a:off x="4139952" y="1635646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881DB0-CE22-4311-9F62-600CAF382A65}"/>
              </a:ext>
            </a:extLst>
          </p:cNvPr>
          <p:cNvSpPr txBox="1"/>
          <p:nvPr/>
        </p:nvSpPr>
        <p:spPr>
          <a:xfrm>
            <a:off x="3723659" y="163715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C7543-7E76-4507-B3AE-07CFB7ADEC1F}"/>
              </a:ext>
            </a:extLst>
          </p:cNvPr>
          <p:cNvSpPr txBox="1"/>
          <p:nvPr/>
        </p:nvSpPr>
        <p:spPr>
          <a:xfrm>
            <a:off x="4657606" y="1275606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498D0-2690-4EDF-9A6F-6963780561CB}"/>
              </a:ext>
            </a:extLst>
          </p:cNvPr>
          <p:cNvSpPr txBox="1"/>
          <p:nvPr/>
        </p:nvSpPr>
        <p:spPr>
          <a:xfrm>
            <a:off x="6124461" y="1275606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98281-991E-4587-9653-E57826F82327}"/>
              </a:ext>
            </a:extLst>
          </p:cNvPr>
          <p:cNvSpPr txBox="1"/>
          <p:nvPr/>
        </p:nvSpPr>
        <p:spPr>
          <a:xfrm>
            <a:off x="7819520" y="127560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F17FE-1276-4ACC-A075-E410CDDFA192}"/>
              </a:ext>
            </a:extLst>
          </p:cNvPr>
          <p:cNvSpPr txBox="1"/>
          <p:nvPr/>
        </p:nvSpPr>
        <p:spPr>
          <a:xfrm>
            <a:off x="3829524" y="2132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3923C-1437-4884-8B8B-F6F36D73724E}"/>
              </a:ext>
            </a:extLst>
          </p:cNvPr>
          <p:cNvSpPr txBox="1"/>
          <p:nvPr/>
        </p:nvSpPr>
        <p:spPr>
          <a:xfrm>
            <a:off x="5253703" y="21219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6B8E7-9898-47C2-A2F4-36952D977239}"/>
              </a:ext>
            </a:extLst>
          </p:cNvPr>
          <p:cNvSpPr txBox="1"/>
          <p:nvPr/>
        </p:nvSpPr>
        <p:spPr>
          <a:xfrm>
            <a:off x="6779597" y="2151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6A318-1CCE-42CE-A3A3-85E086253E9D}"/>
              </a:ext>
            </a:extLst>
          </p:cNvPr>
          <p:cNvSpPr txBox="1"/>
          <p:nvPr/>
        </p:nvSpPr>
        <p:spPr>
          <a:xfrm>
            <a:off x="8415134" y="2132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8009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0D6FAC70-5743-4E05-8336-CEB74B2C6499}"/>
              </a:ext>
            </a:extLst>
          </p:cNvPr>
          <p:cNvGraphicFramePr>
            <a:graphicFrameLocks noGrp="1"/>
          </p:cNvGraphicFramePr>
          <p:nvPr/>
        </p:nvGraphicFramePr>
        <p:xfrm>
          <a:off x="4196205" y="4002618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        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C3FA89D-7D57-4957-8C49-0DDB0858EC5E}"/>
              </a:ext>
            </a:extLst>
          </p:cNvPr>
          <p:cNvSpPr txBox="1"/>
          <p:nvPr/>
        </p:nvSpPr>
        <p:spPr>
          <a:xfrm>
            <a:off x="3779912" y="4004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C0715-3439-49E8-89A2-5760A180705F}"/>
              </a:ext>
            </a:extLst>
          </p:cNvPr>
          <p:cNvSpPr txBox="1"/>
          <p:nvPr/>
        </p:nvSpPr>
        <p:spPr>
          <a:xfrm>
            <a:off x="4713859" y="3642578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D1521-9351-478B-9E0E-F01392DAFB60}"/>
              </a:ext>
            </a:extLst>
          </p:cNvPr>
          <p:cNvSpPr txBox="1"/>
          <p:nvPr/>
        </p:nvSpPr>
        <p:spPr>
          <a:xfrm>
            <a:off x="6180714" y="364257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EC5A8B-8435-45F5-BDDC-EC874D874F2A}"/>
              </a:ext>
            </a:extLst>
          </p:cNvPr>
          <p:cNvSpPr txBox="1"/>
          <p:nvPr/>
        </p:nvSpPr>
        <p:spPr>
          <a:xfrm>
            <a:off x="7875773" y="364257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BA15C-76A3-479E-A6EB-0C88669A4EB2}"/>
              </a:ext>
            </a:extLst>
          </p:cNvPr>
          <p:cNvSpPr txBox="1"/>
          <p:nvPr/>
        </p:nvSpPr>
        <p:spPr>
          <a:xfrm>
            <a:off x="3885777" y="44993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F33AE-F3E7-46C4-A093-C1CF91FF2CBF}"/>
              </a:ext>
            </a:extLst>
          </p:cNvPr>
          <p:cNvSpPr txBox="1"/>
          <p:nvPr/>
        </p:nvSpPr>
        <p:spPr>
          <a:xfrm>
            <a:off x="5415670" y="4506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1C67-8C1D-4B7F-A0A9-4576DAA2C6EA}"/>
              </a:ext>
            </a:extLst>
          </p:cNvPr>
          <p:cNvSpPr txBox="1"/>
          <p:nvPr/>
        </p:nvSpPr>
        <p:spPr>
          <a:xfrm>
            <a:off x="6999846" y="4506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45E19-31E2-42B3-AC2B-F09841CD4CEE}"/>
              </a:ext>
            </a:extLst>
          </p:cNvPr>
          <p:cNvSpPr txBox="1"/>
          <p:nvPr/>
        </p:nvSpPr>
        <p:spPr>
          <a:xfrm>
            <a:off x="8471387" y="44993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001F9C-6C33-4855-8FEC-9D60D23AE053}"/>
              </a:ext>
            </a:extLst>
          </p:cNvPr>
          <p:cNvCxnSpPr>
            <a:cxnSpLocks/>
          </p:cNvCxnSpPr>
          <p:nvPr/>
        </p:nvCxnSpPr>
        <p:spPr>
          <a:xfrm>
            <a:off x="4533923" y="4028343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3C4A4D-D3FE-49A4-8D94-0F9B6C099F24}"/>
              </a:ext>
            </a:extLst>
          </p:cNvPr>
          <p:cNvCxnSpPr>
            <a:cxnSpLocks/>
          </p:cNvCxnSpPr>
          <p:nvPr/>
        </p:nvCxnSpPr>
        <p:spPr>
          <a:xfrm>
            <a:off x="6082829" y="4030312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4400A3-513E-4C6F-A1E6-214EDB508009}"/>
              </a:ext>
            </a:extLst>
          </p:cNvPr>
          <p:cNvCxnSpPr>
            <a:cxnSpLocks/>
          </p:cNvCxnSpPr>
          <p:nvPr/>
        </p:nvCxnSpPr>
        <p:spPr>
          <a:xfrm>
            <a:off x="7542519" y="403091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93FBA-7E9E-48F7-80E3-24020962B15B}"/>
              </a:ext>
            </a:extLst>
          </p:cNvPr>
          <p:cNvCxnSpPr>
            <a:cxnSpLocks/>
          </p:cNvCxnSpPr>
          <p:nvPr/>
        </p:nvCxnSpPr>
        <p:spPr>
          <a:xfrm>
            <a:off x="7520213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F507D2-C5A9-433C-85FC-6B4B8732FBF1}"/>
              </a:ext>
            </a:extLst>
          </p:cNvPr>
          <p:cNvCxnSpPr>
            <a:cxnSpLocks/>
          </p:cNvCxnSpPr>
          <p:nvPr/>
        </p:nvCxnSpPr>
        <p:spPr>
          <a:xfrm>
            <a:off x="6012160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70F175-7113-4964-862E-202D05F6025D}"/>
              </a:ext>
            </a:extLst>
          </p:cNvPr>
          <p:cNvCxnSpPr>
            <a:cxnSpLocks/>
          </p:cNvCxnSpPr>
          <p:nvPr/>
        </p:nvCxnSpPr>
        <p:spPr>
          <a:xfrm>
            <a:off x="4495877" y="1635646"/>
            <a:ext cx="220139" cy="3193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EA468CD-6916-4204-9C63-1AE803597FC0}"/>
              </a:ext>
            </a:extLst>
          </p:cNvPr>
          <p:cNvSpPr/>
          <p:nvPr/>
        </p:nvSpPr>
        <p:spPr>
          <a:xfrm>
            <a:off x="4939662" y="1611912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ED04E7-F058-419C-A482-A17A05CBBC56}"/>
              </a:ext>
            </a:extLst>
          </p:cNvPr>
          <p:cNvSpPr/>
          <p:nvPr/>
        </p:nvSpPr>
        <p:spPr>
          <a:xfrm>
            <a:off x="6508374" y="1602340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58CE61-0CFD-42BF-88C5-B77DD0B0A413}"/>
              </a:ext>
            </a:extLst>
          </p:cNvPr>
          <p:cNvSpPr/>
          <p:nvPr/>
        </p:nvSpPr>
        <p:spPr>
          <a:xfrm>
            <a:off x="8038763" y="1610737"/>
            <a:ext cx="488724" cy="416675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686C6D33-7398-421F-B01A-95AE7AB05680}"/>
              </a:ext>
            </a:extLst>
          </p:cNvPr>
          <p:cNvSpPr/>
          <p:nvPr/>
        </p:nvSpPr>
        <p:spPr>
          <a:xfrm>
            <a:off x="5443983" y="1778857"/>
            <a:ext cx="513277" cy="249844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00067152-89F1-42D2-8C5B-0E183785CD3F}"/>
              </a:ext>
            </a:extLst>
          </p:cNvPr>
          <p:cNvSpPr/>
          <p:nvPr/>
        </p:nvSpPr>
        <p:spPr>
          <a:xfrm>
            <a:off x="6956337" y="1766984"/>
            <a:ext cx="513277" cy="2580749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90F8DF8D-8D58-428D-BEA8-B149F4E4BD7E}"/>
              </a:ext>
            </a:extLst>
          </p:cNvPr>
          <p:cNvSpPr/>
          <p:nvPr/>
        </p:nvSpPr>
        <p:spPr>
          <a:xfrm>
            <a:off x="8584995" y="1752063"/>
            <a:ext cx="513277" cy="2525242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2C03449-EC25-4698-AC18-6EDE2FB5BA02}"/>
              </a:ext>
            </a:extLst>
          </p:cNvPr>
          <p:cNvSpPr/>
          <p:nvPr/>
        </p:nvSpPr>
        <p:spPr>
          <a:xfrm>
            <a:off x="142844" y="4028343"/>
            <a:ext cx="714380" cy="3193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C9B18-2351-480B-A215-C9EF36BE21A6}"/>
              </a:ext>
            </a:extLst>
          </p:cNvPr>
          <p:cNvSpPr/>
          <p:nvPr/>
        </p:nvSpPr>
        <p:spPr>
          <a:xfrm>
            <a:off x="1283519" y="1485916"/>
            <a:ext cx="2495191" cy="1641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 C language we can</a:t>
            </a:r>
          </a:p>
          <a:p>
            <a:r>
              <a:rPr lang="en-US" dirty="0"/>
              <a:t>use assignment operator on structures also</a:t>
            </a:r>
          </a:p>
          <a:p>
            <a:r>
              <a:rPr lang="en-US" dirty="0"/>
              <a:t>provided these structure variables are of same</a:t>
            </a:r>
          </a:p>
          <a:p>
            <a:r>
              <a:rPr lang="en-US" dirty="0"/>
              <a:t>type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5E8DC7-D550-475C-A5F3-2D82BA600852}"/>
              </a:ext>
            </a:extLst>
          </p:cNvPr>
          <p:cNvCxnSpPr>
            <a:cxnSpLocks/>
          </p:cNvCxnSpPr>
          <p:nvPr/>
        </p:nvCxnSpPr>
        <p:spPr>
          <a:xfrm flipH="1">
            <a:off x="714370" y="3127267"/>
            <a:ext cx="1141931" cy="1016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Arrow: Left 43">
            <a:extLst>
              <a:ext uri="{FF2B5EF4-FFF2-40B4-BE49-F238E27FC236}">
                <a16:creationId xmlns:a16="http://schemas.microsoft.com/office/drawing/2014/main" id="{FB0F3E0B-9553-4599-B740-253B450346D9}"/>
              </a:ext>
            </a:extLst>
          </p:cNvPr>
          <p:cNvSpPr/>
          <p:nvPr/>
        </p:nvSpPr>
        <p:spPr>
          <a:xfrm>
            <a:off x="964507" y="3983691"/>
            <a:ext cx="2291994" cy="31939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Single line shortcut</a:t>
            </a:r>
          </a:p>
        </p:txBody>
      </p:sp>
    </p:spTree>
    <p:extLst>
      <p:ext uri="{BB962C8B-B14F-4D97-AF65-F5344CB8AC3E}">
        <p14:creationId xmlns:p14="http://schemas.microsoft.com/office/powerpoint/2010/main" val="400717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Creating Array of Structure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39959"/>
            <a:ext cx="91440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struct Student s[3];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3; i++)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printf("Enter roll, grade and per: ");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scanf("%d %c %f", &amp;s[i].roll, &amp;s[i].grade, &amp;s[i].per);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for(i = 0; i &lt; 3; i++)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    printf("%d %c %f\n", s[i].roll, s[i].grade, s[i].per);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4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05B87D-3B72-40F0-8F33-4BA29634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095488"/>
              </p:ext>
            </p:extLst>
          </p:nvPr>
        </p:nvGraphicFramePr>
        <p:xfrm>
          <a:off x="3419872" y="1707654"/>
          <a:ext cx="544792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325">
                  <a:extLst>
                    <a:ext uri="{9D8B030D-6E8A-4147-A177-3AD203B41FA5}">
                      <a16:colId xmlns:a16="http://schemas.microsoft.com/office/drawing/2014/main" val="947333599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1815536215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2247865555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3736893112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694857991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3864330059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1709110633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4272110676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258684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6496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009D04-38DF-4CE8-8877-C8291E94360B}"/>
              </a:ext>
            </a:extLst>
          </p:cNvPr>
          <p:cNvCxnSpPr>
            <a:cxnSpLocks/>
          </p:cNvCxnSpPr>
          <p:nvPr/>
        </p:nvCxnSpPr>
        <p:spPr>
          <a:xfrm>
            <a:off x="3995936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D67550-CCF1-42B6-90FB-EBB9018A5787}"/>
              </a:ext>
            </a:extLst>
          </p:cNvPr>
          <p:cNvCxnSpPr>
            <a:cxnSpLocks/>
          </p:cNvCxnSpPr>
          <p:nvPr/>
        </p:nvCxnSpPr>
        <p:spPr>
          <a:xfrm>
            <a:off x="46440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E9975-D67B-4266-9A85-19259A699D0B}"/>
              </a:ext>
            </a:extLst>
          </p:cNvPr>
          <p:cNvCxnSpPr>
            <a:cxnSpLocks/>
          </p:cNvCxnSpPr>
          <p:nvPr/>
        </p:nvCxnSpPr>
        <p:spPr>
          <a:xfrm>
            <a:off x="5220072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8EE09-4DCE-4835-9FCE-9683B48D8B11}"/>
              </a:ext>
            </a:extLst>
          </p:cNvPr>
          <p:cNvCxnSpPr>
            <a:cxnSpLocks/>
          </p:cNvCxnSpPr>
          <p:nvPr/>
        </p:nvCxnSpPr>
        <p:spPr>
          <a:xfrm>
            <a:off x="52200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26FCD-6549-48B8-893F-59A314C70949}"/>
              </a:ext>
            </a:extLst>
          </p:cNvPr>
          <p:cNvCxnSpPr>
            <a:cxnSpLocks/>
          </p:cNvCxnSpPr>
          <p:nvPr/>
        </p:nvCxnSpPr>
        <p:spPr>
          <a:xfrm>
            <a:off x="70202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72393-A02E-411C-9AD7-4A0595401DEB}"/>
              </a:ext>
            </a:extLst>
          </p:cNvPr>
          <p:cNvCxnSpPr>
            <a:cxnSpLocks/>
          </p:cNvCxnSpPr>
          <p:nvPr/>
        </p:nvCxnSpPr>
        <p:spPr>
          <a:xfrm>
            <a:off x="8867797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1EEBF0-5192-4C5B-862E-46C619413966}"/>
              </a:ext>
            </a:extLst>
          </p:cNvPr>
          <p:cNvSpPr txBox="1"/>
          <p:nvPr/>
        </p:nvSpPr>
        <p:spPr>
          <a:xfrm>
            <a:off x="3419872" y="131776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876C7-AFA3-4C47-8E73-0761A7488941}"/>
              </a:ext>
            </a:extLst>
          </p:cNvPr>
          <p:cNvSpPr txBox="1"/>
          <p:nvPr/>
        </p:nvSpPr>
        <p:spPr>
          <a:xfrm>
            <a:off x="5256076" y="134761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EC757-B178-494C-AB1C-75AC9EFFC553}"/>
              </a:ext>
            </a:extLst>
          </p:cNvPr>
          <p:cNvSpPr txBox="1"/>
          <p:nvPr/>
        </p:nvSpPr>
        <p:spPr>
          <a:xfrm>
            <a:off x="7092280" y="134761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F638A-668C-4FDB-B4AD-09776F01499E}"/>
              </a:ext>
            </a:extLst>
          </p:cNvPr>
          <p:cNvSpPr txBox="1"/>
          <p:nvPr/>
        </p:nvSpPr>
        <p:spPr>
          <a:xfrm>
            <a:off x="3980603" y="131472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7FF43-6021-4C9A-AEDD-0AD49648FD29}"/>
              </a:ext>
            </a:extLst>
          </p:cNvPr>
          <p:cNvSpPr txBox="1"/>
          <p:nvPr/>
        </p:nvSpPr>
        <p:spPr>
          <a:xfrm>
            <a:off x="5785370" y="131472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4AA21-35FC-4293-842F-D14C3A7C3B65}"/>
              </a:ext>
            </a:extLst>
          </p:cNvPr>
          <p:cNvSpPr txBox="1"/>
          <p:nvPr/>
        </p:nvSpPr>
        <p:spPr>
          <a:xfrm>
            <a:off x="7601120" y="1326525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F546-36CF-43BB-9E79-0F97AB848A76}"/>
              </a:ext>
            </a:extLst>
          </p:cNvPr>
          <p:cNvSpPr txBox="1"/>
          <p:nvPr/>
        </p:nvSpPr>
        <p:spPr>
          <a:xfrm>
            <a:off x="4668958" y="13147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D2BA5A-17E5-4E75-A3F8-A2C5803602B4}"/>
              </a:ext>
            </a:extLst>
          </p:cNvPr>
          <p:cNvSpPr txBox="1"/>
          <p:nvPr/>
        </p:nvSpPr>
        <p:spPr>
          <a:xfrm>
            <a:off x="6457545" y="13147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936162-759D-4F0D-98A6-A16EFF2FC580}"/>
              </a:ext>
            </a:extLst>
          </p:cNvPr>
          <p:cNvSpPr txBox="1"/>
          <p:nvPr/>
        </p:nvSpPr>
        <p:spPr>
          <a:xfrm>
            <a:off x="8318411" y="13476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54B7F1-2ADE-4F96-87AA-7C7D72EA62E4}"/>
              </a:ext>
            </a:extLst>
          </p:cNvPr>
          <p:cNvCxnSpPr>
            <a:cxnSpLocks/>
          </p:cNvCxnSpPr>
          <p:nvPr/>
        </p:nvCxnSpPr>
        <p:spPr>
          <a:xfrm>
            <a:off x="5805870" y="1695857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42FBE7-FBC2-4338-8DFE-D49DCF148743}"/>
              </a:ext>
            </a:extLst>
          </p:cNvPr>
          <p:cNvCxnSpPr>
            <a:cxnSpLocks/>
          </p:cNvCxnSpPr>
          <p:nvPr/>
        </p:nvCxnSpPr>
        <p:spPr>
          <a:xfrm>
            <a:off x="64442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4E27D3-6832-4E00-8E88-F7B86DFEA60B}"/>
              </a:ext>
            </a:extLst>
          </p:cNvPr>
          <p:cNvCxnSpPr>
            <a:cxnSpLocks/>
          </p:cNvCxnSpPr>
          <p:nvPr/>
        </p:nvCxnSpPr>
        <p:spPr>
          <a:xfrm>
            <a:off x="7668344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99AD16-C1FD-47BF-8CCF-8C220D15DD9C}"/>
              </a:ext>
            </a:extLst>
          </p:cNvPr>
          <p:cNvCxnSpPr>
            <a:cxnSpLocks/>
          </p:cNvCxnSpPr>
          <p:nvPr/>
        </p:nvCxnSpPr>
        <p:spPr>
          <a:xfrm>
            <a:off x="82444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B4FADD-3EBC-4207-8631-16245EB92EF4}"/>
              </a:ext>
            </a:extLst>
          </p:cNvPr>
          <p:cNvSpPr txBox="1"/>
          <p:nvPr/>
        </p:nvSpPr>
        <p:spPr>
          <a:xfrm>
            <a:off x="3047762" y="165375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6DD809-4989-42C3-8C42-FF5EAD7C00BF}"/>
              </a:ext>
            </a:extLst>
          </p:cNvPr>
          <p:cNvCxnSpPr>
            <a:cxnSpLocks/>
          </p:cNvCxnSpPr>
          <p:nvPr/>
        </p:nvCxnSpPr>
        <p:spPr>
          <a:xfrm>
            <a:off x="34198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8FB8FD-3A1E-49A8-8BB1-8AA80B4B198F}"/>
              </a:ext>
            </a:extLst>
          </p:cNvPr>
          <p:cNvSpPr txBox="1"/>
          <p:nvPr/>
        </p:nvSpPr>
        <p:spPr>
          <a:xfrm>
            <a:off x="3093500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F934E2-8DA4-453B-ABCD-44B4EBA2A6E1}"/>
              </a:ext>
            </a:extLst>
          </p:cNvPr>
          <p:cNvSpPr txBox="1"/>
          <p:nvPr/>
        </p:nvSpPr>
        <p:spPr>
          <a:xfrm>
            <a:off x="49273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40E7C-D998-45A8-9297-A23C4BBA4CA3}"/>
              </a:ext>
            </a:extLst>
          </p:cNvPr>
          <p:cNvSpPr txBox="1"/>
          <p:nvPr/>
        </p:nvSpPr>
        <p:spPr>
          <a:xfrm>
            <a:off x="67275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CAA8BB-65C3-4870-B33A-0928B876FA92}"/>
              </a:ext>
            </a:extLst>
          </p:cNvPr>
          <p:cNvSpPr txBox="1"/>
          <p:nvPr/>
        </p:nvSpPr>
        <p:spPr>
          <a:xfrm>
            <a:off x="85277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4D13A6-E8C8-4FA0-A7F9-E823B08FDEB6}"/>
              </a:ext>
            </a:extLst>
          </p:cNvPr>
          <p:cNvSpPr txBox="1"/>
          <p:nvPr/>
        </p:nvSpPr>
        <p:spPr>
          <a:xfrm>
            <a:off x="4046633" y="218925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3EC590-DF58-4711-9225-ED9BE48680E6}"/>
              </a:ext>
            </a:extLst>
          </p:cNvPr>
          <p:cNvSpPr txBox="1"/>
          <p:nvPr/>
        </p:nvSpPr>
        <p:spPr>
          <a:xfrm>
            <a:off x="5882836" y="22117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FAF1C5-3E05-4D93-8E10-C572A1CCA9FE}"/>
              </a:ext>
            </a:extLst>
          </p:cNvPr>
          <p:cNvSpPr txBox="1"/>
          <p:nvPr/>
        </p:nvSpPr>
        <p:spPr>
          <a:xfrm>
            <a:off x="7651007" y="221873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67632-9987-4376-AED2-4BFA8B4AD3C8}"/>
              </a:ext>
            </a:extLst>
          </p:cNvPr>
          <p:cNvSpPr/>
          <p:nvPr/>
        </p:nvSpPr>
        <p:spPr>
          <a:xfrm>
            <a:off x="4487745" y="2779337"/>
            <a:ext cx="4554169" cy="2090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US" dirty="0"/>
              <a:t>Enter roll, grade and per: 10 A 71.9</a:t>
            </a:r>
          </a:p>
          <a:p>
            <a:r>
              <a:rPr lang="en-US" dirty="0"/>
              <a:t>Enter roll, grade and per: 20 B 56.7</a:t>
            </a:r>
          </a:p>
          <a:p>
            <a:r>
              <a:rPr lang="en-US" dirty="0"/>
              <a:t>Enter roll, grade and per: 30 C 41.9</a:t>
            </a:r>
          </a:p>
          <a:p>
            <a:r>
              <a:rPr lang="en-US" dirty="0"/>
              <a:t>10 A 71.900002</a:t>
            </a:r>
          </a:p>
          <a:p>
            <a:r>
              <a:rPr lang="en-US" dirty="0"/>
              <a:t>20 B 56.700001</a:t>
            </a:r>
          </a:p>
          <a:p>
            <a:r>
              <a:rPr lang="en-US" dirty="0"/>
              <a:t>30 C 41.900002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Structures and Pointers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9902" y="928670"/>
            <a:ext cx="914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struct Student * p;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= &amp;s;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-&gt; roll = 10;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-&gt; grade = 'A';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 -&gt; per = 76.8f;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printf("%d %c %f\n", p -&gt; roll, p -&gt; grade, p -&gt; per);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5776E5F2-72C4-4262-B6B2-8DD679EAD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64572"/>
              </p:ext>
            </p:extLst>
          </p:nvPr>
        </p:nvGraphicFramePr>
        <p:xfrm>
          <a:off x="4196205" y="1419622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DF75DB-99BC-474C-9695-4A35D289DE30}"/>
              </a:ext>
            </a:extLst>
          </p:cNvPr>
          <p:cNvSpPr txBox="1"/>
          <p:nvPr/>
        </p:nvSpPr>
        <p:spPr>
          <a:xfrm>
            <a:off x="3779912" y="142113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57DEA-8C9D-4BA1-A7FA-6685A0064197}"/>
              </a:ext>
            </a:extLst>
          </p:cNvPr>
          <p:cNvSpPr txBox="1"/>
          <p:nvPr/>
        </p:nvSpPr>
        <p:spPr>
          <a:xfrm>
            <a:off x="4713859" y="1059582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EAD24-8F5E-48B0-9C7E-430C7F4C85CF}"/>
              </a:ext>
            </a:extLst>
          </p:cNvPr>
          <p:cNvSpPr txBox="1"/>
          <p:nvPr/>
        </p:nvSpPr>
        <p:spPr>
          <a:xfrm>
            <a:off x="6180714" y="1059582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FB86-0685-4BA5-85F6-E76D211FC67C}"/>
              </a:ext>
            </a:extLst>
          </p:cNvPr>
          <p:cNvSpPr txBox="1"/>
          <p:nvPr/>
        </p:nvSpPr>
        <p:spPr>
          <a:xfrm>
            <a:off x="7875773" y="10595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2CD59-9E07-4F48-B8A6-FD8A2B358C7B}"/>
              </a:ext>
            </a:extLst>
          </p:cNvPr>
          <p:cNvSpPr txBox="1"/>
          <p:nvPr/>
        </p:nvSpPr>
        <p:spPr>
          <a:xfrm>
            <a:off x="3885777" y="19163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8AFB8-5F10-4027-8C31-4A5FBBEA46B2}"/>
              </a:ext>
            </a:extLst>
          </p:cNvPr>
          <p:cNvSpPr txBox="1"/>
          <p:nvPr/>
        </p:nvSpPr>
        <p:spPr>
          <a:xfrm>
            <a:off x="5415670" y="1923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5AF71-C89D-4658-A0ED-3D6A46D44E05}"/>
              </a:ext>
            </a:extLst>
          </p:cNvPr>
          <p:cNvSpPr txBox="1"/>
          <p:nvPr/>
        </p:nvSpPr>
        <p:spPr>
          <a:xfrm>
            <a:off x="6999846" y="1923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4F62D-3959-43E1-9C68-7A140DC8DB16}"/>
              </a:ext>
            </a:extLst>
          </p:cNvPr>
          <p:cNvSpPr txBox="1"/>
          <p:nvPr/>
        </p:nvSpPr>
        <p:spPr>
          <a:xfrm>
            <a:off x="8471387" y="19163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971FC8-20BC-4343-9088-E8E5F8F6697C}"/>
              </a:ext>
            </a:extLst>
          </p:cNvPr>
          <p:cNvSpPr/>
          <p:nvPr/>
        </p:nvSpPr>
        <p:spPr>
          <a:xfrm>
            <a:off x="5284841" y="3060205"/>
            <a:ext cx="914400" cy="370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06DEB-9269-4B1F-B14A-78E142C45769}"/>
              </a:ext>
            </a:extLst>
          </p:cNvPr>
          <p:cNvSpPr txBox="1"/>
          <p:nvPr/>
        </p:nvSpPr>
        <p:spPr>
          <a:xfrm>
            <a:off x="5592106" y="34265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0AD873-3846-4B45-B4CF-6447A9697283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2150502"/>
            <a:ext cx="1440161" cy="909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3E075E-C499-4018-86AC-EECCDB7EA297}"/>
              </a:ext>
            </a:extLst>
          </p:cNvPr>
          <p:cNvSpPr/>
          <p:nvPr/>
        </p:nvSpPr>
        <p:spPr>
          <a:xfrm>
            <a:off x="6272751" y="3203617"/>
            <a:ext cx="2795855" cy="1514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dirty="0"/>
              <a:t>Using structure variable</a:t>
            </a:r>
          </a:p>
          <a:p>
            <a:pPr lvl="2"/>
            <a:r>
              <a:rPr lang="en-US" dirty="0"/>
              <a:t>s.roll</a:t>
            </a:r>
          </a:p>
          <a:p>
            <a:pPr lvl="2"/>
            <a:r>
              <a:rPr lang="en-US" b="1" dirty="0"/>
              <a:t>or</a:t>
            </a:r>
          </a:p>
          <a:p>
            <a:r>
              <a:rPr lang="en-US" dirty="0"/>
              <a:t>2. using structure pointer</a:t>
            </a:r>
          </a:p>
          <a:p>
            <a:pPr lvl="2"/>
            <a:r>
              <a:rPr lang="en-US" dirty="0"/>
              <a:t>p-&gt;roll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BEB0C-D916-4955-9817-6708050F4EBB}"/>
              </a:ext>
            </a:extLst>
          </p:cNvPr>
          <p:cNvSpPr/>
          <p:nvPr/>
        </p:nvSpPr>
        <p:spPr>
          <a:xfrm>
            <a:off x="2555776" y="1605042"/>
            <a:ext cx="914400" cy="441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-&gt;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30B91F9-5C7A-4734-B822-2BD43B2C02BC}"/>
              </a:ext>
            </a:extLst>
          </p:cNvPr>
          <p:cNvSpPr/>
          <p:nvPr/>
        </p:nvSpPr>
        <p:spPr>
          <a:xfrm>
            <a:off x="2904913" y="2081797"/>
            <a:ext cx="308111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D05057-CE11-458C-8419-DF0899E5A759}"/>
              </a:ext>
            </a:extLst>
          </p:cNvPr>
          <p:cNvSpPr/>
          <p:nvPr/>
        </p:nvSpPr>
        <p:spPr>
          <a:xfrm>
            <a:off x="2505472" y="3075806"/>
            <a:ext cx="1046423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Arrow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Accepting Input in Structure Using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4045" y="928670"/>
            <a:ext cx="91440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struct Student * p;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p = &amp;s;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printf("Enter roll, grade and per: ");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scanf("%d %c %f", &amp;p-&gt;roll, &amp;p-&gt;grade, &amp;p-&gt;per);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printf("%d %c %f\n", p-&gt;roll, p-&gt;grade, p-&gt;per);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2"/>
            <a:r>
              <a:rPr lang="en-US" sz="17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7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A6F1FA8-BA15-4710-84C4-4ECE170F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27003"/>
              </p:ext>
            </p:extLst>
          </p:nvPr>
        </p:nvGraphicFramePr>
        <p:xfrm>
          <a:off x="4196205" y="1419622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E5B282-A686-423F-820D-F4DCF555F10E}"/>
              </a:ext>
            </a:extLst>
          </p:cNvPr>
          <p:cNvSpPr txBox="1"/>
          <p:nvPr/>
        </p:nvSpPr>
        <p:spPr>
          <a:xfrm>
            <a:off x="3779912" y="142113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C47E2-EE19-4E00-A28B-7B18594640B8}"/>
              </a:ext>
            </a:extLst>
          </p:cNvPr>
          <p:cNvSpPr txBox="1"/>
          <p:nvPr/>
        </p:nvSpPr>
        <p:spPr>
          <a:xfrm>
            <a:off x="4713859" y="1059582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49F74-42D4-4B23-B209-047213DBA34D}"/>
              </a:ext>
            </a:extLst>
          </p:cNvPr>
          <p:cNvSpPr txBox="1"/>
          <p:nvPr/>
        </p:nvSpPr>
        <p:spPr>
          <a:xfrm>
            <a:off x="6180714" y="1059582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F770E-CB4A-4DA3-A050-199EF2F86EF9}"/>
              </a:ext>
            </a:extLst>
          </p:cNvPr>
          <p:cNvSpPr txBox="1"/>
          <p:nvPr/>
        </p:nvSpPr>
        <p:spPr>
          <a:xfrm>
            <a:off x="7875773" y="10595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E0114-3DC3-4533-926B-E56056C236D3}"/>
              </a:ext>
            </a:extLst>
          </p:cNvPr>
          <p:cNvSpPr txBox="1"/>
          <p:nvPr/>
        </p:nvSpPr>
        <p:spPr>
          <a:xfrm>
            <a:off x="3885777" y="19163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0369D-1CAF-48CD-857A-3C6BEAAD6989}"/>
              </a:ext>
            </a:extLst>
          </p:cNvPr>
          <p:cNvSpPr txBox="1"/>
          <p:nvPr/>
        </p:nvSpPr>
        <p:spPr>
          <a:xfrm>
            <a:off x="5415670" y="1923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CFB53-2ADF-44BD-B878-DA31DB76C359}"/>
              </a:ext>
            </a:extLst>
          </p:cNvPr>
          <p:cNvSpPr txBox="1"/>
          <p:nvPr/>
        </p:nvSpPr>
        <p:spPr>
          <a:xfrm>
            <a:off x="6999846" y="1923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C5F3-133D-45DA-B75D-CF572599083A}"/>
              </a:ext>
            </a:extLst>
          </p:cNvPr>
          <p:cNvSpPr txBox="1"/>
          <p:nvPr/>
        </p:nvSpPr>
        <p:spPr>
          <a:xfrm>
            <a:off x="8471387" y="19163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825A4-CAFA-472E-90CA-244F2DA510C9}"/>
              </a:ext>
            </a:extLst>
          </p:cNvPr>
          <p:cNvSpPr/>
          <p:nvPr/>
        </p:nvSpPr>
        <p:spPr>
          <a:xfrm>
            <a:off x="5284841" y="3060205"/>
            <a:ext cx="914400" cy="370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1ACE-EC82-4F69-9204-8EC3629F1FA2}"/>
              </a:ext>
            </a:extLst>
          </p:cNvPr>
          <p:cNvSpPr txBox="1"/>
          <p:nvPr/>
        </p:nvSpPr>
        <p:spPr>
          <a:xfrm>
            <a:off x="5592106" y="34265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DCF80-A422-4796-B647-D10C784E4AC1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2150502"/>
            <a:ext cx="1440161" cy="909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Array of Structure and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07878"/>
            <a:ext cx="91440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struct Student s[3];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struct Student * p;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p = s;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int i;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for(i = 0; i &lt; 3; i++)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    printf("Enter roll, grade and per: ");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    scanf("%d %c %f", &amp;(p + i)-&gt;roll, &amp;(p + i)-&gt;grade, &amp;(p + i)-&gt;per);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for(i = 0; i &lt; 3; i++)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    printf("%d %c %f\n", (p + i)-&gt;roll, (p + i)-&gt;grade, (p + i)-&gt;per);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3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16CBE202-9FF8-4C0D-B534-CE8BE776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4119"/>
              </p:ext>
            </p:extLst>
          </p:nvPr>
        </p:nvGraphicFramePr>
        <p:xfrm>
          <a:off x="3419872" y="1707654"/>
          <a:ext cx="544792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325">
                  <a:extLst>
                    <a:ext uri="{9D8B030D-6E8A-4147-A177-3AD203B41FA5}">
                      <a16:colId xmlns:a16="http://schemas.microsoft.com/office/drawing/2014/main" val="947333599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1815536215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2247865555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3736893112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694857991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3864330059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1709110633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4272110676"/>
                    </a:ext>
                  </a:extLst>
                </a:gridCol>
                <a:gridCol w="605325">
                  <a:extLst>
                    <a:ext uri="{9D8B030D-6E8A-4147-A177-3AD203B41FA5}">
                      <a16:colId xmlns:a16="http://schemas.microsoft.com/office/drawing/2014/main" val="2586848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6496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ADEFB-580E-4314-A8BF-D0FCE6D75CE6}"/>
              </a:ext>
            </a:extLst>
          </p:cNvPr>
          <p:cNvCxnSpPr>
            <a:cxnSpLocks/>
          </p:cNvCxnSpPr>
          <p:nvPr/>
        </p:nvCxnSpPr>
        <p:spPr>
          <a:xfrm>
            <a:off x="3995936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8FFC3-0B91-4273-9162-4B7B3F64ABA4}"/>
              </a:ext>
            </a:extLst>
          </p:cNvPr>
          <p:cNvCxnSpPr>
            <a:cxnSpLocks/>
          </p:cNvCxnSpPr>
          <p:nvPr/>
        </p:nvCxnSpPr>
        <p:spPr>
          <a:xfrm>
            <a:off x="46440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0C3890-261E-41DF-94BA-B76EB9A19C36}"/>
              </a:ext>
            </a:extLst>
          </p:cNvPr>
          <p:cNvCxnSpPr>
            <a:cxnSpLocks/>
          </p:cNvCxnSpPr>
          <p:nvPr/>
        </p:nvCxnSpPr>
        <p:spPr>
          <a:xfrm>
            <a:off x="5220072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BF98CD-60A7-450F-A542-E557F711EA9C}"/>
              </a:ext>
            </a:extLst>
          </p:cNvPr>
          <p:cNvCxnSpPr>
            <a:cxnSpLocks/>
          </p:cNvCxnSpPr>
          <p:nvPr/>
        </p:nvCxnSpPr>
        <p:spPr>
          <a:xfrm>
            <a:off x="52200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46DF14-0851-4D7C-9923-9E1F8E1ABA82}"/>
              </a:ext>
            </a:extLst>
          </p:cNvPr>
          <p:cNvCxnSpPr>
            <a:cxnSpLocks/>
          </p:cNvCxnSpPr>
          <p:nvPr/>
        </p:nvCxnSpPr>
        <p:spPr>
          <a:xfrm>
            <a:off x="70202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C287C0-E407-49F6-A737-891D076C21D2}"/>
              </a:ext>
            </a:extLst>
          </p:cNvPr>
          <p:cNvCxnSpPr>
            <a:cxnSpLocks/>
          </p:cNvCxnSpPr>
          <p:nvPr/>
        </p:nvCxnSpPr>
        <p:spPr>
          <a:xfrm>
            <a:off x="8867797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FA14DF-7088-4572-A986-2ACFB3E3AA16}"/>
              </a:ext>
            </a:extLst>
          </p:cNvPr>
          <p:cNvSpPr txBox="1"/>
          <p:nvPr/>
        </p:nvSpPr>
        <p:spPr>
          <a:xfrm>
            <a:off x="3419872" y="131776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E4A77-B123-427D-8209-81FE7FFE53E6}"/>
              </a:ext>
            </a:extLst>
          </p:cNvPr>
          <p:cNvSpPr txBox="1"/>
          <p:nvPr/>
        </p:nvSpPr>
        <p:spPr>
          <a:xfrm>
            <a:off x="5256076" y="134761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40485-1639-4F5B-A279-19F1DCE25B8D}"/>
              </a:ext>
            </a:extLst>
          </p:cNvPr>
          <p:cNvSpPr txBox="1"/>
          <p:nvPr/>
        </p:nvSpPr>
        <p:spPr>
          <a:xfrm>
            <a:off x="7092280" y="134761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B0C0A-0DCE-48CA-B629-1D7478ABC39F}"/>
              </a:ext>
            </a:extLst>
          </p:cNvPr>
          <p:cNvSpPr txBox="1"/>
          <p:nvPr/>
        </p:nvSpPr>
        <p:spPr>
          <a:xfrm>
            <a:off x="3980603" y="131472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AAB76-7A3A-4005-9D15-C2CDE3387B35}"/>
              </a:ext>
            </a:extLst>
          </p:cNvPr>
          <p:cNvSpPr txBox="1"/>
          <p:nvPr/>
        </p:nvSpPr>
        <p:spPr>
          <a:xfrm>
            <a:off x="5785370" y="131472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0F76A-AA86-4754-9532-E396E812CEC8}"/>
              </a:ext>
            </a:extLst>
          </p:cNvPr>
          <p:cNvSpPr txBox="1"/>
          <p:nvPr/>
        </p:nvSpPr>
        <p:spPr>
          <a:xfrm>
            <a:off x="7601120" y="1326525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CACCA-E5EF-4757-A5DA-4FD243208E58}"/>
              </a:ext>
            </a:extLst>
          </p:cNvPr>
          <p:cNvSpPr txBox="1"/>
          <p:nvPr/>
        </p:nvSpPr>
        <p:spPr>
          <a:xfrm>
            <a:off x="4668958" y="13147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6BA57-1191-4D3F-BF11-D52A083204CB}"/>
              </a:ext>
            </a:extLst>
          </p:cNvPr>
          <p:cNvSpPr txBox="1"/>
          <p:nvPr/>
        </p:nvSpPr>
        <p:spPr>
          <a:xfrm>
            <a:off x="6457545" y="131472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E264FE-442F-480E-89C6-23F1E47BD5CA}"/>
              </a:ext>
            </a:extLst>
          </p:cNvPr>
          <p:cNvSpPr txBox="1"/>
          <p:nvPr/>
        </p:nvSpPr>
        <p:spPr>
          <a:xfrm>
            <a:off x="8318411" y="13476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E2F86E-0EF6-4C5A-BFFC-B6CA759BCAB2}"/>
              </a:ext>
            </a:extLst>
          </p:cNvPr>
          <p:cNvCxnSpPr>
            <a:cxnSpLocks/>
          </p:cNvCxnSpPr>
          <p:nvPr/>
        </p:nvCxnSpPr>
        <p:spPr>
          <a:xfrm>
            <a:off x="5805870" y="1695857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099385-9AD8-4C6C-B984-880095C28172}"/>
              </a:ext>
            </a:extLst>
          </p:cNvPr>
          <p:cNvCxnSpPr>
            <a:cxnSpLocks/>
          </p:cNvCxnSpPr>
          <p:nvPr/>
        </p:nvCxnSpPr>
        <p:spPr>
          <a:xfrm>
            <a:off x="64442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E90721-3E06-4811-AA6C-C50B0B05775D}"/>
              </a:ext>
            </a:extLst>
          </p:cNvPr>
          <p:cNvCxnSpPr>
            <a:cxnSpLocks/>
          </p:cNvCxnSpPr>
          <p:nvPr/>
        </p:nvCxnSpPr>
        <p:spPr>
          <a:xfrm>
            <a:off x="7668344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D4F778-350C-4F0C-A449-E1257528ADC2}"/>
              </a:ext>
            </a:extLst>
          </p:cNvPr>
          <p:cNvCxnSpPr>
            <a:cxnSpLocks/>
          </p:cNvCxnSpPr>
          <p:nvPr/>
        </p:nvCxnSpPr>
        <p:spPr>
          <a:xfrm>
            <a:off x="8244408" y="1707654"/>
            <a:ext cx="0" cy="37084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4F1F61-9F7F-4FD2-8891-12FC6B268315}"/>
              </a:ext>
            </a:extLst>
          </p:cNvPr>
          <p:cNvSpPr txBox="1"/>
          <p:nvPr/>
        </p:nvSpPr>
        <p:spPr>
          <a:xfrm>
            <a:off x="3047762" y="165375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6B2B45-7C0E-4A50-988D-9B65D1074763}"/>
              </a:ext>
            </a:extLst>
          </p:cNvPr>
          <p:cNvCxnSpPr>
            <a:cxnSpLocks/>
          </p:cNvCxnSpPr>
          <p:nvPr/>
        </p:nvCxnSpPr>
        <p:spPr>
          <a:xfrm>
            <a:off x="3419872" y="1707654"/>
            <a:ext cx="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55CABA-8AB9-4A6B-8EA8-117B71E556C4}"/>
              </a:ext>
            </a:extLst>
          </p:cNvPr>
          <p:cNvSpPr txBox="1"/>
          <p:nvPr/>
        </p:nvSpPr>
        <p:spPr>
          <a:xfrm>
            <a:off x="3093500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56719-C300-43F5-9996-3AC9EF70FADB}"/>
              </a:ext>
            </a:extLst>
          </p:cNvPr>
          <p:cNvSpPr txBox="1"/>
          <p:nvPr/>
        </p:nvSpPr>
        <p:spPr>
          <a:xfrm>
            <a:off x="49273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ECA716-AF1C-4665-98E7-0AD02AFB7564}"/>
              </a:ext>
            </a:extLst>
          </p:cNvPr>
          <p:cNvSpPr txBox="1"/>
          <p:nvPr/>
        </p:nvSpPr>
        <p:spPr>
          <a:xfrm>
            <a:off x="67275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C1F40-0048-46C9-9ABB-519A2FDE904B}"/>
              </a:ext>
            </a:extLst>
          </p:cNvPr>
          <p:cNvSpPr txBox="1"/>
          <p:nvPr/>
        </p:nvSpPr>
        <p:spPr>
          <a:xfrm>
            <a:off x="8527769" y="22837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15E927-6E4B-4AAC-9036-106E2067B183}"/>
              </a:ext>
            </a:extLst>
          </p:cNvPr>
          <p:cNvSpPr txBox="1"/>
          <p:nvPr/>
        </p:nvSpPr>
        <p:spPr>
          <a:xfrm>
            <a:off x="4046633" y="218925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A0479D-F8D9-48BB-8EB6-06CFBF7E9CCF}"/>
              </a:ext>
            </a:extLst>
          </p:cNvPr>
          <p:cNvSpPr txBox="1"/>
          <p:nvPr/>
        </p:nvSpPr>
        <p:spPr>
          <a:xfrm>
            <a:off x="5882836" y="221171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s[1]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1B267-09B4-4B10-AA5E-02AFA3C94353}"/>
              </a:ext>
            </a:extLst>
          </p:cNvPr>
          <p:cNvSpPr txBox="1"/>
          <p:nvPr/>
        </p:nvSpPr>
        <p:spPr>
          <a:xfrm>
            <a:off x="7651007" y="221873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s[2]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D4F230-738E-445A-A430-FA3B384147C2}"/>
              </a:ext>
            </a:extLst>
          </p:cNvPr>
          <p:cNvSpPr/>
          <p:nvPr/>
        </p:nvSpPr>
        <p:spPr>
          <a:xfrm>
            <a:off x="5683669" y="2936172"/>
            <a:ext cx="914400" cy="3708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78D30-2C91-44B7-A4C6-5932FED69726}"/>
              </a:ext>
            </a:extLst>
          </p:cNvPr>
          <p:cNvSpPr txBox="1"/>
          <p:nvPr/>
        </p:nvSpPr>
        <p:spPr>
          <a:xfrm>
            <a:off x="5986820" y="32227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BAA77E-7F4B-4631-8641-E901C89C5AC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3517549" y="2578375"/>
            <a:ext cx="2623320" cy="357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68B2E19-57D5-4B18-9BD2-E87DC83CB924}"/>
              </a:ext>
            </a:extLst>
          </p:cNvPr>
          <p:cNvSpPr/>
          <p:nvPr/>
        </p:nvSpPr>
        <p:spPr>
          <a:xfrm>
            <a:off x="5580112" y="3592039"/>
            <a:ext cx="3461806" cy="1355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 + i          p + I * 7</a:t>
            </a:r>
          </a:p>
          <a:p>
            <a:r>
              <a:rPr lang="en-US" dirty="0"/>
              <a:t>	2000 + 0 * 9	2000</a:t>
            </a:r>
          </a:p>
          <a:p>
            <a:r>
              <a:rPr lang="en-US" dirty="0"/>
              <a:t>	2000 + 1 * 9	2009</a:t>
            </a:r>
          </a:p>
          <a:p>
            <a:r>
              <a:rPr lang="en-US" dirty="0"/>
              <a:t>	2000 + 2 * 9	2018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DF028F-7645-4D37-BC2A-D45265FE3A37}"/>
              </a:ext>
            </a:extLst>
          </p:cNvPr>
          <p:cNvSpPr/>
          <p:nvPr/>
        </p:nvSpPr>
        <p:spPr>
          <a:xfrm>
            <a:off x="6193327" y="3662143"/>
            <a:ext cx="308971" cy="216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9552AE8-1A83-471F-8872-D1F4EF48CD39}"/>
              </a:ext>
            </a:extLst>
          </p:cNvPr>
          <p:cNvSpPr/>
          <p:nvPr/>
        </p:nvSpPr>
        <p:spPr>
          <a:xfrm>
            <a:off x="6207245" y="3939913"/>
            <a:ext cx="308971" cy="216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F41813D-FF25-4338-B09F-51F3F0027BA2}"/>
              </a:ext>
            </a:extLst>
          </p:cNvPr>
          <p:cNvSpPr/>
          <p:nvPr/>
        </p:nvSpPr>
        <p:spPr>
          <a:xfrm>
            <a:off x="6207245" y="4227934"/>
            <a:ext cx="308971" cy="216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209080C-40CA-4D7B-8FC9-66C230428EAA}"/>
              </a:ext>
            </a:extLst>
          </p:cNvPr>
          <p:cNvSpPr/>
          <p:nvPr/>
        </p:nvSpPr>
        <p:spPr>
          <a:xfrm>
            <a:off x="6228184" y="4515977"/>
            <a:ext cx="308971" cy="216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8DB5326-0925-4CF2-9100-EDA9E21E9F49}"/>
              </a:ext>
            </a:extLst>
          </p:cNvPr>
          <p:cNvSpPr/>
          <p:nvPr/>
        </p:nvSpPr>
        <p:spPr>
          <a:xfrm>
            <a:off x="7863429" y="3939913"/>
            <a:ext cx="308971" cy="2160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FCCE756-1CF7-4395-8DF7-34C6E554CCBF}"/>
              </a:ext>
            </a:extLst>
          </p:cNvPr>
          <p:cNvSpPr/>
          <p:nvPr/>
        </p:nvSpPr>
        <p:spPr>
          <a:xfrm>
            <a:off x="7884368" y="4227934"/>
            <a:ext cx="308971" cy="2160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D34C76D-00AF-4C5A-8B90-E790A1601246}"/>
              </a:ext>
            </a:extLst>
          </p:cNvPr>
          <p:cNvSpPr/>
          <p:nvPr/>
        </p:nvSpPr>
        <p:spPr>
          <a:xfrm>
            <a:off x="7884368" y="4515966"/>
            <a:ext cx="308971" cy="2160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Structure and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929729"/>
            <a:ext cx="9144032" cy="42976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display(struct Student);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struct Student s;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printf("Enter roll, grade and per: ");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scanf("%d %c %f", &amp;s.roll, &amp;s.grade, &amp;s.per);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display(s);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return 0;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void display(struct Student p)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printf("%d %c %f\n", p.roll, p.grade, p.per);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A03027-AB73-43D9-852B-F9B983E03133}"/>
              </a:ext>
            </a:extLst>
          </p:cNvPr>
          <p:cNvSpPr/>
          <p:nvPr/>
        </p:nvSpPr>
        <p:spPr>
          <a:xfrm>
            <a:off x="2051720" y="1131590"/>
            <a:ext cx="158417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 By Value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99E976D8-3EBB-4323-AD63-6D7E93F9E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89973"/>
              </p:ext>
            </p:extLst>
          </p:nvPr>
        </p:nvGraphicFramePr>
        <p:xfrm>
          <a:off x="4268342" y="2444031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FA3BF3-9E6F-4350-B9D4-231F5BF2A5FF}"/>
              </a:ext>
            </a:extLst>
          </p:cNvPr>
          <p:cNvSpPr txBox="1"/>
          <p:nvPr/>
        </p:nvSpPr>
        <p:spPr>
          <a:xfrm>
            <a:off x="3938011" y="24574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151DB-31B5-4E3B-B230-577BCE4E8156}"/>
              </a:ext>
            </a:extLst>
          </p:cNvPr>
          <p:cNvSpPr txBox="1"/>
          <p:nvPr/>
        </p:nvSpPr>
        <p:spPr>
          <a:xfrm>
            <a:off x="4770135" y="2109852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E7F1-B6E9-47E5-9048-D5165591AD0D}"/>
              </a:ext>
            </a:extLst>
          </p:cNvPr>
          <p:cNvSpPr txBox="1"/>
          <p:nvPr/>
        </p:nvSpPr>
        <p:spPr>
          <a:xfrm>
            <a:off x="6252851" y="2084791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74AF9-3066-43AF-9C9E-EC406F9B200D}"/>
              </a:ext>
            </a:extLst>
          </p:cNvPr>
          <p:cNvSpPr txBox="1"/>
          <p:nvPr/>
        </p:nvSpPr>
        <p:spPr>
          <a:xfrm>
            <a:off x="7963771" y="207469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DF4E6-E260-4656-B474-2746BF3D4C04}"/>
              </a:ext>
            </a:extLst>
          </p:cNvPr>
          <p:cNvSpPr txBox="1"/>
          <p:nvPr/>
        </p:nvSpPr>
        <p:spPr>
          <a:xfrm>
            <a:off x="3967414" y="27820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9F231-5ED6-4A3D-A057-CB1ABAAB39D5}"/>
              </a:ext>
            </a:extLst>
          </p:cNvPr>
          <p:cNvSpPr txBox="1"/>
          <p:nvPr/>
        </p:nvSpPr>
        <p:spPr>
          <a:xfrm>
            <a:off x="5626078" y="27915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2E9FA-73CA-4E12-8CDE-CD1286F659A2}"/>
              </a:ext>
            </a:extLst>
          </p:cNvPr>
          <p:cNvSpPr txBox="1"/>
          <p:nvPr/>
        </p:nvSpPr>
        <p:spPr>
          <a:xfrm>
            <a:off x="7184517" y="28204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CD0AF-A82B-433C-B31D-C6B62CDC4AF1}"/>
              </a:ext>
            </a:extLst>
          </p:cNvPr>
          <p:cNvSpPr txBox="1"/>
          <p:nvPr/>
        </p:nvSpPr>
        <p:spPr>
          <a:xfrm>
            <a:off x="8249085" y="28465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8009</a:t>
            </a: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73DEEC3-A66C-4A4F-96B0-72A4BC249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74866"/>
              </p:ext>
            </p:extLst>
          </p:nvPr>
        </p:nvGraphicFramePr>
        <p:xfrm>
          <a:off x="4324595" y="4325835"/>
          <a:ext cx="468594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982">
                  <a:extLst>
                    <a:ext uri="{9D8B030D-6E8A-4147-A177-3AD203B41FA5}">
                      <a16:colId xmlns:a16="http://schemas.microsoft.com/office/drawing/2014/main" val="1316115982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127509950"/>
                    </a:ext>
                  </a:extLst>
                </a:gridCol>
                <a:gridCol w="1561982">
                  <a:extLst>
                    <a:ext uri="{9D8B030D-6E8A-4147-A177-3AD203B41FA5}">
                      <a16:colId xmlns:a16="http://schemas.microsoft.com/office/drawing/2014/main" val="130530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2926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7EBCEF2-F188-428F-BB1E-EA5BB16B5535}"/>
              </a:ext>
            </a:extLst>
          </p:cNvPr>
          <p:cNvSpPr txBox="1"/>
          <p:nvPr/>
        </p:nvSpPr>
        <p:spPr>
          <a:xfrm>
            <a:off x="3908302" y="4292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A671C-3D37-4B79-9B16-E1EC8D070E89}"/>
              </a:ext>
            </a:extLst>
          </p:cNvPr>
          <p:cNvSpPr txBox="1"/>
          <p:nvPr/>
        </p:nvSpPr>
        <p:spPr>
          <a:xfrm>
            <a:off x="4843191" y="3982116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1CEF1-A20D-4418-895C-DC2B5C7E5031}"/>
              </a:ext>
            </a:extLst>
          </p:cNvPr>
          <p:cNvSpPr txBox="1"/>
          <p:nvPr/>
        </p:nvSpPr>
        <p:spPr>
          <a:xfrm>
            <a:off x="6309104" y="3989312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66C369-238F-435D-986F-36AE09872CDA}"/>
              </a:ext>
            </a:extLst>
          </p:cNvPr>
          <p:cNvSpPr txBox="1"/>
          <p:nvPr/>
        </p:nvSpPr>
        <p:spPr>
          <a:xfrm>
            <a:off x="8024077" y="399226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D770A3-887F-4042-8987-C9D7AA32DBA0}"/>
              </a:ext>
            </a:extLst>
          </p:cNvPr>
          <p:cNvSpPr txBox="1"/>
          <p:nvPr/>
        </p:nvSpPr>
        <p:spPr>
          <a:xfrm>
            <a:off x="4016202" y="4689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E63F04-7758-4C9E-9D1C-1815644791E8}"/>
              </a:ext>
            </a:extLst>
          </p:cNvPr>
          <p:cNvSpPr txBox="1"/>
          <p:nvPr/>
        </p:nvSpPr>
        <p:spPr>
          <a:xfrm>
            <a:off x="5567762" y="47093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896AE-8B74-4092-A97F-CA78FEF3DB3C}"/>
              </a:ext>
            </a:extLst>
          </p:cNvPr>
          <p:cNvSpPr txBox="1"/>
          <p:nvPr/>
        </p:nvSpPr>
        <p:spPr>
          <a:xfrm>
            <a:off x="7119322" y="47124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F052D-0154-4626-A260-B2F068F6003E}"/>
              </a:ext>
            </a:extLst>
          </p:cNvPr>
          <p:cNvSpPr txBox="1"/>
          <p:nvPr/>
        </p:nvSpPr>
        <p:spPr>
          <a:xfrm>
            <a:off x="8573919" y="469402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9009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FD1C6CC3-E3F4-4345-8CC9-636A180F4518}"/>
              </a:ext>
            </a:extLst>
          </p:cNvPr>
          <p:cNvSpPr/>
          <p:nvPr/>
        </p:nvSpPr>
        <p:spPr>
          <a:xfrm>
            <a:off x="5262524" y="2571750"/>
            <a:ext cx="512474" cy="2064015"/>
          </a:xfrm>
          <a:prstGeom prst="curvedLeftArrow">
            <a:avLst>
              <a:gd name="adj1" fmla="val 16580"/>
              <a:gd name="adj2" fmla="val 50000"/>
              <a:gd name="adj3" fmla="val 208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026747CC-BC0F-4F4F-966A-63778B561957}"/>
              </a:ext>
            </a:extLst>
          </p:cNvPr>
          <p:cNvSpPr/>
          <p:nvPr/>
        </p:nvSpPr>
        <p:spPr>
          <a:xfrm>
            <a:off x="6804248" y="2571750"/>
            <a:ext cx="512474" cy="2064015"/>
          </a:xfrm>
          <a:prstGeom prst="curvedLeftArrow">
            <a:avLst>
              <a:gd name="adj1" fmla="val 16580"/>
              <a:gd name="adj2" fmla="val 50000"/>
              <a:gd name="adj3" fmla="val 208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B74E5904-A12D-48E0-BC7C-429F3E5A6E64}"/>
              </a:ext>
            </a:extLst>
          </p:cNvPr>
          <p:cNvSpPr/>
          <p:nvPr/>
        </p:nvSpPr>
        <p:spPr>
          <a:xfrm>
            <a:off x="8452014" y="2571750"/>
            <a:ext cx="512474" cy="2064015"/>
          </a:xfrm>
          <a:prstGeom prst="curvedLeftArrow">
            <a:avLst>
              <a:gd name="adj1" fmla="val 16580"/>
              <a:gd name="adj2" fmla="val 50000"/>
              <a:gd name="adj3" fmla="val 208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37733</TotalTime>
  <Words>1333</Words>
  <Application>Microsoft Office PowerPoint</Application>
  <PresentationFormat>On-screen Show (16:9)</PresentationFormat>
  <Paragraphs>365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Copying One Structure Variable To Another</vt:lpstr>
      <vt:lpstr>Copying One Structure Variable To Another</vt:lpstr>
      <vt:lpstr>Creating Array of Structure</vt:lpstr>
      <vt:lpstr>Structures and Pointers</vt:lpstr>
      <vt:lpstr>Accepting Input in Structure Using Pointer</vt:lpstr>
      <vt:lpstr>Array of Structure and Pointer</vt:lpstr>
      <vt:lpstr>Structure and Functions</vt:lpstr>
      <vt:lpstr>Structure and Functions</vt:lpstr>
      <vt:lpstr>End of Lecture 40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1372</cp:revision>
  <dcterms:created xsi:type="dcterms:W3CDTF">2016-12-05T23:26:54Z</dcterms:created>
  <dcterms:modified xsi:type="dcterms:W3CDTF">2021-06-03T12:47:06Z</dcterms:modified>
</cp:coreProperties>
</file>