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76" r:id="rId7"/>
    <p:sldId id="374" r:id="rId8"/>
    <p:sldId id="363" r:id="rId9"/>
    <p:sldId id="375" r:id="rId10"/>
    <p:sldId id="365" r:id="rId11"/>
    <p:sldId id="377" r:id="rId12"/>
    <p:sldId id="379" r:id="rId13"/>
    <p:sldId id="378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5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FFFFFF"/>
    <a:srgbClr val="08E64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For Example:                       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	 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printf(“Hello User\t”);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printf(“Welcome To C”);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 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214428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Hello User	Welcome To C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Types of Escape Sequence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3.	\r :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a. Called as “carriage return character”.</a:t>
            </a: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FFC000"/>
                </a:solidFill>
              </a:rPr>
              <a:t>b. Shift the cursor at the beginning of current row.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For Example:                       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	 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printf(“Hello User\r”);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printf(“Welcome To C”);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 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214428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Welcome To C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Types of Escape Sequence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4.	\b :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002060"/>
                </a:solidFill>
              </a:rPr>
              <a:t>	a. Called as “Backspace character”.</a:t>
            </a: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FFC000"/>
                </a:solidFill>
              </a:rPr>
              <a:t>b. Pulls back the cursor one character backwards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For Example:                       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	 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printf(“Hello\</a:t>
            </a:r>
            <a:r>
              <a:rPr lang="en-US" dirty="0" err="1" smtClean="0">
                <a:solidFill>
                  <a:schemeClr val="bg1"/>
                </a:solidFill>
              </a:rPr>
              <a:t>bUser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 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214428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HellUser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Types of Escape Sequence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>
              <a:buAutoNum type="arabicPeriod" startAt="5"/>
            </a:pPr>
            <a:r>
              <a:rPr lang="en-US" sz="2000" b="1" dirty="0" smtClean="0">
                <a:solidFill>
                  <a:srgbClr val="C00000"/>
                </a:solidFill>
              </a:rPr>
              <a:t>\a :	</a:t>
            </a:r>
            <a:r>
              <a:rPr lang="en-US" sz="2000" b="1" dirty="0" smtClean="0">
                <a:solidFill>
                  <a:srgbClr val="002060"/>
                </a:solidFill>
              </a:rPr>
              <a:t>Called as “alarm character”.</a:t>
            </a:r>
          </a:p>
          <a:p>
            <a:pPr marL="1371600" lvl="2" indent="-457200">
              <a:buAutoNum type="arabicPeriod" startAt="5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	 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printf(“Hello\</a:t>
            </a:r>
            <a:r>
              <a:rPr lang="en-US" dirty="0" err="1" smtClean="0">
                <a:solidFill>
                  <a:schemeClr val="bg1"/>
                </a:solidFill>
              </a:rPr>
              <a:t>bUser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 	}</a:t>
            </a: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2071684"/>
            <a:ext cx="37147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HelloUser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This program will </a:t>
            </a:r>
            <a:r>
              <a:rPr lang="en-US" sz="2000" b="1" dirty="0" smtClean="0">
                <a:solidFill>
                  <a:srgbClr val="C00000"/>
                </a:solidFill>
              </a:rPr>
              <a:t>generate a beep sound </a:t>
            </a:r>
            <a:r>
              <a:rPr lang="en-US" sz="2000" b="1" dirty="0" smtClean="0">
                <a:solidFill>
                  <a:schemeClr val="bg1"/>
                </a:solidFill>
              </a:rPr>
              <a:t>after displaying </a:t>
            </a:r>
            <a:r>
              <a:rPr lang="en-US" sz="2000" b="1" dirty="0" smtClean="0"/>
              <a:t>Hello</a:t>
            </a:r>
            <a:r>
              <a:rPr lang="en-US" sz="2000" b="1" dirty="0" smtClean="0">
                <a:solidFill>
                  <a:schemeClr val="bg1"/>
                </a:solidFill>
              </a:rPr>
              <a:t> and 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before displaying </a:t>
            </a:r>
            <a:r>
              <a:rPr lang="en-US" sz="2000" b="1" dirty="0" smtClean="0"/>
              <a:t>User.</a:t>
            </a: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>
              <a:buAutoNum type="arabicPeriod" startAt="2"/>
            </a:pPr>
            <a:r>
              <a:rPr lang="en-US" sz="2000" b="1" dirty="0" smtClean="0">
                <a:solidFill>
                  <a:schemeClr val="bg1"/>
                </a:solidFill>
              </a:rPr>
              <a:t>The duration of this </a:t>
            </a:r>
            <a:r>
              <a:rPr lang="en-US" sz="2000" b="1" dirty="0" smtClean="0">
                <a:solidFill>
                  <a:srgbClr val="C00000"/>
                </a:solidFill>
              </a:rPr>
              <a:t>sound will be for 1 sec, </a:t>
            </a:r>
            <a:r>
              <a:rPr lang="en-US" sz="2000" b="1" dirty="0" smtClean="0">
                <a:solidFill>
                  <a:schemeClr val="bg1"/>
                </a:solidFill>
              </a:rPr>
              <a:t>if we want to </a:t>
            </a:r>
            <a:r>
              <a:rPr lang="en-US" sz="2000" b="1" dirty="0" smtClean="0">
                <a:solidFill>
                  <a:srgbClr val="7030A0"/>
                </a:solidFill>
              </a:rPr>
              <a:t>increase this </a:t>
            </a:r>
          </a:p>
          <a:p>
            <a:pPr marL="1371600" lvl="2" indent="-457200"/>
            <a:r>
              <a:rPr lang="en-US" sz="2000" b="1" dirty="0" smtClean="0">
                <a:solidFill>
                  <a:srgbClr val="7030A0"/>
                </a:solidFill>
              </a:rPr>
              <a:t>	duration</a:t>
            </a:r>
            <a:r>
              <a:rPr lang="en-US" sz="2000" b="1" dirty="0" smtClean="0">
                <a:solidFill>
                  <a:schemeClr val="bg1"/>
                </a:solidFill>
              </a:rPr>
              <a:t> we must use </a:t>
            </a:r>
            <a:r>
              <a:rPr lang="en-US" sz="2000" b="1" dirty="0" smtClean="0">
                <a:solidFill>
                  <a:srgbClr val="002060"/>
                </a:solidFill>
              </a:rPr>
              <a:t>\a twice or thrice.</a:t>
            </a:r>
          </a:p>
          <a:p>
            <a:pPr marL="1371600" lvl="2" indent="-457200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 startAt="3"/>
            </a:pPr>
            <a:r>
              <a:rPr lang="en-US" sz="2000" b="1" dirty="0" smtClean="0">
                <a:solidFill>
                  <a:schemeClr val="bg1"/>
                </a:solidFill>
              </a:rPr>
              <a:t>Normally we </a:t>
            </a:r>
            <a:r>
              <a:rPr lang="en-US" sz="2000" b="1" dirty="0" smtClean="0">
                <a:solidFill>
                  <a:srgbClr val="002060"/>
                </a:solidFill>
              </a:rPr>
              <a:t>use \a to generate alarm </a:t>
            </a:r>
            <a:r>
              <a:rPr lang="en-US" sz="2000" b="1" dirty="0" smtClean="0">
                <a:solidFill>
                  <a:schemeClr val="bg1"/>
                </a:solidFill>
              </a:rPr>
              <a:t>to the user if something 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important is happening </a:t>
            </a:r>
            <a:r>
              <a:rPr lang="en-US" sz="2000" b="1" dirty="0" smtClean="0">
                <a:solidFill>
                  <a:schemeClr val="bg1"/>
                </a:solidFill>
              </a:rPr>
              <a:t>in the code. </a:t>
            </a:r>
          </a:p>
          <a:p>
            <a:pPr marL="1371600" lvl="2" indent="-457200">
              <a:buAutoNum type="arabicPeriod" startAt="3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 startAt="3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For Example : 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User has given </a:t>
            </a:r>
            <a:r>
              <a:rPr lang="en-US" sz="2000" b="1" dirty="0" smtClean="0">
                <a:solidFill>
                  <a:srgbClr val="002060"/>
                </a:solidFill>
              </a:rPr>
              <a:t>wrong password </a:t>
            </a:r>
            <a:r>
              <a:rPr lang="en-US" sz="2000" b="1" dirty="0" smtClean="0">
                <a:solidFill>
                  <a:schemeClr val="bg1"/>
                </a:solidFill>
              </a:rPr>
              <a:t>and we want to </a:t>
            </a:r>
            <a:r>
              <a:rPr lang="en-US" sz="2000" b="1" dirty="0" smtClean="0">
                <a:solidFill>
                  <a:srgbClr val="FFC000"/>
                </a:solidFill>
              </a:rPr>
              <a:t>alert the user about it.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 startAt="4"/>
            </a:pPr>
            <a:r>
              <a:rPr lang="en-US" sz="2000" b="1" dirty="0" smtClean="0">
                <a:solidFill>
                  <a:schemeClr val="bg1"/>
                </a:solidFill>
              </a:rPr>
              <a:t>In modern </a:t>
            </a:r>
            <a:r>
              <a:rPr lang="en-US" sz="2000" b="1" dirty="0" smtClean="0">
                <a:solidFill>
                  <a:srgbClr val="002060"/>
                </a:solidFill>
              </a:rPr>
              <a:t>operating system</a:t>
            </a:r>
            <a:r>
              <a:rPr lang="en-US" sz="2000" b="1" dirty="0" smtClean="0">
                <a:solidFill>
                  <a:schemeClr val="bg1"/>
                </a:solidFill>
              </a:rPr>
              <a:t>, \a does not work </a:t>
            </a:r>
          </a:p>
          <a:p>
            <a:pPr marL="1371600" lvl="2" indent="-457200">
              <a:buAutoNum type="arabicPeriod" startAt="4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 startAt="4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so as an alternate to it we use a function called </a:t>
            </a:r>
            <a:r>
              <a:rPr lang="en-US" sz="2000" b="1" dirty="0" smtClean="0">
                <a:solidFill>
                  <a:srgbClr val="FFFF00"/>
                </a:solidFill>
              </a:rPr>
              <a:t>sound() </a:t>
            </a:r>
            <a:r>
              <a:rPr lang="en-US" sz="2000" b="1" dirty="0" smtClean="0">
                <a:solidFill>
                  <a:schemeClr val="bg1"/>
                </a:solidFill>
              </a:rPr>
              <a:t>available in the </a:t>
            </a:r>
            <a:r>
              <a:rPr lang="en-US" sz="2000" b="1" dirty="0" smtClean="0">
                <a:solidFill>
                  <a:srgbClr val="C00000"/>
                </a:solidFill>
              </a:rPr>
              <a:t>header file </a:t>
            </a:r>
            <a:r>
              <a:rPr lang="en-US" sz="2000" b="1" dirty="0" smtClean="0">
                <a:solidFill>
                  <a:schemeClr val="bg1"/>
                </a:solidFill>
              </a:rPr>
              <a:t>called </a:t>
            </a:r>
            <a:r>
              <a:rPr lang="en-US" sz="2000" b="1" dirty="0" smtClean="0">
                <a:solidFill>
                  <a:srgbClr val="FFFF00"/>
                </a:solidFill>
              </a:rPr>
              <a:t>dos.h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6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17592" y="1785932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11837" y="2643188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6082" y="3500444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17592" y="178593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6082" y="26773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4572" y="35004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6182" y="1928808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Using the Function getch()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74782" y="2786064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Using Escape Sequences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74782" y="371475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Types of Escape Sequence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the Function getch()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getch()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1. </a:t>
            </a:r>
            <a:r>
              <a:rPr lang="en-US" sz="2000" b="1" dirty="0" smtClean="0">
                <a:solidFill>
                  <a:srgbClr val="FFFF00"/>
                </a:solidFill>
              </a:rPr>
              <a:t>getch() </a:t>
            </a:r>
            <a:r>
              <a:rPr lang="en-US" sz="2000" b="1" dirty="0" smtClean="0">
                <a:solidFill>
                  <a:srgbClr val="FFFFFF"/>
                </a:solidFill>
              </a:rPr>
              <a:t>is a predefined </a:t>
            </a:r>
            <a:r>
              <a:rPr lang="en-US" sz="2000" b="1" dirty="0" smtClean="0">
                <a:solidFill>
                  <a:srgbClr val="C00000"/>
                </a:solidFill>
              </a:rPr>
              <a:t>function</a:t>
            </a:r>
            <a:r>
              <a:rPr lang="en-US" sz="2000" b="1" dirty="0" smtClean="0">
                <a:solidFill>
                  <a:srgbClr val="FFFFFF"/>
                </a:solidFill>
              </a:rPr>
              <a:t> available in the </a:t>
            </a:r>
            <a:r>
              <a:rPr lang="en-US" sz="2000" b="1" dirty="0" smtClean="0">
                <a:solidFill>
                  <a:srgbClr val="FFC000"/>
                </a:solidFill>
              </a:rPr>
              <a:t>header</a:t>
            </a:r>
            <a:r>
              <a:rPr lang="en-US" sz="2000" b="1" dirty="0" smtClean="0">
                <a:solidFill>
                  <a:srgbClr val="FFFFFF"/>
                </a:solidFill>
              </a:rPr>
              <a:t> file </a:t>
            </a:r>
            <a:r>
              <a:rPr lang="en-US" sz="2000" b="1" dirty="0" smtClean="0">
                <a:solidFill>
                  <a:srgbClr val="002060"/>
                </a:solidFill>
              </a:rPr>
              <a:t>conio.h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2. Whenever we call </a:t>
            </a:r>
            <a:r>
              <a:rPr lang="en-US" sz="2000" b="1" dirty="0" smtClean="0">
                <a:solidFill>
                  <a:srgbClr val="FFFF00"/>
                </a:solidFill>
              </a:rPr>
              <a:t>getch()</a:t>
            </a:r>
            <a:r>
              <a:rPr lang="en-US" sz="2000" b="1" dirty="0" smtClean="0">
                <a:solidFill>
                  <a:srgbClr val="FFFFFF"/>
                </a:solidFill>
              </a:rPr>
              <a:t> in our program, the compiler </a:t>
            </a:r>
            <a:r>
              <a:rPr lang="en-US" sz="2000" b="1" dirty="0" smtClean="0">
                <a:solidFill>
                  <a:srgbClr val="C00000"/>
                </a:solidFill>
              </a:rPr>
              <a:t>does 2 things: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a. It pause the execution of the code.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b. It opens and halts the console window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Escape Sequences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An </a:t>
            </a:r>
            <a:r>
              <a:rPr lang="en-US" sz="2000" b="1" dirty="0" smtClean="0">
                <a:solidFill>
                  <a:srgbClr val="002060"/>
                </a:solidFill>
              </a:rPr>
              <a:t>escape sequence</a:t>
            </a:r>
            <a:r>
              <a:rPr lang="en-US" sz="2000" dirty="0" smtClean="0">
                <a:solidFill>
                  <a:schemeClr val="bg1"/>
                </a:solidFill>
              </a:rPr>
              <a:t> is a </a:t>
            </a:r>
            <a:r>
              <a:rPr lang="en-US" sz="2000" b="1" dirty="0" smtClean="0">
                <a:solidFill>
                  <a:srgbClr val="C00000"/>
                </a:solidFill>
              </a:rPr>
              <a:t>sequence</a:t>
            </a:r>
            <a:r>
              <a:rPr lang="en-US" sz="2000" dirty="0" smtClean="0">
                <a:solidFill>
                  <a:schemeClr val="bg1"/>
                </a:solidFill>
              </a:rPr>
              <a:t> of 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2000" dirty="0" smtClean="0">
                <a:solidFill>
                  <a:schemeClr val="bg1"/>
                </a:solidFill>
              </a:rPr>
              <a:t> that does not represent 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itself when used inside a </a:t>
            </a:r>
            <a:r>
              <a:rPr lang="en-US" sz="2000" b="1" dirty="0" smtClean="0">
                <a:solidFill>
                  <a:srgbClr val="002060"/>
                </a:solidFill>
              </a:rPr>
              <a:t>character</a:t>
            </a:r>
            <a:r>
              <a:rPr lang="en-US" sz="2000" dirty="0" smtClean="0">
                <a:solidFill>
                  <a:srgbClr val="002060"/>
                </a:solidFill>
              </a:rPr>
              <a:t> or </a:t>
            </a:r>
            <a:r>
              <a:rPr lang="en-US" sz="2000" b="1" dirty="0" smtClean="0">
                <a:solidFill>
                  <a:srgbClr val="002060"/>
                </a:solidFill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</a:rPr>
              <a:t> literal </a:t>
            </a:r>
          </a:p>
          <a:p>
            <a:pPr lvl="2"/>
            <a:endParaRPr lang="en-US" sz="2000" dirty="0" smtClean="0">
              <a:solidFill>
                <a:schemeClr val="bg1"/>
              </a:solidFill>
            </a:endParaRPr>
          </a:p>
          <a:p>
            <a:pPr lvl="2"/>
            <a:endParaRPr lang="en-US" sz="2000" dirty="0" smtClean="0">
              <a:solidFill>
                <a:schemeClr val="bg1"/>
              </a:solidFill>
            </a:endParaRPr>
          </a:p>
          <a:p>
            <a:pPr lvl="2"/>
            <a:endParaRPr lang="en-US" sz="2000" dirty="0" smtClean="0">
              <a:solidFill>
                <a:schemeClr val="bg1"/>
              </a:solidFill>
            </a:endParaRP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But is translated into another </a:t>
            </a:r>
            <a:r>
              <a:rPr lang="en-US" sz="2000" b="1" dirty="0" smtClean="0">
                <a:solidFill>
                  <a:srgbClr val="002060"/>
                </a:solidFill>
              </a:rPr>
              <a:t>character</a:t>
            </a:r>
            <a:r>
              <a:rPr lang="en-US" sz="2000" dirty="0" smtClean="0">
                <a:solidFill>
                  <a:schemeClr val="bg1"/>
                </a:solidFill>
              </a:rPr>
              <a:t> or a </a:t>
            </a:r>
            <a:r>
              <a:rPr lang="en-US" sz="2000" b="1" dirty="0" smtClean="0">
                <a:solidFill>
                  <a:srgbClr val="C00000"/>
                </a:solidFill>
              </a:rPr>
              <a:t>sequence</a:t>
            </a:r>
            <a:r>
              <a:rPr lang="en-US" sz="2000" dirty="0" smtClean="0">
                <a:solidFill>
                  <a:schemeClr val="bg1"/>
                </a:solidFill>
              </a:rPr>
              <a:t> of </a:t>
            </a:r>
            <a:r>
              <a:rPr lang="en-US" sz="2000" b="1" dirty="0" smtClean="0">
                <a:solidFill>
                  <a:srgbClr val="002060"/>
                </a:solidFill>
              </a:rPr>
              <a:t>characters</a:t>
            </a:r>
            <a:r>
              <a:rPr lang="en-US" sz="2000" dirty="0" smtClean="0">
                <a:solidFill>
                  <a:schemeClr val="bg1"/>
                </a:solidFill>
              </a:rPr>
              <a:t> that may be difficult or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impossible to represent directly.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Guess the Output :                       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printf(“Hello User”);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printf(“Welcome To C”);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214428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Hello UserWelcome To C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 flipV="1">
            <a:off x="5643570" y="2500312"/>
            <a:ext cx="2857520" cy="142876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6446" y="2571750"/>
            <a:ext cx="2643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If you want to print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Welcome to C in Next row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then you have to use "\n" in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the printf()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function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For Example 1:                       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	 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printf(“Hello User\n”);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printf(“Welcome To C”);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 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214428"/>
            <a:ext cx="457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	Hello User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	Welcome To C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Escape Sequences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For Example 2:                       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 &lt;</a:t>
            </a:r>
            <a:r>
              <a:rPr lang="en-US" dirty="0" err="1" smtClean="0">
                <a:solidFill>
                  <a:schemeClr val="bg1"/>
                </a:solidFill>
              </a:rPr>
              <a:t>stdio.h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#include &lt;conio.h&gt;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	 void main()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	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clrscr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printf(“Hello User\</a:t>
            </a:r>
            <a:r>
              <a:rPr lang="en-US" dirty="0" err="1" smtClean="0">
                <a:solidFill>
                  <a:schemeClr val="bg1"/>
                </a:solidFill>
              </a:rPr>
              <a:t>nWelcome</a:t>
            </a:r>
            <a:r>
              <a:rPr lang="en-US" dirty="0" smtClean="0">
                <a:solidFill>
                  <a:schemeClr val="bg1"/>
                </a:solidFill>
              </a:rPr>
              <a:t> To C”);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		getch();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      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214428"/>
            <a:ext cx="457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Output :		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Hello User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	Welcome To C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Types of Escape Sequence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\n :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a. Called as “new line character”.</a:t>
            </a: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FFC000"/>
                </a:solidFill>
              </a:rPr>
              <a:t>b. Shifts the cursor at the beginning of next line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Escape Sequence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Types of Escape Sequence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2.	\t :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002060"/>
                </a:solidFill>
              </a:rPr>
              <a:t>	a. Called as “tab character”.</a:t>
            </a:r>
          </a:p>
          <a:p>
            <a:pPr marL="1371600" lvl="2" indent="-457200"/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FFC000"/>
                </a:solidFill>
              </a:rPr>
              <a:t>	b. Shift the cursor next TAB COLUMN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289</Words>
  <Application>Microsoft Office PowerPoint</Application>
  <PresentationFormat>On-screen Show (16:9)</PresentationFormat>
  <Paragraphs>236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Contents Slide Master</vt:lpstr>
      <vt:lpstr>Section Break Slide Master</vt:lpstr>
      <vt:lpstr>Office Theme</vt:lpstr>
      <vt:lpstr>Slide 1</vt:lpstr>
      <vt:lpstr>Today’s Agenda</vt:lpstr>
      <vt:lpstr>Using the Function getch()</vt:lpstr>
      <vt:lpstr>Using Escape Sequences</vt:lpstr>
      <vt:lpstr>Using Escape Sequences</vt:lpstr>
      <vt:lpstr>Using Escape Sequences</vt:lpstr>
      <vt:lpstr>Using Escape Sequences</vt:lpstr>
      <vt:lpstr>Types of Escape Sequence</vt:lpstr>
      <vt:lpstr>Types of Escape Sequence</vt:lpstr>
      <vt:lpstr>Using Escape Sequences</vt:lpstr>
      <vt:lpstr>Types of Escape Sequence</vt:lpstr>
      <vt:lpstr>Using Escape Sequences</vt:lpstr>
      <vt:lpstr>Types of Escape Sequence</vt:lpstr>
      <vt:lpstr>Using Escape Sequences</vt:lpstr>
      <vt:lpstr>Types of Escape Sequences</vt:lpstr>
      <vt:lpstr>Types of Escape Sequences</vt:lpstr>
      <vt:lpstr>Types of Escape Sequences</vt:lpstr>
      <vt:lpstr>Types of Escape Sequences</vt:lpstr>
      <vt:lpstr>End of Lecture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467</cp:revision>
  <dcterms:created xsi:type="dcterms:W3CDTF">2016-12-05T23:26:54Z</dcterms:created>
  <dcterms:modified xsi:type="dcterms:W3CDTF">2021-02-04T15:44:21Z</dcterms:modified>
</cp:coreProperties>
</file>