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340" r:id="rId6"/>
    <p:sldId id="387" r:id="rId7"/>
    <p:sldId id="389" r:id="rId8"/>
    <p:sldId id="388" r:id="rId9"/>
    <p:sldId id="376" r:id="rId10"/>
    <p:sldId id="390" r:id="rId11"/>
    <p:sldId id="391" r:id="rId12"/>
    <p:sldId id="392" r:id="rId13"/>
    <p:sldId id="393" r:id="rId14"/>
    <p:sldId id="394" r:id="rId15"/>
    <p:sldId id="395" r:id="rId16"/>
    <p:sldId id="353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2A40D"/>
    <a:srgbClr val="FFFFFF"/>
    <a:srgbClr val="08E64D"/>
    <a:srgbClr val="058D2F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37" autoAdjust="0"/>
    <p:restoredTop sz="94624" autoAdjust="0"/>
  </p:normalViewPr>
  <p:slideViewPr>
    <p:cSldViewPr>
      <p:cViewPr varScale="1">
        <p:scale>
          <a:sx n="92" d="100"/>
          <a:sy n="92" d="100"/>
        </p:scale>
        <p:origin x="-876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7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What is Data Type 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1"/>
            <a:ext cx="9144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/>
              <a:t>&lt;data type&gt; &lt;var_name&gt;;</a:t>
            </a:r>
          </a:p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r>
              <a:rPr lang="en-US" sz="2000" dirty="0" smtClean="0">
                <a:solidFill>
                  <a:schemeClr val="bg1"/>
                </a:solidFill>
              </a:rPr>
              <a:t>A </a:t>
            </a:r>
            <a:r>
              <a:rPr lang="en-US" sz="2000" b="1" dirty="0" smtClean="0">
                <a:solidFill>
                  <a:srgbClr val="C00000"/>
                </a:solidFill>
              </a:rPr>
              <a:t>data type</a:t>
            </a:r>
            <a:r>
              <a:rPr lang="en-US" sz="2000" dirty="0" smtClean="0">
                <a:solidFill>
                  <a:schemeClr val="bg1"/>
                </a:solidFill>
              </a:rPr>
              <a:t> is an attribute of</a:t>
            </a:r>
            <a:r>
              <a:rPr lang="en-US" sz="2000" dirty="0" smtClean="0">
                <a:solidFill>
                  <a:srgbClr val="7030A0"/>
                </a:solidFill>
              </a:rPr>
              <a:t> </a:t>
            </a:r>
            <a:r>
              <a:rPr lang="en-US" sz="2000" b="1" dirty="0" smtClean="0">
                <a:solidFill>
                  <a:srgbClr val="7030A0"/>
                </a:solidFill>
              </a:rPr>
              <a:t>data</a:t>
            </a:r>
            <a:r>
              <a:rPr lang="en-US" sz="2000" dirty="0" smtClean="0">
                <a:solidFill>
                  <a:schemeClr val="bg1"/>
                </a:solidFill>
              </a:rPr>
              <a:t> which tells the </a:t>
            </a:r>
            <a:r>
              <a:rPr lang="en-US" sz="2000" dirty="0" smtClean="0">
                <a:solidFill>
                  <a:srgbClr val="C00000"/>
                </a:solidFill>
              </a:rPr>
              <a:t>compiler</a:t>
            </a:r>
            <a:r>
              <a:rPr lang="en-US" sz="2000" dirty="0" smtClean="0">
                <a:solidFill>
                  <a:schemeClr val="bg1"/>
                </a:solidFill>
              </a:rPr>
              <a:t> how the </a:t>
            </a:r>
          </a:p>
          <a:p>
            <a:pPr lvl="2"/>
            <a:r>
              <a:rPr lang="en-US" sz="2000" dirty="0" smtClean="0">
                <a:solidFill>
                  <a:schemeClr val="bg1"/>
                </a:solidFill>
              </a:rPr>
              <a:t>programmer intends to use the </a:t>
            </a:r>
            <a:r>
              <a:rPr lang="en-US" sz="2000" b="1" dirty="0" smtClean="0">
                <a:solidFill>
                  <a:srgbClr val="002060"/>
                </a:solidFill>
              </a:rPr>
              <a:t>data</a:t>
            </a:r>
          </a:p>
          <a:p>
            <a:pPr lvl="2"/>
            <a:endParaRPr lang="en-US" sz="2000" b="1" dirty="0" smtClean="0">
              <a:solidFill>
                <a:schemeClr val="bg1"/>
              </a:solidFill>
            </a:endParaRPr>
          </a:p>
          <a:p>
            <a:pPr lvl="2"/>
            <a:endParaRPr lang="en-US" sz="2000" b="1" dirty="0" smtClean="0">
              <a:solidFill>
                <a:schemeClr val="bg1"/>
              </a:solidFill>
            </a:endParaRPr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For Example :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		</a:t>
            </a:r>
            <a:r>
              <a:rPr lang="en-US" sz="2000" dirty="0" smtClean="0"/>
              <a:t>For Integer     :	int</a:t>
            </a:r>
          </a:p>
          <a:p>
            <a:pPr lvl="2"/>
            <a:r>
              <a:rPr lang="en-US" sz="2000" dirty="0" smtClean="0">
                <a:solidFill>
                  <a:schemeClr val="bg1"/>
                </a:solidFill>
              </a:rPr>
              <a:t>		           </a:t>
            </a:r>
            <a:r>
              <a:rPr lang="en-US" sz="2000" dirty="0" smtClean="0">
                <a:solidFill>
                  <a:srgbClr val="C00000"/>
                </a:solidFill>
              </a:rPr>
              <a:t>Real      :	float</a:t>
            </a:r>
            <a:r>
              <a:rPr lang="en-US" sz="2000" dirty="0" smtClean="0">
                <a:solidFill>
                  <a:schemeClr val="bg1"/>
                </a:solidFill>
              </a:rPr>
              <a:t>	</a:t>
            </a:r>
          </a:p>
          <a:p>
            <a:pPr lvl="2"/>
            <a:r>
              <a:rPr lang="en-US" sz="2000" dirty="0" smtClean="0">
                <a:solidFill>
                  <a:schemeClr val="bg1"/>
                </a:solidFill>
              </a:rPr>
              <a:t>		</a:t>
            </a:r>
            <a:r>
              <a:rPr lang="en-US" sz="2000" dirty="0" smtClean="0">
                <a:solidFill>
                  <a:srgbClr val="FFC000"/>
                </a:solidFill>
              </a:rPr>
              <a:t>  Character     :	char</a:t>
            </a:r>
          </a:p>
          <a:p>
            <a:pPr lvl="2"/>
            <a:endParaRPr lang="en-US" sz="2000" dirty="0" smtClean="0">
              <a:solidFill>
                <a:schemeClr val="bg1"/>
              </a:solidFill>
            </a:endParaRPr>
          </a:p>
          <a:p>
            <a:pPr lvl="2"/>
            <a:r>
              <a:rPr lang="en-US" sz="2000" dirty="0" smtClean="0">
                <a:solidFill>
                  <a:schemeClr val="bg1"/>
                </a:solidFill>
              </a:rPr>
              <a:t>Where </a:t>
            </a:r>
            <a:r>
              <a:rPr lang="en-US" sz="2000" dirty="0" smtClean="0"/>
              <a:t>&lt;var_name&gt; </a:t>
            </a:r>
            <a:r>
              <a:rPr lang="en-US" sz="2000" dirty="0" smtClean="0">
                <a:solidFill>
                  <a:schemeClr val="bg1"/>
                </a:solidFill>
              </a:rPr>
              <a:t>is any </a:t>
            </a:r>
            <a:r>
              <a:rPr lang="en-US" sz="2000" dirty="0" smtClean="0">
                <a:solidFill>
                  <a:srgbClr val="002060"/>
                </a:solidFill>
              </a:rPr>
              <a:t>alphabet	 name</a:t>
            </a:r>
            <a:endParaRPr lang="en-US" sz="2000" b="1" dirty="0" smtClean="0">
              <a:solidFill>
                <a:srgbClr val="00206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5143504" y="3429006"/>
            <a:ext cx="714380" cy="71438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86446" y="3571882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These are </a:t>
            </a:r>
            <a:r>
              <a:rPr lang="en-US" sz="2000" dirty="0" smtClean="0">
                <a:solidFill>
                  <a:srgbClr val="002060"/>
                </a:solidFill>
              </a:rPr>
              <a:t>called keywords.</a:t>
            </a:r>
            <a:endParaRPr lang="en-US" sz="20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What is Data Type 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7224" y="1428742"/>
            <a:ext cx="3429024" cy="3143272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1428742"/>
            <a:ext cx="35004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#include &lt;stdio.h&gt;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#include &lt;conio.h&gt;</a:t>
            </a:r>
          </a:p>
          <a:p>
            <a:pPr lvl="2"/>
            <a:endParaRPr lang="en-US" sz="2000" b="1" dirty="0" smtClean="0">
              <a:solidFill>
                <a:schemeClr val="bg1"/>
              </a:solidFill>
            </a:endParaRP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void main()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{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	int a;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	……..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	……..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2500298" y="1571618"/>
            <a:ext cx="2857520" cy="1571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29124" y="1285866"/>
            <a:ext cx="471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Q. What is this </a:t>
            </a:r>
            <a:r>
              <a:rPr lang="en-US" sz="2000" b="1" dirty="0" smtClean="0">
                <a:solidFill>
                  <a:srgbClr val="002060"/>
                </a:solidFill>
              </a:rPr>
              <a:t>line doing?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29124" y="1785932"/>
            <a:ext cx="4714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Ans. This line is declaring an </a:t>
            </a:r>
            <a:r>
              <a:rPr lang="en-US" sz="2000" b="1" dirty="0" smtClean="0">
                <a:solidFill>
                  <a:srgbClr val="C00000"/>
                </a:solidFill>
              </a:rPr>
              <a:t>int</a:t>
            </a:r>
          </a:p>
          <a:p>
            <a:pPr lvl="2"/>
            <a:r>
              <a:rPr lang="en-US" sz="2000" b="1" dirty="0" smtClean="0">
                <a:solidFill>
                  <a:srgbClr val="C00000"/>
                </a:solidFill>
              </a:rPr>
              <a:t>         type variable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2500298" y="3071816"/>
            <a:ext cx="2857520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29124" y="2857502"/>
            <a:ext cx="4714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Q. What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effect this line </a:t>
            </a:r>
            <a:r>
              <a:rPr lang="en-US" sz="2000" b="1" dirty="0" smtClean="0">
                <a:solidFill>
                  <a:schemeClr val="bg1"/>
                </a:solidFill>
              </a:rPr>
              <a:t>will have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      on </a:t>
            </a:r>
            <a:r>
              <a:rPr lang="en-US" sz="2000" b="1" dirty="0" smtClean="0">
                <a:solidFill>
                  <a:srgbClr val="002060"/>
                </a:solidFill>
              </a:rPr>
              <a:t>RAM 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29124" y="3643320"/>
            <a:ext cx="4714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Ans. As soon as this line will run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         it will </a:t>
            </a:r>
            <a:r>
              <a:rPr lang="en-US" sz="2000" b="1" dirty="0" smtClean="0">
                <a:solidFill>
                  <a:srgbClr val="002060"/>
                </a:solidFill>
              </a:rPr>
              <a:t>occupy a space </a:t>
            </a:r>
            <a:r>
              <a:rPr lang="en-US" sz="2000" b="1" dirty="0" smtClean="0">
                <a:solidFill>
                  <a:schemeClr val="bg1"/>
                </a:solidFill>
              </a:rPr>
              <a:t>of 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         </a:t>
            </a:r>
            <a:r>
              <a:rPr lang="en-US" sz="2000" b="1" dirty="0" smtClean="0"/>
              <a:t>2B in RAM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/>
      <p:bldP spid="17" grpId="0"/>
      <p:bldP spid="23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Logical Structure of RAM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57224" y="1714494"/>
            <a:ext cx="3357586" cy="2857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-32" y="1142991"/>
            <a:ext cx="91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Logical Structure of RAM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857224" y="2284410"/>
            <a:ext cx="3357586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57224" y="2855914"/>
            <a:ext cx="3357586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57224" y="3429006"/>
            <a:ext cx="3357586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57224" y="4000510"/>
            <a:ext cx="3357586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71406" y="3143254"/>
            <a:ext cx="285752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784992" y="3142460"/>
            <a:ext cx="285752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1499371" y="3142460"/>
            <a:ext cx="285752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2143902" y="3142460"/>
            <a:ext cx="285752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00100" y="2071684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28860" y="2071684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14480" y="2071684"/>
            <a:ext cx="581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14744" y="2071684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43240" y="2071684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4744" y="4357700"/>
            <a:ext cx="581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N-1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857620" y="185737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29190" y="1643056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cell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929058" y="2214560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9190" y="2500312"/>
            <a:ext cx="228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Addresses 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(allocation by O.S)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929058" y="3929072"/>
            <a:ext cx="1071570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9190" y="3714758"/>
            <a:ext cx="228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Total no of cell </a:t>
            </a:r>
            <a:r>
              <a:rPr lang="en-US" sz="2000" b="1" dirty="0" smtClean="0">
                <a:solidFill>
                  <a:srgbClr val="FFFF00"/>
                </a:solidFill>
              </a:rPr>
              <a:t>or 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Total no. of byte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3" grpId="0"/>
      <p:bldP spid="35" grpId="0"/>
      <p:bldP spid="36" grpId="0"/>
      <p:bldP spid="37" grpId="0"/>
      <p:bldP spid="38" grpId="0"/>
      <p:bldP spid="39" grpId="0"/>
      <p:bldP spid="48" grpId="0"/>
      <p:bldP spid="51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=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Logical Structure of RAM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28926" y="1285866"/>
            <a:ext cx="44291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1 cell	     =	8 bit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8 bit	     =	1 Byte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1 Byte	     = 	1 alphabet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1024 B	     =	1 KB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FF00"/>
                </a:solidFill>
              </a:rPr>
              <a:t>1024 KB	     = 	1 MB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</a:rPr>
              <a:t>1024 MB     =	1 GB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1024 GB	     =	1 TB	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7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114299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200024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46044" y="2857502"/>
            <a:ext cx="5256584" cy="720000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114299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20343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34534" y="285750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128586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Important Questions On Escape Sequence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14744" y="2143122"/>
            <a:ext cx="456063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92D050"/>
                </a:solidFill>
                <a:latin typeface="+mj-lt"/>
                <a:cs typeface="Georgia"/>
              </a:rPr>
              <a:t>Printing Special Character</a:t>
            </a:r>
            <a:endParaRPr lang="en-IN" sz="2000" b="1" dirty="0">
              <a:solidFill>
                <a:srgbClr val="92D050"/>
              </a:solidFill>
              <a:latin typeface="+mj-lt"/>
              <a:cs typeface="Georgia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714744" y="3071816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What is Variable ?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346044" y="3786196"/>
            <a:ext cx="5256584" cy="720000"/>
            <a:chOff x="3131840" y="1491630"/>
            <a:chExt cx="5256584" cy="576064"/>
          </a:xfrm>
        </p:grpSpPr>
        <p:sp>
          <p:nvSpPr>
            <p:cNvPr id="27" name="Rectangle 26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Right Triangle 27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334534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4744" y="400051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7030A0"/>
                </a:solidFill>
                <a:latin typeface="+mj-lt"/>
                <a:cs typeface="Georgia"/>
              </a:rPr>
              <a:t>What is Data Type ?</a:t>
            </a:r>
            <a:endParaRPr lang="en-IN" sz="2000" b="1" dirty="0">
              <a:solidFill>
                <a:srgbClr val="7030A0"/>
              </a:solidFill>
              <a:latin typeface="+mj-lt"/>
              <a:cs typeface="Georgi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32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Questions On Escape Sequence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Q 1. </a:t>
            </a:r>
            <a:r>
              <a:rPr lang="en-US" sz="2000" b="1" dirty="0" smtClean="0">
                <a:solidFill>
                  <a:srgbClr val="FFFF00"/>
                </a:solidFill>
              </a:rPr>
              <a:t>  We </a:t>
            </a:r>
            <a:r>
              <a:rPr lang="en-US" sz="2000" b="1" dirty="0" smtClean="0">
                <a:solidFill>
                  <a:srgbClr val="FFFF00"/>
                </a:solidFill>
              </a:rPr>
              <a:t>have </a:t>
            </a:r>
            <a:r>
              <a:rPr lang="en-US" sz="2000" b="1" dirty="0" smtClean="0">
                <a:solidFill>
                  <a:srgbClr val="C00000"/>
                </a:solidFill>
              </a:rPr>
              <a:t>5 escape sequences </a:t>
            </a:r>
            <a:r>
              <a:rPr lang="en-US" sz="2000" b="1" dirty="0" smtClean="0">
                <a:solidFill>
                  <a:srgbClr val="FFFF00"/>
                </a:solidFill>
              </a:rPr>
              <a:t>in C, but </a:t>
            </a:r>
            <a:r>
              <a:rPr lang="en-US" sz="2000" b="1" dirty="0" smtClean="0">
                <a:solidFill>
                  <a:srgbClr val="0000CC"/>
                </a:solidFill>
              </a:rPr>
              <a:t>one of them is very different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FFFF00"/>
                </a:solidFill>
              </a:rPr>
              <a:t>	 </a:t>
            </a:r>
            <a:r>
              <a:rPr lang="en-US" sz="2000" b="1" dirty="0" smtClean="0">
                <a:solidFill>
                  <a:srgbClr val="FFFF00"/>
                </a:solidFill>
              </a:rPr>
              <a:t>      </a:t>
            </a:r>
            <a:r>
              <a:rPr lang="en-US" sz="2000" b="1" dirty="0" smtClean="0">
                <a:solidFill>
                  <a:srgbClr val="FFFF00"/>
                </a:solidFill>
              </a:rPr>
              <a:t>from others</a:t>
            </a:r>
            <a:r>
              <a:rPr lang="en-US" sz="2000" b="1" dirty="0" smtClean="0">
                <a:solidFill>
                  <a:srgbClr val="FFFF00"/>
                </a:solidFill>
              </a:rPr>
              <a:t>. </a:t>
            </a:r>
            <a:r>
              <a:rPr lang="en-US" sz="2000" b="1" dirty="0" smtClean="0">
                <a:solidFill>
                  <a:srgbClr val="FFC000"/>
                </a:solidFill>
              </a:rPr>
              <a:t>Can you name it </a:t>
            </a:r>
            <a:r>
              <a:rPr lang="en-US" sz="2000" b="1" dirty="0" smtClean="0">
                <a:solidFill>
                  <a:srgbClr val="FFFF00"/>
                </a:solidFill>
              </a:rPr>
              <a:t>and explain the difference ?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r>
              <a:rPr lang="en-US" sz="2000" b="1" dirty="0" smtClean="0">
                <a:solidFill>
                  <a:srgbClr val="0000CC"/>
                </a:solidFill>
              </a:rPr>
              <a:t>Answer 1. --------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sz="2000" b="1" dirty="0" smtClean="0">
                <a:solidFill>
                  <a:srgbClr val="002060"/>
                </a:solidFill>
              </a:rPr>
              <a:t>\a</a:t>
            </a:r>
          </a:p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This is because all other </a:t>
            </a:r>
            <a:r>
              <a:rPr lang="en-US" sz="2000" b="1" dirty="0" smtClean="0">
                <a:solidFill>
                  <a:srgbClr val="C00000"/>
                </a:solidFill>
              </a:rPr>
              <a:t>escape sequences </a:t>
            </a:r>
            <a:r>
              <a:rPr lang="en-US" sz="2000" b="1" dirty="0" smtClean="0">
                <a:solidFill>
                  <a:srgbClr val="FFFFFF"/>
                </a:solidFill>
              </a:rPr>
              <a:t>move the cursor to some </a:t>
            </a:r>
          </a:p>
          <a:p>
            <a:pPr lvl="2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different position</a:t>
            </a:r>
            <a:r>
              <a:rPr lang="en-US" sz="2000" b="1" dirty="0" smtClean="0">
                <a:solidFill>
                  <a:srgbClr val="FFFFFF"/>
                </a:solidFill>
              </a:rPr>
              <a:t>, but </a:t>
            </a:r>
            <a:r>
              <a:rPr lang="en-US" sz="2000" b="1" dirty="0" smtClean="0">
                <a:solidFill>
                  <a:srgbClr val="002060"/>
                </a:solidFill>
              </a:rPr>
              <a:t>\a</a:t>
            </a:r>
            <a:r>
              <a:rPr lang="en-US" sz="2000" b="1" dirty="0" smtClean="0">
                <a:solidFill>
                  <a:srgbClr val="FFFFFF"/>
                </a:solidFill>
              </a:rPr>
              <a:t> doesn’t move the cursor.</a:t>
            </a:r>
          </a:p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Rather is simply generates </a:t>
            </a:r>
            <a:r>
              <a:rPr lang="en-US" sz="2000" b="1" dirty="0" smtClean="0">
                <a:solidFill>
                  <a:srgbClr val="0000CC"/>
                </a:solidFill>
              </a:rPr>
              <a:t>a beep sound</a:t>
            </a:r>
            <a:endParaRPr lang="en-US" sz="2000" dirty="0" smtClean="0">
              <a:solidFill>
                <a:srgbClr val="0000CC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Important Questions On Escape Sequence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Q </a:t>
            </a:r>
            <a:r>
              <a:rPr lang="en-US" sz="2000" b="1" dirty="0" smtClean="0">
                <a:solidFill>
                  <a:srgbClr val="FFFF00"/>
                </a:solidFill>
              </a:rPr>
              <a:t>2.   Why </a:t>
            </a:r>
            <a:r>
              <a:rPr lang="en-US" sz="2000" b="1" dirty="0" smtClean="0">
                <a:solidFill>
                  <a:srgbClr val="FFFF00"/>
                </a:solidFill>
              </a:rPr>
              <a:t>this topic is called </a:t>
            </a:r>
            <a:r>
              <a:rPr lang="en-US" sz="2000" b="1" dirty="0" smtClean="0">
                <a:solidFill>
                  <a:srgbClr val="C00000"/>
                </a:solidFill>
              </a:rPr>
              <a:t>ESCAPE SEQUENCE ?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r>
              <a:rPr lang="en-US" sz="2000" b="1" dirty="0" smtClean="0">
                <a:solidFill>
                  <a:srgbClr val="0000CC"/>
                </a:solidFill>
              </a:rPr>
              <a:t>Answer 2.</a:t>
            </a:r>
          </a:p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They are called </a:t>
            </a:r>
            <a:r>
              <a:rPr lang="en-US" sz="2000" b="1" dirty="0" smtClean="0">
                <a:solidFill>
                  <a:srgbClr val="C00000"/>
                </a:solidFill>
              </a:rPr>
              <a:t>ESCAPE SEQUENCE </a:t>
            </a:r>
            <a:r>
              <a:rPr lang="en-US" sz="2000" b="1" dirty="0" smtClean="0">
                <a:solidFill>
                  <a:srgbClr val="FFFFFF"/>
                </a:solidFill>
              </a:rPr>
              <a:t>because the function </a:t>
            </a:r>
            <a:r>
              <a:rPr lang="en-US" sz="2000" b="1" dirty="0" smtClean="0">
                <a:solidFill>
                  <a:srgbClr val="002060"/>
                </a:solidFill>
              </a:rPr>
              <a:t>printf() </a:t>
            </a:r>
            <a:r>
              <a:rPr lang="en-US" sz="2000" b="1" dirty="0" smtClean="0">
                <a:solidFill>
                  <a:srgbClr val="FFFFFF"/>
                </a:solidFill>
              </a:rPr>
              <a:t>does not </a:t>
            </a: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display them on screen </a:t>
            </a:r>
            <a:r>
              <a:rPr lang="en-US" sz="2000" b="1" dirty="0" smtClean="0">
                <a:solidFill>
                  <a:srgbClr val="FFC000"/>
                </a:solidFill>
              </a:rPr>
              <a:t>while generating the output.</a:t>
            </a:r>
          </a:p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That is, the function </a:t>
            </a:r>
            <a:r>
              <a:rPr lang="en-US" sz="2000" b="1" dirty="0" smtClean="0">
                <a:solidFill>
                  <a:srgbClr val="002060"/>
                </a:solidFill>
              </a:rPr>
              <a:t>printf() </a:t>
            </a:r>
            <a:r>
              <a:rPr lang="en-US" sz="2000" b="1" dirty="0" smtClean="0">
                <a:solidFill>
                  <a:srgbClr val="FFFFFF"/>
                </a:solidFill>
              </a:rPr>
              <a:t>escapes them.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Printing Special Character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Can you write a </a:t>
            </a:r>
            <a:r>
              <a:rPr lang="en-US" sz="2000" b="1" dirty="0" smtClean="0">
                <a:solidFill>
                  <a:srgbClr val="0000CC"/>
                </a:solidFill>
              </a:rPr>
              <a:t>C program </a:t>
            </a:r>
            <a:r>
              <a:rPr lang="en-US" sz="2000" b="1" dirty="0" smtClean="0">
                <a:solidFill>
                  <a:srgbClr val="FFFF00"/>
                </a:solidFill>
              </a:rPr>
              <a:t>to display your </a:t>
            </a:r>
            <a:r>
              <a:rPr lang="en-US" sz="2000" b="1" dirty="0" smtClean="0">
                <a:solidFill>
                  <a:srgbClr val="002060"/>
                </a:solidFill>
              </a:rPr>
              <a:t>name in double quotes ?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7686" y="2214560"/>
            <a:ext cx="3000396" cy="2500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57686" y="2214560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“Sachin”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57752" y="178593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Console Window</a:t>
            </a:r>
          </a:p>
        </p:txBody>
      </p:sp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2857488" y="2357436"/>
            <a:ext cx="1500198" cy="110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57356" y="214312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Like This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Printing Special Character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Solution :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If you want to </a:t>
            </a:r>
            <a:r>
              <a:rPr lang="en-US" sz="2000" b="1" dirty="0" smtClean="0">
                <a:solidFill>
                  <a:srgbClr val="002060"/>
                </a:solidFill>
              </a:rPr>
              <a:t>display double quotes </a:t>
            </a:r>
            <a:r>
              <a:rPr lang="en-US" sz="2000" b="1" dirty="0" smtClean="0">
                <a:solidFill>
                  <a:srgbClr val="FFFFFF"/>
                </a:solidFill>
              </a:rPr>
              <a:t>in the </a:t>
            </a:r>
            <a:r>
              <a:rPr lang="en-US" sz="2000" b="1" dirty="0" smtClean="0">
                <a:solidFill>
                  <a:srgbClr val="C00000"/>
                </a:solidFill>
              </a:rPr>
              <a:t>console window</a:t>
            </a:r>
            <a:r>
              <a:rPr lang="en-US" sz="2000" b="1" dirty="0" smtClean="0">
                <a:solidFill>
                  <a:srgbClr val="FFFFFF"/>
                </a:solidFill>
              </a:rPr>
              <a:t>, then just</a:t>
            </a:r>
          </a:p>
          <a:p>
            <a:pPr lvl="2"/>
            <a:r>
              <a:rPr lang="en-US" sz="2000" b="1" dirty="0" smtClean="0">
                <a:solidFill>
                  <a:srgbClr val="FFC000"/>
                </a:solidFill>
              </a:rPr>
              <a:t>Prefix that double quote </a:t>
            </a:r>
            <a:r>
              <a:rPr lang="en-US" sz="2000" b="1" dirty="0" smtClean="0">
                <a:solidFill>
                  <a:srgbClr val="FFFFFF"/>
                </a:solidFill>
              </a:rPr>
              <a:t>with a </a:t>
            </a:r>
            <a:r>
              <a:rPr lang="en-US" sz="2000" b="1" dirty="0" smtClean="0"/>
              <a:t>\</a:t>
            </a:r>
          </a:p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For Example :</a:t>
            </a:r>
            <a:r>
              <a:rPr lang="en-US" sz="2000" b="1" dirty="0" smtClean="0">
                <a:solidFill>
                  <a:srgbClr val="FFFFFF"/>
                </a:solidFill>
              </a:rPr>
              <a:t>	</a:t>
            </a:r>
            <a:r>
              <a:rPr lang="en-US" sz="2000" b="1" dirty="0" smtClean="0"/>
              <a:t>\”</a:t>
            </a: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------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en-US" sz="2000" b="1" dirty="0" smtClean="0">
                <a:solidFill>
                  <a:srgbClr val="FFFFFF"/>
                </a:solidFill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Double quote </a:t>
            </a:r>
            <a:r>
              <a:rPr lang="en-US" sz="2000" b="1" dirty="0" smtClean="0">
                <a:solidFill>
                  <a:srgbClr val="FFFFFF"/>
                </a:solidFill>
                <a:sym typeface="Wingdings" pitchFamily="2" charset="2"/>
              </a:rPr>
              <a:t>will be printed.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Printing Special Character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86380" y="2060671"/>
            <a:ext cx="3000396" cy="2500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86380" y="2060671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“Sachin”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86446" y="1632043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Console Window</a:t>
            </a:r>
          </a:p>
        </p:txBody>
      </p:sp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4214810" y="2214560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214414" y="2071684"/>
            <a:ext cx="3000396" cy="250033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214414" y="2071684"/>
            <a:ext cx="300039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#include &lt;conio.h&gt;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clrscr();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printf(“\”Sachin\””);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getch();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6200000" flipH="1">
            <a:off x="2786050" y="3714758"/>
            <a:ext cx="642942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28926" y="3978485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2A40D"/>
                </a:solidFill>
              </a:rPr>
              <a:t>end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143108" y="2928940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43174" y="2692601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2A40D"/>
                </a:solidFill>
              </a:rPr>
              <a:t>start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31" grpId="0" build="allAtOnce"/>
      <p:bldP spid="3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Printing Special Character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How will you display a </a:t>
            </a:r>
            <a:r>
              <a:rPr lang="en-US" sz="2000" b="1" dirty="0" smtClean="0">
                <a:solidFill>
                  <a:srgbClr val="C00000"/>
                </a:solidFill>
              </a:rPr>
              <a:t>backslash ( \ ) </a:t>
            </a:r>
            <a:r>
              <a:rPr lang="en-US" sz="2000" b="1" dirty="0" smtClean="0">
                <a:solidFill>
                  <a:srgbClr val="FFFF00"/>
                </a:solidFill>
              </a:rPr>
              <a:t>on screen ?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Solution :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If you want to </a:t>
            </a:r>
            <a:r>
              <a:rPr lang="en-US" sz="2000" b="1" dirty="0" smtClean="0">
                <a:solidFill>
                  <a:srgbClr val="002060"/>
                </a:solidFill>
              </a:rPr>
              <a:t>display backslash </a:t>
            </a:r>
            <a:r>
              <a:rPr lang="en-US" sz="2000" b="1" dirty="0" smtClean="0">
                <a:solidFill>
                  <a:srgbClr val="FFFFFF"/>
                </a:solidFill>
              </a:rPr>
              <a:t>in the </a:t>
            </a:r>
            <a:r>
              <a:rPr lang="en-US" sz="2000" b="1" dirty="0" smtClean="0">
                <a:solidFill>
                  <a:srgbClr val="7030A0"/>
                </a:solidFill>
              </a:rPr>
              <a:t>console window</a:t>
            </a:r>
            <a:r>
              <a:rPr lang="en-US" sz="2000" b="1" dirty="0" smtClean="0">
                <a:solidFill>
                  <a:srgbClr val="FFFFFF"/>
                </a:solidFill>
              </a:rPr>
              <a:t>, then just</a:t>
            </a:r>
          </a:p>
          <a:p>
            <a:pPr lvl="2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Prefix that backslash</a:t>
            </a:r>
            <a:r>
              <a:rPr lang="en-US" sz="2000" b="1" dirty="0" smtClean="0">
                <a:solidFill>
                  <a:srgbClr val="FFFFFF"/>
                </a:solidFill>
              </a:rPr>
              <a:t> with a </a:t>
            </a:r>
            <a:r>
              <a:rPr lang="en-US" sz="2000" b="1" dirty="0" smtClean="0">
                <a:solidFill>
                  <a:srgbClr val="002060"/>
                </a:solidFill>
              </a:rPr>
              <a:t>\</a:t>
            </a:r>
          </a:p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endParaRPr lang="en-US" sz="2000" b="1" dirty="0" smtClean="0">
              <a:solidFill>
                <a:srgbClr val="FFFFFF"/>
              </a:solidFill>
            </a:endParaRPr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For Example :</a:t>
            </a:r>
            <a:r>
              <a:rPr lang="en-US" sz="2000" b="1" dirty="0" smtClean="0">
                <a:solidFill>
                  <a:srgbClr val="FFFFFF"/>
                </a:solidFill>
              </a:rPr>
              <a:t>	</a:t>
            </a:r>
            <a:r>
              <a:rPr lang="en-US" sz="2000" b="1" dirty="0" smtClean="0"/>
              <a:t>printf(“ \\ ”); </a:t>
            </a:r>
            <a:r>
              <a:rPr lang="en-US" sz="2000" b="1" dirty="0" smtClean="0">
                <a:solidFill>
                  <a:srgbClr val="7030A0"/>
                </a:solidFill>
              </a:rPr>
              <a:t>------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</a:t>
            </a:r>
            <a:r>
              <a:rPr lang="en-US" sz="2000" b="1" dirty="0" smtClean="0">
                <a:solidFill>
                  <a:srgbClr val="FFFFFF"/>
                </a:solidFill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Backslash</a:t>
            </a:r>
            <a:r>
              <a:rPr lang="en-US" sz="2000" b="1" dirty="0" smtClean="0">
                <a:solidFill>
                  <a:srgbClr val="FFFFFF"/>
                </a:solidFill>
                <a:sym typeface="Wingdings" pitchFamily="2" charset="2"/>
              </a:rPr>
              <a:t> will be printed.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What is Variable 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1"/>
            <a:ext cx="9144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What is </a:t>
            </a:r>
            <a:r>
              <a:rPr lang="en-US" sz="2000" b="1" dirty="0" smtClean="0">
                <a:solidFill>
                  <a:srgbClr val="0000CC"/>
                </a:solidFill>
              </a:rPr>
              <a:t>Variable ?</a:t>
            </a: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Variable in programming , just like </a:t>
            </a:r>
            <a:r>
              <a:rPr lang="en-US" sz="2000" b="1" dirty="0" err="1" smtClean="0">
                <a:solidFill>
                  <a:srgbClr val="0000CC"/>
                </a:solidFill>
              </a:rPr>
              <a:t>maths</a:t>
            </a:r>
            <a:r>
              <a:rPr lang="en-US" sz="2000" b="1" dirty="0" smtClean="0">
                <a:solidFill>
                  <a:srgbClr val="FFFFFF"/>
                </a:solidFill>
              </a:rPr>
              <a:t> are a mechanism, used by</a:t>
            </a:r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Programmers</a:t>
            </a:r>
            <a:r>
              <a:rPr lang="en-US" sz="2000" b="1" dirty="0" smtClean="0">
                <a:solidFill>
                  <a:srgbClr val="FFFFFF"/>
                </a:solidFill>
              </a:rPr>
              <a:t> for storing the </a:t>
            </a:r>
            <a:r>
              <a:rPr lang="en-US" sz="2000" b="1" dirty="0" smtClean="0">
                <a:solidFill>
                  <a:srgbClr val="7030A0"/>
                </a:solidFill>
              </a:rPr>
              <a:t>value/data</a:t>
            </a:r>
            <a:endParaRPr lang="en-US" sz="2000" dirty="0" smtClean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071816"/>
            <a:ext cx="9144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How do we </a:t>
            </a:r>
            <a:r>
              <a:rPr lang="en-US" sz="2000" b="1" dirty="0" smtClean="0">
                <a:solidFill>
                  <a:srgbClr val="0000CC"/>
                </a:solidFill>
              </a:rPr>
              <a:t>declare a variable ?</a:t>
            </a: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Every programming language has own </a:t>
            </a:r>
            <a:r>
              <a:rPr lang="en-US" sz="2000" b="1" dirty="0" smtClean="0">
                <a:solidFill>
                  <a:srgbClr val="C00000"/>
                </a:solidFill>
              </a:rPr>
              <a:t>way (syntax) </a:t>
            </a:r>
            <a:r>
              <a:rPr lang="en-US" sz="2000" b="1" dirty="0" smtClean="0">
                <a:solidFill>
                  <a:srgbClr val="FFFFFF"/>
                </a:solidFill>
              </a:rPr>
              <a:t>of declaring variable.</a:t>
            </a: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For </a:t>
            </a:r>
            <a:r>
              <a:rPr lang="en-US" sz="2000" b="1" dirty="0" smtClean="0">
                <a:solidFill>
                  <a:srgbClr val="002060"/>
                </a:solidFill>
              </a:rPr>
              <a:t>C/C++/Java</a:t>
            </a:r>
            <a:r>
              <a:rPr lang="en-US" sz="2000" b="1" dirty="0" smtClean="0">
                <a:solidFill>
                  <a:srgbClr val="FFFFFF"/>
                </a:solidFill>
              </a:rPr>
              <a:t>, we have the following </a:t>
            </a:r>
            <a:r>
              <a:rPr lang="en-US" sz="2000" b="1" dirty="0" smtClean="0">
                <a:solidFill>
                  <a:srgbClr val="7030A0"/>
                </a:solidFill>
              </a:rPr>
              <a:t>syntax</a:t>
            </a:r>
            <a:r>
              <a:rPr lang="en-US" sz="2000" b="1" dirty="0" smtClean="0">
                <a:solidFill>
                  <a:srgbClr val="FFFFFF"/>
                </a:solidFill>
              </a:rPr>
              <a:t> used for </a:t>
            </a:r>
            <a:r>
              <a:rPr lang="en-US" sz="2000" b="1" dirty="0" smtClean="0"/>
              <a:t>variable creation:</a:t>
            </a: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7453</TotalTime>
  <Words>447</Words>
  <Application>Microsoft Office PowerPoint</Application>
  <PresentationFormat>On-screen Show (16:9)</PresentationFormat>
  <Paragraphs>146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Contents Slide Master</vt:lpstr>
      <vt:lpstr>Section Break Slide Master</vt:lpstr>
      <vt:lpstr>Office Theme</vt:lpstr>
      <vt:lpstr>Slide 1</vt:lpstr>
      <vt:lpstr>Today’s Agenda</vt:lpstr>
      <vt:lpstr>Important Questions On Escape Sequence</vt:lpstr>
      <vt:lpstr>Important Questions On Escape Sequence</vt:lpstr>
      <vt:lpstr>Printing Special Character</vt:lpstr>
      <vt:lpstr>Printing Special Character</vt:lpstr>
      <vt:lpstr>Printing Special Character</vt:lpstr>
      <vt:lpstr>Printing Special Character</vt:lpstr>
      <vt:lpstr>What is Variable ?</vt:lpstr>
      <vt:lpstr>What is Data Type ?</vt:lpstr>
      <vt:lpstr>What is Data Type ?</vt:lpstr>
      <vt:lpstr>Logical Structure of RAM</vt:lpstr>
      <vt:lpstr>Logical Structure of RAM</vt:lpstr>
      <vt:lpstr>End of Lecture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AFROZ</cp:lastModifiedBy>
  <cp:revision>458</cp:revision>
  <dcterms:created xsi:type="dcterms:W3CDTF">2016-12-05T23:26:54Z</dcterms:created>
  <dcterms:modified xsi:type="dcterms:W3CDTF">2021-02-04T15:46:47Z</dcterms:modified>
</cp:coreProperties>
</file>