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96" r:id="rId7"/>
    <p:sldId id="397" r:id="rId8"/>
    <p:sldId id="376" r:id="rId9"/>
    <p:sldId id="398" r:id="rId10"/>
    <p:sldId id="399" r:id="rId11"/>
    <p:sldId id="387" r:id="rId12"/>
    <p:sldId id="400" r:id="rId13"/>
    <p:sldId id="401" r:id="rId14"/>
    <p:sldId id="402" r:id="rId15"/>
    <p:sldId id="403" r:id="rId16"/>
    <p:sldId id="404" r:id="rId17"/>
    <p:sldId id="405" r:id="rId18"/>
    <p:sldId id="388" r:id="rId19"/>
    <p:sldId id="353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876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000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00114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Enter your </a:t>
            </a:r>
            <a:r>
              <a:rPr lang="en-US" sz="1400" dirty="0" err="1" smtClean="0">
                <a:solidFill>
                  <a:schemeClr val="bg1"/>
                </a:solidFill>
              </a:rPr>
              <a:t>grade:B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Enter your roll no.:24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Enter your per:56.5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grade is 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roll no is 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per is 56.500000</a:t>
            </a:r>
          </a:p>
        </p:txBody>
      </p:sp>
      <p:sp>
        <p:nvSpPr>
          <p:cNvPr id="12" name="Right Bracket 11"/>
          <p:cNvSpPr/>
          <p:nvPr/>
        </p:nvSpPr>
        <p:spPr>
          <a:xfrm rot="5400000">
            <a:off x="3500430" y="2143122"/>
            <a:ext cx="71438" cy="500066"/>
          </a:xfrm>
          <a:prstGeom prst="righ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86182" y="2428874"/>
            <a:ext cx="1071572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4286248" y="1785932"/>
            <a:ext cx="4071966" cy="292895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86314" y="235743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Q. Why are there so </a:t>
            </a:r>
            <a:r>
              <a:rPr lang="en-US" sz="1600" b="1" dirty="0" smtClean="0">
                <a:solidFill>
                  <a:srgbClr val="0000CC"/>
                </a:solidFill>
              </a:rPr>
              <a:t>many zeros </a:t>
            </a:r>
          </a:p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in the output</a:t>
            </a:r>
            <a:r>
              <a:rPr lang="en-US" sz="1600" b="1" dirty="0" smtClean="0"/>
              <a:t> here?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7752" y="3286130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Ans. In C language , </a:t>
            </a:r>
            <a:r>
              <a:rPr lang="en-US" sz="1600" b="1" dirty="0" smtClean="0">
                <a:solidFill>
                  <a:schemeClr val="bg1"/>
                </a:solidFill>
              </a:rPr>
              <a:t>by default 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float values</a:t>
            </a:r>
            <a:r>
              <a:rPr lang="en-US" sz="1600" b="1" dirty="0" smtClean="0"/>
              <a:t> have a precision of 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6 decimal places.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In Case </a:t>
            </a:r>
            <a:r>
              <a:rPr lang="en-US" sz="2000" b="1" dirty="0" smtClean="0">
                <a:solidFill>
                  <a:srgbClr val="F2A40D"/>
                </a:solidFill>
              </a:rPr>
              <a:t>we want to control it</a:t>
            </a:r>
            <a:r>
              <a:rPr lang="en-US" sz="2000" b="1" dirty="0" smtClean="0">
                <a:solidFill>
                  <a:schemeClr val="bg1"/>
                </a:solidFill>
              </a:rPr>
              <a:t>, then while writing </a:t>
            </a:r>
            <a:r>
              <a:rPr lang="en-US" sz="2000" b="1" dirty="0" smtClean="0"/>
              <a:t>%f</a:t>
            </a:r>
            <a:r>
              <a:rPr lang="en-US" sz="2000" b="1" dirty="0" smtClean="0">
                <a:solidFill>
                  <a:schemeClr val="bg1"/>
                </a:solidFill>
              </a:rPr>
              <a:t> in </a:t>
            </a:r>
            <a:r>
              <a:rPr lang="en-US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we </a:t>
            </a:r>
            <a:r>
              <a:rPr lang="en-US" sz="2000" b="1" dirty="0" smtClean="0">
                <a:solidFill>
                  <a:srgbClr val="002060"/>
                </a:solidFill>
              </a:rPr>
              <a:t>must use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the following Syntax: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/>
              <a:t>%.</a:t>
            </a:r>
            <a:r>
              <a:rPr lang="en-US" sz="2000" b="1" dirty="0" smtClean="0">
                <a:solidFill>
                  <a:srgbClr val="C00000"/>
                </a:solidFill>
              </a:rPr>
              <a:t>&lt;number&gt;</a:t>
            </a:r>
            <a:r>
              <a:rPr lang="en-US" sz="2000" b="1" dirty="0" smtClean="0"/>
              <a:t>f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This </a:t>
            </a:r>
            <a:r>
              <a:rPr lang="en-US" sz="2000" b="1" dirty="0" smtClean="0">
                <a:solidFill>
                  <a:srgbClr val="C00000"/>
                </a:solidFill>
              </a:rPr>
              <a:t>number</a:t>
            </a:r>
            <a:r>
              <a:rPr lang="en-US" sz="2000" b="1" dirty="0" smtClean="0">
                <a:solidFill>
                  <a:schemeClr val="bg1"/>
                </a:solidFill>
              </a:rPr>
              <a:t> will </a:t>
            </a:r>
            <a:r>
              <a:rPr lang="en-US" sz="2000" b="1" dirty="0" smtClean="0">
                <a:solidFill>
                  <a:srgbClr val="002060"/>
                </a:solidFill>
              </a:rPr>
              <a:t>indicate to the compiler </a:t>
            </a:r>
            <a:r>
              <a:rPr lang="en-US" sz="2000" b="1" dirty="0" smtClean="0">
                <a:solidFill>
                  <a:schemeClr val="bg1"/>
                </a:solidFill>
              </a:rPr>
              <a:t>that how many </a:t>
            </a:r>
            <a:r>
              <a:rPr lang="en-US" sz="2000" b="1" dirty="0" smtClean="0">
                <a:solidFill>
                  <a:srgbClr val="C00000"/>
                </a:solidFill>
              </a:rPr>
              <a:t>digits we want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after the </a:t>
            </a:r>
            <a:r>
              <a:rPr lang="en-US" sz="2000" b="1" dirty="0" smtClean="0">
                <a:solidFill>
                  <a:srgbClr val="FFC000"/>
                </a:solidFill>
              </a:rPr>
              <a:t>decimal point.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28794" y="2714626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000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00114"/>
            <a:ext cx="6858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#include &lt;</a:t>
            </a:r>
            <a:r>
              <a:rPr lang="en-US" sz="1400" dirty="0" err="1" smtClean="0">
                <a:solidFill>
                  <a:schemeClr val="bg1"/>
                </a:solidFill>
              </a:rPr>
              <a:t>stdio.h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#</a:t>
            </a:r>
            <a:r>
              <a:rPr lang="en-US" sz="1400" dirty="0" err="1" smtClean="0">
                <a:solidFill>
                  <a:schemeClr val="bg1"/>
                </a:solidFill>
              </a:rPr>
              <a:t>inlcude</a:t>
            </a:r>
            <a:r>
              <a:rPr lang="en-US" sz="1400" dirty="0" smtClean="0">
                <a:solidFill>
                  <a:schemeClr val="bg1"/>
                </a:solidFill>
              </a:rPr>
              <a:t> &lt;</a:t>
            </a:r>
            <a:r>
              <a:rPr lang="en-US" sz="1400" dirty="0" err="1" smtClean="0">
                <a:solidFill>
                  <a:schemeClr val="bg1"/>
                </a:solidFill>
              </a:rPr>
              <a:t>conio.h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r;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char g;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float p;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clrscr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(“Enter your grade:”);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(“%c”&amp;g);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nEnter</a:t>
            </a:r>
            <a:r>
              <a:rPr lang="en-US" sz="1400" dirty="0" smtClean="0">
                <a:solidFill>
                  <a:schemeClr val="bg1"/>
                </a:solidFill>
              </a:rPr>
              <a:t> your roll no.:”);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</a:t>
            </a:r>
            <a:r>
              <a:rPr lang="en-US" sz="1400" dirty="0" err="1" smtClean="0">
                <a:solidFill>
                  <a:schemeClr val="bg1"/>
                </a:solidFill>
              </a:rPr>
              <a:t>d”,&amp;r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nEnter</a:t>
            </a:r>
            <a:r>
              <a:rPr lang="en-US" sz="1400" dirty="0" smtClean="0">
                <a:solidFill>
                  <a:schemeClr val="bg1"/>
                </a:solidFill>
              </a:rPr>
              <a:t> your per:”);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</a:t>
            </a:r>
            <a:r>
              <a:rPr lang="en-US" sz="1400" dirty="0" err="1" smtClean="0">
                <a:solidFill>
                  <a:schemeClr val="bg1"/>
                </a:solidFill>
              </a:rPr>
              <a:t>f”,&amp;p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grade is %c\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roll no is %d\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per is %.2f”,g,r,p);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getch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72198" y="1428742"/>
            <a:ext cx="2071702" cy="1857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%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2f</a:t>
            </a:r>
          </a:p>
          <a:p>
            <a:pPr algn="ctr"/>
            <a:r>
              <a:rPr lang="en-US" dirty="0" smtClean="0"/>
              <a:t>This is called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formatting 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the output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6200000" flipH="1">
            <a:off x="6804437" y="3589741"/>
            <a:ext cx="1000132" cy="39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000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00114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Enter your </a:t>
            </a:r>
            <a:r>
              <a:rPr lang="en-US" sz="1400" dirty="0" err="1" smtClean="0">
                <a:solidFill>
                  <a:schemeClr val="bg1"/>
                </a:solidFill>
              </a:rPr>
              <a:t>grade:B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Enter your roll no.:24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Enter your per:56.5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grade is 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roll no is 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per is 56.50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Multiple Inputs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000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For 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00114"/>
            <a:ext cx="6858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#include &lt;</a:t>
            </a:r>
            <a:r>
              <a:rPr lang="en-US" sz="1400" dirty="0" err="1" smtClean="0">
                <a:solidFill>
                  <a:schemeClr val="bg1"/>
                </a:solidFill>
              </a:rPr>
              <a:t>stdio.h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#</a:t>
            </a:r>
            <a:r>
              <a:rPr lang="en-US" sz="1400" dirty="0" err="1" smtClean="0">
                <a:solidFill>
                  <a:schemeClr val="bg1"/>
                </a:solidFill>
              </a:rPr>
              <a:t>inlcude</a:t>
            </a:r>
            <a:r>
              <a:rPr lang="en-US" sz="1400" dirty="0" smtClean="0">
                <a:solidFill>
                  <a:schemeClr val="bg1"/>
                </a:solidFill>
              </a:rPr>
              <a:t> &lt;</a:t>
            </a:r>
            <a:r>
              <a:rPr lang="en-US" sz="1400" dirty="0" err="1" smtClean="0">
                <a:solidFill>
                  <a:schemeClr val="bg1"/>
                </a:solidFill>
              </a:rPr>
              <a:t>conio.h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r;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char g;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float p;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clrscr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(“Enter your grade, roll no and per:”);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(%c %d %</a:t>
            </a:r>
            <a:r>
              <a:rPr lang="en-US" sz="1400" dirty="0" err="1" smtClean="0">
                <a:solidFill>
                  <a:schemeClr val="bg1"/>
                </a:solidFill>
              </a:rPr>
              <a:t>f”,&amp;g,&amp;r,&amp;p</a:t>
            </a:r>
            <a:r>
              <a:rPr lang="en-US" sz="1400" dirty="0" smtClean="0">
                <a:solidFill>
                  <a:schemeClr val="bg1"/>
                </a:solidFill>
              </a:rPr>
              <a:t>);    	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grade is %c\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roll no is %d\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per is %.2f”,g,r,p);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getch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Multiple Inputs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0011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00114"/>
            <a:ext cx="6858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Enter your </a:t>
            </a:r>
            <a:r>
              <a:rPr lang="en-US" sz="1400" dirty="0" err="1" smtClean="0">
                <a:solidFill>
                  <a:schemeClr val="bg1"/>
                </a:solidFill>
              </a:rPr>
              <a:t>grade:B</a:t>
            </a:r>
            <a:r>
              <a:rPr lang="en-US" sz="1400" dirty="0" smtClean="0">
                <a:solidFill>
                  <a:schemeClr val="bg1"/>
                </a:solidFill>
              </a:rPr>
              <a:t> 24 56.5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grade is 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roll no is 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per is 56.50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Or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Enter your </a:t>
            </a:r>
            <a:r>
              <a:rPr lang="en-US" sz="1400" dirty="0" err="1" smtClean="0">
                <a:solidFill>
                  <a:schemeClr val="bg1"/>
                </a:solidFill>
              </a:rPr>
              <a:t>grade:B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56.5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grade is 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roll no is 24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Your per is 56.50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Multiple Inputs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</a:t>
            </a:r>
            <a:r>
              <a:rPr lang="en-US" sz="2000" b="1" dirty="0" err="1" smtClean="0">
                <a:solidFill>
                  <a:srgbClr val="0000CC"/>
                </a:solidFill>
              </a:rPr>
              <a:t>scanf</a:t>
            </a:r>
            <a:r>
              <a:rPr lang="en-US" sz="2000" b="1" dirty="0" smtClean="0">
                <a:solidFill>
                  <a:srgbClr val="0000CC"/>
                </a:solidFill>
              </a:rPr>
              <a:t>() </a:t>
            </a:r>
            <a:r>
              <a:rPr lang="en-US" sz="2000" b="1" dirty="0" smtClean="0">
                <a:solidFill>
                  <a:srgbClr val="FFFF00"/>
                </a:solidFill>
              </a:rPr>
              <a:t>behave when we give </a:t>
            </a:r>
            <a:r>
              <a:rPr lang="en-US" sz="2000" b="1" dirty="0" smtClean="0">
                <a:solidFill>
                  <a:srgbClr val="C00000"/>
                </a:solidFill>
              </a:rPr>
              <a:t>comma after %c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For Example :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	</a:t>
            </a:r>
            <a:r>
              <a:rPr lang="en-US" sz="2000" b="1" dirty="0" err="1" smtClean="0">
                <a:solidFill>
                  <a:srgbClr val="0000CC"/>
                </a:solidFill>
              </a:rPr>
              <a:t>scanf</a:t>
            </a:r>
            <a:r>
              <a:rPr lang="en-US" sz="2000" b="1" dirty="0" smtClean="0">
                <a:solidFill>
                  <a:srgbClr val="0000CC"/>
                </a:solidFill>
              </a:rPr>
              <a:t>(</a:t>
            </a:r>
            <a:r>
              <a:rPr lang="en-US" sz="2000" b="1" dirty="0" smtClean="0"/>
              <a:t>“%</a:t>
            </a:r>
            <a:r>
              <a:rPr lang="en-US" sz="2000" b="1" dirty="0" err="1" smtClean="0"/>
              <a:t>c,%d,%f”</a:t>
            </a:r>
            <a:r>
              <a:rPr lang="en-US" sz="2000" b="1" dirty="0" err="1" smtClean="0">
                <a:solidFill>
                  <a:srgbClr val="FFFFFF"/>
                </a:solidFill>
              </a:rPr>
              <a:t>,</a:t>
            </a:r>
            <a:r>
              <a:rPr lang="en-US" sz="2000" b="1" dirty="0" err="1" smtClean="0">
                <a:solidFill>
                  <a:srgbClr val="002060"/>
                </a:solidFill>
              </a:rPr>
              <a:t>&amp;g,&amp;r,&amp;p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The above </a:t>
            </a:r>
            <a:r>
              <a:rPr lang="en-US" sz="2000" b="1" dirty="0" err="1" smtClean="0">
                <a:solidFill>
                  <a:srgbClr val="C00000"/>
                </a:solidFill>
              </a:rPr>
              <a:t>scanf</a:t>
            </a:r>
            <a:r>
              <a:rPr lang="en-US" sz="2000" b="1" dirty="0" smtClean="0">
                <a:solidFill>
                  <a:srgbClr val="C00000"/>
                </a:solidFill>
              </a:rPr>
              <a:t>() </a:t>
            </a:r>
            <a:r>
              <a:rPr lang="en-US" sz="2000" b="1" dirty="0" smtClean="0">
                <a:solidFill>
                  <a:srgbClr val="FFFFFF"/>
                </a:solidFill>
              </a:rPr>
              <a:t>will only work properly if the user provides the inputs </a:t>
            </a: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separated with commas, </a:t>
            </a:r>
            <a:r>
              <a:rPr lang="en-US" sz="2000" b="1" dirty="0" smtClean="0">
                <a:solidFill>
                  <a:srgbClr val="FFFFFF"/>
                </a:solidFill>
              </a:rPr>
              <a:t>otherwise the code </a:t>
            </a:r>
            <a:r>
              <a:rPr lang="en-US" sz="2000" b="1" dirty="0" smtClean="0">
                <a:solidFill>
                  <a:srgbClr val="C00000"/>
                </a:solidFill>
              </a:rPr>
              <a:t>will show absurd output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108447" y="25352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749668" y="25352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29058" y="271462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2590386"/>
            <a:ext cx="41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These are called </a:t>
            </a:r>
            <a:r>
              <a:rPr lang="en-US" sz="1600" b="1" dirty="0" smtClean="0"/>
              <a:t>separators in C 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17592" y="1785932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11837" y="2643188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6082" y="3500444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17592" y="178593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6082" y="26773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4572" y="35004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182" y="1928808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Designing User Interactive Programs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74782" y="2786064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Accepting Input From The User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74782" y="371475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Accepting Multiple Inputs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744" y="400051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endParaRPr lang="en-IN" sz="2000" b="1" dirty="0">
              <a:solidFill>
                <a:srgbClr val="7030A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Designing User Interactive Programs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User Interactive Program :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Those programs which </a:t>
            </a:r>
            <a:r>
              <a:rPr lang="en-US" sz="2000" b="1" dirty="0" smtClean="0"/>
              <a:t>accept some data/value </a:t>
            </a:r>
            <a:r>
              <a:rPr lang="en-US" sz="2000" b="1" dirty="0" smtClean="0">
                <a:solidFill>
                  <a:srgbClr val="FFFFFF"/>
                </a:solidFill>
              </a:rPr>
              <a:t>from the </a:t>
            </a:r>
            <a:r>
              <a:rPr lang="en-US" sz="2000" b="1" dirty="0" smtClean="0">
                <a:solidFill>
                  <a:srgbClr val="C00000"/>
                </a:solidFill>
              </a:rPr>
              <a:t>USER at run time.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to </a:t>
            </a:r>
            <a:r>
              <a:rPr lang="en-US" sz="2000" b="1" dirty="0" smtClean="0"/>
              <a:t>store data</a:t>
            </a:r>
            <a:r>
              <a:rPr lang="en-US" sz="2000" b="1" dirty="0" smtClean="0">
                <a:solidFill>
                  <a:srgbClr val="FFFF00"/>
                </a:solidFill>
              </a:rPr>
              <a:t> in our programs ?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If we want </a:t>
            </a:r>
            <a:r>
              <a:rPr lang="en-US" sz="2000" b="1" dirty="0" smtClean="0">
                <a:solidFill>
                  <a:srgbClr val="C00000"/>
                </a:solidFill>
              </a:rPr>
              <a:t>to store data/value, </a:t>
            </a:r>
            <a:r>
              <a:rPr lang="en-US" sz="2000" b="1" dirty="0" smtClean="0">
                <a:solidFill>
                  <a:srgbClr val="FFFFFF"/>
                </a:solidFill>
              </a:rPr>
              <a:t>then we </a:t>
            </a:r>
            <a:r>
              <a:rPr lang="en-US" sz="2000" b="1" dirty="0" smtClean="0">
                <a:solidFill>
                  <a:srgbClr val="002060"/>
                </a:solidFill>
              </a:rPr>
              <a:t>must declare VARIABLES.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Designing User Interactive Programs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The </a:t>
            </a:r>
            <a:r>
              <a:rPr lang="en-US" sz="2000" b="1" dirty="0" err="1" smtClean="0"/>
              <a:t>scanf</a:t>
            </a:r>
            <a:r>
              <a:rPr lang="en-US" sz="2000" b="1" dirty="0" smtClean="0"/>
              <a:t>() </a:t>
            </a:r>
            <a:r>
              <a:rPr lang="en-US" sz="2000" b="1" dirty="0" smtClean="0">
                <a:solidFill>
                  <a:srgbClr val="FFFF00"/>
                </a:solidFill>
              </a:rPr>
              <a:t>Function: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The function </a:t>
            </a:r>
            <a:r>
              <a:rPr lang="en-US" sz="2000" b="1" dirty="0" err="1" smtClean="0"/>
              <a:t>scanf</a:t>
            </a:r>
            <a:r>
              <a:rPr lang="en-US" sz="2000" b="1" dirty="0" smtClean="0"/>
              <a:t>)</a:t>
            </a:r>
            <a:r>
              <a:rPr lang="en-US" sz="2000" b="1" dirty="0" smtClean="0">
                <a:solidFill>
                  <a:srgbClr val="FFFFFF"/>
                </a:solidFill>
              </a:rPr>
              <a:t> is used for </a:t>
            </a:r>
            <a:r>
              <a:rPr lang="en-US" sz="2000" b="1" dirty="0" smtClean="0">
                <a:solidFill>
                  <a:srgbClr val="002060"/>
                </a:solidFill>
              </a:rPr>
              <a:t>accepting user input.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This function is </a:t>
            </a:r>
            <a:r>
              <a:rPr lang="en-US" sz="2000" b="1" dirty="0" err="1" smtClean="0">
                <a:solidFill>
                  <a:srgbClr val="0000CC"/>
                </a:solidFill>
              </a:rPr>
              <a:t>availabe</a:t>
            </a:r>
            <a:r>
              <a:rPr lang="en-US" sz="2000" b="1" dirty="0" smtClean="0">
                <a:solidFill>
                  <a:srgbClr val="0000CC"/>
                </a:solidFill>
              </a:rPr>
              <a:t> in the header </a:t>
            </a:r>
            <a:r>
              <a:rPr lang="en-US" sz="2000" b="1" dirty="0" smtClean="0">
                <a:solidFill>
                  <a:srgbClr val="FFFFFF"/>
                </a:solidFill>
              </a:rPr>
              <a:t>file </a:t>
            </a:r>
            <a:r>
              <a:rPr lang="en-US" sz="2000" b="1" dirty="0" err="1" smtClean="0">
                <a:solidFill>
                  <a:srgbClr val="C00000"/>
                </a:solidFill>
              </a:rPr>
              <a:t>stdio.h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Syntax: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FFFFFF"/>
                </a:solidFill>
              </a:rPr>
              <a:t>			</a:t>
            </a:r>
            <a:r>
              <a:rPr lang="en-US" sz="2000" b="1" dirty="0" err="1" smtClean="0"/>
              <a:t>scanf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“Special </a:t>
            </a:r>
            <a:r>
              <a:rPr lang="en-US" sz="2000" b="1" dirty="0" err="1" smtClean="0">
                <a:solidFill>
                  <a:srgbClr val="C00000"/>
                </a:solidFill>
              </a:rPr>
              <a:t>Symbon</a:t>
            </a:r>
            <a:r>
              <a:rPr lang="en-US" sz="2000" b="1" dirty="0" smtClean="0">
                <a:solidFill>
                  <a:srgbClr val="C00000"/>
                </a:solidFill>
              </a:rPr>
              <a:t>”,</a:t>
            </a:r>
            <a:r>
              <a:rPr lang="en-US" sz="2000" b="1" dirty="0" smtClean="0">
                <a:solidFill>
                  <a:srgbClr val="0000CC"/>
                </a:solidFill>
              </a:rPr>
              <a:t>&amp;</a:t>
            </a:r>
            <a:r>
              <a:rPr lang="en-US" sz="2000" b="1" dirty="0" smtClean="0">
                <a:solidFill>
                  <a:srgbClr val="002060"/>
                </a:solidFill>
              </a:rPr>
              <a:t>&lt;</a:t>
            </a:r>
            <a:r>
              <a:rPr lang="en-US" sz="2000" b="1" dirty="0" err="1" smtClean="0">
                <a:solidFill>
                  <a:srgbClr val="002060"/>
                </a:solidFill>
              </a:rPr>
              <a:t>var_name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Designing User Interactive Programs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Special Symbol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</a:rPr>
              <a:t> ----------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%d</a:t>
            </a:r>
          </a:p>
          <a:p>
            <a:pPr lvl="2"/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float-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-------	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%f</a:t>
            </a:r>
          </a:p>
          <a:p>
            <a:pPr lvl="2"/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char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--------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%c</a:t>
            </a:r>
          </a:p>
          <a:p>
            <a:pPr lvl="2"/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43504" y="2214560"/>
            <a:ext cx="357190" cy="1285884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0694" y="2711237"/>
            <a:ext cx="300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Specifiers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Accepting Input From The User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6380" y="1643056"/>
            <a:ext cx="3000396" cy="291794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57356" y="1214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Expected Output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4810" y="221456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4414" y="1643056"/>
            <a:ext cx="3000396" cy="29289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1643056"/>
            <a:ext cx="3000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Enter Your Age : 25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Your Age is 25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1643056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a;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(“Enter Your Age :”);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scanf</a:t>
            </a:r>
            <a:r>
              <a:rPr lang="en-US" sz="1600" dirty="0" smtClean="0">
                <a:solidFill>
                  <a:schemeClr val="bg1"/>
                </a:solidFill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</a:rPr>
              <a:t>d”,&amp;a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(“Your Age is %</a:t>
            </a:r>
            <a:r>
              <a:rPr lang="en-US" sz="1600" dirty="0" err="1" smtClean="0">
                <a:solidFill>
                  <a:schemeClr val="bg1"/>
                </a:solidFill>
              </a:rPr>
              <a:t>d”,a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getch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3" grpId="0" animBg="1"/>
      <p:bldP spid="2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these </a:t>
            </a:r>
            <a:r>
              <a:rPr lang="en-US" sz="2000" b="1" dirty="0" err="1" smtClean="0">
                <a:solidFill>
                  <a:srgbClr val="002060"/>
                </a:solidFill>
              </a:rPr>
              <a:t>printf</a:t>
            </a:r>
            <a:r>
              <a:rPr lang="en-US" sz="2000" b="1" dirty="0" smtClean="0">
                <a:solidFill>
                  <a:srgbClr val="002060"/>
                </a:solidFill>
              </a:rPr>
              <a:t>() </a:t>
            </a:r>
            <a:r>
              <a:rPr lang="en-US" sz="2000" b="1" dirty="0" smtClean="0">
                <a:solidFill>
                  <a:srgbClr val="FFFF00"/>
                </a:solidFill>
              </a:rPr>
              <a:t>are different than </a:t>
            </a:r>
            <a:r>
              <a:rPr lang="en-US" sz="2000" b="1" dirty="0" smtClean="0">
                <a:solidFill>
                  <a:srgbClr val="C00000"/>
                </a:solidFill>
              </a:rPr>
              <a:t>each other?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0000CC"/>
                </a:solidFill>
              </a:rPr>
              <a:t>1. </a:t>
            </a:r>
            <a:r>
              <a:rPr lang="en-US" sz="2000" b="1" dirty="0" err="1" smtClean="0">
                <a:solidFill>
                  <a:srgbClr val="0000CC"/>
                </a:solidFill>
              </a:rPr>
              <a:t>printf</a:t>
            </a:r>
            <a:r>
              <a:rPr lang="en-US" sz="2000" b="1" dirty="0" smtClean="0">
                <a:solidFill>
                  <a:srgbClr val="0000CC"/>
                </a:solidFill>
              </a:rPr>
              <a:t>(“n”);</a:t>
            </a:r>
            <a:r>
              <a:rPr lang="en-US" sz="2000" b="1" dirty="0" smtClean="0">
                <a:solidFill>
                  <a:srgbClr val="FFFF00"/>
                </a:solidFill>
              </a:rPr>
              <a:t>         -------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bg1"/>
                </a:solidFill>
              </a:rPr>
              <a:t>This </a:t>
            </a:r>
            <a:r>
              <a:rPr lang="en-US" sz="2000" b="1" dirty="0" err="1" smtClean="0">
                <a:solidFill>
                  <a:srgbClr val="0000CC"/>
                </a:solidFill>
              </a:rPr>
              <a:t>printf</a:t>
            </a:r>
            <a:r>
              <a:rPr lang="en-US" sz="2000" b="1" dirty="0" smtClean="0">
                <a:solidFill>
                  <a:srgbClr val="0000CC"/>
                </a:solidFill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is displaying text </a:t>
            </a:r>
            <a:r>
              <a:rPr lang="en-US" sz="2000" b="1" dirty="0" smtClean="0">
                <a:solidFill>
                  <a:srgbClr val="C00000"/>
                </a:solidFill>
              </a:rPr>
              <a:t>“n” on screen.</a:t>
            </a:r>
          </a:p>
          <a:p>
            <a:pPr marL="1371600" lvl="2" indent="-457200"/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C00000"/>
                </a:solidFill>
              </a:rPr>
              <a:t>2. </a:t>
            </a:r>
            <a:r>
              <a:rPr lang="en-US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(“\n”);       </a:t>
            </a:r>
            <a:r>
              <a:rPr lang="en-US" sz="2000" b="1" dirty="0" smtClean="0">
                <a:solidFill>
                  <a:srgbClr val="FFFF00"/>
                </a:solidFill>
              </a:rPr>
              <a:t>-------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will shift the cursor </a:t>
            </a:r>
            <a:r>
              <a:rPr lang="en-US" sz="2000" b="1" dirty="0" smtClean="0">
                <a:solidFill>
                  <a:srgbClr val="002060"/>
                </a:solidFill>
              </a:rPr>
              <a:t>on next line.</a:t>
            </a:r>
          </a:p>
          <a:p>
            <a:pPr marL="1371600" lvl="2" indent="-457200"/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>
                <a:solidFill>
                  <a:srgbClr val="002060"/>
                </a:solidFill>
              </a:rPr>
              <a:t>3. </a:t>
            </a:r>
            <a:r>
              <a:rPr lang="en-US" sz="2000" b="1" dirty="0" err="1" smtClean="0">
                <a:solidFill>
                  <a:srgbClr val="002060"/>
                </a:solidFill>
              </a:rPr>
              <a:t>printf</a:t>
            </a:r>
            <a:r>
              <a:rPr lang="en-US" sz="2000" b="1" dirty="0" smtClean="0">
                <a:solidFill>
                  <a:srgbClr val="002060"/>
                </a:solidFill>
              </a:rPr>
              <a:t>(“\\n”);     </a:t>
            </a:r>
            <a:r>
              <a:rPr lang="en-US" sz="2000" b="1" dirty="0" smtClean="0">
                <a:solidFill>
                  <a:srgbClr val="FFFF00"/>
                </a:solidFill>
              </a:rPr>
              <a:t>-------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bg1"/>
                </a:solidFill>
              </a:rPr>
              <a:t>This </a:t>
            </a:r>
            <a:r>
              <a:rPr lang="en-US" sz="2000" b="1" dirty="0" err="1" smtClean="0">
                <a:solidFill>
                  <a:srgbClr val="002060"/>
                </a:solidFill>
              </a:rPr>
              <a:t>printf</a:t>
            </a:r>
            <a:r>
              <a:rPr lang="en-US" sz="2000" b="1" dirty="0" smtClean="0">
                <a:solidFill>
                  <a:srgbClr val="002060"/>
                </a:solidFill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will display the text </a:t>
            </a:r>
            <a:r>
              <a:rPr lang="en-US" sz="2000" b="1" dirty="0" smtClean="0"/>
              <a:t>“\n” on screen.</a:t>
            </a:r>
          </a:p>
          <a:p>
            <a:pPr marL="1371600" lvl="2" indent="-457200"/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/>
            <a:r>
              <a:rPr lang="en-US" sz="2000" b="1" dirty="0" smtClean="0"/>
              <a:t>4.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(“%</a:t>
            </a:r>
            <a:r>
              <a:rPr lang="en-US" sz="2000" b="1" dirty="0" err="1" smtClean="0"/>
              <a:t>d”,n</a:t>
            </a:r>
            <a:r>
              <a:rPr lang="en-US" sz="2000" b="1" dirty="0" smtClean="0"/>
              <a:t>);  </a:t>
            </a:r>
            <a:r>
              <a:rPr lang="en-US" sz="2000" b="1" dirty="0" smtClean="0">
                <a:solidFill>
                  <a:srgbClr val="FFFF00"/>
                </a:solidFill>
              </a:rPr>
              <a:t>-------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This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will display the value of the </a:t>
            </a:r>
          </a:p>
          <a:p>
            <a:pPr marL="1371600" lvl="2" indent="-457200"/>
            <a:r>
              <a:rPr lang="en-US" sz="2000" b="1" dirty="0" smtClean="0">
                <a:solidFill>
                  <a:schemeClr val="bg1"/>
                </a:solidFill>
              </a:rPr>
              <a:t>				</a:t>
            </a:r>
            <a:r>
              <a:rPr lang="en-US" sz="2000" b="1" dirty="0" smtClean="0">
                <a:solidFill>
                  <a:srgbClr val="FFFF00"/>
                </a:solidFill>
              </a:rPr>
              <a:t>variable n on screen.</a:t>
            </a:r>
          </a:p>
          <a:p>
            <a:pPr marL="1371600" lvl="2" indent="-457200"/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WAP to </a:t>
            </a:r>
            <a:r>
              <a:rPr lang="en-US" sz="2000" b="1" dirty="0" smtClean="0"/>
              <a:t>accept grade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roll number </a:t>
            </a:r>
            <a:r>
              <a:rPr lang="en-US" sz="2000" b="1" dirty="0" smtClean="0">
                <a:solidFill>
                  <a:srgbClr val="FFFF00"/>
                </a:solidFill>
              </a:rPr>
              <a:t>and </a:t>
            </a:r>
            <a:r>
              <a:rPr lang="en-US" sz="2000" b="1" dirty="0" smtClean="0">
                <a:solidFill>
                  <a:srgbClr val="0000CC"/>
                </a:solidFill>
              </a:rPr>
              <a:t>percentage</a:t>
            </a:r>
            <a:r>
              <a:rPr lang="en-US" sz="2000" b="1" dirty="0" smtClean="0">
                <a:solidFill>
                  <a:srgbClr val="FFFF00"/>
                </a:solidFill>
              </a:rPr>
              <a:t> from the </a:t>
            </a:r>
            <a:r>
              <a:rPr lang="en-US" sz="2000" b="1" dirty="0" smtClean="0">
                <a:solidFill>
                  <a:srgbClr val="002060"/>
                </a:solidFill>
              </a:rPr>
              <a:t>user as 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     Input</a:t>
            </a:r>
            <a:r>
              <a:rPr lang="en-US" sz="2000" b="1" dirty="0" smtClean="0">
                <a:solidFill>
                  <a:srgbClr val="FFFF00"/>
                </a:solidFill>
              </a:rPr>
              <a:t> and then </a:t>
            </a:r>
            <a:r>
              <a:rPr lang="en-US" sz="2000" b="1" dirty="0" smtClean="0">
                <a:solidFill>
                  <a:srgbClr val="002060"/>
                </a:solidFill>
              </a:rPr>
              <a:t>display these values </a:t>
            </a:r>
            <a:r>
              <a:rPr lang="en-US" sz="2000" b="1" dirty="0" smtClean="0">
                <a:solidFill>
                  <a:srgbClr val="FFFF00"/>
                </a:solidFill>
              </a:rPr>
              <a:t>back on </a:t>
            </a:r>
            <a:r>
              <a:rPr lang="en-US" sz="2000" b="1" dirty="0" smtClean="0"/>
              <a:t>the screen.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/>
              <a:t>SAMPLE OUTPUT:	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14678" y="2428874"/>
            <a:ext cx="3000396" cy="2286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78" y="2428874"/>
            <a:ext cx="300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Enter your grade: B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Enter your roll no.: 24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Enter your per:56.5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Your grade is B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Your roll no is 24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Your per is 56.5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From The User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3076" y="1000114"/>
            <a:ext cx="6715204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000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1041344"/>
            <a:ext cx="6715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#include &lt;</a:t>
            </a:r>
            <a:r>
              <a:rPr lang="en-US" sz="1400" dirty="0" err="1" smtClean="0">
                <a:solidFill>
                  <a:schemeClr val="bg1"/>
                </a:solidFill>
              </a:rPr>
              <a:t>stdio.h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#</a:t>
            </a:r>
            <a:r>
              <a:rPr lang="en-US" sz="1400" dirty="0" err="1" smtClean="0">
                <a:solidFill>
                  <a:schemeClr val="bg1"/>
                </a:solidFill>
              </a:rPr>
              <a:t>inlcude</a:t>
            </a:r>
            <a:r>
              <a:rPr lang="en-US" sz="1400" dirty="0" smtClean="0">
                <a:solidFill>
                  <a:schemeClr val="bg1"/>
                </a:solidFill>
              </a:rPr>
              <a:t> &lt;</a:t>
            </a:r>
            <a:r>
              <a:rPr lang="en-US" sz="1400" dirty="0" err="1" smtClean="0">
                <a:solidFill>
                  <a:schemeClr val="bg1"/>
                </a:solidFill>
              </a:rPr>
              <a:t>conio.h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r;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char g;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float p;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clrscr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(“Enter your grade:”);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(“%c”&amp;g);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nEnter</a:t>
            </a:r>
            <a:r>
              <a:rPr lang="en-US" sz="1400" dirty="0" smtClean="0">
                <a:solidFill>
                  <a:schemeClr val="bg1"/>
                </a:solidFill>
              </a:rPr>
              <a:t> your roll no.:”);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</a:t>
            </a:r>
            <a:r>
              <a:rPr lang="en-US" sz="1400" dirty="0" err="1" smtClean="0">
                <a:solidFill>
                  <a:schemeClr val="bg1"/>
                </a:solidFill>
              </a:rPr>
              <a:t>d”,&amp;r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nEnter</a:t>
            </a:r>
            <a:r>
              <a:rPr lang="en-US" sz="1400" dirty="0" smtClean="0">
                <a:solidFill>
                  <a:schemeClr val="bg1"/>
                </a:solidFill>
              </a:rPr>
              <a:t> your per:”);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scanf</a:t>
            </a:r>
            <a:r>
              <a:rPr lang="en-US" sz="1400" dirty="0" smtClean="0">
                <a:solidFill>
                  <a:schemeClr val="bg1"/>
                </a:solidFill>
              </a:rPr>
              <a:t>(“%</a:t>
            </a:r>
            <a:r>
              <a:rPr lang="en-US" sz="1400" dirty="0" err="1" smtClean="0">
                <a:solidFill>
                  <a:schemeClr val="bg1"/>
                </a:solidFill>
              </a:rPr>
              <a:t>f”,&amp;p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	</a:t>
            </a:r>
            <a:r>
              <a:rPr lang="en-US" sz="1400" dirty="0" err="1" smtClean="0">
                <a:solidFill>
                  <a:schemeClr val="bg1"/>
                </a:solidFill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</a:rPr>
              <a:t>(“\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grade is %c\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roll no is %d\</a:t>
            </a:r>
            <a:r>
              <a:rPr lang="en-US" sz="1400" dirty="0" err="1" smtClean="0">
                <a:solidFill>
                  <a:schemeClr val="bg1"/>
                </a:solidFill>
              </a:rPr>
              <a:t>nYour</a:t>
            </a:r>
            <a:r>
              <a:rPr lang="en-US" sz="1400" dirty="0" smtClean="0">
                <a:solidFill>
                  <a:schemeClr val="bg1"/>
                </a:solidFill>
              </a:rPr>
              <a:t> per is %</a:t>
            </a:r>
            <a:r>
              <a:rPr lang="en-US" sz="1400" dirty="0" err="1" smtClean="0">
                <a:solidFill>
                  <a:schemeClr val="bg1"/>
                </a:solidFill>
              </a:rPr>
              <a:t>f”,g,r,p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getch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17877</TotalTime>
  <Words>595</Words>
  <Application>Microsoft Office PowerPoint</Application>
  <PresentationFormat>On-screen Show (16:9)</PresentationFormat>
  <Paragraphs>214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Contents Slide Master</vt:lpstr>
      <vt:lpstr>Section Break Slide Master</vt:lpstr>
      <vt:lpstr>Office Theme</vt:lpstr>
      <vt:lpstr>Slide 1</vt:lpstr>
      <vt:lpstr>Today’s Agenda</vt:lpstr>
      <vt:lpstr>Designing User Interactive Programs</vt:lpstr>
      <vt:lpstr>Designing User Interactive Programs</vt:lpstr>
      <vt:lpstr>Designing User Interactive Programs</vt:lpstr>
      <vt:lpstr>Accepting Input From The User</vt:lpstr>
      <vt:lpstr>Accepting Input From The User</vt:lpstr>
      <vt:lpstr>Accepting Input From The User</vt:lpstr>
      <vt:lpstr>Accepting Input From The User</vt:lpstr>
      <vt:lpstr>Accepting Input From The User</vt:lpstr>
      <vt:lpstr>Accepting Input From The User</vt:lpstr>
      <vt:lpstr>Accepting Input From The User</vt:lpstr>
      <vt:lpstr>Accepting Input From The User</vt:lpstr>
      <vt:lpstr>Accepting Multiple Inputs</vt:lpstr>
      <vt:lpstr>Accepting Multiple Inputs</vt:lpstr>
      <vt:lpstr>Accepting Multiple Inputs</vt:lpstr>
      <vt:lpstr>End of Lecture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504</cp:revision>
  <dcterms:created xsi:type="dcterms:W3CDTF">2016-12-05T23:26:54Z</dcterms:created>
  <dcterms:modified xsi:type="dcterms:W3CDTF">2021-02-04T15:47:34Z</dcterms:modified>
</cp:coreProperties>
</file>