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340" r:id="rId6"/>
    <p:sldId id="406" r:id="rId7"/>
    <p:sldId id="407" r:id="rId8"/>
    <p:sldId id="408" r:id="rId9"/>
    <p:sldId id="396" r:id="rId10"/>
    <p:sldId id="409" r:id="rId11"/>
    <p:sldId id="410" r:id="rId12"/>
    <p:sldId id="411" r:id="rId13"/>
    <p:sldId id="412" r:id="rId14"/>
    <p:sldId id="413" r:id="rId15"/>
    <p:sldId id="414" r:id="rId16"/>
    <p:sldId id="416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8" r:id="rId25"/>
    <p:sldId id="425" r:id="rId26"/>
    <p:sldId id="429" r:id="rId27"/>
    <p:sldId id="426" r:id="rId28"/>
    <p:sldId id="353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93" autoAdjust="0"/>
    <p:restoredTop sz="94624" autoAdjust="0"/>
  </p:normalViewPr>
  <p:slideViewPr>
    <p:cSldViewPr>
      <p:cViewPr varScale="1">
        <p:scale>
          <a:sx n="92" d="100"/>
          <a:sy n="92" d="100"/>
        </p:scale>
        <p:origin x="-894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hyperlink" Target="mailto:scalive4u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9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67151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Sample :</a:t>
            </a:r>
            <a:r>
              <a:rPr lang="en-US" sz="2000" b="1" dirty="0" smtClean="0">
                <a:solidFill>
                  <a:srgbClr val="FFFFFF"/>
                </a:solidFill>
              </a:rPr>
              <a:t>	     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		</a:t>
            </a:r>
            <a:r>
              <a:rPr lang="en-US" sz="2000" b="1" dirty="0" smtClean="0"/>
              <a:t>int </a:t>
            </a:r>
            <a:r>
              <a:rPr lang="en-US" sz="2000" b="1" dirty="0" err="1" smtClean="0"/>
              <a:t>roll_no</a:t>
            </a:r>
            <a:r>
              <a:rPr lang="en-US" sz="2000" b="1" dirty="0" smtClean="0"/>
              <a:t>;</a:t>
            </a: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 		</a:t>
            </a:r>
            <a:r>
              <a:rPr lang="en-US" sz="2000" b="1" dirty="0" smtClean="0">
                <a:solidFill>
                  <a:srgbClr val="C00000"/>
                </a:solidFill>
              </a:rPr>
              <a:t>int </a:t>
            </a:r>
            <a:r>
              <a:rPr lang="en-US" sz="2000" b="1" dirty="0" err="1" smtClean="0">
                <a:solidFill>
                  <a:srgbClr val="C00000"/>
                </a:solidFill>
              </a:rPr>
              <a:t>rate_of_growth_of_sal</a:t>
            </a:r>
            <a:r>
              <a:rPr lang="en-US" sz="2000" b="1" dirty="0" smtClean="0">
                <a:solidFill>
                  <a:srgbClr val="C00000"/>
                </a:solidFill>
              </a:rPr>
              <a:t>;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</a:rPr>
              <a:t>int a_;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</a:rPr>
              <a:t>int _a;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int _1;</a:t>
            </a:r>
            <a:endParaRPr lang="en-US" sz="2000" b="1" dirty="0" smtClean="0"/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     </a:t>
            </a:r>
            <a:endParaRPr lang="en-US" sz="2000" dirty="0" smtClean="0"/>
          </a:p>
        </p:txBody>
      </p:sp>
      <p:pic>
        <p:nvPicPr>
          <p:cNvPr id="14" name="Picture 13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1934" y="1643056"/>
            <a:ext cx="357190" cy="357190"/>
          </a:xfrm>
          <a:prstGeom prst="rect">
            <a:avLst/>
          </a:prstGeom>
        </p:spPr>
      </p:pic>
      <p:pic>
        <p:nvPicPr>
          <p:cNvPr id="15" name="Picture 14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8" y="2214560"/>
            <a:ext cx="357190" cy="357190"/>
          </a:xfrm>
          <a:prstGeom prst="rect">
            <a:avLst/>
          </a:prstGeom>
        </p:spPr>
      </p:pic>
      <p:pic>
        <p:nvPicPr>
          <p:cNvPr id="17" name="Picture 16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2857502"/>
            <a:ext cx="357190" cy="357190"/>
          </a:xfrm>
          <a:prstGeom prst="rect">
            <a:avLst/>
          </a:prstGeom>
        </p:spPr>
      </p:pic>
      <p:pic>
        <p:nvPicPr>
          <p:cNvPr id="18" name="Picture 17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3429006"/>
            <a:ext cx="357190" cy="357190"/>
          </a:xfrm>
          <a:prstGeom prst="rect">
            <a:avLst/>
          </a:prstGeom>
        </p:spPr>
      </p:pic>
      <p:pic>
        <p:nvPicPr>
          <p:cNvPr id="19" name="Picture 18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4071948"/>
            <a:ext cx="357190" cy="3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67151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Sample :</a:t>
            </a:r>
            <a:r>
              <a:rPr lang="en-US" sz="2000" b="1" dirty="0" smtClean="0">
                <a:solidFill>
                  <a:srgbClr val="FFFFFF"/>
                </a:solidFill>
              </a:rPr>
              <a:t>	     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</a:rPr>
              <a:t>int 1_;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</a:rPr>
              <a:t>int _;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int _a_;</a:t>
            </a: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		int __;</a:t>
            </a:r>
            <a:endParaRPr lang="en-US" sz="2000" b="1" dirty="0" smtClean="0"/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     </a:t>
            </a:r>
            <a:endParaRPr lang="en-US" sz="2000" dirty="0" smtClean="0"/>
          </a:p>
        </p:txBody>
      </p:sp>
      <p:pic>
        <p:nvPicPr>
          <p:cNvPr id="15" name="Picture 14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2285998"/>
            <a:ext cx="357190" cy="357190"/>
          </a:xfrm>
          <a:prstGeom prst="rect">
            <a:avLst/>
          </a:prstGeom>
        </p:spPr>
      </p:pic>
      <p:pic>
        <p:nvPicPr>
          <p:cNvPr id="17" name="Picture 16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2857502"/>
            <a:ext cx="357190" cy="357190"/>
          </a:xfrm>
          <a:prstGeom prst="rect">
            <a:avLst/>
          </a:prstGeom>
        </p:spPr>
      </p:pic>
      <p:pic>
        <p:nvPicPr>
          <p:cNvPr id="18" name="Picture 17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43306" y="3429006"/>
            <a:ext cx="357190" cy="35719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10800000">
            <a:off x="4000496" y="1857372"/>
            <a:ext cx="1928826" cy="785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57884" y="1785932"/>
            <a:ext cx="2214578" cy="20717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Variable </a:t>
            </a:r>
          </a:p>
          <a:p>
            <a:pPr algn="ctr"/>
            <a:r>
              <a:rPr lang="en-US" b="1" dirty="0" smtClean="0"/>
              <a:t>names cannot start with </a:t>
            </a:r>
          </a:p>
          <a:p>
            <a:pPr algn="ctr"/>
            <a:r>
              <a:rPr lang="en-US" b="1" dirty="0" smtClean="0"/>
              <a:t>digit</a:t>
            </a:r>
            <a:endParaRPr lang="en-US" b="1" dirty="0"/>
          </a:p>
        </p:txBody>
      </p:sp>
      <p:pic>
        <p:nvPicPr>
          <p:cNvPr id="21" name="Picture 20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0430" y="1643056"/>
            <a:ext cx="500066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4. In a C language </a:t>
            </a:r>
            <a:r>
              <a:rPr lang="en-US" sz="2000" b="1" dirty="0" smtClean="0">
                <a:solidFill>
                  <a:schemeClr val="bg1"/>
                </a:solidFill>
              </a:rPr>
              <a:t>program, all variable names </a:t>
            </a:r>
            <a:r>
              <a:rPr lang="en-US" sz="2000" b="1" dirty="0" smtClean="0">
                <a:solidFill>
                  <a:srgbClr val="C00000"/>
                </a:solidFill>
              </a:rPr>
              <a:t>must be declared </a:t>
            </a:r>
            <a:r>
              <a:rPr lang="en-US" sz="2000" b="1" dirty="0" smtClean="0">
                <a:solidFill>
                  <a:schemeClr val="bg1"/>
                </a:solidFill>
              </a:rPr>
              <a:t>before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       </a:t>
            </a:r>
            <a:r>
              <a:rPr lang="en-US" sz="2000" b="1" dirty="0" smtClean="0">
                <a:solidFill>
                  <a:srgbClr val="002060"/>
                </a:solidFill>
              </a:rPr>
              <a:t>calling any function. </a:t>
            </a: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       Variables which are </a:t>
            </a:r>
            <a:r>
              <a:rPr lang="en-US" sz="2000" b="1" dirty="0" smtClean="0">
                <a:solidFill>
                  <a:srgbClr val="C00000"/>
                </a:solidFill>
              </a:rPr>
              <a:t>declared after function call </a:t>
            </a:r>
            <a:r>
              <a:rPr lang="en-US" sz="2000" b="1" dirty="0" smtClean="0">
                <a:solidFill>
                  <a:schemeClr val="bg1"/>
                </a:solidFill>
              </a:rPr>
              <a:t>will produce 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       </a:t>
            </a:r>
            <a:r>
              <a:rPr lang="en-US" sz="2000" b="1" dirty="0" smtClean="0"/>
              <a:t>SYNTAX ERROR </a:t>
            </a:r>
            <a:r>
              <a:rPr lang="en-US" sz="2000" b="1" dirty="0" smtClean="0">
                <a:solidFill>
                  <a:schemeClr val="bg1"/>
                </a:solidFill>
              </a:rPr>
              <a:t>in C.</a:t>
            </a: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endParaRPr lang="en-US" sz="2000" b="1" dirty="0" smtClean="0">
              <a:solidFill>
                <a:schemeClr val="bg1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However in C++ </a:t>
            </a:r>
            <a:r>
              <a:rPr lang="en-US" sz="2000" b="1" dirty="0" smtClean="0">
                <a:solidFill>
                  <a:schemeClr val="bg1"/>
                </a:solidFill>
              </a:rPr>
              <a:t>it is </a:t>
            </a:r>
            <a:r>
              <a:rPr lang="en-US" sz="2000" b="1" dirty="0" smtClean="0">
                <a:solidFill>
                  <a:srgbClr val="002060"/>
                </a:solidFill>
              </a:rPr>
              <a:t>perfectly valid</a:t>
            </a:r>
            <a:r>
              <a:rPr lang="en-US" sz="2000" b="1" dirty="0" smtClean="0">
                <a:solidFill>
                  <a:schemeClr val="bg1"/>
                </a:solidFill>
              </a:rPr>
              <a:t> to declare variables </a:t>
            </a:r>
            <a:r>
              <a:rPr lang="en-US" sz="2000" b="1" dirty="0" smtClean="0">
                <a:solidFill>
                  <a:srgbClr val="0000CC"/>
                </a:solidFill>
              </a:rPr>
              <a:t>after calling 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      any function.</a:t>
            </a:r>
          </a:p>
          <a:p>
            <a:pPr lvl="3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For Example :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1500180"/>
            <a:ext cx="6500826" cy="350046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1785932"/>
            <a:ext cx="3000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a;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clrscr();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620" y="2428874"/>
            <a:ext cx="1143008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For Example :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1500180"/>
            <a:ext cx="6500826" cy="350046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1785932"/>
            <a:ext cx="3000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clrscr();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a;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3286116" y="3357568"/>
            <a:ext cx="3000396" cy="857256"/>
          </a:xfrm>
          <a:prstGeom prst="bentConnector3">
            <a:avLst>
              <a:gd name="adj1" fmla="val 9987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86512" y="3286130"/>
            <a:ext cx="2857488" cy="15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 C language after </a:t>
            </a:r>
          </a:p>
          <a:p>
            <a:pPr algn="ctr"/>
            <a:r>
              <a:rPr lang="en-US" sz="2000" b="1" dirty="0" smtClean="0"/>
              <a:t>function call variable </a:t>
            </a:r>
          </a:p>
          <a:p>
            <a:pPr algn="ctr"/>
            <a:r>
              <a:rPr lang="en-US" sz="2000" b="1" dirty="0" smtClean="0"/>
              <a:t>declaration </a:t>
            </a:r>
          </a:p>
          <a:p>
            <a:pPr algn="ctr"/>
            <a:r>
              <a:rPr lang="en-US" sz="2000" b="1" dirty="0" smtClean="0"/>
              <a:t>not allowed</a:t>
            </a:r>
            <a:endParaRPr lang="en-US" sz="2000" b="1" dirty="0"/>
          </a:p>
        </p:txBody>
      </p:sp>
      <p:pic>
        <p:nvPicPr>
          <p:cNvPr id="19" name="Picture 18" descr="28028-5-red-cross-clip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2143122"/>
            <a:ext cx="1928826" cy="19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 animBg="1"/>
      <p:bldP spid="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For Example :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1500180"/>
            <a:ext cx="6500826" cy="350046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1785932"/>
            <a:ext cx="3000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clrscr();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a;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3286116" y="3357568"/>
            <a:ext cx="3000396" cy="857256"/>
          </a:xfrm>
          <a:prstGeom prst="bentConnector3">
            <a:avLst>
              <a:gd name="adj1" fmla="val 9987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86512" y="3286130"/>
            <a:ext cx="2857488" cy="15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 </a:t>
            </a:r>
            <a:r>
              <a:rPr lang="en-US" sz="2800" b="1" dirty="0" smtClean="0">
                <a:solidFill>
                  <a:srgbClr val="FF0000"/>
                </a:solidFill>
              </a:rPr>
              <a:t>C++ </a:t>
            </a:r>
            <a:r>
              <a:rPr lang="en-US" sz="2800" b="1" dirty="0" smtClean="0"/>
              <a:t>language </a:t>
            </a:r>
          </a:p>
          <a:p>
            <a:pPr algn="ctr"/>
            <a:r>
              <a:rPr lang="en-US" sz="2800" b="1" dirty="0" smtClean="0"/>
              <a:t>This is Ok.</a:t>
            </a:r>
            <a:endParaRPr lang="en-US" sz="2800" b="1" dirty="0"/>
          </a:p>
        </p:txBody>
      </p:sp>
      <p:pic>
        <p:nvPicPr>
          <p:cNvPr id="12" name="Picture 11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620" y="2428874"/>
            <a:ext cx="1143008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 animBg="1"/>
      <p:bldP spid="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5. Multiple variables of </a:t>
            </a:r>
            <a:r>
              <a:rPr lang="en-US" sz="2000" b="1" dirty="0" smtClean="0">
                <a:solidFill>
                  <a:srgbClr val="0000CC"/>
                </a:solidFill>
              </a:rPr>
              <a:t>the same data type </a:t>
            </a:r>
            <a:r>
              <a:rPr lang="en-US" sz="2000" b="1" dirty="0" smtClean="0">
                <a:solidFill>
                  <a:srgbClr val="FFFF00"/>
                </a:solidFill>
              </a:rPr>
              <a:t>can be declared in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</a:t>
            </a:r>
            <a:r>
              <a:rPr lang="en-US" sz="2000" b="1" dirty="0" smtClean="0"/>
              <a:t>one row</a:t>
            </a:r>
            <a:r>
              <a:rPr lang="en-US" sz="2000" b="1" dirty="0" smtClean="0">
                <a:solidFill>
                  <a:srgbClr val="FFFF00"/>
                </a:solidFill>
              </a:rPr>
              <a:t> together </a:t>
            </a:r>
            <a:r>
              <a:rPr lang="en-US" sz="2000" b="1" dirty="0" smtClean="0">
                <a:solidFill>
                  <a:srgbClr val="002060"/>
                </a:solidFill>
              </a:rPr>
              <a:t>separated with comma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Sample 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3174" y="2071684"/>
            <a:ext cx="6500826" cy="292895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174" y="2071684"/>
            <a:ext cx="3000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p;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c;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m;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clrscr();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3" name="Picture 12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620" y="2857502"/>
            <a:ext cx="1143008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Sample 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3174" y="1643056"/>
            <a:ext cx="6500826" cy="335758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174" y="1643056"/>
            <a:ext cx="3000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r, char g, float p;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clrscr();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 descr="28028-5-red-cross-clip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2071684"/>
            <a:ext cx="1928826" cy="19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Sample 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3174" y="1643056"/>
            <a:ext cx="6500826" cy="335758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174" y="1643056"/>
            <a:ext cx="3000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p,c,m;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clrscr();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620" y="2428874"/>
            <a:ext cx="1143008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Sample 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3174" y="1643056"/>
            <a:ext cx="6500826" cy="335758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174" y="1643056"/>
            <a:ext cx="30003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r; char g; float p;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clrscr();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7686" y="2500312"/>
            <a:ext cx="1143008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17592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11837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17592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06082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6182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Rules For Declaring Variables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14744" y="400051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endParaRPr lang="en-IN" sz="2000" b="1" dirty="0">
              <a:solidFill>
                <a:srgbClr val="7030A0"/>
              </a:solidFill>
              <a:latin typeface="+mj-lt"/>
              <a:cs typeface="Georgi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6182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  <a:latin typeface="+mj-lt"/>
                <a:cs typeface="Georgia"/>
              </a:rPr>
              <a:t>Integers Data Type In C 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Sample :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3174" y="1643056"/>
            <a:ext cx="6500826" cy="335758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3174" y="1643056"/>
            <a:ext cx="30003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char g;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float p;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clrscr();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7686" y="2500312"/>
            <a:ext cx="1143008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6.  In C language, the </a:t>
            </a:r>
            <a:r>
              <a:rPr lang="en-US" sz="2000" b="1" dirty="0" smtClean="0">
                <a:solidFill>
                  <a:srgbClr val="002060"/>
                </a:solidFill>
              </a:rPr>
              <a:t>maximum length </a:t>
            </a:r>
            <a:r>
              <a:rPr lang="en-US" sz="2000" b="1" dirty="0" smtClean="0">
                <a:solidFill>
                  <a:srgbClr val="FFFF00"/>
                </a:solidFill>
              </a:rPr>
              <a:t>of a variable name can be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 </a:t>
            </a:r>
            <a:r>
              <a:rPr lang="en-US" sz="2000" b="1" dirty="0" smtClean="0">
                <a:solidFill>
                  <a:srgbClr val="C00000"/>
                </a:solidFill>
              </a:rPr>
              <a:t>up to 32 characters </a:t>
            </a:r>
            <a:r>
              <a:rPr lang="en-US" sz="2000" b="1" dirty="0" smtClean="0">
                <a:solidFill>
                  <a:srgbClr val="FFFF00"/>
                </a:solidFill>
              </a:rPr>
              <a:t>and </a:t>
            </a:r>
            <a:r>
              <a:rPr lang="en-US" sz="2000" b="1" dirty="0" smtClean="0"/>
              <a:t>in C++ </a:t>
            </a:r>
            <a:r>
              <a:rPr lang="en-US" sz="2000" b="1" dirty="0" smtClean="0">
                <a:solidFill>
                  <a:srgbClr val="FFFF00"/>
                </a:solidFill>
              </a:rPr>
              <a:t>it can be </a:t>
            </a:r>
            <a:r>
              <a:rPr lang="en-US" sz="2000" b="1" dirty="0" smtClean="0">
                <a:solidFill>
                  <a:srgbClr val="0000CC"/>
                </a:solidFill>
              </a:rPr>
              <a:t>up to 255 characters.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 However these ranges might </a:t>
            </a:r>
            <a:r>
              <a:rPr lang="en-US" sz="2000" b="1" dirty="0" smtClean="0">
                <a:solidFill>
                  <a:srgbClr val="FFFFFF"/>
                </a:solidFill>
              </a:rPr>
              <a:t>vary as per the compiler.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Variable name have no role in their size (no of bytes consumed in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memory). </a:t>
            </a:r>
            <a:r>
              <a:rPr lang="en-US" sz="2000" b="1" dirty="0" smtClean="0">
                <a:solidFill>
                  <a:srgbClr val="C00000"/>
                </a:solidFill>
              </a:rPr>
              <a:t>It totally depends </a:t>
            </a:r>
            <a:r>
              <a:rPr lang="en-US" sz="2000" b="1" dirty="0" smtClean="0">
                <a:solidFill>
                  <a:srgbClr val="FFFF00"/>
                </a:solidFill>
              </a:rPr>
              <a:t>on the </a:t>
            </a:r>
            <a:r>
              <a:rPr lang="en-US" sz="2000" b="1" dirty="0" smtClean="0">
                <a:solidFill>
                  <a:srgbClr val="0000CC"/>
                </a:solidFill>
              </a:rPr>
              <a:t>data type of the variable.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For Example :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int  r;			</a:t>
            </a:r>
            <a:r>
              <a:rPr lang="en-US" sz="2000" b="1" dirty="0" smtClean="0">
                <a:solidFill>
                  <a:schemeClr val="bg1"/>
                </a:solidFill>
              </a:rPr>
              <a:t>int  roll_number;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</a:rPr>
              <a:t> Both will occupy </a:t>
            </a:r>
            <a:r>
              <a:rPr lang="en-US" sz="2000" b="1" dirty="0" smtClean="0">
                <a:solidFill>
                  <a:srgbClr val="C00000"/>
                </a:solidFill>
              </a:rPr>
              <a:t>2B in Turbo </a:t>
            </a:r>
            <a:r>
              <a:rPr lang="en-US" sz="2000" b="1" dirty="0" smtClean="0">
                <a:solidFill>
                  <a:schemeClr val="bg1"/>
                </a:solidFill>
              </a:rPr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4B in GCC </a:t>
            </a:r>
            <a:r>
              <a:rPr lang="en-US" sz="2000" b="1" dirty="0" smtClean="0">
                <a:solidFill>
                  <a:schemeClr val="bg1"/>
                </a:solidFill>
              </a:rPr>
              <a:t>Compiler</a:t>
            </a:r>
          </a:p>
          <a:p>
            <a:pPr lvl="2"/>
            <a:endParaRPr lang="en-US" sz="2000" b="1" dirty="0" smtClean="0">
              <a:solidFill>
                <a:srgbClr val="0000CC"/>
              </a:solidFill>
            </a:endParaRPr>
          </a:p>
          <a:p>
            <a:pPr lvl="2"/>
            <a:endParaRPr lang="en-US" sz="2000" b="1" dirty="0" smtClean="0">
              <a:solidFill>
                <a:srgbClr val="0000CC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</a:rPr>
              <a:t> We </a:t>
            </a:r>
            <a:r>
              <a:rPr lang="en-US" sz="2000" b="1" dirty="0" smtClean="0"/>
              <a:t>must strictly follow </a:t>
            </a:r>
            <a:r>
              <a:rPr lang="en-US" sz="2000" b="1" dirty="0" smtClean="0">
                <a:solidFill>
                  <a:schemeClr val="bg1"/>
                </a:solidFill>
              </a:rPr>
              <a:t>all the rules </a:t>
            </a:r>
            <a:r>
              <a:rPr lang="en-US" sz="2000" b="1" dirty="0" smtClean="0">
                <a:solidFill>
                  <a:srgbClr val="0000CC"/>
                </a:solidFill>
              </a:rPr>
              <a:t>from 1 to 6 </a:t>
            </a:r>
            <a:r>
              <a:rPr lang="en-US" sz="2000" b="1" dirty="0" smtClean="0">
                <a:solidFill>
                  <a:schemeClr val="bg1"/>
                </a:solidFill>
              </a:rPr>
              <a:t>mentioned above,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</a:rPr>
              <a:t>  Otherwise </a:t>
            </a:r>
            <a:r>
              <a:rPr lang="en-US" sz="2000" b="1" dirty="0" smtClean="0">
                <a:solidFill>
                  <a:schemeClr val="bg1"/>
                </a:solidFill>
              </a:rPr>
              <a:t>the compiler will </a:t>
            </a:r>
            <a:r>
              <a:rPr lang="en-US" sz="2000" b="1" dirty="0" smtClean="0">
                <a:solidFill>
                  <a:srgbClr val="C00000"/>
                </a:solidFill>
              </a:rPr>
              <a:t>generate syntax error </a:t>
            </a:r>
            <a:r>
              <a:rPr lang="en-US" sz="2000" b="1" dirty="0" smtClean="0">
                <a:solidFill>
                  <a:schemeClr val="bg1"/>
                </a:solidFill>
              </a:rPr>
              <a:t>and the code will 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</a:rPr>
              <a:t>not Be compiled.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Integers Date Type in C Language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06" y="1714492"/>
          <a:ext cx="9001160" cy="32147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388"/>
                <a:gridCol w="1643074"/>
                <a:gridCol w="2143140"/>
                <a:gridCol w="3357558"/>
              </a:tblGrid>
              <a:tr h="4257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Type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(In</a:t>
                      </a:r>
                      <a:r>
                        <a:rPr lang="en-US" baseline="0" dirty="0" smtClean="0"/>
                        <a:t> 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 </a:t>
                      </a:r>
                      <a:r>
                        <a:rPr lang="en-US" dirty="0" err="1" smtClean="0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968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OR </a:t>
                      </a:r>
                    </a:p>
                    <a:p>
                      <a:pPr algn="ctr"/>
                      <a:r>
                        <a:rPr lang="en-US" baseline="0" dirty="0" smtClean="0"/>
                        <a:t>signed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2B (TC)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%d, %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-32768</a:t>
                      </a:r>
                      <a:r>
                        <a:rPr lang="en-US" baseline="0" dirty="0" smtClean="0"/>
                        <a:t> to 32767</a:t>
                      </a:r>
                      <a:endParaRPr lang="en-US" dirty="0"/>
                    </a:p>
                  </a:txBody>
                  <a:tcPr/>
                </a:tc>
              </a:tr>
              <a:tr h="4257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2B(TC)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to 65535</a:t>
                      </a:r>
                      <a:endParaRPr lang="en-US" dirty="0"/>
                    </a:p>
                  </a:txBody>
                  <a:tcPr/>
                </a:tc>
              </a:tr>
              <a:tr h="968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int </a:t>
                      </a:r>
                    </a:p>
                    <a:p>
                      <a:pPr algn="ctr"/>
                      <a:r>
                        <a:rPr lang="en-US" baseline="0" dirty="0" smtClean="0"/>
                        <a:t>OR </a:t>
                      </a:r>
                    </a:p>
                    <a:p>
                      <a:pPr algn="ctr"/>
                      <a:r>
                        <a:rPr lang="en-US" baseline="0" dirty="0" smtClean="0"/>
                        <a:t>signed long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%ld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-2147483648 to 2147483647</a:t>
                      </a:r>
                      <a:endParaRPr lang="en-US" dirty="0"/>
                    </a:p>
                  </a:txBody>
                  <a:tcPr/>
                </a:tc>
              </a:tr>
              <a:tr h="4257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unsigned long 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to</a:t>
                      </a:r>
                      <a:r>
                        <a:rPr lang="en-US" baseline="0" dirty="0" smtClean="0"/>
                        <a:t> 4294967295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43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If we cross the LIMITS / RANGE set for a Data Type then C language does not generate any kind of error, but it ROTATES  (Arithmetic Overflow) the value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On opposite end.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For Example: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</p:txBody>
      </p:sp>
      <p:sp>
        <p:nvSpPr>
          <p:cNvPr id="8" name="Rectangle 7"/>
          <p:cNvSpPr/>
          <p:nvPr/>
        </p:nvSpPr>
        <p:spPr>
          <a:xfrm>
            <a:off x="2500298" y="2786064"/>
            <a:ext cx="2428892" cy="221457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0298" y="2786064"/>
            <a:ext cx="2286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#include &lt;</a:t>
            </a:r>
            <a:r>
              <a:rPr lang="en-US" sz="2000" dirty="0" err="1" smtClean="0">
                <a:solidFill>
                  <a:schemeClr val="bg1"/>
                </a:solidFill>
              </a:rPr>
              <a:t>stdio.h</a:t>
            </a:r>
            <a:r>
              <a:rPr lang="en-US" sz="20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int a=32768;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</a:rPr>
              <a:t>(“%</a:t>
            </a:r>
            <a:r>
              <a:rPr lang="en-US" sz="2000" dirty="0" err="1" smtClean="0">
                <a:solidFill>
                  <a:schemeClr val="bg1"/>
                </a:solidFill>
              </a:rPr>
              <a:t>d”,a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………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7950" y="2786064"/>
            <a:ext cx="2428892" cy="22145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7950" y="2786064"/>
            <a:ext cx="242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-32768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892" y="2357436"/>
            <a:ext cx="114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</a:p>
        </p:txBody>
      </p:sp>
      <p:cxnSp>
        <p:nvCxnSpPr>
          <p:cNvPr id="18" name="Straight Arrow Connector 17"/>
          <p:cNvCxnSpPr>
            <a:stCxn id="8" idx="3"/>
            <a:endCxn id="14" idx="1"/>
          </p:cNvCxnSpPr>
          <p:nvPr/>
        </p:nvCxnSpPr>
        <p:spPr>
          <a:xfrm>
            <a:off x="4929190" y="3893353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Integers Data Type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</a:rPr>
              <a:t> If you want to </a:t>
            </a:r>
            <a:r>
              <a:rPr lang="en-US" sz="2000" b="1" dirty="0" smtClean="0"/>
              <a:t>store values</a:t>
            </a:r>
            <a:r>
              <a:rPr lang="en-US" sz="2000" b="1" dirty="0" smtClean="0">
                <a:solidFill>
                  <a:schemeClr val="bg1"/>
                </a:solidFill>
              </a:rPr>
              <a:t> beyond the </a:t>
            </a:r>
            <a:r>
              <a:rPr lang="en-US" sz="2000" b="1" dirty="0" smtClean="0">
                <a:solidFill>
                  <a:srgbClr val="C00000"/>
                </a:solidFill>
              </a:rPr>
              <a:t>above range </a:t>
            </a:r>
          </a:p>
          <a:p>
            <a:pPr lvl="2"/>
            <a:r>
              <a:rPr lang="en-US" sz="2000" b="1" dirty="0" smtClean="0">
                <a:solidFill>
                  <a:schemeClr val="bg1"/>
                </a:solidFill>
              </a:rPr>
              <a:t>   then use </a:t>
            </a:r>
            <a:r>
              <a:rPr lang="en-US" sz="2000" b="1" dirty="0" smtClean="0">
                <a:solidFill>
                  <a:srgbClr val="002060"/>
                </a:solidFill>
              </a:rPr>
              <a:t>float data type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FFFF00"/>
                </a:solidFill>
              </a:rPr>
              <a:t> Range of </a:t>
            </a:r>
            <a:r>
              <a:rPr lang="en-US" sz="2000" b="1" dirty="0" smtClean="0">
                <a:solidFill>
                  <a:srgbClr val="0000CC"/>
                </a:solidFill>
              </a:rPr>
              <a:t>float Data</a:t>
            </a:r>
            <a:r>
              <a:rPr lang="en-US" sz="2000" b="1" dirty="0" smtClean="0">
                <a:solidFill>
                  <a:srgbClr val="FFFF00"/>
                </a:solidFill>
              </a:rPr>
              <a:t> Type is:	</a:t>
            </a:r>
            <a:r>
              <a:rPr lang="en-US" sz="2000" b="1" dirty="0" smtClean="0"/>
              <a:t>-3.4*10</a:t>
            </a:r>
            <a:r>
              <a:rPr lang="en-US" sz="2000" b="1" baseline="30000" dirty="0" smtClean="0"/>
              <a:t>38</a:t>
            </a:r>
            <a:r>
              <a:rPr lang="en-US" sz="2000" b="1" dirty="0" smtClean="0"/>
              <a:t> to 3.4*10</a:t>
            </a:r>
            <a:r>
              <a:rPr lang="en-US" sz="2000" b="1" baseline="30000" dirty="0" smtClean="0"/>
              <a:t>38</a:t>
            </a:r>
            <a:r>
              <a:rPr lang="en-US" sz="2000" b="1" dirty="0" smtClean="0"/>
              <a:t> </a:t>
            </a:r>
            <a:endParaRPr lang="en-US" sz="20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9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1. All variable names </a:t>
            </a:r>
            <a:r>
              <a:rPr lang="en-US" sz="2000" b="1" dirty="0" smtClean="0">
                <a:solidFill>
                  <a:srgbClr val="002060"/>
                </a:solidFill>
              </a:rPr>
              <a:t>must be unique </a:t>
            </a:r>
            <a:r>
              <a:rPr lang="en-US" sz="2000" b="1" dirty="0" smtClean="0">
                <a:solidFill>
                  <a:srgbClr val="FFFF00"/>
                </a:solidFill>
              </a:rPr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should not contain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</a:t>
            </a:r>
            <a:r>
              <a:rPr lang="en-US" sz="2000" b="1" dirty="0" smtClean="0"/>
              <a:t>any keyword.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Sample :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1928808"/>
            <a:ext cx="3000396" cy="291794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2071684"/>
            <a:ext cx="3000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float 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857620" y="3143252"/>
            <a:ext cx="2500330" cy="2857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7950" y="2143122"/>
            <a:ext cx="1857388" cy="1785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Multiple </a:t>
            </a:r>
          </a:p>
          <a:p>
            <a:pPr algn="ctr"/>
            <a:r>
              <a:rPr lang="en-US" b="1" dirty="0" smtClean="0"/>
              <a:t>Declaration for ‘r’</a:t>
            </a:r>
            <a:endParaRPr lang="en-US" b="1" dirty="0"/>
          </a:p>
        </p:txBody>
      </p:sp>
      <p:pic>
        <p:nvPicPr>
          <p:cNvPr id="24" name="Picture 23" descr="28028-5-red-cross-clip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8992" y="3214692"/>
            <a:ext cx="500066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allAtOnce"/>
      <p:bldP spid="8" grpId="0" animBg="1"/>
      <p:bldP spid="7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Sample :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1785932"/>
            <a:ext cx="3000396" cy="291794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1785932"/>
            <a:ext cx="3000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char;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float 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4000496" y="3000379"/>
            <a:ext cx="2357454" cy="142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7950" y="2071684"/>
            <a:ext cx="2214578" cy="20717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Keyword </a:t>
            </a:r>
          </a:p>
          <a:p>
            <a:pPr algn="ctr"/>
            <a:r>
              <a:rPr lang="en-US" b="1" dirty="0" smtClean="0"/>
              <a:t>cannot be </a:t>
            </a:r>
          </a:p>
          <a:p>
            <a:pPr algn="ctr"/>
            <a:r>
              <a:rPr lang="en-US" b="1" dirty="0" smtClean="0"/>
              <a:t>used variable name</a:t>
            </a:r>
            <a:endParaRPr lang="en-US" b="1" dirty="0"/>
          </a:p>
        </p:txBody>
      </p:sp>
      <p:pic>
        <p:nvPicPr>
          <p:cNvPr id="13" name="Picture 12" descr="28028-5-red-cross-clip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868" y="2714626"/>
            <a:ext cx="500066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Sample :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1785932"/>
            <a:ext cx="3000396" cy="291794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1785932"/>
            <a:ext cx="3000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float 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571868" y="3143254"/>
            <a:ext cx="2786082" cy="71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7950" y="2071684"/>
            <a:ext cx="2214578" cy="20717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Ok but not </a:t>
            </a:r>
          </a:p>
          <a:p>
            <a:pPr algn="ctr"/>
            <a:r>
              <a:rPr lang="en-US" b="1" dirty="0" smtClean="0"/>
              <a:t>recommended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Sample :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1785932"/>
            <a:ext cx="3000396" cy="2917945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1785932"/>
            <a:ext cx="3000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int Char;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float r;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3714744" y="2928940"/>
            <a:ext cx="2643206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57950" y="2071684"/>
            <a:ext cx="2214578" cy="20717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Ok but We should </a:t>
            </a:r>
          </a:p>
          <a:p>
            <a:pPr algn="ctr"/>
            <a:r>
              <a:rPr lang="en-US" b="1" dirty="0" smtClean="0"/>
              <a:t>avoid this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2. </a:t>
            </a:r>
            <a:r>
              <a:rPr lang="en-US" sz="2000" b="1" dirty="0" smtClean="0"/>
              <a:t>Variable names </a:t>
            </a:r>
            <a:r>
              <a:rPr lang="en-US" sz="2000" b="1" dirty="0" smtClean="0">
                <a:solidFill>
                  <a:srgbClr val="FFFF00"/>
                </a:solidFill>
              </a:rPr>
              <a:t>can contain </a:t>
            </a:r>
            <a:r>
              <a:rPr lang="en-US" sz="2000" b="1" dirty="0" smtClean="0">
                <a:solidFill>
                  <a:srgbClr val="0000CC"/>
                </a:solidFill>
              </a:rPr>
              <a:t>alphabets as well as digits </a:t>
            </a:r>
            <a:r>
              <a:rPr lang="en-US" sz="2000" b="1" dirty="0" smtClean="0">
                <a:solidFill>
                  <a:srgbClr val="FFFF00"/>
                </a:solidFill>
              </a:rPr>
              <a:t>but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they must </a:t>
            </a:r>
            <a:r>
              <a:rPr lang="en-US" sz="2000" b="1" dirty="0" smtClean="0">
                <a:solidFill>
                  <a:srgbClr val="002060"/>
                </a:solidFill>
              </a:rPr>
              <a:t>begin with an alphabet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2" y="2000246"/>
            <a:ext cx="3429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Sample :	     </a:t>
            </a:r>
            <a:r>
              <a:rPr lang="en-US" sz="2000" b="1" dirty="0" smtClean="0">
                <a:solidFill>
                  <a:srgbClr val="002060"/>
                </a:solidFill>
              </a:rPr>
              <a:t>int r1;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     </a:t>
            </a:r>
            <a:r>
              <a:rPr lang="en-US" sz="2000" b="1" dirty="0" smtClean="0">
                <a:solidFill>
                  <a:srgbClr val="C00000"/>
                </a:solidFill>
              </a:rPr>
              <a:t>int r11;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/>
              <a:t>     int roll;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     </a:t>
            </a: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57422" y="2000246"/>
            <a:ext cx="3429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     </a:t>
            </a:r>
            <a:r>
              <a:rPr lang="en-US" sz="2000" b="1" dirty="0" smtClean="0"/>
              <a:t>int 1r;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     int 1;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	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     </a:t>
            </a:r>
            <a:r>
              <a:rPr lang="en-US" sz="2000" b="1" dirty="0" smtClean="0">
                <a:solidFill>
                  <a:srgbClr val="0000CC"/>
                </a:solidFill>
              </a:rPr>
              <a:t>int 12;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     </a:t>
            </a:r>
            <a:endParaRPr lang="en-US" sz="2000" dirty="0" smtClean="0"/>
          </a:p>
        </p:txBody>
      </p:sp>
      <p:pic>
        <p:nvPicPr>
          <p:cNvPr id="14" name="Picture 13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364" y="2571750"/>
            <a:ext cx="357190" cy="357190"/>
          </a:xfrm>
          <a:prstGeom prst="rect">
            <a:avLst/>
          </a:prstGeom>
        </p:spPr>
      </p:pic>
      <p:pic>
        <p:nvPicPr>
          <p:cNvPr id="15" name="Picture 14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364" y="3214692"/>
            <a:ext cx="357190" cy="357190"/>
          </a:xfrm>
          <a:prstGeom prst="rect">
            <a:avLst/>
          </a:prstGeom>
        </p:spPr>
      </p:pic>
      <p:pic>
        <p:nvPicPr>
          <p:cNvPr id="16" name="Picture 15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00364" y="3857634"/>
            <a:ext cx="357190" cy="357190"/>
          </a:xfrm>
          <a:prstGeom prst="rect">
            <a:avLst/>
          </a:prstGeom>
        </p:spPr>
      </p:pic>
      <p:sp>
        <p:nvSpPr>
          <p:cNvPr id="17" name="Right Bracket 16"/>
          <p:cNvSpPr/>
          <p:nvPr/>
        </p:nvSpPr>
        <p:spPr>
          <a:xfrm>
            <a:off x="5715008" y="2786064"/>
            <a:ext cx="285752" cy="1214446"/>
          </a:xfrm>
          <a:prstGeom prst="righ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15206" y="2714626"/>
            <a:ext cx="1928794" cy="1285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Variable names </a:t>
            </a:r>
          </a:p>
          <a:p>
            <a:pPr algn="ctr"/>
            <a:r>
              <a:rPr lang="en-US" sz="2000" b="1" dirty="0" smtClean="0"/>
              <a:t>should not </a:t>
            </a:r>
          </a:p>
          <a:p>
            <a:pPr algn="ctr"/>
            <a:r>
              <a:rPr lang="en-US" sz="2000" b="1" dirty="0" smtClean="0"/>
              <a:t>begin with a </a:t>
            </a:r>
          </a:p>
          <a:p>
            <a:pPr algn="ctr"/>
            <a:r>
              <a:rPr lang="en-US" sz="2000" b="1" dirty="0" smtClean="0"/>
              <a:t>digit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8" idx="1"/>
            <a:endCxn id="17" idx="2"/>
          </p:cNvCxnSpPr>
          <p:nvPr/>
        </p:nvCxnSpPr>
        <p:spPr>
          <a:xfrm rot="10800000" flipV="1">
            <a:off x="6000760" y="3357567"/>
            <a:ext cx="121444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8" name="Picture 27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3786196"/>
            <a:ext cx="500066" cy="500066"/>
          </a:xfrm>
          <a:prstGeom prst="rect">
            <a:avLst/>
          </a:prstGeom>
        </p:spPr>
      </p:pic>
      <p:pic>
        <p:nvPicPr>
          <p:cNvPr id="29" name="Picture 28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3143254"/>
            <a:ext cx="500066" cy="500066"/>
          </a:xfrm>
          <a:prstGeom prst="rect">
            <a:avLst/>
          </a:prstGeom>
        </p:spPr>
      </p:pic>
      <p:pic>
        <p:nvPicPr>
          <p:cNvPr id="31" name="Picture 30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2571750"/>
            <a:ext cx="500066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-32" y="1142990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3. </a:t>
            </a:r>
            <a:r>
              <a:rPr lang="en-US" sz="2000" b="1" dirty="0" smtClean="0">
                <a:solidFill>
                  <a:srgbClr val="C00000"/>
                </a:solidFill>
              </a:rPr>
              <a:t>No special character </a:t>
            </a:r>
            <a:r>
              <a:rPr lang="en-US" sz="2000" b="1" dirty="0" smtClean="0"/>
              <a:t>like @, #, $, &amp; </a:t>
            </a:r>
            <a:r>
              <a:rPr lang="en-US" sz="2000" b="1" dirty="0" smtClean="0">
                <a:solidFill>
                  <a:srgbClr val="FFFF00"/>
                </a:solidFill>
              </a:rPr>
              <a:t>etc are allowed in the 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 </a:t>
            </a:r>
            <a:r>
              <a:rPr lang="en-US" sz="2000" b="1" dirty="0" smtClean="0">
                <a:solidFill>
                  <a:schemeClr val="bg1"/>
                </a:solidFill>
              </a:rPr>
              <a:t>variable name. 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However </a:t>
            </a:r>
            <a:r>
              <a:rPr lang="en-US" sz="2000" b="1" dirty="0" smtClean="0">
                <a:solidFill>
                  <a:srgbClr val="0000CC"/>
                </a:solidFill>
              </a:rPr>
              <a:t>underscore is </a:t>
            </a:r>
            <a:r>
              <a:rPr lang="en-US" sz="2000" b="1" dirty="0" smtClean="0">
                <a:solidFill>
                  <a:srgbClr val="FFFFFF"/>
                </a:solidFill>
              </a:rPr>
              <a:t>permitted.</a:t>
            </a:r>
            <a:r>
              <a:rPr lang="en-US" sz="2000" b="1" dirty="0" smtClean="0">
                <a:solidFill>
                  <a:srgbClr val="FFFF00"/>
                </a:solidFill>
              </a:rPr>
              <a:t> Moreover </a:t>
            </a:r>
            <a:r>
              <a:rPr lang="en-US" sz="2000" b="1" dirty="0" smtClean="0">
                <a:solidFill>
                  <a:srgbClr val="C00000"/>
                </a:solidFill>
              </a:rPr>
              <a:t>variable names</a:t>
            </a: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        can even </a:t>
            </a:r>
            <a:r>
              <a:rPr lang="en-US" sz="2000" b="1" dirty="0" smtClean="0"/>
              <a:t>begin with an underscore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Rules For Declaring Variables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67151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Sample :</a:t>
            </a:r>
            <a:r>
              <a:rPr lang="en-US" sz="2000" b="1" dirty="0" smtClean="0">
                <a:solidFill>
                  <a:srgbClr val="FFFFFF"/>
                </a:solidFill>
              </a:rPr>
              <a:t>	     </a:t>
            </a:r>
          </a:p>
          <a:p>
            <a:pPr lvl="2"/>
            <a:r>
              <a:rPr lang="en-US" sz="2000" b="1" dirty="0" smtClean="0">
                <a:solidFill>
                  <a:srgbClr val="FFFFFF"/>
                </a:solidFill>
              </a:rPr>
              <a:t>		</a:t>
            </a:r>
            <a:r>
              <a:rPr lang="en-US" sz="2000" b="1" dirty="0" smtClean="0">
                <a:solidFill>
                  <a:schemeClr val="bg1"/>
                </a:solidFill>
              </a:rPr>
              <a:t>float simple interest: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	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	    	</a:t>
            </a:r>
            <a:r>
              <a:rPr lang="en-US" sz="2000" b="1" dirty="0" smtClean="0">
                <a:solidFill>
                  <a:srgbClr val="C00000"/>
                </a:solidFill>
              </a:rPr>
              <a:t>float </a:t>
            </a:r>
            <a:r>
              <a:rPr lang="en-US" sz="2000" b="1" dirty="0" err="1" smtClean="0">
                <a:solidFill>
                  <a:srgbClr val="C00000"/>
                </a:solidFill>
              </a:rPr>
              <a:t>simpleinterest</a:t>
            </a:r>
            <a:r>
              <a:rPr lang="en-US" sz="2000" b="1" dirty="0" smtClean="0">
                <a:solidFill>
                  <a:srgbClr val="C00000"/>
                </a:solidFill>
              </a:rPr>
              <a:t>;</a:t>
            </a:r>
          </a:p>
          <a:p>
            <a:pPr lvl="2"/>
            <a:endParaRPr lang="en-US" sz="2000" b="1" dirty="0" smtClean="0">
              <a:solidFill>
                <a:srgbClr val="00206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	     	float </a:t>
            </a:r>
            <a:r>
              <a:rPr lang="en-US" sz="2000" b="1" dirty="0" err="1" smtClean="0">
                <a:solidFill>
                  <a:srgbClr val="002060"/>
                </a:solidFill>
              </a:rPr>
              <a:t>simple_interest</a:t>
            </a:r>
            <a:r>
              <a:rPr lang="en-US" sz="2000" b="1" dirty="0" smtClean="0">
                <a:solidFill>
                  <a:srgbClr val="002060"/>
                </a:solidFill>
              </a:rPr>
              <a:t>;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	</a:t>
            </a: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	     	</a:t>
            </a:r>
            <a:r>
              <a:rPr lang="en-US" sz="2000" b="1" dirty="0" smtClean="0">
                <a:solidFill>
                  <a:srgbClr val="FFC000"/>
                </a:solidFill>
              </a:rPr>
              <a:t>int roll no;</a:t>
            </a:r>
          </a:p>
          <a:p>
            <a:pPr lvl="2"/>
            <a:endParaRPr lang="en-US" sz="2000" b="1" dirty="0" smtClean="0">
              <a:solidFill>
                <a:srgbClr val="00206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002060"/>
                </a:solidFill>
              </a:rPr>
              <a:t>	     	</a:t>
            </a:r>
            <a:r>
              <a:rPr lang="en-US" sz="2000" b="1" dirty="0" smtClean="0"/>
              <a:t>int </a:t>
            </a:r>
            <a:r>
              <a:rPr lang="en-US" sz="2000" b="1" dirty="0" err="1" smtClean="0"/>
              <a:t>roll.no</a:t>
            </a:r>
            <a:r>
              <a:rPr lang="en-US" sz="2000" b="1" dirty="0" smtClean="0"/>
              <a:t>;</a:t>
            </a:r>
          </a:p>
          <a:p>
            <a:pPr lvl="2"/>
            <a:endParaRPr lang="en-US" sz="2000" b="1" dirty="0" smtClean="0">
              <a:solidFill>
                <a:srgbClr val="FFFF00"/>
              </a:solidFill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</a:rPr>
              <a:t>	     </a:t>
            </a:r>
            <a:endParaRPr lang="en-US" sz="2000" dirty="0" smtClean="0"/>
          </a:p>
        </p:txBody>
      </p:sp>
      <p:pic>
        <p:nvPicPr>
          <p:cNvPr id="14" name="Picture 13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2214560"/>
            <a:ext cx="357190" cy="357190"/>
          </a:xfrm>
          <a:prstGeom prst="rect">
            <a:avLst/>
          </a:prstGeom>
        </p:spPr>
      </p:pic>
      <p:pic>
        <p:nvPicPr>
          <p:cNvPr id="15" name="Picture 14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2857502"/>
            <a:ext cx="357190" cy="357190"/>
          </a:xfrm>
          <a:prstGeom prst="rect">
            <a:avLst/>
          </a:prstGeom>
        </p:spPr>
      </p:pic>
      <p:cxnSp>
        <p:nvCxnSpPr>
          <p:cNvPr id="53" name="Curved Connector 52"/>
          <p:cNvCxnSpPr/>
          <p:nvPr/>
        </p:nvCxnSpPr>
        <p:spPr>
          <a:xfrm rot="10800000" flipV="1">
            <a:off x="4071934" y="1428742"/>
            <a:ext cx="2214578" cy="357190"/>
          </a:xfrm>
          <a:prstGeom prst="curvedConnector3">
            <a:avLst>
              <a:gd name="adj1" fmla="val 99736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86512" y="1251700"/>
            <a:ext cx="22146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Space is not allowed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60" name="Picture 59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628" y="1571618"/>
            <a:ext cx="500066" cy="500066"/>
          </a:xfrm>
          <a:prstGeom prst="rect">
            <a:avLst/>
          </a:prstGeom>
        </p:spPr>
      </p:pic>
      <p:pic>
        <p:nvPicPr>
          <p:cNvPr id="61" name="Picture 60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7620" y="3429006"/>
            <a:ext cx="500066" cy="500066"/>
          </a:xfrm>
          <a:prstGeom prst="rect">
            <a:avLst/>
          </a:prstGeom>
        </p:spPr>
      </p:pic>
      <p:pic>
        <p:nvPicPr>
          <p:cNvPr id="62" name="Picture 61" descr="28028-5-red-cross-clip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7620" y="4000510"/>
            <a:ext cx="500066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24593</TotalTime>
  <Words>970</Words>
  <Application>Microsoft Office PowerPoint</Application>
  <PresentationFormat>On-screen Show (16:9)</PresentationFormat>
  <Paragraphs>387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Contents Slide Master</vt:lpstr>
      <vt:lpstr>Section Break Slide Master</vt:lpstr>
      <vt:lpstr>Office Theme</vt:lpstr>
      <vt:lpstr>Slide 1</vt:lpstr>
      <vt:lpstr>Today’s Agenda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Rules For Declaring Variables</vt:lpstr>
      <vt:lpstr>Integers Data Type</vt:lpstr>
      <vt:lpstr>Integers Data Type</vt:lpstr>
      <vt:lpstr>Integers Data Type</vt:lpstr>
      <vt:lpstr>End of Lecture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746</cp:revision>
  <dcterms:created xsi:type="dcterms:W3CDTF">2016-12-05T23:26:54Z</dcterms:created>
  <dcterms:modified xsi:type="dcterms:W3CDTF">2021-02-04T15:49:37Z</dcterms:modified>
</cp:coreProperties>
</file>