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notesMasterIdLst>
    <p:notesMasterId r:id="rId21"/>
  </p:notesMasterIdLst>
  <p:sldIdLst>
    <p:sldId id="256" r:id="rId2"/>
    <p:sldId id="257" r:id="rId3"/>
    <p:sldId id="259" r:id="rId4"/>
    <p:sldId id="280" r:id="rId5"/>
    <p:sldId id="272" r:id="rId6"/>
    <p:sldId id="261" r:id="rId7"/>
    <p:sldId id="274" r:id="rId8"/>
    <p:sldId id="275" r:id="rId9"/>
    <p:sldId id="276" r:id="rId10"/>
    <p:sldId id="263" r:id="rId11"/>
    <p:sldId id="264" r:id="rId12"/>
    <p:sldId id="270" r:id="rId13"/>
    <p:sldId id="266" r:id="rId14"/>
    <p:sldId id="281" r:id="rId15"/>
    <p:sldId id="268" r:id="rId16"/>
    <p:sldId id="284" r:id="rId17"/>
    <p:sldId id="260" r:id="rId18"/>
    <p:sldId id="283" r:id="rId19"/>
    <p:sldId id="2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7EE2"/>
    <a:srgbClr val="FFD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40"/>
    <p:restoredTop sz="84218"/>
  </p:normalViewPr>
  <p:slideViewPr>
    <p:cSldViewPr snapToGrid="0">
      <p:cViewPr varScale="1">
        <p:scale>
          <a:sx n="107" d="100"/>
          <a:sy n="107" d="100"/>
        </p:scale>
        <p:origin x="1160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68" d="100"/>
          <a:sy n="168" d="100"/>
        </p:scale>
        <p:origin x="315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4B300F-5958-439F-9377-1A54019B9CB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987DDB-F9E0-4599-8F2F-6FEBE509A8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1. Business Context</a:t>
          </a:r>
        </a:p>
      </dgm:t>
    </dgm:pt>
    <dgm:pt modelId="{E86A1F75-6304-4FB4-BAC0-7CE58D99CCFC}" type="parTrans" cxnId="{2E8D4220-72CB-4CFF-BD1F-E0595241D879}">
      <dgm:prSet/>
      <dgm:spPr/>
      <dgm:t>
        <a:bodyPr/>
        <a:lstStyle/>
        <a:p>
          <a:endParaRPr lang="en-US"/>
        </a:p>
      </dgm:t>
    </dgm:pt>
    <dgm:pt modelId="{DCC3B04D-D6D6-4223-A370-34F47F64F0AF}" type="sibTrans" cxnId="{2E8D4220-72CB-4CFF-BD1F-E0595241D87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6030DE7-C2F3-4620-A852-495BC8D17E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2. Exploratory Insights</a:t>
          </a:r>
        </a:p>
      </dgm:t>
    </dgm:pt>
    <dgm:pt modelId="{C705D250-0D7F-4644-9019-085F2FA5D8B1}" type="parTrans" cxnId="{2687E842-40CD-4795-9D5C-64499F6324DD}">
      <dgm:prSet/>
      <dgm:spPr/>
      <dgm:t>
        <a:bodyPr/>
        <a:lstStyle/>
        <a:p>
          <a:endParaRPr lang="en-US"/>
        </a:p>
      </dgm:t>
    </dgm:pt>
    <dgm:pt modelId="{A6821BC8-F635-4123-84C5-098CEF4F0C77}" type="sibTrans" cxnId="{2687E842-40CD-4795-9D5C-64499F6324D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559EC1F-0330-4FDF-8810-6348485E1E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3. Modelling Framework</a:t>
          </a:r>
        </a:p>
      </dgm:t>
    </dgm:pt>
    <dgm:pt modelId="{DBB72866-7897-470A-B34C-09EEE6D11EA4}" type="parTrans" cxnId="{DB516221-A4EE-47ED-95C4-82C10AC5B0AD}">
      <dgm:prSet/>
      <dgm:spPr/>
      <dgm:t>
        <a:bodyPr/>
        <a:lstStyle/>
        <a:p>
          <a:endParaRPr lang="en-US"/>
        </a:p>
      </dgm:t>
    </dgm:pt>
    <dgm:pt modelId="{74F091F2-387A-4C30-A6DA-110229E61DF9}" type="sibTrans" cxnId="{DB516221-A4EE-47ED-95C4-82C10AC5B0A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EF6011F-0CB6-4195-B05F-21E6DECD3C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4. Demand Forecasting</a:t>
          </a:r>
        </a:p>
      </dgm:t>
    </dgm:pt>
    <dgm:pt modelId="{A046A29A-0EFF-4EB1-AB94-2B27C3DF8200}" type="parTrans" cxnId="{16E6FA71-F390-4AB3-AA7B-9950D699818F}">
      <dgm:prSet/>
      <dgm:spPr/>
      <dgm:t>
        <a:bodyPr/>
        <a:lstStyle/>
        <a:p>
          <a:endParaRPr lang="en-US"/>
        </a:p>
      </dgm:t>
    </dgm:pt>
    <dgm:pt modelId="{F555E858-DD51-408E-A9DD-7F780228D9AA}" type="sibTrans" cxnId="{16E6FA71-F390-4AB3-AA7B-9950D699818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F888EB3-F6B8-4B5A-9CCF-0CFE8C057C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5. Implementation Roadmap</a:t>
          </a:r>
        </a:p>
      </dgm:t>
    </dgm:pt>
    <dgm:pt modelId="{DAFFECA4-C1EE-4E09-973C-9DDE82B08CFC}" type="parTrans" cxnId="{0B2492E4-527A-4115-8137-2C523F663129}">
      <dgm:prSet/>
      <dgm:spPr/>
      <dgm:t>
        <a:bodyPr/>
        <a:lstStyle/>
        <a:p>
          <a:endParaRPr lang="en-US"/>
        </a:p>
      </dgm:t>
    </dgm:pt>
    <dgm:pt modelId="{AF1783A3-95B9-40B8-9213-A79F8663D631}" type="sibTrans" cxnId="{0B2492E4-527A-4115-8137-2C523F66312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5C4B58A-C699-4248-A960-E8528FED09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6. Conclusion</a:t>
          </a:r>
        </a:p>
      </dgm:t>
    </dgm:pt>
    <dgm:pt modelId="{D9769270-7CE8-42F0-B61F-56F758BFA719}" type="parTrans" cxnId="{6890D408-ECBD-4A84-B229-96FBCCD3B1E2}">
      <dgm:prSet/>
      <dgm:spPr/>
      <dgm:t>
        <a:bodyPr/>
        <a:lstStyle/>
        <a:p>
          <a:endParaRPr lang="en-US"/>
        </a:p>
      </dgm:t>
    </dgm:pt>
    <dgm:pt modelId="{456A0188-34EC-4312-8567-58074CD9BE79}" type="sibTrans" cxnId="{6890D408-ECBD-4A84-B229-96FBCCD3B1E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2745701-4544-40C0-9BFE-393CC00A1A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7. Q&amp;A</a:t>
          </a:r>
        </a:p>
      </dgm:t>
    </dgm:pt>
    <dgm:pt modelId="{E1823F1A-B36A-4D3C-971E-E83F7F409F7C}" type="parTrans" cxnId="{552A5605-86A4-4CDE-8D3E-899A52984209}">
      <dgm:prSet/>
      <dgm:spPr/>
      <dgm:t>
        <a:bodyPr/>
        <a:lstStyle/>
        <a:p>
          <a:endParaRPr lang="en-US"/>
        </a:p>
      </dgm:t>
    </dgm:pt>
    <dgm:pt modelId="{D98B6133-21DC-463E-85F1-CA3B8846B9CC}" type="sibTrans" cxnId="{552A5605-86A4-4CDE-8D3E-899A5298420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5290C36-D4B3-4EC7-8646-EFDC32D99D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dirty="0">
              <a:latin typeface="Calibri" panose="020F0502020204030204" pitchFamily="34" charset="0"/>
              <a:cs typeface="Calibri" panose="020F0502020204030204" pitchFamily="34" charset="0"/>
            </a:rPr>
            <a:t>Appendix: Technical backup if required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7D91D1F-2C0D-4102-955F-5E5CEB4F7A9E}" type="parTrans" cxnId="{1054547A-88DF-43DC-B0D6-98A8C91D6709}">
      <dgm:prSet/>
      <dgm:spPr/>
      <dgm:t>
        <a:bodyPr/>
        <a:lstStyle/>
        <a:p>
          <a:endParaRPr lang="en-US"/>
        </a:p>
      </dgm:t>
    </dgm:pt>
    <dgm:pt modelId="{BEBE8DD6-E484-428C-AA55-353C419FE9E8}" type="sibTrans" cxnId="{1054547A-88DF-43DC-B0D6-98A8C91D6709}">
      <dgm:prSet/>
      <dgm:spPr/>
      <dgm:t>
        <a:bodyPr/>
        <a:lstStyle/>
        <a:p>
          <a:endParaRPr lang="en-US"/>
        </a:p>
      </dgm:t>
    </dgm:pt>
    <dgm:pt modelId="{3C8C8E9C-24B6-413B-996A-19F8BD2660D5}" type="pres">
      <dgm:prSet presAssocID="{E34B300F-5958-439F-9377-1A54019B9CBD}" presName="root" presStyleCnt="0">
        <dgm:presLayoutVars>
          <dgm:dir/>
          <dgm:resizeHandles val="exact"/>
        </dgm:presLayoutVars>
      </dgm:prSet>
      <dgm:spPr/>
    </dgm:pt>
    <dgm:pt modelId="{55323F11-EADC-4F00-B4AC-E91125FE3EC1}" type="pres">
      <dgm:prSet presAssocID="{E34B300F-5958-439F-9377-1A54019B9CBD}" presName="container" presStyleCnt="0">
        <dgm:presLayoutVars>
          <dgm:dir/>
          <dgm:resizeHandles val="exact"/>
        </dgm:presLayoutVars>
      </dgm:prSet>
      <dgm:spPr/>
    </dgm:pt>
    <dgm:pt modelId="{37D23E07-0485-40D0-89AD-4D66CF8EE59C}" type="pres">
      <dgm:prSet presAssocID="{33987DDB-F9E0-4599-8F2F-6FEBE509A872}" presName="compNode" presStyleCnt="0"/>
      <dgm:spPr/>
    </dgm:pt>
    <dgm:pt modelId="{35BA20F2-652F-4830-836E-21EF09DC411F}" type="pres">
      <dgm:prSet presAssocID="{33987DDB-F9E0-4599-8F2F-6FEBE509A872}" presName="iconBgRect" presStyleLbl="bgShp" presStyleIdx="0" presStyleCnt="8"/>
      <dgm:spPr>
        <a:solidFill>
          <a:srgbClr val="267EE2"/>
        </a:solidFill>
      </dgm:spPr>
    </dgm:pt>
    <dgm:pt modelId="{DD232C84-86A6-406B-B594-4745F10572E8}" type="pres">
      <dgm:prSet presAssocID="{33987DDB-F9E0-4599-8F2F-6FEBE509A872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459981FD-2A2E-44D9-BC0A-EEE545ABF8C0}" type="pres">
      <dgm:prSet presAssocID="{33987DDB-F9E0-4599-8F2F-6FEBE509A872}" presName="spaceRect" presStyleCnt="0"/>
      <dgm:spPr/>
    </dgm:pt>
    <dgm:pt modelId="{7ACA695A-3712-41F4-9479-95A3422CCA68}" type="pres">
      <dgm:prSet presAssocID="{33987DDB-F9E0-4599-8F2F-6FEBE509A872}" presName="textRect" presStyleLbl="revTx" presStyleIdx="0" presStyleCnt="8">
        <dgm:presLayoutVars>
          <dgm:chMax val="1"/>
          <dgm:chPref val="1"/>
        </dgm:presLayoutVars>
      </dgm:prSet>
      <dgm:spPr/>
    </dgm:pt>
    <dgm:pt modelId="{BA90EAF6-2AE0-4E1C-9787-D2CFDAA23805}" type="pres">
      <dgm:prSet presAssocID="{DCC3B04D-D6D6-4223-A370-34F47F64F0AF}" presName="sibTrans" presStyleLbl="sibTrans2D1" presStyleIdx="0" presStyleCnt="0"/>
      <dgm:spPr/>
    </dgm:pt>
    <dgm:pt modelId="{CA60F2E9-3DF9-4C52-9627-807EC231419E}" type="pres">
      <dgm:prSet presAssocID="{F6030DE7-C2F3-4620-A852-495BC8D17E51}" presName="compNode" presStyleCnt="0"/>
      <dgm:spPr/>
    </dgm:pt>
    <dgm:pt modelId="{378A86BA-66E3-43B3-A586-48BEADB4BBFC}" type="pres">
      <dgm:prSet presAssocID="{F6030DE7-C2F3-4620-A852-495BC8D17E51}" presName="iconBgRect" presStyleLbl="bgShp" presStyleIdx="1" presStyleCnt="8"/>
      <dgm:spPr>
        <a:solidFill>
          <a:srgbClr val="267EE2"/>
        </a:solidFill>
      </dgm:spPr>
    </dgm:pt>
    <dgm:pt modelId="{DDDB76CE-218D-43B4-9F45-5006FC886C18}" type="pres">
      <dgm:prSet presAssocID="{F6030DE7-C2F3-4620-A852-495BC8D17E51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40F3EE2-0DAB-425A-87F4-6F4E718998F8}" type="pres">
      <dgm:prSet presAssocID="{F6030DE7-C2F3-4620-A852-495BC8D17E51}" presName="spaceRect" presStyleCnt="0"/>
      <dgm:spPr/>
    </dgm:pt>
    <dgm:pt modelId="{BA406A29-710E-41FC-9462-3356770A6354}" type="pres">
      <dgm:prSet presAssocID="{F6030DE7-C2F3-4620-A852-495BC8D17E51}" presName="textRect" presStyleLbl="revTx" presStyleIdx="1" presStyleCnt="8">
        <dgm:presLayoutVars>
          <dgm:chMax val="1"/>
          <dgm:chPref val="1"/>
        </dgm:presLayoutVars>
      </dgm:prSet>
      <dgm:spPr/>
    </dgm:pt>
    <dgm:pt modelId="{AD60BBB6-0E5A-4A23-86AF-89D31B356D9C}" type="pres">
      <dgm:prSet presAssocID="{A6821BC8-F635-4123-84C5-098CEF4F0C77}" presName="sibTrans" presStyleLbl="sibTrans2D1" presStyleIdx="0" presStyleCnt="0"/>
      <dgm:spPr/>
    </dgm:pt>
    <dgm:pt modelId="{C2F54DCE-21F7-48C3-814D-8FAD30C12D48}" type="pres">
      <dgm:prSet presAssocID="{8559EC1F-0330-4FDF-8810-6348485E1E9B}" presName="compNode" presStyleCnt="0"/>
      <dgm:spPr/>
    </dgm:pt>
    <dgm:pt modelId="{E9B93D83-0A91-471F-80DC-F1C0E7C8B349}" type="pres">
      <dgm:prSet presAssocID="{8559EC1F-0330-4FDF-8810-6348485E1E9B}" presName="iconBgRect" presStyleLbl="bgShp" presStyleIdx="2" presStyleCnt="8"/>
      <dgm:spPr>
        <a:solidFill>
          <a:srgbClr val="267EE2"/>
        </a:solidFill>
      </dgm:spPr>
    </dgm:pt>
    <dgm:pt modelId="{776AC962-EEF0-46C7-9528-E64C7716BAC0}" type="pres">
      <dgm:prSet presAssocID="{8559EC1F-0330-4FDF-8810-6348485E1E9B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C1A6242-444A-475B-B24F-D6EFFE3F9133}" type="pres">
      <dgm:prSet presAssocID="{8559EC1F-0330-4FDF-8810-6348485E1E9B}" presName="spaceRect" presStyleCnt="0"/>
      <dgm:spPr/>
    </dgm:pt>
    <dgm:pt modelId="{4E84F316-577C-46FA-A043-B5E5DCBBBCC5}" type="pres">
      <dgm:prSet presAssocID="{8559EC1F-0330-4FDF-8810-6348485E1E9B}" presName="textRect" presStyleLbl="revTx" presStyleIdx="2" presStyleCnt="8">
        <dgm:presLayoutVars>
          <dgm:chMax val="1"/>
          <dgm:chPref val="1"/>
        </dgm:presLayoutVars>
      </dgm:prSet>
      <dgm:spPr/>
    </dgm:pt>
    <dgm:pt modelId="{232B982F-717C-498A-A5B0-5C0E589C01F7}" type="pres">
      <dgm:prSet presAssocID="{74F091F2-387A-4C30-A6DA-110229E61DF9}" presName="sibTrans" presStyleLbl="sibTrans2D1" presStyleIdx="0" presStyleCnt="0"/>
      <dgm:spPr/>
    </dgm:pt>
    <dgm:pt modelId="{E2710328-A73E-429B-8B25-FF61B59A51BD}" type="pres">
      <dgm:prSet presAssocID="{3EF6011F-0CB6-4195-B05F-21E6DECD3C5F}" presName="compNode" presStyleCnt="0"/>
      <dgm:spPr/>
    </dgm:pt>
    <dgm:pt modelId="{11DD877C-020F-4B5E-9598-79FD1B867F04}" type="pres">
      <dgm:prSet presAssocID="{3EF6011F-0CB6-4195-B05F-21E6DECD3C5F}" presName="iconBgRect" presStyleLbl="bgShp" presStyleIdx="3" presStyleCnt="8"/>
      <dgm:spPr>
        <a:solidFill>
          <a:srgbClr val="267EE2"/>
        </a:solidFill>
      </dgm:spPr>
    </dgm:pt>
    <dgm:pt modelId="{BB0A0793-7361-4D69-9FFA-C566CC90D64B}" type="pres">
      <dgm:prSet presAssocID="{3EF6011F-0CB6-4195-B05F-21E6DECD3C5F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ADB9455-0068-4D8E-8695-50EDCA2464C5}" type="pres">
      <dgm:prSet presAssocID="{3EF6011F-0CB6-4195-B05F-21E6DECD3C5F}" presName="spaceRect" presStyleCnt="0"/>
      <dgm:spPr/>
    </dgm:pt>
    <dgm:pt modelId="{E8E8914D-5836-41D8-B054-5D85A8A6D34A}" type="pres">
      <dgm:prSet presAssocID="{3EF6011F-0CB6-4195-B05F-21E6DECD3C5F}" presName="textRect" presStyleLbl="revTx" presStyleIdx="3" presStyleCnt="8">
        <dgm:presLayoutVars>
          <dgm:chMax val="1"/>
          <dgm:chPref val="1"/>
        </dgm:presLayoutVars>
      </dgm:prSet>
      <dgm:spPr/>
    </dgm:pt>
    <dgm:pt modelId="{7E3741E2-F3BD-481F-9156-112A8CB98A93}" type="pres">
      <dgm:prSet presAssocID="{F555E858-DD51-408E-A9DD-7F780228D9AA}" presName="sibTrans" presStyleLbl="sibTrans2D1" presStyleIdx="0" presStyleCnt="0"/>
      <dgm:spPr/>
    </dgm:pt>
    <dgm:pt modelId="{C0872C4A-760F-4B38-B12D-1222D298B2A4}" type="pres">
      <dgm:prSet presAssocID="{0F888EB3-F6B8-4B5A-9CCF-0CFE8C057CEA}" presName="compNode" presStyleCnt="0"/>
      <dgm:spPr/>
    </dgm:pt>
    <dgm:pt modelId="{826BECEA-B684-4A7B-87C0-74A6CC1EC915}" type="pres">
      <dgm:prSet presAssocID="{0F888EB3-F6B8-4B5A-9CCF-0CFE8C057CEA}" presName="iconBgRect" presStyleLbl="bgShp" presStyleIdx="4" presStyleCnt="8"/>
      <dgm:spPr>
        <a:solidFill>
          <a:srgbClr val="267EE2"/>
        </a:solidFill>
      </dgm:spPr>
    </dgm:pt>
    <dgm:pt modelId="{0B38C147-3561-47B0-AFB6-5EA81E437E08}" type="pres">
      <dgm:prSet presAssocID="{0F888EB3-F6B8-4B5A-9CCF-0CFE8C057CEA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8C8D244-A374-4343-9A21-BA8CA537BB84}" type="pres">
      <dgm:prSet presAssocID="{0F888EB3-F6B8-4B5A-9CCF-0CFE8C057CEA}" presName="spaceRect" presStyleCnt="0"/>
      <dgm:spPr/>
    </dgm:pt>
    <dgm:pt modelId="{87FEAAF0-7724-41EF-9037-18F74078FF63}" type="pres">
      <dgm:prSet presAssocID="{0F888EB3-F6B8-4B5A-9CCF-0CFE8C057CEA}" presName="textRect" presStyleLbl="revTx" presStyleIdx="4" presStyleCnt="8">
        <dgm:presLayoutVars>
          <dgm:chMax val="1"/>
          <dgm:chPref val="1"/>
        </dgm:presLayoutVars>
      </dgm:prSet>
      <dgm:spPr/>
    </dgm:pt>
    <dgm:pt modelId="{D23C6B0A-3EAF-4AD1-9735-BB0BB223F588}" type="pres">
      <dgm:prSet presAssocID="{AF1783A3-95B9-40B8-9213-A79F8663D631}" presName="sibTrans" presStyleLbl="sibTrans2D1" presStyleIdx="0" presStyleCnt="0"/>
      <dgm:spPr/>
    </dgm:pt>
    <dgm:pt modelId="{1161BAEF-420F-425A-BFF7-4606AAE475D8}" type="pres">
      <dgm:prSet presAssocID="{75C4B58A-C699-4248-A960-E8528FED092F}" presName="compNode" presStyleCnt="0"/>
      <dgm:spPr/>
    </dgm:pt>
    <dgm:pt modelId="{EA9A1DE3-C9B8-427A-A2A4-36E9A4A4428E}" type="pres">
      <dgm:prSet presAssocID="{75C4B58A-C699-4248-A960-E8528FED092F}" presName="iconBgRect" presStyleLbl="bgShp" presStyleIdx="5" presStyleCnt="8"/>
      <dgm:spPr>
        <a:solidFill>
          <a:srgbClr val="267EE2"/>
        </a:solidFill>
      </dgm:spPr>
    </dgm:pt>
    <dgm:pt modelId="{0E17F0B4-02DA-46F8-87D2-F7695CD98091}" type="pres">
      <dgm:prSet presAssocID="{75C4B58A-C699-4248-A960-E8528FED092F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3322D085-232C-4701-82D5-3A8CF0D7F218}" type="pres">
      <dgm:prSet presAssocID="{75C4B58A-C699-4248-A960-E8528FED092F}" presName="spaceRect" presStyleCnt="0"/>
      <dgm:spPr/>
    </dgm:pt>
    <dgm:pt modelId="{56AE3573-A11D-4B3B-ACFE-71B659F30F9C}" type="pres">
      <dgm:prSet presAssocID="{75C4B58A-C699-4248-A960-E8528FED092F}" presName="textRect" presStyleLbl="revTx" presStyleIdx="5" presStyleCnt="8">
        <dgm:presLayoutVars>
          <dgm:chMax val="1"/>
          <dgm:chPref val="1"/>
        </dgm:presLayoutVars>
      </dgm:prSet>
      <dgm:spPr/>
    </dgm:pt>
    <dgm:pt modelId="{E37EF329-FA21-4291-B844-7D29AAB4EC37}" type="pres">
      <dgm:prSet presAssocID="{456A0188-34EC-4312-8567-58074CD9BE79}" presName="sibTrans" presStyleLbl="sibTrans2D1" presStyleIdx="0" presStyleCnt="0"/>
      <dgm:spPr/>
    </dgm:pt>
    <dgm:pt modelId="{1E42A588-5389-4F55-9312-C55A03CE0BC0}" type="pres">
      <dgm:prSet presAssocID="{32745701-4544-40C0-9BFE-393CC00A1ADE}" presName="compNode" presStyleCnt="0"/>
      <dgm:spPr/>
    </dgm:pt>
    <dgm:pt modelId="{B2883B67-9865-48ED-A441-38CCC9959C64}" type="pres">
      <dgm:prSet presAssocID="{32745701-4544-40C0-9BFE-393CC00A1ADE}" presName="iconBgRect" presStyleLbl="bgShp" presStyleIdx="6" presStyleCnt="8"/>
      <dgm:spPr>
        <a:solidFill>
          <a:srgbClr val="267EE2"/>
        </a:solidFill>
      </dgm:spPr>
    </dgm:pt>
    <dgm:pt modelId="{A92F7516-1632-4292-B9D6-46B0FD6F01F9}" type="pres">
      <dgm:prSet presAssocID="{32745701-4544-40C0-9BFE-393CC00A1ADE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FB11B427-4AE2-4BC3-A841-2CE21EAB1D82}" type="pres">
      <dgm:prSet presAssocID="{32745701-4544-40C0-9BFE-393CC00A1ADE}" presName="spaceRect" presStyleCnt="0"/>
      <dgm:spPr/>
    </dgm:pt>
    <dgm:pt modelId="{573527FD-59EF-4970-A4EE-F61628FC2813}" type="pres">
      <dgm:prSet presAssocID="{32745701-4544-40C0-9BFE-393CC00A1ADE}" presName="textRect" presStyleLbl="revTx" presStyleIdx="6" presStyleCnt="8">
        <dgm:presLayoutVars>
          <dgm:chMax val="1"/>
          <dgm:chPref val="1"/>
        </dgm:presLayoutVars>
      </dgm:prSet>
      <dgm:spPr/>
    </dgm:pt>
    <dgm:pt modelId="{24EE0711-1DC1-4CCA-A5B4-1B76F57F7DA8}" type="pres">
      <dgm:prSet presAssocID="{D98B6133-21DC-463E-85F1-CA3B8846B9CC}" presName="sibTrans" presStyleLbl="sibTrans2D1" presStyleIdx="0" presStyleCnt="0"/>
      <dgm:spPr/>
    </dgm:pt>
    <dgm:pt modelId="{03C1A869-1AB1-49E2-ADB7-6D87C8569DA7}" type="pres">
      <dgm:prSet presAssocID="{15290C36-D4B3-4EC7-8646-EFDC32D99D53}" presName="compNode" presStyleCnt="0"/>
      <dgm:spPr/>
    </dgm:pt>
    <dgm:pt modelId="{DA1AA2B8-5436-42E3-A396-E06A8D620523}" type="pres">
      <dgm:prSet presAssocID="{15290C36-D4B3-4EC7-8646-EFDC32D99D53}" presName="iconBgRect" presStyleLbl="bgShp" presStyleIdx="7" presStyleCnt="8"/>
      <dgm:spPr>
        <a:solidFill>
          <a:srgbClr val="267EE2"/>
        </a:solidFill>
      </dgm:spPr>
    </dgm:pt>
    <dgm:pt modelId="{D3622BB9-CD73-4B2C-AEFD-9499057D5D2B}" type="pres">
      <dgm:prSet presAssocID="{15290C36-D4B3-4EC7-8646-EFDC32D99D53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F5E94B7-1E77-4251-A2B4-AB81DAADF2D4}" type="pres">
      <dgm:prSet presAssocID="{15290C36-D4B3-4EC7-8646-EFDC32D99D53}" presName="spaceRect" presStyleCnt="0"/>
      <dgm:spPr/>
    </dgm:pt>
    <dgm:pt modelId="{BE2CD101-B623-44B2-B680-981C98B7EB32}" type="pres">
      <dgm:prSet presAssocID="{15290C36-D4B3-4EC7-8646-EFDC32D99D53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037A8502-97CC-4CFD-9958-E80EA83A0848}" type="presOf" srcId="{AF1783A3-95B9-40B8-9213-A79F8663D631}" destId="{D23C6B0A-3EAF-4AD1-9735-BB0BB223F588}" srcOrd="0" destOrd="0" presId="urn:microsoft.com/office/officeart/2018/2/layout/IconCircleList"/>
    <dgm:cxn modelId="{552A5605-86A4-4CDE-8D3E-899A52984209}" srcId="{E34B300F-5958-439F-9377-1A54019B9CBD}" destId="{32745701-4544-40C0-9BFE-393CC00A1ADE}" srcOrd="6" destOrd="0" parTransId="{E1823F1A-B36A-4D3C-971E-E83F7F409F7C}" sibTransId="{D98B6133-21DC-463E-85F1-CA3B8846B9CC}"/>
    <dgm:cxn modelId="{6890D408-ECBD-4A84-B229-96FBCCD3B1E2}" srcId="{E34B300F-5958-439F-9377-1A54019B9CBD}" destId="{75C4B58A-C699-4248-A960-E8528FED092F}" srcOrd="5" destOrd="0" parTransId="{D9769270-7CE8-42F0-B61F-56F758BFA719}" sibTransId="{456A0188-34EC-4312-8567-58074CD9BE79}"/>
    <dgm:cxn modelId="{99C5530C-DBC3-4A14-AD47-1021224FC5E4}" type="presOf" srcId="{0F888EB3-F6B8-4B5A-9CCF-0CFE8C057CEA}" destId="{87FEAAF0-7724-41EF-9037-18F74078FF63}" srcOrd="0" destOrd="0" presId="urn:microsoft.com/office/officeart/2018/2/layout/IconCircleList"/>
    <dgm:cxn modelId="{EA654D16-D339-4647-8E3C-BE0A9B55C0DE}" type="presOf" srcId="{8559EC1F-0330-4FDF-8810-6348485E1E9B}" destId="{4E84F316-577C-46FA-A043-B5E5DCBBBCC5}" srcOrd="0" destOrd="0" presId="urn:microsoft.com/office/officeart/2018/2/layout/IconCircleList"/>
    <dgm:cxn modelId="{2E8D4220-72CB-4CFF-BD1F-E0595241D879}" srcId="{E34B300F-5958-439F-9377-1A54019B9CBD}" destId="{33987DDB-F9E0-4599-8F2F-6FEBE509A872}" srcOrd="0" destOrd="0" parTransId="{E86A1F75-6304-4FB4-BAC0-7CE58D99CCFC}" sibTransId="{DCC3B04D-D6D6-4223-A370-34F47F64F0AF}"/>
    <dgm:cxn modelId="{DB516221-A4EE-47ED-95C4-82C10AC5B0AD}" srcId="{E34B300F-5958-439F-9377-1A54019B9CBD}" destId="{8559EC1F-0330-4FDF-8810-6348485E1E9B}" srcOrd="2" destOrd="0" parTransId="{DBB72866-7897-470A-B34C-09EEE6D11EA4}" sibTransId="{74F091F2-387A-4C30-A6DA-110229E61DF9}"/>
    <dgm:cxn modelId="{17740E2A-358D-4881-B15D-2974789CE4FA}" type="presOf" srcId="{D98B6133-21DC-463E-85F1-CA3B8846B9CC}" destId="{24EE0711-1DC1-4CCA-A5B4-1B76F57F7DA8}" srcOrd="0" destOrd="0" presId="urn:microsoft.com/office/officeart/2018/2/layout/IconCircleList"/>
    <dgm:cxn modelId="{0B210631-2BFB-47BA-AE4E-0DED3CEFE42E}" type="presOf" srcId="{E34B300F-5958-439F-9377-1A54019B9CBD}" destId="{3C8C8E9C-24B6-413B-996A-19F8BD2660D5}" srcOrd="0" destOrd="0" presId="urn:microsoft.com/office/officeart/2018/2/layout/IconCircleList"/>
    <dgm:cxn modelId="{CFB06242-DFE1-4708-B4CF-1052C91B8492}" type="presOf" srcId="{F6030DE7-C2F3-4620-A852-495BC8D17E51}" destId="{BA406A29-710E-41FC-9462-3356770A6354}" srcOrd="0" destOrd="0" presId="urn:microsoft.com/office/officeart/2018/2/layout/IconCircleList"/>
    <dgm:cxn modelId="{2687E842-40CD-4795-9D5C-64499F6324DD}" srcId="{E34B300F-5958-439F-9377-1A54019B9CBD}" destId="{F6030DE7-C2F3-4620-A852-495BC8D17E51}" srcOrd="1" destOrd="0" parTransId="{C705D250-0D7F-4644-9019-085F2FA5D8B1}" sibTransId="{A6821BC8-F635-4123-84C5-098CEF4F0C77}"/>
    <dgm:cxn modelId="{4129FD42-E911-4B50-B76A-8B694CDC1789}" type="presOf" srcId="{456A0188-34EC-4312-8567-58074CD9BE79}" destId="{E37EF329-FA21-4291-B844-7D29AAB4EC37}" srcOrd="0" destOrd="0" presId="urn:microsoft.com/office/officeart/2018/2/layout/IconCircleList"/>
    <dgm:cxn modelId="{FD285156-2D3C-4D2F-B909-C55BA709259F}" type="presOf" srcId="{3EF6011F-0CB6-4195-B05F-21E6DECD3C5F}" destId="{E8E8914D-5836-41D8-B054-5D85A8A6D34A}" srcOrd="0" destOrd="0" presId="urn:microsoft.com/office/officeart/2018/2/layout/IconCircleList"/>
    <dgm:cxn modelId="{A10EB66E-B780-402F-9EF0-7275F3E7612C}" type="presOf" srcId="{75C4B58A-C699-4248-A960-E8528FED092F}" destId="{56AE3573-A11D-4B3B-ACFE-71B659F30F9C}" srcOrd="0" destOrd="0" presId="urn:microsoft.com/office/officeart/2018/2/layout/IconCircleList"/>
    <dgm:cxn modelId="{16E6FA71-F390-4AB3-AA7B-9950D699818F}" srcId="{E34B300F-5958-439F-9377-1A54019B9CBD}" destId="{3EF6011F-0CB6-4195-B05F-21E6DECD3C5F}" srcOrd="3" destOrd="0" parTransId="{A046A29A-0EFF-4EB1-AB94-2B27C3DF8200}" sibTransId="{F555E858-DD51-408E-A9DD-7F780228D9AA}"/>
    <dgm:cxn modelId="{9A88D073-9330-43C0-983D-629B827A883F}" type="presOf" srcId="{F555E858-DD51-408E-A9DD-7F780228D9AA}" destId="{7E3741E2-F3BD-481F-9156-112A8CB98A93}" srcOrd="0" destOrd="0" presId="urn:microsoft.com/office/officeart/2018/2/layout/IconCircleList"/>
    <dgm:cxn modelId="{1054547A-88DF-43DC-B0D6-98A8C91D6709}" srcId="{E34B300F-5958-439F-9377-1A54019B9CBD}" destId="{15290C36-D4B3-4EC7-8646-EFDC32D99D53}" srcOrd="7" destOrd="0" parTransId="{F7D91D1F-2C0D-4102-955F-5E5CEB4F7A9E}" sibTransId="{BEBE8DD6-E484-428C-AA55-353C419FE9E8}"/>
    <dgm:cxn modelId="{D9A8747D-EB87-45E6-9CB6-456FA3030A6F}" type="presOf" srcId="{74F091F2-387A-4C30-A6DA-110229E61DF9}" destId="{232B982F-717C-498A-A5B0-5C0E589C01F7}" srcOrd="0" destOrd="0" presId="urn:microsoft.com/office/officeart/2018/2/layout/IconCircleList"/>
    <dgm:cxn modelId="{33904BB2-3EEA-462D-A1FF-10F1A0774E55}" type="presOf" srcId="{DCC3B04D-D6D6-4223-A370-34F47F64F0AF}" destId="{BA90EAF6-2AE0-4E1C-9787-D2CFDAA23805}" srcOrd="0" destOrd="0" presId="urn:microsoft.com/office/officeart/2018/2/layout/IconCircleList"/>
    <dgm:cxn modelId="{C85764D5-DD2A-444B-86CA-60EAD200CB02}" type="presOf" srcId="{32745701-4544-40C0-9BFE-393CC00A1ADE}" destId="{573527FD-59EF-4970-A4EE-F61628FC2813}" srcOrd="0" destOrd="0" presId="urn:microsoft.com/office/officeart/2018/2/layout/IconCircleList"/>
    <dgm:cxn modelId="{0B2492E4-527A-4115-8137-2C523F663129}" srcId="{E34B300F-5958-439F-9377-1A54019B9CBD}" destId="{0F888EB3-F6B8-4B5A-9CCF-0CFE8C057CEA}" srcOrd="4" destOrd="0" parTransId="{DAFFECA4-C1EE-4E09-973C-9DDE82B08CFC}" sibTransId="{AF1783A3-95B9-40B8-9213-A79F8663D631}"/>
    <dgm:cxn modelId="{E3CD0EE8-5DFB-4798-8AA2-4406AFC24144}" type="presOf" srcId="{33987DDB-F9E0-4599-8F2F-6FEBE509A872}" destId="{7ACA695A-3712-41F4-9479-95A3422CCA68}" srcOrd="0" destOrd="0" presId="urn:microsoft.com/office/officeart/2018/2/layout/IconCircleList"/>
    <dgm:cxn modelId="{0F4F67F4-7F0C-42AC-B46E-980F019B98B6}" type="presOf" srcId="{A6821BC8-F635-4123-84C5-098CEF4F0C77}" destId="{AD60BBB6-0E5A-4A23-86AF-89D31B356D9C}" srcOrd="0" destOrd="0" presId="urn:microsoft.com/office/officeart/2018/2/layout/IconCircleList"/>
    <dgm:cxn modelId="{D0A7B5F7-896F-4E0B-8A9D-732F5D0F967D}" type="presOf" srcId="{15290C36-D4B3-4EC7-8646-EFDC32D99D53}" destId="{BE2CD101-B623-44B2-B680-981C98B7EB32}" srcOrd="0" destOrd="0" presId="urn:microsoft.com/office/officeart/2018/2/layout/IconCircleList"/>
    <dgm:cxn modelId="{ECA5C9EA-6624-49DB-81CC-1836BA787CE4}" type="presParOf" srcId="{3C8C8E9C-24B6-413B-996A-19F8BD2660D5}" destId="{55323F11-EADC-4F00-B4AC-E91125FE3EC1}" srcOrd="0" destOrd="0" presId="urn:microsoft.com/office/officeart/2018/2/layout/IconCircleList"/>
    <dgm:cxn modelId="{0729445D-A26B-4E0D-B01A-8BAEE6D6E867}" type="presParOf" srcId="{55323F11-EADC-4F00-B4AC-E91125FE3EC1}" destId="{37D23E07-0485-40D0-89AD-4D66CF8EE59C}" srcOrd="0" destOrd="0" presId="urn:microsoft.com/office/officeart/2018/2/layout/IconCircleList"/>
    <dgm:cxn modelId="{73E488A0-9877-42E7-8DD1-6FF8D2F13196}" type="presParOf" srcId="{37D23E07-0485-40D0-89AD-4D66CF8EE59C}" destId="{35BA20F2-652F-4830-836E-21EF09DC411F}" srcOrd="0" destOrd="0" presId="urn:microsoft.com/office/officeart/2018/2/layout/IconCircleList"/>
    <dgm:cxn modelId="{4E369910-03EF-48F8-99A2-7150633F68F9}" type="presParOf" srcId="{37D23E07-0485-40D0-89AD-4D66CF8EE59C}" destId="{DD232C84-86A6-406B-B594-4745F10572E8}" srcOrd="1" destOrd="0" presId="urn:microsoft.com/office/officeart/2018/2/layout/IconCircleList"/>
    <dgm:cxn modelId="{4E215D02-6F66-46ED-B509-A207F3C2A5CA}" type="presParOf" srcId="{37D23E07-0485-40D0-89AD-4D66CF8EE59C}" destId="{459981FD-2A2E-44D9-BC0A-EEE545ABF8C0}" srcOrd="2" destOrd="0" presId="urn:microsoft.com/office/officeart/2018/2/layout/IconCircleList"/>
    <dgm:cxn modelId="{F905A081-6EB0-4EEE-8219-8F9BB3B6FA7B}" type="presParOf" srcId="{37D23E07-0485-40D0-89AD-4D66CF8EE59C}" destId="{7ACA695A-3712-41F4-9479-95A3422CCA68}" srcOrd="3" destOrd="0" presId="urn:microsoft.com/office/officeart/2018/2/layout/IconCircleList"/>
    <dgm:cxn modelId="{3659E9F3-FE45-421E-ADC2-A89A67C550B1}" type="presParOf" srcId="{55323F11-EADC-4F00-B4AC-E91125FE3EC1}" destId="{BA90EAF6-2AE0-4E1C-9787-D2CFDAA23805}" srcOrd="1" destOrd="0" presId="urn:microsoft.com/office/officeart/2018/2/layout/IconCircleList"/>
    <dgm:cxn modelId="{631B4CDA-3534-490A-B286-11A63B4D0AAE}" type="presParOf" srcId="{55323F11-EADC-4F00-B4AC-E91125FE3EC1}" destId="{CA60F2E9-3DF9-4C52-9627-807EC231419E}" srcOrd="2" destOrd="0" presId="urn:microsoft.com/office/officeart/2018/2/layout/IconCircleList"/>
    <dgm:cxn modelId="{FC1A0C15-6824-4055-A0C9-6842DC33CBD1}" type="presParOf" srcId="{CA60F2E9-3DF9-4C52-9627-807EC231419E}" destId="{378A86BA-66E3-43B3-A586-48BEADB4BBFC}" srcOrd="0" destOrd="0" presId="urn:microsoft.com/office/officeart/2018/2/layout/IconCircleList"/>
    <dgm:cxn modelId="{E85978FE-5DFB-4967-8409-77CFCE1DD2AC}" type="presParOf" srcId="{CA60F2E9-3DF9-4C52-9627-807EC231419E}" destId="{DDDB76CE-218D-43B4-9F45-5006FC886C18}" srcOrd="1" destOrd="0" presId="urn:microsoft.com/office/officeart/2018/2/layout/IconCircleList"/>
    <dgm:cxn modelId="{82E5C3A6-A20A-4F80-85FE-14EE8EB05FCD}" type="presParOf" srcId="{CA60F2E9-3DF9-4C52-9627-807EC231419E}" destId="{740F3EE2-0DAB-425A-87F4-6F4E718998F8}" srcOrd="2" destOrd="0" presId="urn:microsoft.com/office/officeart/2018/2/layout/IconCircleList"/>
    <dgm:cxn modelId="{771844CF-9668-4554-9D58-A866EE8CDF66}" type="presParOf" srcId="{CA60F2E9-3DF9-4C52-9627-807EC231419E}" destId="{BA406A29-710E-41FC-9462-3356770A6354}" srcOrd="3" destOrd="0" presId="urn:microsoft.com/office/officeart/2018/2/layout/IconCircleList"/>
    <dgm:cxn modelId="{2C104BDD-E342-46B5-AD91-7ED8DADAF00C}" type="presParOf" srcId="{55323F11-EADC-4F00-B4AC-E91125FE3EC1}" destId="{AD60BBB6-0E5A-4A23-86AF-89D31B356D9C}" srcOrd="3" destOrd="0" presId="urn:microsoft.com/office/officeart/2018/2/layout/IconCircleList"/>
    <dgm:cxn modelId="{EA61F4A2-6209-4BEF-8071-C3B8C9C04129}" type="presParOf" srcId="{55323F11-EADC-4F00-B4AC-E91125FE3EC1}" destId="{C2F54DCE-21F7-48C3-814D-8FAD30C12D48}" srcOrd="4" destOrd="0" presId="urn:microsoft.com/office/officeart/2018/2/layout/IconCircleList"/>
    <dgm:cxn modelId="{41A98844-25EB-4C10-86CD-74AC71BC220D}" type="presParOf" srcId="{C2F54DCE-21F7-48C3-814D-8FAD30C12D48}" destId="{E9B93D83-0A91-471F-80DC-F1C0E7C8B349}" srcOrd="0" destOrd="0" presId="urn:microsoft.com/office/officeart/2018/2/layout/IconCircleList"/>
    <dgm:cxn modelId="{B016E5B9-F670-4144-9B92-70911570F9D4}" type="presParOf" srcId="{C2F54DCE-21F7-48C3-814D-8FAD30C12D48}" destId="{776AC962-EEF0-46C7-9528-E64C7716BAC0}" srcOrd="1" destOrd="0" presId="urn:microsoft.com/office/officeart/2018/2/layout/IconCircleList"/>
    <dgm:cxn modelId="{B6831794-3C51-4475-AED1-41D9379E2FE8}" type="presParOf" srcId="{C2F54DCE-21F7-48C3-814D-8FAD30C12D48}" destId="{8C1A6242-444A-475B-B24F-D6EFFE3F9133}" srcOrd="2" destOrd="0" presId="urn:microsoft.com/office/officeart/2018/2/layout/IconCircleList"/>
    <dgm:cxn modelId="{6432A2F5-809E-4E27-A4F6-B6C834D5BE5D}" type="presParOf" srcId="{C2F54DCE-21F7-48C3-814D-8FAD30C12D48}" destId="{4E84F316-577C-46FA-A043-B5E5DCBBBCC5}" srcOrd="3" destOrd="0" presId="urn:microsoft.com/office/officeart/2018/2/layout/IconCircleList"/>
    <dgm:cxn modelId="{16322CE6-B4F2-4825-9905-EF7D73107F3C}" type="presParOf" srcId="{55323F11-EADC-4F00-B4AC-E91125FE3EC1}" destId="{232B982F-717C-498A-A5B0-5C0E589C01F7}" srcOrd="5" destOrd="0" presId="urn:microsoft.com/office/officeart/2018/2/layout/IconCircleList"/>
    <dgm:cxn modelId="{4924B424-6A95-410B-9BD1-BADDF5DC132F}" type="presParOf" srcId="{55323F11-EADC-4F00-B4AC-E91125FE3EC1}" destId="{E2710328-A73E-429B-8B25-FF61B59A51BD}" srcOrd="6" destOrd="0" presId="urn:microsoft.com/office/officeart/2018/2/layout/IconCircleList"/>
    <dgm:cxn modelId="{317F5B66-AC72-4D38-9536-F9C4D3C64495}" type="presParOf" srcId="{E2710328-A73E-429B-8B25-FF61B59A51BD}" destId="{11DD877C-020F-4B5E-9598-79FD1B867F04}" srcOrd="0" destOrd="0" presId="urn:microsoft.com/office/officeart/2018/2/layout/IconCircleList"/>
    <dgm:cxn modelId="{4A92DC65-ADCE-47A6-8EF5-EEBF0512DEB1}" type="presParOf" srcId="{E2710328-A73E-429B-8B25-FF61B59A51BD}" destId="{BB0A0793-7361-4D69-9FFA-C566CC90D64B}" srcOrd="1" destOrd="0" presId="urn:microsoft.com/office/officeart/2018/2/layout/IconCircleList"/>
    <dgm:cxn modelId="{58A646AB-2C21-40E5-929C-C4A2A14E740D}" type="presParOf" srcId="{E2710328-A73E-429B-8B25-FF61B59A51BD}" destId="{7ADB9455-0068-4D8E-8695-50EDCA2464C5}" srcOrd="2" destOrd="0" presId="urn:microsoft.com/office/officeart/2018/2/layout/IconCircleList"/>
    <dgm:cxn modelId="{BB977B24-480D-4453-8165-A1D961161CE3}" type="presParOf" srcId="{E2710328-A73E-429B-8B25-FF61B59A51BD}" destId="{E8E8914D-5836-41D8-B054-5D85A8A6D34A}" srcOrd="3" destOrd="0" presId="urn:microsoft.com/office/officeart/2018/2/layout/IconCircleList"/>
    <dgm:cxn modelId="{B441AC89-26EE-4954-AD95-E56F17C72E59}" type="presParOf" srcId="{55323F11-EADC-4F00-B4AC-E91125FE3EC1}" destId="{7E3741E2-F3BD-481F-9156-112A8CB98A93}" srcOrd="7" destOrd="0" presId="urn:microsoft.com/office/officeart/2018/2/layout/IconCircleList"/>
    <dgm:cxn modelId="{75C9BBE6-3E81-4740-A386-C397BFF5FA7B}" type="presParOf" srcId="{55323F11-EADC-4F00-B4AC-E91125FE3EC1}" destId="{C0872C4A-760F-4B38-B12D-1222D298B2A4}" srcOrd="8" destOrd="0" presId="urn:microsoft.com/office/officeart/2018/2/layout/IconCircleList"/>
    <dgm:cxn modelId="{4D00041C-B17D-4B0A-86E8-EA35CC217CF9}" type="presParOf" srcId="{C0872C4A-760F-4B38-B12D-1222D298B2A4}" destId="{826BECEA-B684-4A7B-87C0-74A6CC1EC915}" srcOrd="0" destOrd="0" presId="urn:microsoft.com/office/officeart/2018/2/layout/IconCircleList"/>
    <dgm:cxn modelId="{F4C993C7-565A-4885-BF8D-0F62209677B6}" type="presParOf" srcId="{C0872C4A-760F-4B38-B12D-1222D298B2A4}" destId="{0B38C147-3561-47B0-AFB6-5EA81E437E08}" srcOrd="1" destOrd="0" presId="urn:microsoft.com/office/officeart/2018/2/layout/IconCircleList"/>
    <dgm:cxn modelId="{7A19217F-5AFA-4864-A14F-777622F17ADE}" type="presParOf" srcId="{C0872C4A-760F-4B38-B12D-1222D298B2A4}" destId="{38C8D244-A374-4343-9A21-BA8CA537BB84}" srcOrd="2" destOrd="0" presId="urn:microsoft.com/office/officeart/2018/2/layout/IconCircleList"/>
    <dgm:cxn modelId="{E0A9B11E-E51D-42F3-9A91-19FBD0E37CDF}" type="presParOf" srcId="{C0872C4A-760F-4B38-B12D-1222D298B2A4}" destId="{87FEAAF0-7724-41EF-9037-18F74078FF63}" srcOrd="3" destOrd="0" presId="urn:microsoft.com/office/officeart/2018/2/layout/IconCircleList"/>
    <dgm:cxn modelId="{EFF79875-1A16-4C40-BB2A-5941AC515E57}" type="presParOf" srcId="{55323F11-EADC-4F00-B4AC-E91125FE3EC1}" destId="{D23C6B0A-3EAF-4AD1-9735-BB0BB223F588}" srcOrd="9" destOrd="0" presId="urn:microsoft.com/office/officeart/2018/2/layout/IconCircleList"/>
    <dgm:cxn modelId="{57DF4DA5-EF6B-489E-BE9C-B8F332648A36}" type="presParOf" srcId="{55323F11-EADC-4F00-B4AC-E91125FE3EC1}" destId="{1161BAEF-420F-425A-BFF7-4606AAE475D8}" srcOrd="10" destOrd="0" presId="urn:microsoft.com/office/officeart/2018/2/layout/IconCircleList"/>
    <dgm:cxn modelId="{85267FDF-4677-4779-BAAD-E6EC8FC91238}" type="presParOf" srcId="{1161BAEF-420F-425A-BFF7-4606AAE475D8}" destId="{EA9A1DE3-C9B8-427A-A2A4-36E9A4A4428E}" srcOrd="0" destOrd="0" presId="urn:microsoft.com/office/officeart/2018/2/layout/IconCircleList"/>
    <dgm:cxn modelId="{75EF0142-9293-477D-BBF5-3079A99C4D94}" type="presParOf" srcId="{1161BAEF-420F-425A-BFF7-4606AAE475D8}" destId="{0E17F0B4-02DA-46F8-87D2-F7695CD98091}" srcOrd="1" destOrd="0" presId="urn:microsoft.com/office/officeart/2018/2/layout/IconCircleList"/>
    <dgm:cxn modelId="{6848A93F-0DEE-491F-8591-770341B00466}" type="presParOf" srcId="{1161BAEF-420F-425A-BFF7-4606AAE475D8}" destId="{3322D085-232C-4701-82D5-3A8CF0D7F218}" srcOrd="2" destOrd="0" presId="urn:microsoft.com/office/officeart/2018/2/layout/IconCircleList"/>
    <dgm:cxn modelId="{A7064835-FA8D-45FC-BF26-BFE518D14EDF}" type="presParOf" srcId="{1161BAEF-420F-425A-BFF7-4606AAE475D8}" destId="{56AE3573-A11D-4B3B-ACFE-71B659F30F9C}" srcOrd="3" destOrd="0" presId="urn:microsoft.com/office/officeart/2018/2/layout/IconCircleList"/>
    <dgm:cxn modelId="{7A94B04A-5CD1-4500-BC0B-6E3A5156452F}" type="presParOf" srcId="{55323F11-EADC-4F00-B4AC-E91125FE3EC1}" destId="{E37EF329-FA21-4291-B844-7D29AAB4EC37}" srcOrd="11" destOrd="0" presId="urn:microsoft.com/office/officeart/2018/2/layout/IconCircleList"/>
    <dgm:cxn modelId="{782BE357-475E-450E-9A46-1C11B14D5282}" type="presParOf" srcId="{55323F11-EADC-4F00-B4AC-E91125FE3EC1}" destId="{1E42A588-5389-4F55-9312-C55A03CE0BC0}" srcOrd="12" destOrd="0" presId="urn:microsoft.com/office/officeart/2018/2/layout/IconCircleList"/>
    <dgm:cxn modelId="{457DD6A8-BDC2-4067-84E0-3BF423620497}" type="presParOf" srcId="{1E42A588-5389-4F55-9312-C55A03CE0BC0}" destId="{B2883B67-9865-48ED-A441-38CCC9959C64}" srcOrd="0" destOrd="0" presId="urn:microsoft.com/office/officeart/2018/2/layout/IconCircleList"/>
    <dgm:cxn modelId="{FFB1F3F9-0092-464C-8204-38AE76E237A3}" type="presParOf" srcId="{1E42A588-5389-4F55-9312-C55A03CE0BC0}" destId="{A92F7516-1632-4292-B9D6-46B0FD6F01F9}" srcOrd="1" destOrd="0" presId="urn:microsoft.com/office/officeart/2018/2/layout/IconCircleList"/>
    <dgm:cxn modelId="{28372EB8-AC54-43E0-984E-CC06CB2A7F68}" type="presParOf" srcId="{1E42A588-5389-4F55-9312-C55A03CE0BC0}" destId="{FB11B427-4AE2-4BC3-A841-2CE21EAB1D82}" srcOrd="2" destOrd="0" presId="urn:microsoft.com/office/officeart/2018/2/layout/IconCircleList"/>
    <dgm:cxn modelId="{00A4F7F1-B5AA-4E31-A398-D74B5D738BAC}" type="presParOf" srcId="{1E42A588-5389-4F55-9312-C55A03CE0BC0}" destId="{573527FD-59EF-4970-A4EE-F61628FC2813}" srcOrd="3" destOrd="0" presId="urn:microsoft.com/office/officeart/2018/2/layout/IconCircleList"/>
    <dgm:cxn modelId="{7D1F9FFD-9A5F-4722-A047-5C07DE1EC4C4}" type="presParOf" srcId="{55323F11-EADC-4F00-B4AC-E91125FE3EC1}" destId="{24EE0711-1DC1-4CCA-A5B4-1B76F57F7DA8}" srcOrd="13" destOrd="0" presId="urn:microsoft.com/office/officeart/2018/2/layout/IconCircleList"/>
    <dgm:cxn modelId="{773247E2-3FA6-4749-8D3D-F3F9CD79D718}" type="presParOf" srcId="{55323F11-EADC-4F00-B4AC-E91125FE3EC1}" destId="{03C1A869-1AB1-49E2-ADB7-6D87C8569DA7}" srcOrd="14" destOrd="0" presId="urn:microsoft.com/office/officeart/2018/2/layout/IconCircleList"/>
    <dgm:cxn modelId="{498DFF7D-719C-4068-B3F4-9A1E54D60A3C}" type="presParOf" srcId="{03C1A869-1AB1-49E2-ADB7-6D87C8569DA7}" destId="{DA1AA2B8-5436-42E3-A396-E06A8D620523}" srcOrd="0" destOrd="0" presId="urn:microsoft.com/office/officeart/2018/2/layout/IconCircleList"/>
    <dgm:cxn modelId="{9A033B0F-575B-4533-A494-AD7353FF7121}" type="presParOf" srcId="{03C1A869-1AB1-49E2-ADB7-6D87C8569DA7}" destId="{D3622BB9-CD73-4B2C-AEFD-9499057D5D2B}" srcOrd="1" destOrd="0" presId="urn:microsoft.com/office/officeart/2018/2/layout/IconCircleList"/>
    <dgm:cxn modelId="{B6F60F32-E151-4B59-9617-2C8E6C4C8CA8}" type="presParOf" srcId="{03C1A869-1AB1-49E2-ADB7-6D87C8569DA7}" destId="{1F5E94B7-1E77-4251-A2B4-AB81DAADF2D4}" srcOrd="2" destOrd="0" presId="urn:microsoft.com/office/officeart/2018/2/layout/IconCircleList"/>
    <dgm:cxn modelId="{BCFF1562-5926-46AF-8EB8-A57E0B578BD8}" type="presParOf" srcId="{03C1A869-1AB1-49E2-ADB7-6D87C8569DA7}" destId="{BE2CD101-B623-44B2-B680-981C98B7EB3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9A770C-C900-4437-9DAA-B43FA96F5F1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27A888-D329-4489-ACD9-8FE3FFF28156}">
      <dgm:prSet/>
      <dgm:spPr>
        <a:solidFill>
          <a:srgbClr val="267EE2"/>
        </a:solidFill>
        <a:ln>
          <a:noFill/>
        </a:ln>
      </dgm:spPr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17003</a:t>
          </a:r>
        </a:p>
      </dgm:t>
    </dgm:pt>
    <dgm:pt modelId="{5632C496-46F8-44E3-BA67-14D8B3024F9B}" type="parTrans" cxnId="{3069C6C4-3866-4DCF-8CEC-2D3D7D329B99}">
      <dgm:prSet/>
      <dgm:spPr/>
      <dgm:t>
        <a:bodyPr/>
        <a:lstStyle/>
        <a:p>
          <a:endParaRPr lang="en-US"/>
        </a:p>
      </dgm:t>
    </dgm:pt>
    <dgm:pt modelId="{7CAF8979-8D86-4A7D-99DA-7B0353F5DEEF}" type="sibTrans" cxnId="{3069C6C4-3866-4DCF-8CEC-2D3D7D329B99}">
      <dgm:prSet/>
      <dgm:spPr/>
      <dgm:t>
        <a:bodyPr/>
        <a:lstStyle/>
        <a:p>
          <a:endParaRPr lang="en-US"/>
        </a:p>
      </dgm:t>
    </dgm:pt>
    <dgm:pt modelId="{5A9C6B6F-35FD-499D-8E67-CCF09AE38D7D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pPr algn="ctr">
            <a:buNone/>
          </a:pPr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Highlights</a:t>
          </a:r>
        </a:p>
      </dgm:t>
    </dgm:pt>
    <dgm:pt modelId="{3AD7FE12-8CAC-4893-9BEF-50E328CBBC79}" type="parTrans" cxnId="{3006C87A-3AFB-4E43-B2BD-7AFB9D13050F}">
      <dgm:prSet/>
      <dgm:spPr/>
      <dgm:t>
        <a:bodyPr/>
        <a:lstStyle/>
        <a:p>
          <a:endParaRPr lang="en-US"/>
        </a:p>
      </dgm:t>
    </dgm:pt>
    <dgm:pt modelId="{40082952-698A-4780-A1E0-43929FC63501}" type="sibTrans" cxnId="{3006C87A-3AFB-4E43-B2BD-7AFB9D13050F}">
      <dgm:prSet/>
      <dgm:spPr/>
      <dgm:t>
        <a:bodyPr/>
        <a:lstStyle/>
        <a:p>
          <a:endParaRPr lang="en-US"/>
        </a:p>
      </dgm:t>
    </dgm:pt>
    <dgm:pt modelId="{3710E13D-5758-41BA-A290-CD4FE9E7D236}">
      <dgm:prSet/>
      <dgm:spPr>
        <a:solidFill>
          <a:srgbClr val="267EE2"/>
        </a:solidFill>
        <a:ln>
          <a:noFill/>
        </a:ln>
      </dgm:spPr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22178</a:t>
          </a:r>
        </a:p>
      </dgm:t>
    </dgm:pt>
    <dgm:pt modelId="{93CE98DA-8784-47F4-A428-D137530E5E1D}" type="parTrans" cxnId="{8754A4AF-BBDF-4F71-9147-D1BBB9F8A5DA}">
      <dgm:prSet/>
      <dgm:spPr/>
      <dgm:t>
        <a:bodyPr/>
        <a:lstStyle/>
        <a:p>
          <a:endParaRPr lang="en-US"/>
        </a:p>
      </dgm:t>
    </dgm:pt>
    <dgm:pt modelId="{D37D2B20-9A55-41EE-819E-BE192165DA23}" type="sibTrans" cxnId="{8754A4AF-BBDF-4F71-9147-D1BBB9F8A5DA}">
      <dgm:prSet/>
      <dgm:spPr/>
      <dgm:t>
        <a:bodyPr/>
        <a:lstStyle/>
        <a:p>
          <a:endParaRPr lang="en-US"/>
        </a:p>
      </dgm:t>
    </dgm:pt>
    <dgm:pt modelId="{EFD181D9-217D-4A16-9189-12E05093CBE6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pPr algn="ctr">
            <a:buNone/>
          </a:pPr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Highlights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6257443-A967-41DB-AD06-1966C7DB55E2}" type="parTrans" cxnId="{5631190F-6174-48F2-8465-4C830C91710C}">
      <dgm:prSet/>
      <dgm:spPr/>
      <dgm:t>
        <a:bodyPr/>
        <a:lstStyle/>
        <a:p>
          <a:endParaRPr lang="en-US"/>
        </a:p>
      </dgm:t>
    </dgm:pt>
    <dgm:pt modelId="{7EEBEBFF-B805-4371-A847-88548C19D1EB}" type="sibTrans" cxnId="{5631190F-6174-48F2-8465-4C830C91710C}">
      <dgm:prSet/>
      <dgm:spPr/>
      <dgm:t>
        <a:bodyPr/>
        <a:lstStyle/>
        <a:p>
          <a:endParaRPr lang="en-US"/>
        </a:p>
      </dgm:t>
    </dgm:pt>
    <dgm:pt modelId="{CB8417DA-CB29-407D-BFD7-A682E4DB0710}">
      <dgm:prSet/>
      <dgm:spPr>
        <a:solidFill>
          <a:srgbClr val="267EE2"/>
        </a:solidFill>
        <a:ln>
          <a:noFill/>
        </a:ln>
      </dgm:spPr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21977</a:t>
          </a:r>
        </a:p>
      </dgm:t>
    </dgm:pt>
    <dgm:pt modelId="{AFEC8141-5477-4154-9E95-6459D93D73D6}" type="parTrans" cxnId="{D8E37EDD-F04C-4A53-A4A1-12C146231627}">
      <dgm:prSet/>
      <dgm:spPr/>
      <dgm:t>
        <a:bodyPr/>
        <a:lstStyle/>
        <a:p>
          <a:endParaRPr lang="en-US"/>
        </a:p>
      </dgm:t>
    </dgm:pt>
    <dgm:pt modelId="{7CAFDC76-92DB-4416-9990-518ECE0AA12A}" type="sibTrans" cxnId="{D8E37EDD-F04C-4A53-A4A1-12C146231627}">
      <dgm:prSet/>
      <dgm:spPr/>
      <dgm:t>
        <a:bodyPr/>
        <a:lstStyle/>
        <a:p>
          <a:endParaRPr lang="en-US"/>
        </a:p>
      </dgm:t>
    </dgm:pt>
    <dgm:pt modelId="{27563F60-C03F-644C-8FB4-C84D9090F27F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pPr algn="l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Elasticity: -2.54</a:t>
          </a:r>
        </a:p>
      </dgm:t>
    </dgm:pt>
    <dgm:pt modelId="{65F0A18C-D9DF-2047-A89C-ACBF676E1403}" type="parTrans" cxnId="{8F1D6BF3-862B-044C-BA74-1B2098A7A9A3}">
      <dgm:prSet/>
      <dgm:spPr/>
      <dgm:t>
        <a:bodyPr/>
        <a:lstStyle/>
        <a:p>
          <a:endParaRPr lang="en-US"/>
        </a:p>
      </dgm:t>
    </dgm:pt>
    <dgm:pt modelId="{18D5B04F-B2FD-3444-8AA6-1BA4B5FA11C1}" type="sibTrans" cxnId="{8F1D6BF3-862B-044C-BA74-1B2098A7A9A3}">
      <dgm:prSet/>
      <dgm:spPr/>
      <dgm:t>
        <a:bodyPr/>
        <a:lstStyle/>
        <a:p>
          <a:endParaRPr lang="en-US"/>
        </a:p>
      </dgm:t>
    </dgm:pt>
    <dgm:pt modelId="{A6FD6C69-694A-B947-81DB-8E06F8684748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pPr algn="l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Elasticity p-value &lt; 0.05</a:t>
          </a:r>
        </a:p>
      </dgm:t>
    </dgm:pt>
    <dgm:pt modelId="{76B40BC2-E41D-944A-84C0-E6B9E20C99C2}" type="parTrans" cxnId="{96BA1CEA-ACBE-6444-A555-779DB583981A}">
      <dgm:prSet/>
      <dgm:spPr/>
      <dgm:t>
        <a:bodyPr/>
        <a:lstStyle/>
        <a:p>
          <a:endParaRPr lang="en-US"/>
        </a:p>
      </dgm:t>
    </dgm:pt>
    <dgm:pt modelId="{1A164DD6-5935-0A40-8640-ECD45C234285}" type="sibTrans" cxnId="{96BA1CEA-ACBE-6444-A555-779DB583981A}">
      <dgm:prSet/>
      <dgm:spPr/>
      <dgm:t>
        <a:bodyPr/>
        <a:lstStyle/>
        <a:p>
          <a:endParaRPr lang="en-US"/>
        </a:p>
      </dgm:t>
    </dgm:pt>
    <dgm:pt modelId="{48DA31B6-9B5C-6C41-BD71-FBAFAA4C027E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pPr algn="l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Consistent R</a:t>
          </a:r>
          <a:r>
            <a:rPr lang="en-US" baseline="30000" dirty="0">
              <a:latin typeface="Calibri" panose="020F0502020204030204" pitchFamily="34" charset="0"/>
              <a:cs typeface="Calibri" panose="020F0502020204030204" pitchFamily="34" charset="0"/>
            </a:rPr>
            <a:t>2</a:t>
          </a:r>
          <a:r>
            <a:rPr lang="en-US" baseline="0" dirty="0">
              <a:latin typeface="Calibri" panose="020F0502020204030204" pitchFamily="34" charset="0"/>
              <a:cs typeface="Calibri" panose="020F0502020204030204" pitchFamily="34" charset="0"/>
            </a:rPr>
            <a:t> scores (~0.65)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C24543C-1C62-A641-85E8-75D1EFF17A0E}" type="parTrans" cxnId="{141505A6-DE07-344E-BECF-3FBBFEB709FF}">
      <dgm:prSet/>
      <dgm:spPr/>
      <dgm:t>
        <a:bodyPr/>
        <a:lstStyle/>
        <a:p>
          <a:endParaRPr lang="en-US"/>
        </a:p>
      </dgm:t>
    </dgm:pt>
    <dgm:pt modelId="{6AFBB63D-E64D-9548-B5BA-E4F027708B68}" type="sibTrans" cxnId="{141505A6-DE07-344E-BECF-3FBBFEB709FF}">
      <dgm:prSet/>
      <dgm:spPr/>
      <dgm:t>
        <a:bodyPr/>
        <a:lstStyle/>
        <a:p>
          <a:endParaRPr lang="en-US"/>
        </a:p>
      </dgm:t>
    </dgm:pt>
    <dgm:pt modelId="{40C052DD-EC02-D048-B333-094645126CA0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pPr algn="ctr">
            <a:buNone/>
          </a:pPr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Key Takeaways</a:t>
          </a:r>
        </a:p>
      </dgm:t>
    </dgm:pt>
    <dgm:pt modelId="{770055F0-C613-8240-BCF3-B15ED7A540A7}" type="parTrans" cxnId="{C3671D55-837A-7141-911E-D89AFAC21CC9}">
      <dgm:prSet/>
      <dgm:spPr/>
      <dgm:t>
        <a:bodyPr/>
        <a:lstStyle/>
        <a:p>
          <a:endParaRPr lang="en-US"/>
        </a:p>
      </dgm:t>
    </dgm:pt>
    <dgm:pt modelId="{7B237958-CAB4-9F45-B976-C7936F78EFB3}" type="sibTrans" cxnId="{C3671D55-837A-7141-911E-D89AFAC21CC9}">
      <dgm:prSet/>
      <dgm:spPr/>
      <dgm:t>
        <a:bodyPr/>
        <a:lstStyle/>
        <a:p>
          <a:endParaRPr lang="en-US"/>
        </a:p>
      </dgm:t>
    </dgm:pt>
    <dgm:pt modelId="{CB2C8F0A-A11C-E346-8494-9FFCA03B118E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pPr algn="l"/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79BD1FD-30CA-A745-9BCD-40E07B342D8B}" type="parTrans" cxnId="{6FFF1203-484E-954B-ABA4-C3CED8289DF2}">
      <dgm:prSet/>
      <dgm:spPr/>
      <dgm:t>
        <a:bodyPr/>
        <a:lstStyle/>
        <a:p>
          <a:endParaRPr lang="en-US"/>
        </a:p>
      </dgm:t>
    </dgm:pt>
    <dgm:pt modelId="{2212FBB6-219C-184D-9E00-C84EF387D094}" type="sibTrans" cxnId="{6FFF1203-484E-954B-ABA4-C3CED8289DF2}">
      <dgm:prSet/>
      <dgm:spPr/>
      <dgm:t>
        <a:bodyPr/>
        <a:lstStyle/>
        <a:p>
          <a:endParaRPr lang="en-US"/>
        </a:p>
      </dgm:t>
    </dgm:pt>
    <dgm:pt modelId="{B321BF36-8C42-AD4D-BA0B-CF59DC8F3361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pPr algn="l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Low MAE scores</a:t>
          </a:r>
        </a:p>
      </dgm:t>
    </dgm:pt>
    <dgm:pt modelId="{667D8099-78BB-8B48-B63B-3DFC0F9A3D53}" type="parTrans" cxnId="{6D582555-3F1B-D644-9560-CC1A4DB19E84}">
      <dgm:prSet/>
      <dgm:spPr/>
      <dgm:t>
        <a:bodyPr/>
        <a:lstStyle/>
        <a:p>
          <a:endParaRPr lang="en-US"/>
        </a:p>
      </dgm:t>
    </dgm:pt>
    <dgm:pt modelId="{5CA7A029-7DAF-9846-BFF7-9B52EF9A1C21}" type="sibTrans" cxnId="{6D582555-3F1B-D644-9560-CC1A4DB19E84}">
      <dgm:prSet/>
      <dgm:spPr/>
      <dgm:t>
        <a:bodyPr/>
        <a:lstStyle/>
        <a:p>
          <a:endParaRPr lang="en-US"/>
        </a:p>
      </dgm:t>
    </dgm:pt>
    <dgm:pt modelId="{CA3E05EC-4E70-4C4B-A99C-AAF0F46DFE0C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Highly price sensitive, a 1% decrease in price results in a 2.54% increase in sales. Consider price-based promotions to lift volume.</a:t>
          </a:r>
        </a:p>
      </dgm:t>
    </dgm:pt>
    <dgm:pt modelId="{FFD374CF-D154-214E-A5E3-6D62231E7949}" type="parTrans" cxnId="{EB3308AC-7A3D-CF49-9F06-F0739FBA5AF0}">
      <dgm:prSet/>
      <dgm:spPr/>
      <dgm:t>
        <a:bodyPr/>
        <a:lstStyle/>
        <a:p>
          <a:endParaRPr lang="en-US"/>
        </a:p>
      </dgm:t>
    </dgm:pt>
    <dgm:pt modelId="{D92ABD65-4A9E-6342-BE97-AB7062BF3678}" type="sibTrans" cxnId="{EB3308AC-7A3D-CF49-9F06-F0739FBA5AF0}">
      <dgm:prSet/>
      <dgm:spPr/>
      <dgm:t>
        <a:bodyPr/>
        <a:lstStyle/>
        <a:p>
          <a:endParaRPr lang="en-US"/>
        </a:p>
      </dgm:t>
    </dgm:pt>
    <dgm:pt modelId="{5144A37A-2CBB-FF4F-B6FF-1096F136E6B7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pPr algn="l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Elasticity: 0.01</a:t>
          </a:r>
        </a:p>
      </dgm:t>
    </dgm:pt>
    <dgm:pt modelId="{966CB1FD-EA8C-E245-8FA6-F969604EB59E}" type="parTrans" cxnId="{E9DE3892-1789-3E4A-97D8-3EC40282AF32}">
      <dgm:prSet/>
      <dgm:spPr/>
      <dgm:t>
        <a:bodyPr/>
        <a:lstStyle/>
        <a:p>
          <a:endParaRPr lang="en-US"/>
        </a:p>
      </dgm:t>
    </dgm:pt>
    <dgm:pt modelId="{E3719F45-5C75-F846-9723-BAC0673BA995}" type="sibTrans" cxnId="{E9DE3892-1789-3E4A-97D8-3EC40282AF32}">
      <dgm:prSet/>
      <dgm:spPr/>
      <dgm:t>
        <a:bodyPr/>
        <a:lstStyle/>
        <a:p>
          <a:endParaRPr lang="en-US"/>
        </a:p>
      </dgm:t>
    </dgm:pt>
    <dgm:pt modelId="{F8A6BCDA-A1B7-8545-921A-C7E86CAA8B09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pPr algn="l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Elasticity p-value &gt; 0.05</a:t>
          </a:r>
        </a:p>
      </dgm:t>
    </dgm:pt>
    <dgm:pt modelId="{07DE4851-807B-5F4D-945A-E38F599D9CAF}" type="parTrans" cxnId="{ABA14480-3010-C54F-A033-8FD5B4B5C14F}">
      <dgm:prSet/>
      <dgm:spPr/>
      <dgm:t>
        <a:bodyPr/>
        <a:lstStyle/>
        <a:p>
          <a:endParaRPr lang="en-US"/>
        </a:p>
      </dgm:t>
    </dgm:pt>
    <dgm:pt modelId="{65FB3B92-4DF2-7946-9CF4-BA5BE2B27BEE}" type="sibTrans" cxnId="{ABA14480-3010-C54F-A033-8FD5B4B5C14F}">
      <dgm:prSet/>
      <dgm:spPr/>
      <dgm:t>
        <a:bodyPr/>
        <a:lstStyle/>
        <a:p>
          <a:endParaRPr lang="en-US"/>
        </a:p>
      </dgm:t>
    </dgm:pt>
    <dgm:pt modelId="{145FFFEF-5AE7-8B42-9B50-3EE1C19859C2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pPr algn="l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High and consistent R</a:t>
          </a:r>
          <a:r>
            <a:rPr lang="en-US" baseline="30000" dirty="0">
              <a:latin typeface="Calibri" panose="020F0502020204030204" pitchFamily="34" charset="0"/>
              <a:cs typeface="Calibri" panose="020F0502020204030204" pitchFamily="34" charset="0"/>
            </a:rPr>
            <a:t>2 </a:t>
          </a:r>
          <a:r>
            <a:rPr lang="en-US" baseline="0" dirty="0">
              <a:latin typeface="Calibri" panose="020F0502020204030204" pitchFamily="34" charset="0"/>
              <a:cs typeface="Calibri" panose="020F0502020204030204" pitchFamily="34" charset="0"/>
            </a:rPr>
            <a:t>(~0.8) 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5C984D9-5746-9242-991C-02105A565369}" type="parTrans" cxnId="{49711EAD-F63E-7344-9DA0-A91A74749A84}">
      <dgm:prSet/>
      <dgm:spPr/>
      <dgm:t>
        <a:bodyPr/>
        <a:lstStyle/>
        <a:p>
          <a:endParaRPr lang="en-US"/>
        </a:p>
      </dgm:t>
    </dgm:pt>
    <dgm:pt modelId="{D39E01E7-F064-6841-8073-3524FB481CAE}" type="sibTrans" cxnId="{49711EAD-F63E-7344-9DA0-A91A74749A84}">
      <dgm:prSet/>
      <dgm:spPr/>
      <dgm:t>
        <a:bodyPr/>
        <a:lstStyle/>
        <a:p>
          <a:endParaRPr lang="en-US"/>
        </a:p>
      </dgm:t>
    </dgm:pt>
    <dgm:pt modelId="{1A9EF862-85BE-8C46-A8C9-3D83A93B9067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pPr algn="l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Price has no measurable impact. Focus on seasonality or bundling strategies instead.</a:t>
          </a:r>
        </a:p>
      </dgm:t>
    </dgm:pt>
    <dgm:pt modelId="{C678BE5E-2275-F84E-8FAF-C9216347211E}" type="parTrans" cxnId="{2B86E332-4D53-AE4D-A747-58A1818A0C88}">
      <dgm:prSet/>
      <dgm:spPr/>
      <dgm:t>
        <a:bodyPr/>
        <a:lstStyle/>
        <a:p>
          <a:endParaRPr lang="en-US"/>
        </a:p>
      </dgm:t>
    </dgm:pt>
    <dgm:pt modelId="{2DFBB20D-471B-6E46-A976-28A49CA6B6CE}" type="sibTrans" cxnId="{2B86E332-4D53-AE4D-A747-58A1818A0C88}">
      <dgm:prSet/>
      <dgm:spPr/>
      <dgm:t>
        <a:bodyPr/>
        <a:lstStyle/>
        <a:p>
          <a:endParaRPr lang="en-US"/>
        </a:p>
      </dgm:t>
    </dgm:pt>
    <dgm:pt modelId="{FE7043D2-EC6E-9F46-97F9-64EAD35DA8A8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pPr algn="ctr">
            <a:buNone/>
          </a:pPr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Key Takeaways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2CDA2B0-37C7-B447-BB43-3275AD860A3C}" type="parTrans" cxnId="{6B4A788F-6741-994E-A260-3DF8FB4D4543}">
      <dgm:prSet/>
      <dgm:spPr/>
      <dgm:t>
        <a:bodyPr/>
        <a:lstStyle/>
        <a:p>
          <a:endParaRPr lang="en-US"/>
        </a:p>
      </dgm:t>
    </dgm:pt>
    <dgm:pt modelId="{42040383-B9CE-A244-9166-560BC53972CC}" type="sibTrans" cxnId="{6B4A788F-6741-994E-A260-3DF8FB4D4543}">
      <dgm:prSet/>
      <dgm:spPr/>
      <dgm:t>
        <a:bodyPr/>
        <a:lstStyle/>
        <a:p>
          <a:endParaRPr lang="en-US"/>
        </a:p>
      </dgm:t>
    </dgm:pt>
    <dgm:pt modelId="{22EA46F9-640D-45B4-A10E-5FD734CA8B84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pPr algn="ctr">
            <a:buNone/>
          </a:pPr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Highlights</a:t>
          </a:r>
        </a:p>
      </dgm:t>
    </dgm:pt>
    <dgm:pt modelId="{02B14255-768C-4259-8814-3D4F5C8353B7}" type="sibTrans" cxnId="{1382C3FA-A346-467A-A127-D476AB7AB944}">
      <dgm:prSet/>
      <dgm:spPr/>
      <dgm:t>
        <a:bodyPr/>
        <a:lstStyle/>
        <a:p>
          <a:endParaRPr lang="en-US"/>
        </a:p>
      </dgm:t>
    </dgm:pt>
    <dgm:pt modelId="{20E8046D-E6B6-44E8-B386-F799171BA02F}" type="parTrans" cxnId="{1382C3FA-A346-467A-A127-D476AB7AB944}">
      <dgm:prSet/>
      <dgm:spPr/>
      <dgm:t>
        <a:bodyPr/>
        <a:lstStyle/>
        <a:p>
          <a:endParaRPr lang="en-US"/>
        </a:p>
      </dgm:t>
    </dgm:pt>
    <dgm:pt modelId="{D090BC56-860D-B04D-B99B-967F0200B838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pPr algn="ctr">
            <a:buNone/>
          </a:pP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2066011-3D35-E34B-963A-DB1B0F3019C1}" type="parTrans" cxnId="{EFC3B97D-FE79-0F48-9B1C-B320E1D829B9}">
      <dgm:prSet/>
      <dgm:spPr/>
      <dgm:t>
        <a:bodyPr/>
        <a:lstStyle/>
        <a:p>
          <a:endParaRPr lang="en-US"/>
        </a:p>
      </dgm:t>
    </dgm:pt>
    <dgm:pt modelId="{7E0DC257-71E1-234F-826C-BDA1A4190EA5}" type="sibTrans" cxnId="{EFC3B97D-FE79-0F48-9B1C-B320E1D829B9}">
      <dgm:prSet/>
      <dgm:spPr/>
      <dgm:t>
        <a:bodyPr/>
        <a:lstStyle/>
        <a:p>
          <a:endParaRPr lang="en-US"/>
        </a:p>
      </dgm:t>
    </dgm:pt>
    <dgm:pt modelId="{70298D38-E6A3-F84B-ABA6-AFB5784C25FC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b="0" dirty="0">
              <a:latin typeface="Calibri" panose="020F0502020204030204" pitchFamily="34" charset="0"/>
              <a:cs typeface="Calibri" panose="020F0502020204030204" pitchFamily="34" charset="0"/>
            </a:rPr>
            <a:t>Elasticity: -1.06</a:t>
          </a:r>
        </a:p>
      </dgm:t>
    </dgm:pt>
    <dgm:pt modelId="{A23EB25B-0212-034B-B09C-6779EBD5CD92}" type="parTrans" cxnId="{A7145896-649A-D447-B299-B33C1A652380}">
      <dgm:prSet/>
      <dgm:spPr/>
      <dgm:t>
        <a:bodyPr/>
        <a:lstStyle/>
        <a:p>
          <a:endParaRPr lang="en-US"/>
        </a:p>
      </dgm:t>
    </dgm:pt>
    <dgm:pt modelId="{23568DDD-8787-8045-B032-FF3CC235AF15}" type="sibTrans" cxnId="{A7145896-649A-D447-B299-B33C1A652380}">
      <dgm:prSet/>
      <dgm:spPr/>
      <dgm:t>
        <a:bodyPr/>
        <a:lstStyle/>
        <a:p>
          <a:endParaRPr lang="en-US"/>
        </a:p>
      </dgm:t>
    </dgm:pt>
    <dgm:pt modelId="{CFD1F4B5-3CA2-0243-A233-A2513C9C1517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b="0" dirty="0">
              <a:latin typeface="Calibri" panose="020F0502020204030204" pitchFamily="34" charset="0"/>
              <a:cs typeface="Calibri" panose="020F0502020204030204" pitchFamily="34" charset="0"/>
            </a:rPr>
            <a:t>Elasticity p-value &lt; 0.05</a:t>
          </a:r>
        </a:p>
      </dgm:t>
    </dgm:pt>
    <dgm:pt modelId="{F798600D-65B1-7544-A809-47736C1ACD98}" type="parTrans" cxnId="{7E422670-A136-B94C-823E-1CA92C74226A}">
      <dgm:prSet/>
      <dgm:spPr/>
      <dgm:t>
        <a:bodyPr/>
        <a:lstStyle/>
        <a:p>
          <a:endParaRPr lang="en-US"/>
        </a:p>
      </dgm:t>
    </dgm:pt>
    <dgm:pt modelId="{0C3559AE-1BF5-C341-B126-C73653AC224B}" type="sibTrans" cxnId="{7E422670-A136-B94C-823E-1CA92C74226A}">
      <dgm:prSet/>
      <dgm:spPr/>
      <dgm:t>
        <a:bodyPr/>
        <a:lstStyle/>
        <a:p>
          <a:endParaRPr lang="en-US"/>
        </a:p>
      </dgm:t>
    </dgm:pt>
    <dgm:pt modelId="{1641E798-B097-A14C-82C7-F2F67D053557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b="0" dirty="0">
              <a:latin typeface="Calibri" panose="020F0502020204030204" pitchFamily="34" charset="0"/>
              <a:cs typeface="Calibri" panose="020F0502020204030204" pitchFamily="34" charset="0"/>
            </a:rPr>
            <a:t>MAE ~20 units</a:t>
          </a:r>
        </a:p>
      </dgm:t>
    </dgm:pt>
    <dgm:pt modelId="{14497E7D-9D6B-F245-ABF6-454D8621C5EB}" type="parTrans" cxnId="{FBE42873-C1BF-1E43-9A95-86851348739F}">
      <dgm:prSet/>
      <dgm:spPr/>
      <dgm:t>
        <a:bodyPr/>
        <a:lstStyle/>
        <a:p>
          <a:endParaRPr lang="en-US"/>
        </a:p>
      </dgm:t>
    </dgm:pt>
    <dgm:pt modelId="{A0B91A6F-2CFE-CC46-A6E1-B13ED3BD4F2E}" type="sibTrans" cxnId="{FBE42873-C1BF-1E43-9A95-86851348739F}">
      <dgm:prSet/>
      <dgm:spPr/>
      <dgm:t>
        <a:bodyPr/>
        <a:lstStyle/>
        <a:p>
          <a:endParaRPr lang="en-US"/>
        </a:p>
      </dgm:t>
    </dgm:pt>
    <dgm:pt modelId="{F96B5A4A-F3EF-B04B-BD07-5A974D29DB1A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b="0" dirty="0">
              <a:latin typeface="Calibri" panose="020F0502020204030204" pitchFamily="34" charset="0"/>
              <a:cs typeface="Calibri" panose="020F0502020204030204" pitchFamily="34" charset="0"/>
            </a:rPr>
            <a:t>Test R</a:t>
          </a:r>
          <a:r>
            <a:rPr lang="en-US" b="0" baseline="30000" dirty="0">
              <a:latin typeface="Calibri" panose="020F0502020204030204" pitchFamily="34" charset="0"/>
              <a:cs typeface="Calibri" panose="020F0502020204030204" pitchFamily="34" charset="0"/>
            </a:rPr>
            <a:t>2</a:t>
          </a:r>
          <a:r>
            <a:rPr lang="en-US" b="0" baseline="0" dirty="0">
              <a:latin typeface="Calibri" panose="020F0502020204030204" pitchFamily="34" charset="0"/>
              <a:cs typeface="Calibri" panose="020F0502020204030204" pitchFamily="34" charset="0"/>
            </a:rPr>
            <a:t>: 0.17</a:t>
          </a:r>
          <a:endParaRPr lang="en-US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8CC1FE1-1E70-DE42-9440-27FAB2945CF9}" type="parTrans" cxnId="{E3DCBEE2-158D-D248-9E3F-7A56A842F70A}">
      <dgm:prSet/>
      <dgm:spPr/>
      <dgm:t>
        <a:bodyPr/>
        <a:lstStyle/>
        <a:p>
          <a:endParaRPr lang="en-US"/>
        </a:p>
      </dgm:t>
    </dgm:pt>
    <dgm:pt modelId="{22F30E5B-D1D0-4D4D-9B5E-5D75FF024093}" type="sibTrans" cxnId="{E3DCBEE2-158D-D248-9E3F-7A56A842F70A}">
      <dgm:prSet/>
      <dgm:spPr/>
      <dgm:t>
        <a:bodyPr/>
        <a:lstStyle/>
        <a:p>
          <a:endParaRPr lang="en-US"/>
        </a:p>
      </dgm:t>
    </dgm:pt>
    <dgm:pt modelId="{6B36E858-D37B-BC45-B24C-C9BB81E1E94D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b="0" dirty="0">
              <a:latin typeface="Calibri" panose="020F0502020204030204" pitchFamily="34" charset="0"/>
              <a:cs typeface="Calibri" panose="020F0502020204030204" pitchFamily="34" charset="0"/>
            </a:rPr>
            <a:t>Price moderately affects demand, but the model generalizability is weak. Use targeted, short term pricing experiments to validate before scaling. </a:t>
          </a:r>
        </a:p>
      </dgm:t>
    </dgm:pt>
    <dgm:pt modelId="{93DAE4C0-70C8-3A4C-B996-64272614F743}" type="parTrans" cxnId="{BF063251-7F9D-EC42-9DBB-1BA908DD344C}">
      <dgm:prSet/>
      <dgm:spPr/>
      <dgm:t>
        <a:bodyPr/>
        <a:lstStyle/>
        <a:p>
          <a:endParaRPr lang="en-US"/>
        </a:p>
      </dgm:t>
    </dgm:pt>
    <dgm:pt modelId="{0FEE3768-660D-C748-B29A-26AA28FE9883}" type="sibTrans" cxnId="{BF063251-7F9D-EC42-9DBB-1BA908DD344C}">
      <dgm:prSet/>
      <dgm:spPr/>
      <dgm:t>
        <a:bodyPr/>
        <a:lstStyle/>
        <a:p>
          <a:endParaRPr lang="en-US"/>
        </a:p>
      </dgm:t>
    </dgm:pt>
    <dgm:pt modelId="{CAE7ACED-F09F-B04E-BC71-E94AFF3D0AC7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pPr algn="ctr">
            <a:buFont typeface="Arial" panose="020B0604020202020204" pitchFamily="34" charset="0"/>
            <a:buNone/>
          </a:pPr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Key Takeaways</a:t>
          </a:r>
        </a:p>
      </dgm:t>
    </dgm:pt>
    <dgm:pt modelId="{E7FF7831-5972-5D4E-A9EC-5784FD101702}" type="parTrans" cxnId="{E0373030-9A64-D74F-A1D3-25096F018AAE}">
      <dgm:prSet/>
      <dgm:spPr/>
      <dgm:t>
        <a:bodyPr/>
        <a:lstStyle/>
        <a:p>
          <a:endParaRPr lang="en-US"/>
        </a:p>
      </dgm:t>
    </dgm:pt>
    <dgm:pt modelId="{5797BE60-821B-9A4F-897D-50AB4543A34D}" type="sibTrans" cxnId="{E0373030-9A64-D74F-A1D3-25096F018AAE}">
      <dgm:prSet/>
      <dgm:spPr/>
      <dgm:t>
        <a:bodyPr/>
        <a:lstStyle/>
        <a:p>
          <a:endParaRPr lang="en-US"/>
        </a:p>
      </dgm:t>
    </dgm:pt>
    <dgm:pt modelId="{8EC3334F-5A21-B748-A888-0B7B201D607A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pPr algn="l">
            <a:buFont typeface="Arial" panose="020B0604020202020204" pitchFamily="34" charset="0"/>
            <a:buChar char="•"/>
          </a:pPr>
          <a:endParaRPr lang="en-US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5287D9D-B4BF-E745-955F-598149A5A767}" type="parTrans" cxnId="{D04F281D-857A-E746-8959-0F31A1AD311A}">
      <dgm:prSet/>
      <dgm:spPr/>
      <dgm:t>
        <a:bodyPr/>
        <a:lstStyle/>
        <a:p>
          <a:endParaRPr lang="en-US"/>
        </a:p>
      </dgm:t>
    </dgm:pt>
    <dgm:pt modelId="{3362A6E7-4A0F-B046-B7F6-D6901CE2F681}" type="sibTrans" cxnId="{D04F281D-857A-E746-8959-0F31A1AD311A}">
      <dgm:prSet/>
      <dgm:spPr/>
      <dgm:t>
        <a:bodyPr/>
        <a:lstStyle/>
        <a:p>
          <a:endParaRPr lang="en-US"/>
        </a:p>
      </dgm:t>
    </dgm:pt>
    <dgm:pt modelId="{BBCCACB6-C8AF-7240-9305-5330D0C42858}">
      <dgm:prSet/>
      <dgm:spPr>
        <a:solidFill>
          <a:schemeClr val="bg2">
            <a:alpha val="90000"/>
          </a:schemeClr>
        </a:solidFill>
      </dgm:spPr>
      <dgm:t>
        <a:bodyPr/>
        <a:lstStyle/>
        <a:p>
          <a:pPr algn="l"/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Elasticity CI Upper: 0.98</a:t>
          </a:r>
        </a:p>
      </dgm:t>
    </dgm:pt>
    <dgm:pt modelId="{9F5BF4AD-7E52-154D-9BBE-727A9018BA22}" type="parTrans" cxnId="{EBFCF5FE-34EE-964D-995C-B6B009E59729}">
      <dgm:prSet/>
      <dgm:spPr/>
      <dgm:t>
        <a:bodyPr/>
        <a:lstStyle/>
        <a:p>
          <a:endParaRPr lang="en-US"/>
        </a:p>
      </dgm:t>
    </dgm:pt>
    <dgm:pt modelId="{668B36F5-2E48-B14F-A4FF-971CF6E90ABD}" type="sibTrans" cxnId="{EBFCF5FE-34EE-964D-995C-B6B009E59729}">
      <dgm:prSet/>
      <dgm:spPr/>
      <dgm:t>
        <a:bodyPr/>
        <a:lstStyle/>
        <a:p>
          <a:endParaRPr lang="en-US"/>
        </a:p>
      </dgm:t>
    </dgm:pt>
    <dgm:pt modelId="{A79054F2-F0B3-9A46-BE66-759A5F75573A}" type="pres">
      <dgm:prSet presAssocID="{519A770C-C900-4437-9DAA-B43FA96F5F1B}" presName="Name0" presStyleCnt="0">
        <dgm:presLayoutVars>
          <dgm:dir/>
          <dgm:animLvl val="lvl"/>
          <dgm:resizeHandles val="exact"/>
        </dgm:presLayoutVars>
      </dgm:prSet>
      <dgm:spPr/>
    </dgm:pt>
    <dgm:pt modelId="{6FA0E960-C7D6-2746-B915-C2885938B9C1}" type="pres">
      <dgm:prSet presAssocID="{0D27A888-D329-4489-ACD9-8FE3FFF28156}" presName="composite" presStyleCnt="0"/>
      <dgm:spPr/>
    </dgm:pt>
    <dgm:pt modelId="{AF31028C-457E-0949-A7AE-C19F1DE9B9B4}" type="pres">
      <dgm:prSet presAssocID="{0D27A888-D329-4489-ACD9-8FE3FFF28156}" presName="parTx" presStyleLbl="alignNode1" presStyleIdx="0" presStyleCnt="3" custScaleX="60478">
        <dgm:presLayoutVars>
          <dgm:chMax val="0"/>
          <dgm:chPref val="0"/>
          <dgm:bulletEnabled val="1"/>
        </dgm:presLayoutVars>
      </dgm:prSet>
      <dgm:spPr/>
    </dgm:pt>
    <dgm:pt modelId="{488D252F-459E-FE42-8C4A-D5446220E0B0}" type="pres">
      <dgm:prSet presAssocID="{0D27A888-D329-4489-ACD9-8FE3FFF28156}" presName="desTx" presStyleLbl="alignAccFollowNode1" presStyleIdx="0" presStyleCnt="3">
        <dgm:presLayoutVars>
          <dgm:bulletEnabled val="1"/>
        </dgm:presLayoutVars>
      </dgm:prSet>
      <dgm:spPr/>
    </dgm:pt>
    <dgm:pt modelId="{DE4ACFFA-6CD3-F44D-8F62-2AF115C70B14}" type="pres">
      <dgm:prSet presAssocID="{7CAF8979-8D86-4A7D-99DA-7B0353F5DEEF}" presName="space" presStyleCnt="0"/>
      <dgm:spPr/>
    </dgm:pt>
    <dgm:pt modelId="{66E212DB-3FBA-6646-AA9D-6DC00295CCC7}" type="pres">
      <dgm:prSet presAssocID="{3710E13D-5758-41BA-A290-CD4FE9E7D236}" presName="composite" presStyleCnt="0"/>
      <dgm:spPr/>
    </dgm:pt>
    <dgm:pt modelId="{76B3FEC9-BA77-B644-B9FC-B00123D7DF59}" type="pres">
      <dgm:prSet presAssocID="{3710E13D-5758-41BA-A290-CD4FE9E7D236}" presName="parTx" presStyleLbl="alignNode1" presStyleIdx="1" presStyleCnt="3" custScaleX="62267">
        <dgm:presLayoutVars>
          <dgm:chMax val="0"/>
          <dgm:chPref val="0"/>
          <dgm:bulletEnabled val="1"/>
        </dgm:presLayoutVars>
      </dgm:prSet>
      <dgm:spPr/>
    </dgm:pt>
    <dgm:pt modelId="{3F572DD6-F237-7043-9239-F71C72B5A56F}" type="pres">
      <dgm:prSet presAssocID="{3710E13D-5758-41BA-A290-CD4FE9E7D236}" presName="desTx" presStyleLbl="alignAccFollowNode1" presStyleIdx="1" presStyleCnt="3">
        <dgm:presLayoutVars>
          <dgm:bulletEnabled val="1"/>
        </dgm:presLayoutVars>
      </dgm:prSet>
      <dgm:spPr/>
    </dgm:pt>
    <dgm:pt modelId="{2DD322E7-2C89-804E-8E04-364C57FACB51}" type="pres">
      <dgm:prSet presAssocID="{D37D2B20-9A55-41EE-819E-BE192165DA23}" presName="space" presStyleCnt="0"/>
      <dgm:spPr/>
    </dgm:pt>
    <dgm:pt modelId="{802275F4-8DA3-2E48-9A12-74904DA33C2E}" type="pres">
      <dgm:prSet presAssocID="{CB8417DA-CB29-407D-BFD7-A682E4DB0710}" presName="composite" presStyleCnt="0"/>
      <dgm:spPr/>
    </dgm:pt>
    <dgm:pt modelId="{FD935195-C8A3-2B4E-A9AE-3D4A6EFCE849}" type="pres">
      <dgm:prSet presAssocID="{CB8417DA-CB29-407D-BFD7-A682E4DB0710}" presName="parTx" presStyleLbl="alignNode1" presStyleIdx="2" presStyleCnt="3" custScaleX="64125">
        <dgm:presLayoutVars>
          <dgm:chMax val="0"/>
          <dgm:chPref val="0"/>
          <dgm:bulletEnabled val="1"/>
        </dgm:presLayoutVars>
      </dgm:prSet>
      <dgm:spPr/>
    </dgm:pt>
    <dgm:pt modelId="{EF16B216-04D0-E546-96DA-F9461F9EFD09}" type="pres">
      <dgm:prSet presAssocID="{CB8417DA-CB29-407D-BFD7-A682E4DB071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FFF1203-484E-954B-ABA4-C3CED8289DF2}" srcId="{0D27A888-D329-4489-ACD9-8FE3FFF28156}" destId="{CB2C8F0A-A11C-E346-8494-9FFCA03B118E}" srcOrd="5" destOrd="0" parTransId="{779BD1FD-30CA-A745-9BCD-40E07B342D8B}" sibTransId="{2212FBB6-219C-184D-9E00-C84EF387D094}"/>
    <dgm:cxn modelId="{5631190F-6174-48F2-8465-4C830C91710C}" srcId="{3710E13D-5758-41BA-A290-CD4FE9E7D236}" destId="{EFD181D9-217D-4A16-9189-12E05093CBE6}" srcOrd="0" destOrd="0" parTransId="{36257443-A967-41DB-AD06-1966C7DB55E2}" sibTransId="{7EEBEBFF-B805-4371-A847-88548C19D1EB}"/>
    <dgm:cxn modelId="{D04F281D-857A-E746-8959-0F31A1AD311A}" srcId="{CB8417DA-CB29-407D-BFD7-A682E4DB0710}" destId="{8EC3334F-5A21-B748-A888-0B7B201D607A}" srcOrd="5" destOrd="0" parTransId="{05287D9D-B4BF-E745-955F-598149A5A767}" sibTransId="{3362A6E7-4A0F-B046-B7F6-D6901CE2F681}"/>
    <dgm:cxn modelId="{DA72C422-C7FF-404C-AD3C-D256622F1DFD}" type="presOf" srcId="{5144A37A-2CBB-FF4F-B6FF-1096F136E6B7}" destId="{3F572DD6-F237-7043-9239-F71C72B5A56F}" srcOrd="0" destOrd="1" presId="urn:microsoft.com/office/officeart/2005/8/layout/hList1"/>
    <dgm:cxn modelId="{B376D123-0CFF-A74B-87A7-9B30DA358B31}" type="presOf" srcId="{CB2C8F0A-A11C-E346-8494-9FFCA03B118E}" destId="{488D252F-459E-FE42-8C4A-D5446220E0B0}" srcOrd="0" destOrd="5" presId="urn:microsoft.com/office/officeart/2005/8/layout/hList1"/>
    <dgm:cxn modelId="{C1B13B27-6A98-934D-943D-9561AAE6CA7D}" type="presOf" srcId="{F96B5A4A-F3EF-B04B-BD07-5A974D29DB1A}" destId="{EF16B216-04D0-E546-96DA-F9461F9EFD09}" srcOrd="0" destOrd="4" presId="urn:microsoft.com/office/officeart/2005/8/layout/hList1"/>
    <dgm:cxn modelId="{C98A312F-67A2-4741-9180-ED9811481D2E}" type="presOf" srcId="{CFD1F4B5-3CA2-0243-A233-A2513C9C1517}" destId="{EF16B216-04D0-E546-96DA-F9461F9EFD09}" srcOrd="0" destOrd="2" presId="urn:microsoft.com/office/officeart/2005/8/layout/hList1"/>
    <dgm:cxn modelId="{12E60E30-93CE-EF4D-B6A3-E09B156E2D2F}" type="presOf" srcId="{145FFFEF-5AE7-8B42-9B50-3EE1C19859C2}" destId="{3F572DD6-F237-7043-9239-F71C72B5A56F}" srcOrd="0" destOrd="3" presId="urn:microsoft.com/office/officeart/2005/8/layout/hList1"/>
    <dgm:cxn modelId="{E0373030-9A64-D74F-A1D3-25096F018AAE}" srcId="{CB8417DA-CB29-407D-BFD7-A682E4DB0710}" destId="{CAE7ACED-F09F-B04E-BC71-E94AFF3D0AC7}" srcOrd="6" destOrd="0" parTransId="{E7FF7831-5972-5D4E-A9EC-5784FD101702}" sibTransId="{5797BE60-821B-9A4F-897D-50AB4543A34D}"/>
    <dgm:cxn modelId="{CE1C5530-A8C1-4A47-B189-7713B940F200}" type="presOf" srcId="{FE7043D2-EC6E-9F46-97F9-64EAD35DA8A8}" destId="{3F572DD6-F237-7043-9239-F71C72B5A56F}" srcOrd="0" destOrd="6" presId="urn:microsoft.com/office/officeart/2005/8/layout/hList1"/>
    <dgm:cxn modelId="{ED83B431-5AC3-FE43-A09E-8DD3C6B6261E}" type="presOf" srcId="{8EC3334F-5A21-B748-A888-0B7B201D607A}" destId="{EF16B216-04D0-E546-96DA-F9461F9EFD09}" srcOrd="0" destOrd="5" presId="urn:microsoft.com/office/officeart/2005/8/layout/hList1"/>
    <dgm:cxn modelId="{2B86E332-4D53-AE4D-A747-58A1818A0C88}" srcId="{3710E13D-5758-41BA-A290-CD4FE9E7D236}" destId="{1A9EF862-85BE-8C46-A8C9-3D83A93B9067}" srcOrd="7" destOrd="0" parTransId="{C678BE5E-2275-F84E-8FAF-C9216347211E}" sibTransId="{2DFBB20D-471B-6E46-A976-28A49CA6B6CE}"/>
    <dgm:cxn modelId="{2B46A833-732E-CE48-B942-9196A33FC357}" type="presOf" srcId="{D090BC56-860D-B04D-B99B-967F0200B838}" destId="{3F572DD6-F237-7043-9239-F71C72B5A56F}" srcOrd="0" destOrd="5" presId="urn:microsoft.com/office/officeart/2005/8/layout/hList1"/>
    <dgm:cxn modelId="{A5EAFF33-79CD-4B49-9414-4B3F9AF8DE4B}" type="presOf" srcId="{22EA46F9-640D-45B4-A10E-5FD734CA8B84}" destId="{EF16B216-04D0-E546-96DA-F9461F9EFD09}" srcOrd="0" destOrd="0" presId="urn:microsoft.com/office/officeart/2005/8/layout/hList1"/>
    <dgm:cxn modelId="{DE69E946-A53A-5F40-8033-2701F6D8000C}" type="presOf" srcId="{48DA31B6-9B5C-6C41-BD71-FBAFAA4C027E}" destId="{488D252F-459E-FE42-8C4A-D5446220E0B0}" srcOrd="0" destOrd="3" presId="urn:microsoft.com/office/officeart/2005/8/layout/hList1"/>
    <dgm:cxn modelId="{CC61824E-4B48-074F-AD45-447CFCBF3FD9}" type="presOf" srcId="{6B36E858-D37B-BC45-B24C-C9BB81E1E94D}" destId="{EF16B216-04D0-E546-96DA-F9461F9EFD09}" srcOrd="0" destOrd="7" presId="urn:microsoft.com/office/officeart/2005/8/layout/hList1"/>
    <dgm:cxn modelId="{C703FE50-164B-DB44-B3AD-C5A9220D8D10}" type="presOf" srcId="{1A9EF862-85BE-8C46-A8C9-3D83A93B9067}" destId="{3F572DD6-F237-7043-9239-F71C72B5A56F}" srcOrd="0" destOrd="7" presId="urn:microsoft.com/office/officeart/2005/8/layout/hList1"/>
    <dgm:cxn modelId="{BF063251-7F9D-EC42-9DBB-1BA908DD344C}" srcId="{CB8417DA-CB29-407D-BFD7-A682E4DB0710}" destId="{6B36E858-D37B-BC45-B24C-C9BB81E1E94D}" srcOrd="7" destOrd="0" parTransId="{93DAE4C0-70C8-3A4C-B996-64272614F743}" sibTransId="{0FEE3768-660D-C748-B29A-26AA28FE9883}"/>
    <dgm:cxn modelId="{C3671D55-837A-7141-911E-D89AFAC21CC9}" srcId="{0D27A888-D329-4489-ACD9-8FE3FFF28156}" destId="{40C052DD-EC02-D048-B333-094645126CA0}" srcOrd="6" destOrd="0" parTransId="{770055F0-C613-8240-BCF3-B15ED7A540A7}" sibTransId="{7B237958-CAB4-9F45-B976-C7936F78EFB3}"/>
    <dgm:cxn modelId="{6D582555-3F1B-D644-9560-CC1A4DB19E84}" srcId="{0D27A888-D329-4489-ACD9-8FE3FFF28156}" destId="{B321BF36-8C42-AD4D-BA0B-CF59DC8F3361}" srcOrd="4" destOrd="0" parTransId="{667D8099-78BB-8B48-B63B-3DFC0F9A3D53}" sibTransId="{5CA7A029-7DAF-9846-BFF7-9B52EF9A1C21}"/>
    <dgm:cxn modelId="{5F9F635C-EE6D-B248-9508-62EB2DB5DE47}" type="presOf" srcId="{40C052DD-EC02-D048-B333-094645126CA0}" destId="{488D252F-459E-FE42-8C4A-D5446220E0B0}" srcOrd="0" destOrd="6" presId="urn:microsoft.com/office/officeart/2005/8/layout/hList1"/>
    <dgm:cxn modelId="{1FA3535D-CB87-EF42-88FE-F523C3070CA4}" type="presOf" srcId="{A6FD6C69-694A-B947-81DB-8E06F8684748}" destId="{488D252F-459E-FE42-8C4A-D5446220E0B0}" srcOrd="0" destOrd="2" presId="urn:microsoft.com/office/officeart/2005/8/layout/hList1"/>
    <dgm:cxn modelId="{79F36261-BAF7-FC40-9E29-E93D055CB528}" type="presOf" srcId="{3710E13D-5758-41BA-A290-CD4FE9E7D236}" destId="{76B3FEC9-BA77-B644-B9FC-B00123D7DF59}" srcOrd="0" destOrd="0" presId="urn:microsoft.com/office/officeart/2005/8/layout/hList1"/>
    <dgm:cxn modelId="{7E422670-A136-B94C-823E-1CA92C74226A}" srcId="{CB8417DA-CB29-407D-BFD7-A682E4DB0710}" destId="{CFD1F4B5-3CA2-0243-A233-A2513C9C1517}" srcOrd="2" destOrd="0" parTransId="{F798600D-65B1-7544-A809-47736C1ACD98}" sibTransId="{0C3559AE-1BF5-C341-B126-C73653AC224B}"/>
    <dgm:cxn modelId="{35035971-03C3-4544-BB0C-BE776C869221}" type="presOf" srcId="{B321BF36-8C42-AD4D-BA0B-CF59DC8F3361}" destId="{488D252F-459E-FE42-8C4A-D5446220E0B0}" srcOrd="0" destOrd="4" presId="urn:microsoft.com/office/officeart/2005/8/layout/hList1"/>
    <dgm:cxn modelId="{FBE42873-C1BF-1E43-9A95-86851348739F}" srcId="{CB8417DA-CB29-407D-BFD7-A682E4DB0710}" destId="{1641E798-B097-A14C-82C7-F2F67D053557}" srcOrd="3" destOrd="0" parTransId="{14497E7D-9D6B-F245-ABF6-454D8621C5EB}" sibTransId="{A0B91A6F-2CFE-CC46-A6E1-B13ED3BD4F2E}"/>
    <dgm:cxn modelId="{7ACE4F77-C151-E04F-A4C6-C6CF8F3E37E8}" type="presOf" srcId="{BBCCACB6-C8AF-7240-9305-5330D0C42858}" destId="{3F572DD6-F237-7043-9239-F71C72B5A56F}" srcOrd="0" destOrd="4" presId="urn:microsoft.com/office/officeart/2005/8/layout/hList1"/>
    <dgm:cxn modelId="{3006C87A-3AFB-4E43-B2BD-7AFB9D13050F}" srcId="{0D27A888-D329-4489-ACD9-8FE3FFF28156}" destId="{5A9C6B6F-35FD-499D-8E67-CCF09AE38D7D}" srcOrd="0" destOrd="0" parTransId="{3AD7FE12-8CAC-4893-9BEF-50E328CBBC79}" sibTransId="{40082952-698A-4780-A1E0-43929FC63501}"/>
    <dgm:cxn modelId="{EFC3B97D-FE79-0F48-9B1C-B320E1D829B9}" srcId="{3710E13D-5758-41BA-A290-CD4FE9E7D236}" destId="{D090BC56-860D-B04D-B99B-967F0200B838}" srcOrd="5" destOrd="0" parTransId="{42066011-3D35-E34B-963A-DB1B0F3019C1}" sibTransId="{7E0DC257-71E1-234F-826C-BDA1A4190EA5}"/>
    <dgm:cxn modelId="{ABA14480-3010-C54F-A033-8FD5B4B5C14F}" srcId="{3710E13D-5758-41BA-A290-CD4FE9E7D236}" destId="{F8A6BCDA-A1B7-8545-921A-C7E86CAA8B09}" srcOrd="2" destOrd="0" parTransId="{07DE4851-807B-5F4D-945A-E38F599D9CAF}" sibTransId="{65FB3B92-4DF2-7946-9CF4-BA5BE2B27BEE}"/>
    <dgm:cxn modelId="{3EDA9485-6685-F048-9AE8-9E7CFFDF8AA0}" type="presOf" srcId="{CAE7ACED-F09F-B04E-BC71-E94AFF3D0AC7}" destId="{EF16B216-04D0-E546-96DA-F9461F9EFD09}" srcOrd="0" destOrd="6" presId="urn:microsoft.com/office/officeart/2005/8/layout/hList1"/>
    <dgm:cxn modelId="{2F7D468C-BC5F-D348-9029-968A3ABCE75F}" type="presOf" srcId="{F8A6BCDA-A1B7-8545-921A-C7E86CAA8B09}" destId="{3F572DD6-F237-7043-9239-F71C72B5A56F}" srcOrd="0" destOrd="2" presId="urn:microsoft.com/office/officeart/2005/8/layout/hList1"/>
    <dgm:cxn modelId="{6B4A788F-6741-994E-A260-3DF8FB4D4543}" srcId="{3710E13D-5758-41BA-A290-CD4FE9E7D236}" destId="{FE7043D2-EC6E-9F46-97F9-64EAD35DA8A8}" srcOrd="6" destOrd="0" parTransId="{C2CDA2B0-37C7-B447-BB43-3275AD860A3C}" sibTransId="{42040383-B9CE-A244-9166-560BC53972CC}"/>
    <dgm:cxn modelId="{E9DE3892-1789-3E4A-97D8-3EC40282AF32}" srcId="{3710E13D-5758-41BA-A290-CD4FE9E7D236}" destId="{5144A37A-2CBB-FF4F-B6FF-1096F136E6B7}" srcOrd="1" destOrd="0" parTransId="{966CB1FD-EA8C-E245-8FA6-F969604EB59E}" sibTransId="{E3719F45-5C75-F846-9723-BAC0673BA995}"/>
    <dgm:cxn modelId="{A7145896-649A-D447-B299-B33C1A652380}" srcId="{CB8417DA-CB29-407D-BFD7-A682E4DB0710}" destId="{70298D38-E6A3-F84B-ABA6-AFB5784C25FC}" srcOrd="1" destOrd="0" parTransId="{A23EB25B-0212-034B-B09C-6779EBD5CD92}" sibTransId="{23568DDD-8787-8045-B032-FF3CC235AF15}"/>
    <dgm:cxn modelId="{141505A6-DE07-344E-BECF-3FBBFEB709FF}" srcId="{0D27A888-D329-4489-ACD9-8FE3FFF28156}" destId="{48DA31B6-9B5C-6C41-BD71-FBAFAA4C027E}" srcOrd="3" destOrd="0" parTransId="{8C24543C-1C62-A641-85E8-75D1EFF17A0E}" sibTransId="{6AFBB63D-E64D-9548-B5BA-E4F027708B68}"/>
    <dgm:cxn modelId="{0CF464A6-1217-6F49-83C0-69219EAFEF74}" type="presOf" srcId="{70298D38-E6A3-F84B-ABA6-AFB5784C25FC}" destId="{EF16B216-04D0-E546-96DA-F9461F9EFD09}" srcOrd="0" destOrd="1" presId="urn:microsoft.com/office/officeart/2005/8/layout/hList1"/>
    <dgm:cxn modelId="{8760B8A9-3D92-E144-A98A-D60A4DBD10E8}" type="presOf" srcId="{CB8417DA-CB29-407D-BFD7-A682E4DB0710}" destId="{FD935195-C8A3-2B4E-A9AE-3D4A6EFCE849}" srcOrd="0" destOrd="0" presId="urn:microsoft.com/office/officeart/2005/8/layout/hList1"/>
    <dgm:cxn modelId="{EB3308AC-7A3D-CF49-9F06-F0739FBA5AF0}" srcId="{0D27A888-D329-4489-ACD9-8FE3FFF28156}" destId="{CA3E05EC-4E70-4C4B-A99C-AAF0F46DFE0C}" srcOrd="7" destOrd="0" parTransId="{FFD374CF-D154-214E-A5E3-6D62231E7949}" sibTransId="{D92ABD65-4A9E-6342-BE97-AB7062BF3678}"/>
    <dgm:cxn modelId="{49711EAD-F63E-7344-9DA0-A91A74749A84}" srcId="{3710E13D-5758-41BA-A290-CD4FE9E7D236}" destId="{145FFFEF-5AE7-8B42-9B50-3EE1C19859C2}" srcOrd="3" destOrd="0" parTransId="{35C984D9-5746-9242-991C-02105A565369}" sibTransId="{D39E01E7-F064-6841-8073-3524FB481CAE}"/>
    <dgm:cxn modelId="{8754A4AF-BBDF-4F71-9147-D1BBB9F8A5DA}" srcId="{519A770C-C900-4437-9DAA-B43FA96F5F1B}" destId="{3710E13D-5758-41BA-A290-CD4FE9E7D236}" srcOrd="1" destOrd="0" parTransId="{93CE98DA-8784-47F4-A428-D137530E5E1D}" sibTransId="{D37D2B20-9A55-41EE-819E-BE192165DA23}"/>
    <dgm:cxn modelId="{E97AACBB-E98F-1A4E-A0A3-00C21E29714E}" type="presOf" srcId="{5A9C6B6F-35FD-499D-8E67-CCF09AE38D7D}" destId="{488D252F-459E-FE42-8C4A-D5446220E0B0}" srcOrd="0" destOrd="0" presId="urn:microsoft.com/office/officeart/2005/8/layout/hList1"/>
    <dgm:cxn modelId="{3069C6C4-3866-4DCF-8CEC-2D3D7D329B99}" srcId="{519A770C-C900-4437-9DAA-B43FA96F5F1B}" destId="{0D27A888-D329-4489-ACD9-8FE3FFF28156}" srcOrd="0" destOrd="0" parTransId="{5632C496-46F8-44E3-BA67-14D8B3024F9B}" sibTransId="{7CAF8979-8D86-4A7D-99DA-7B0353F5DEEF}"/>
    <dgm:cxn modelId="{754FDDC8-60DF-734E-9AD2-EC8DAFA8189C}" type="presOf" srcId="{EFD181D9-217D-4A16-9189-12E05093CBE6}" destId="{3F572DD6-F237-7043-9239-F71C72B5A56F}" srcOrd="0" destOrd="0" presId="urn:microsoft.com/office/officeart/2005/8/layout/hList1"/>
    <dgm:cxn modelId="{D8E37EDD-F04C-4A53-A4A1-12C146231627}" srcId="{519A770C-C900-4437-9DAA-B43FA96F5F1B}" destId="{CB8417DA-CB29-407D-BFD7-A682E4DB0710}" srcOrd="2" destOrd="0" parTransId="{AFEC8141-5477-4154-9E95-6459D93D73D6}" sibTransId="{7CAFDC76-92DB-4416-9990-518ECE0AA12A}"/>
    <dgm:cxn modelId="{5BB848DE-B616-4447-B2FA-D8581F6A3069}" type="presOf" srcId="{519A770C-C900-4437-9DAA-B43FA96F5F1B}" destId="{A79054F2-F0B3-9A46-BE66-759A5F75573A}" srcOrd="0" destOrd="0" presId="urn:microsoft.com/office/officeart/2005/8/layout/hList1"/>
    <dgm:cxn modelId="{E3DCBEE2-158D-D248-9E3F-7A56A842F70A}" srcId="{CB8417DA-CB29-407D-BFD7-A682E4DB0710}" destId="{F96B5A4A-F3EF-B04B-BD07-5A974D29DB1A}" srcOrd="4" destOrd="0" parTransId="{48CC1FE1-1E70-DE42-9440-27FAB2945CF9}" sibTransId="{22F30E5B-D1D0-4D4D-9B5E-5D75FF024093}"/>
    <dgm:cxn modelId="{96BA1CEA-ACBE-6444-A555-779DB583981A}" srcId="{0D27A888-D329-4489-ACD9-8FE3FFF28156}" destId="{A6FD6C69-694A-B947-81DB-8E06F8684748}" srcOrd="2" destOrd="0" parTransId="{76B40BC2-E41D-944A-84C0-E6B9E20C99C2}" sibTransId="{1A164DD6-5935-0A40-8640-ECD45C234285}"/>
    <dgm:cxn modelId="{8F1D6BF3-862B-044C-BA74-1B2098A7A9A3}" srcId="{0D27A888-D329-4489-ACD9-8FE3FFF28156}" destId="{27563F60-C03F-644C-8FB4-C84D9090F27F}" srcOrd="1" destOrd="0" parTransId="{65F0A18C-D9DF-2047-A89C-ACBF676E1403}" sibTransId="{18D5B04F-B2FD-3444-8AA6-1BA4B5FA11C1}"/>
    <dgm:cxn modelId="{33B074F3-044B-604C-9490-482ABA0616A0}" type="presOf" srcId="{0D27A888-D329-4489-ACD9-8FE3FFF28156}" destId="{AF31028C-457E-0949-A7AE-C19F1DE9B9B4}" srcOrd="0" destOrd="0" presId="urn:microsoft.com/office/officeart/2005/8/layout/hList1"/>
    <dgm:cxn modelId="{90C1DDF8-68E4-BD49-854C-879533418970}" type="presOf" srcId="{27563F60-C03F-644C-8FB4-C84D9090F27F}" destId="{488D252F-459E-FE42-8C4A-D5446220E0B0}" srcOrd="0" destOrd="1" presId="urn:microsoft.com/office/officeart/2005/8/layout/hList1"/>
    <dgm:cxn modelId="{1382C3FA-A346-467A-A127-D476AB7AB944}" srcId="{CB8417DA-CB29-407D-BFD7-A682E4DB0710}" destId="{22EA46F9-640D-45B4-A10E-5FD734CA8B84}" srcOrd="0" destOrd="0" parTransId="{20E8046D-E6B6-44E8-B386-F799171BA02F}" sibTransId="{02B14255-768C-4259-8814-3D4F5C8353B7}"/>
    <dgm:cxn modelId="{A12BB4FD-6825-5040-861E-79DCE08729B1}" type="presOf" srcId="{1641E798-B097-A14C-82C7-F2F67D053557}" destId="{EF16B216-04D0-E546-96DA-F9461F9EFD09}" srcOrd="0" destOrd="3" presId="urn:microsoft.com/office/officeart/2005/8/layout/hList1"/>
    <dgm:cxn modelId="{CF5C4AFE-089E-ED4D-994D-68180D1485D9}" type="presOf" srcId="{CA3E05EC-4E70-4C4B-A99C-AAF0F46DFE0C}" destId="{488D252F-459E-FE42-8C4A-D5446220E0B0}" srcOrd="0" destOrd="7" presId="urn:microsoft.com/office/officeart/2005/8/layout/hList1"/>
    <dgm:cxn modelId="{EBFCF5FE-34EE-964D-995C-B6B009E59729}" srcId="{3710E13D-5758-41BA-A290-CD4FE9E7D236}" destId="{BBCCACB6-C8AF-7240-9305-5330D0C42858}" srcOrd="4" destOrd="0" parTransId="{9F5BF4AD-7E52-154D-9BBE-727A9018BA22}" sibTransId="{668B36F5-2E48-B14F-A4FF-971CF6E90ABD}"/>
    <dgm:cxn modelId="{AD3D686D-A161-BD48-8E0D-EB79D8EBCC52}" type="presParOf" srcId="{A79054F2-F0B3-9A46-BE66-759A5F75573A}" destId="{6FA0E960-C7D6-2746-B915-C2885938B9C1}" srcOrd="0" destOrd="0" presId="urn:microsoft.com/office/officeart/2005/8/layout/hList1"/>
    <dgm:cxn modelId="{8078B283-802F-4C42-ACE9-7470BB630D72}" type="presParOf" srcId="{6FA0E960-C7D6-2746-B915-C2885938B9C1}" destId="{AF31028C-457E-0949-A7AE-C19F1DE9B9B4}" srcOrd="0" destOrd="0" presId="urn:microsoft.com/office/officeart/2005/8/layout/hList1"/>
    <dgm:cxn modelId="{D39F8814-9FF7-0547-847B-B5577D1999B1}" type="presParOf" srcId="{6FA0E960-C7D6-2746-B915-C2885938B9C1}" destId="{488D252F-459E-FE42-8C4A-D5446220E0B0}" srcOrd="1" destOrd="0" presId="urn:microsoft.com/office/officeart/2005/8/layout/hList1"/>
    <dgm:cxn modelId="{60EDFF39-BEF0-3D45-B269-6158EAB357AC}" type="presParOf" srcId="{A79054F2-F0B3-9A46-BE66-759A5F75573A}" destId="{DE4ACFFA-6CD3-F44D-8F62-2AF115C70B14}" srcOrd="1" destOrd="0" presId="urn:microsoft.com/office/officeart/2005/8/layout/hList1"/>
    <dgm:cxn modelId="{C0E8DE36-8F99-B841-843B-0DD36A14B3AF}" type="presParOf" srcId="{A79054F2-F0B3-9A46-BE66-759A5F75573A}" destId="{66E212DB-3FBA-6646-AA9D-6DC00295CCC7}" srcOrd="2" destOrd="0" presId="urn:microsoft.com/office/officeart/2005/8/layout/hList1"/>
    <dgm:cxn modelId="{443AABD0-C8B1-7345-9C38-22FF46BD92D7}" type="presParOf" srcId="{66E212DB-3FBA-6646-AA9D-6DC00295CCC7}" destId="{76B3FEC9-BA77-B644-B9FC-B00123D7DF59}" srcOrd="0" destOrd="0" presId="urn:microsoft.com/office/officeart/2005/8/layout/hList1"/>
    <dgm:cxn modelId="{297DF867-4999-7944-B3C6-8FB459E0F86B}" type="presParOf" srcId="{66E212DB-3FBA-6646-AA9D-6DC00295CCC7}" destId="{3F572DD6-F237-7043-9239-F71C72B5A56F}" srcOrd="1" destOrd="0" presId="urn:microsoft.com/office/officeart/2005/8/layout/hList1"/>
    <dgm:cxn modelId="{2ED4D9B1-CB6B-CD41-B097-654B28E47F5B}" type="presParOf" srcId="{A79054F2-F0B3-9A46-BE66-759A5F75573A}" destId="{2DD322E7-2C89-804E-8E04-364C57FACB51}" srcOrd="3" destOrd="0" presId="urn:microsoft.com/office/officeart/2005/8/layout/hList1"/>
    <dgm:cxn modelId="{12FB68BB-5FC9-C04C-B960-EA2CBD643837}" type="presParOf" srcId="{A79054F2-F0B3-9A46-BE66-759A5F75573A}" destId="{802275F4-8DA3-2E48-9A12-74904DA33C2E}" srcOrd="4" destOrd="0" presId="urn:microsoft.com/office/officeart/2005/8/layout/hList1"/>
    <dgm:cxn modelId="{3960E368-9859-374A-BFB3-D88261851289}" type="presParOf" srcId="{802275F4-8DA3-2E48-9A12-74904DA33C2E}" destId="{FD935195-C8A3-2B4E-A9AE-3D4A6EFCE849}" srcOrd="0" destOrd="0" presId="urn:microsoft.com/office/officeart/2005/8/layout/hList1"/>
    <dgm:cxn modelId="{B0AD23B0-98AE-4146-A16B-433F8229F07B}" type="presParOf" srcId="{802275F4-8DA3-2E48-9A12-74904DA33C2E}" destId="{EF16B216-04D0-E546-96DA-F9461F9EFD0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AAF7B9-08FA-0C41-BAAD-4F48247EDEFE}" type="doc">
      <dgm:prSet loTypeId="urn:microsoft.com/office/officeart/2005/8/layout/matrix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6B435D-A231-2449-82E7-7A3DAB3279A0}">
      <dgm:prSet phldrT="[Text]" custT="1"/>
      <dgm:spPr>
        <a:noFill/>
      </dgm:spPr>
      <dgm:t>
        <a:bodyPr anchor="t"/>
        <a:lstStyle/>
        <a:p>
          <a:pPr algn="l"/>
          <a:r>
            <a: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Missing features:</a:t>
          </a:r>
        </a:p>
        <a:p>
          <a:pPr algn="l"/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1. Competitor pricing changes</a:t>
          </a:r>
        </a:p>
        <a:p>
          <a:pPr algn="l"/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2. Inventory Effects</a:t>
          </a:r>
        </a:p>
        <a:p>
          <a:pPr algn="l"/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3. Promotion data</a:t>
          </a:r>
        </a:p>
        <a:p>
          <a:pPr algn="l"/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4. Improve product categories</a:t>
          </a:r>
        </a:p>
      </dgm:t>
    </dgm:pt>
    <dgm:pt modelId="{CD4ED4E8-1CC9-1F46-AFE2-3109B173FFA9}" type="parTrans" cxnId="{A5EF95DC-FFFD-4A42-B1F6-D0362B73047F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A18057B-EFD6-1041-BF53-33BFC325EBFF}" type="sibTrans" cxnId="{A5EF95DC-FFFD-4A42-B1F6-D0362B73047F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D2A920E-619D-4446-BF38-769033A4B5C0}">
      <dgm:prSet phldrT="[Text]" custT="1"/>
      <dgm:spPr>
        <a:noFill/>
      </dgm:spPr>
      <dgm:t>
        <a:bodyPr anchor="ctr"/>
        <a:lstStyle/>
        <a:p>
          <a:pPr algn="r"/>
          <a:r>
            <a: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Isolated modelling:</a:t>
          </a:r>
        </a:p>
        <a:p>
          <a:pPr algn="r"/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1. No cross SKU (compliments/substitutes) effects</a:t>
          </a:r>
        </a:p>
        <a:p>
          <a:pPr algn="r"/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2. Integrate a dashboard for interpretability</a:t>
          </a:r>
        </a:p>
      </dgm:t>
    </dgm:pt>
    <dgm:pt modelId="{D5B4CB62-967A-C94C-9EC1-D8137AD2B1B2}" type="parTrans" cxnId="{09192E54-58FE-5843-AD4F-34C1D51C8230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8626625-F12A-4542-BD82-D6506A58F26C}" type="sibTrans" cxnId="{09192E54-58FE-5843-AD4F-34C1D51C8230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709574F-4DF2-E14E-8BB5-25789319728C}">
      <dgm:prSet phldrT="[Text]" custT="1"/>
      <dgm:spPr>
        <a:noFill/>
      </dgm:spPr>
      <dgm:t>
        <a:bodyPr anchor="t"/>
        <a:lstStyle/>
        <a:p>
          <a:pPr algn="l"/>
          <a:r>
            <a: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Simplified time effects:</a:t>
          </a:r>
        </a:p>
        <a:p>
          <a:pPr algn="l"/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1. Elasticity assumed static across time</a:t>
          </a:r>
        </a:p>
      </dgm:t>
    </dgm:pt>
    <dgm:pt modelId="{73FBD4AD-1956-274E-A342-A0E8B3A24F7C}" type="parTrans" cxnId="{356B8A0C-ECB6-4B4E-9418-1D5B9A5A7A34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8471637-AF2C-9C4F-943A-FB1F74F1C8AC}" type="sibTrans" cxnId="{356B8A0C-ECB6-4B4E-9418-1D5B9A5A7A34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225ECAC-535A-8145-98DF-6F350C2ED17F}">
      <dgm:prSet phldrT="[Text]" custT="1"/>
      <dgm:spPr>
        <a:noFill/>
      </dgm:spPr>
      <dgm:t>
        <a:bodyPr anchor="t"/>
        <a:lstStyle/>
        <a:p>
          <a:pPr algn="r"/>
          <a:r>
            <a: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Short time horizon:</a:t>
          </a:r>
        </a:p>
        <a:p>
          <a:pPr algn="r"/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1. Limited test periods reduce generalizability. Incorporate rolling time-based cross validation</a:t>
          </a:r>
        </a:p>
      </dgm:t>
    </dgm:pt>
    <dgm:pt modelId="{530729A8-1510-0A46-B74F-B787DB4B56EA}" type="parTrans" cxnId="{50520B77-1CA7-5141-B66E-02C989CF960A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F6870A0-4F84-254D-A7F3-4C30524BA461}" type="sibTrans" cxnId="{50520B77-1CA7-5141-B66E-02C989CF960A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F657C48-3349-9948-98A6-B135D6475611}">
      <dgm:prSet phldrT="[Text]" custT="1"/>
      <dgm:spPr>
        <a:solidFill>
          <a:srgbClr val="267EE2"/>
        </a:solidFill>
      </dgm:spPr>
      <dgm:t>
        <a:bodyPr/>
        <a:lstStyle/>
        <a:p>
          <a:r>
            <a:rPr 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Limitations &amp; Next Steps</a:t>
          </a:r>
        </a:p>
      </dgm:t>
    </dgm:pt>
    <dgm:pt modelId="{1C6915E1-5C8D-C24D-A45A-DB4E033C0D33}" type="sibTrans" cxnId="{F1844E51-1875-BD4D-B20D-7FA769FE7E89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0929974-0834-1B48-B54E-5DC1F33883E9}" type="parTrans" cxnId="{F1844E51-1875-BD4D-B20D-7FA769FE7E89}">
      <dgm:prSet/>
      <dgm:spPr/>
      <dgm:t>
        <a:bodyPr/>
        <a:lstStyle/>
        <a:p>
          <a:endParaRPr lang="en-US" sz="180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62006C1-3DDC-D74D-8768-59652712868D}" type="pres">
      <dgm:prSet presAssocID="{A5AAF7B9-08FA-0C41-BAAD-4F48247EDEFE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FC5D7D3-1B42-2544-8411-E47627FA2F29}" type="pres">
      <dgm:prSet presAssocID="{A5AAF7B9-08FA-0C41-BAAD-4F48247EDEFE}" presName="matrix" presStyleCnt="0"/>
      <dgm:spPr/>
    </dgm:pt>
    <dgm:pt modelId="{46263F74-7BCF-9A4A-A1A3-CB4CEA5408CC}" type="pres">
      <dgm:prSet presAssocID="{A5AAF7B9-08FA-0C41-BAAD-4F48247EDEFE}" presName="tile1" presStyleLbl="node1" presStyleIdx="0" presStyleCnt="4"/>
      <dgm:spPr/>
    </dgm:pt>
    <dgm:pt modelId="{4FB28310-25CF-464E-8DAC-9E37C1D5B7F1}" type="pres">
      <dgm:prSet presAssocID="{A5AAF7B9-08FA-0C41-BAAD-4F48247EDEFE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669818B-12C0-C343-BAAD-7E85614E049A}" type="pres">
      <dgm:prSet presAssocID="{A5AAF7B9-08FA-0C41-BAAD-4F48247EDEFE}" presName="tile2" presStyleLbl="node1" presStyleIdx="1" presStyleCnt="4" custLinFactNeighborX="5473" custLinFactNeighborY="-515"/>
      <dgm:spPr/>
    </dgm:pt>
    <dgm:pt modelId="{0A684D9F-9520-6242-97FF-1E7267F335EB}" type="pres">
      <dgm:prSet presAssocID="{A5AAF7B9-08FA-0C41-BAAD-4F48247EDEFE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B96D4D8-3FAE-1C49-95F8-7DC79EBBBD42}" type="pres">
      <dgm:prSet presAssocID="{A5AAF7B9-08FA-0C41-BAAD-4F48247EDEFE}" presName="tile3" presStyleLbl="node1" presStyleIdx="2" presStyleCnt="4"/>
      <dgm:spPr/>
    </dgm:pt>
    <dgm:pt modelId="{35451413-A57D-1840-8101-7E2F47302709}" type="pres">
      <dgm:prSet presAssocID="{A5AAF7B9-08FA-0C41-BAAD-4F48247EDEFE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D648BA4-287D-5C41-B7C8-EDFEC664BBEB}" type="pres">
      <dgm:prSet presAssocID="{A5AAF7B9-08FA-0C41-BAAD-4F48247EDEFE}" presName="tile4" presStyleLbl="node1" presStyleIdx="3" presStyleCnt="4"/>
      <dgm:spPr/>
    </dgm:pt>
    <dgm:pt modelId="{59A2638B-DDEB-8D45-872C-58CFA07D7408}" type="pres">
      <dgm:prSet presAssocID="{A5AAF7B9-08FA-0C41-BAAD-4F48247EDEFE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00C4E4CC-ACE2-764E-B55D-023B6F5E7F26}" type="pres">
      <dgm:prSet presAssocID="{A5AAF7B9-08FA-0C41-BAAD-4F48247EDEFE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356B8A0C-ECB6-4B4E-9418-1D5B9A5A7A34}" srcId="{BF657C48-3349-9948-98A6-B135D6475611}" destId="{E709574F-4DF2-E14E-8BB5-25789319728C}" srcOrd="2" destOrd="0" parTransId="{73FBD4AD-1956-274E-A342-A0E8B3A24F7C}" sibTransId="{58471637-AF2C-9C4F-943A-FB1F74F1C8AC}"/>
    <dgm:cxn modelId="{03D1F30C-C948-F34A-BF8B-9AD5D0623FC7}" type="presOf" srcId="{A5AAF7B9-08FA-0C41-BAAD-4F48247EDEFE}" destId="{D62006C1-3DDC-D74D-8768-59652712868D}" srcOrd="0" destOrd="0" presId="urn:microsoft.com/office/officeart/2005/8/layout/matrix1"/>
    <dgm:cxn modelId="{0F13681C-D120-3E4F-8267-524BE2B2E44F}" type="presOf" srcId="{7D6B435D-A231-2449-82E7-7A3DAB3279A0}" destId="{46263F74-7BCF-9A4A-A1A3-CB4CEA5408CC}" srcOrd="0" destOrd="0" presId="urn:microsoft.com/office/officeart/2005/8/layout/matrix1"/>
    <dgm:cxn modelId="{DC2F1832-2DBE-7E42-ABB9-EDAF35A11000}" type="presOf" srcId="{7D6B435D-A231-2449-82E7-7A3DAB3279A0}" destId="{4FB28310-25CF-464E-8DAC-9E37C1D5B7F1}" srcOrd="1" destOrd="0" presId="urn:microsoft.com/office/officeart/2005/8/layout/matrix1"/>
    <dgm:cxn modelId="{F1844E51-1875-BD4D-B20D-7FA769FE7E89}" srcId="{A5AAF7B9-08FA-0C41-BAAD-4F48247EDEFE}" destId="{BF657C48-3349-9948-98A6-B135D6475611}" srcOrd="0" destOrd="0" parTransId="{50929974-0834-1B48-B54E-5DC1F33883E9}" sibTransId="{1C6915E1-5C8D-C24D-A45A-DB4E033C0D33}"/>
    <dgm:cxn modelId="{09192E54-58FE-5843-AD4F-34C1D51C8230}" srcId="{BF657C48-3349-9948-98A6-B135D6475611}" destId="{1D2A920E-619D-4446-BF38-769033A4B5C0}" srcOrd="1" destOrd="0" parTransId="{D5B4CB62-967A-C94C-9EC1-D8137AD2B1B2}" sibTransId="{F8626625-F12A-4542-BD82-D6506A58F26C}"/>
    <dgm:cxn modelId="{50520B77-1CA7-5141-B66E-02C989CF960A}" srcId="{BF657C48-3349-9948-98A6-B135D6475611}" destId="{3225ECAC-535A-8145-98DF-6F350C2ED17F}" srcOrd="3" destOrd="0" parTransId="{530729A8-1510-0A46-B74F-B787DB4B56EA}" sibTransId="{9F6870A0-4F84-254D-A7F3-4C30524BA461}"/>
    <dgm:cxn modelId="{55166F79-69EF-A046-9CB7-B6EA5A342B04}" type="presOf" srcId="{3225ECAC-535A-8145-98DF-6F350C2ED17F}" destId="{59A2638B-DDEB-8D45-872C-58CFA07D7408}" srcOrd="1" destOrd="0" presId="urn:microsoft.com/office/officeart/2005/8/layout/matrix1"/>
    <dgm:cxn modelId="{6597B48E-AC2B-814C-A918-FF0066100CCB}" type="presOf" srcId="{BF657C48-3349-9948-98A6-B135D6475611}" destId="{00C4E4CC-ACE2-764E-B55D-023B6F5E7F26}" srcOrd="0" destOrd="0" presId="urn:microsoft.com/office/officeart/2005/8/layout/matrix1"/>
    <dgm:cxn modelId="{CDF7D9A5-07BC-E843-B62B-1398AE70858C}" type="presOf" srcId="{E709574F-4DF2-E14E-8BB5-25789319728C}" destId="{35451413-A57D-1840-8101-7E2F47302709}" srcOrd="1" destOrd="0" presId="urn:microsoft.com/office/officeart/2005/8/layout/matrix1"/>
    <dgm:cxn modelId="{EC1839C3-3F57-2746-84D7-7A06E4346D8C}" type="presOf" srcId="{1D2A920E-619D-4446-BF38-769033A4B5C0}" destId="{A669818B-12C0-C343-BAAD-7E85614E049A}" srcOrd="0" destOrd="0" presId="urn:microsoft.com/office/officeart/2005/8/layout/matrix1"/>
    <dgm:cxn modelId="{594F55C8-8648-C743-905A-6D87DEB30997}" type="presOf" srcId="{1D2A920E-619D-4446-BF38-769033A4B5C0}" destId="{0A684D9F-9520-6242-97FF-1E7267F335EB}" srcOrd="1" destOrd="0" presId="urn:microsoft.com/office/officeart/2005/8/layout/matrix1"/>
    <dgm:cxn modelId="{079075CA-2955-5C46-B97C-2A1CB5F99EDE}" type="presOf" srcId="{3225ECAC-535A-8145-98DF-6F350C2ED17F}" destId="{BD648BA4-287D-5C41-B7C8-EDFEC664BBEB}" srcOrd="0" destOrd="0" presId="urn:microsoft.com/office/officeart/2005/8/layout/matrix1"/>
    <dgm:cxn modelId="{A5EF95DC-FFFD-4A42-B1F6-D0362B73047F}" srcId="{BF657C48-3349-9948-98A6-B135D6475611}" destId="{7D6B435D-A231-2449-82E7-7A3DAB3279A0}" srcOrd="0" destOrd="0" parTransId="{CD4ED4E8-1CC9-1F46-AFE2-3109B173FFA9}" sibTransId="{FA18057B-EFD6-1041-BF53-33BFC325EBFF}"/>
    <dgm:cxn modelId="{FC890BFE-D022-E044-AC55-D3AA5C6663EA}" type="presOf" srcId="{E709574F-4DF2-E14E-8BB5-25789319728C}" destId="{8B96D4D8-3FAE-1C49-95F8-7DC79EBBBD42}" srcOrd="0" destOrd="0" presId="urn:microsoft.com/office/officeart/2005/8/layout/matrix1"/>
    <dgm:cxn modelId="{9BB58B48-1032-B543-A804-AB81310E04D3}" type="presParOf" srcId="{D62006C1-3DDC-D74D-8768-59652712868D}" destId="{FFC5D7D3-1B42-2544-8411-E47627FA2F29}" srcOrd="0" destOrd="0" presId="urn:microsoft.com/office/officeart/2005/8/layout/matrix1"/>
    <dgm:cxn modelId="{F1E90EEC-B944-8D4B-AB13-BC17023CE07B}" type="presParOf" srcId="{FFC5D7D3-1B42-2544-8411-E47627FA2F29}" destId="{46263F74-7BCF-9A4A-A1A3-CB4CEA5408CC}" srcOrd="0" destOrd="0" presId="urn:microsoft.com/office/officeart/2005/8/layout/matrix1"/>
    <dgm:cxn modelId="{42CF19FF-F177-2643-A2B5-AF37CBC7DAB6}" type="presParOf" srcId="{FFC5D7D3-1B42-2544-8411-E47627FA2F29}" destId="{4FB28310-25CF-464E-8DAC-9E37C1D5B7F1}" srcOrd="1" destOrd="0" presId="urn:microsoft.com/office/officeart/2005/8/layout/matrix1"/>
    <dgm:cxn modelId="{8194BDDE-76EB-1042-A4E7-5C18B6D4C853}" type="presParOf" srcId="{FFC5D7D3-1B42-2544-8411-E47627FA2F29}" destId="{A669818B-12C0-C343-BAAD-7E85614E049A}" srcOrd="2" destOrd="0" presId="urn:microsoft.com/office/officeart/2005/8/layout/matrix1"/>
    <dgm:cxn modelId="{DBB851B0-C0DD-E540-8583-0C850C40DA4E}" type="presParOf" srcId="{FFC5D7D3-1B42-2544-8411-E47627FA2F29}" destId="{0A684D9F-9520-6242-97FF-1E7267F335EB}" srcOrd="3" destOrd="0" presId="urn:microsoft.com/office/officeart/2005/8/layout/matrix1"/>
    <dgm:cxn modelId="{E7B58D67-5869-FD48-BCEE-7F41202CBAB4}" type="presParOf" srcId="{FFC5D7D3-1B42-2544-8411-E47627FA2F29}" destId="{8B96D4D8-3FAE-1C49-95F8-7DC79EBBBD42}" srcOrd="4" destOrd="0" presId="urn:microsoft.com/office/officeart/2005/8/layout/matrix1"/>
    <dgm:cxn modelId="{DC64C98E-DFE9-CE4D-A74C-0375522D2EEA}" type="presParOf" srcId="{FFC5D7D3-1B42-2544-8411-E47627FA2F29}" destId="{35451413-A57D-1840-8101-7E2F47302709}" srcOrd="5" destOrd="0" presId="urn:microsoft.com/office/officeart/2005/8/layout/matrix1"/>
    <dgm:cxn modelId="{8FA1EFDA-D129-434D-BC93-1417FEF59F50}" type="presParOf" srcId="{FFC5D7D3-1B42-2544-8411-E47627FA2F29}" destId="{BD648BA4-287D-5C41-B7C8-EDFEC664BBEB}" srcOrd="6" destOrd="0" presId="urn:microsoft.com/office/officeart/2005/8/layout/matrix1"/>
    <dgm:cxn modelId="{97863873-F769-0E47-8421-CFB9D67C1561}" type="presParOf" srcId="{FFC5D7D3-1B42-2544-8411-E47627FA2F29}" destId="{59A2638B-DDEB-8D45-872C-58CFA07D7408}" srcOrd="7" destOrd="0" presId="urn:microsoft.com/office/officeart/2005/8/layout/matrix1"/>
    <dgm:cxn modelId="{D4B99A7A-FBDC-004E-84CF-D2297711270F}" type="presParOf" srcId="{D62006C1-3DDC-D74D-8768-59652712868D}" destId="{00C4E4CC-ACE2-764E-B55D-023B6F5E7F26}" srcOrd="1" destOrd="0" presId="urn:microsoft.com/office/officeart/2005/8/layout/matrix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A20F2-652F-4830-836E-21EF09DC411F}">
      <dsp:nvSpPr>
        <dsp:cNvPr id="0" name=""/>
        <dsp:cNvSpPr/>
      </dsp:nvSpPr>
      <dsp:spPr>
        <a:xfrm>
          <a:off x="82613" y="359344"/>
          <a:ext cx="897246" cy="897246"/>
        </a:xfrm>
        <a:prstGeom prst="ellipse">
          <a:avLst/>
        </a:prstGeom>
        <a:solidFill>
          <a:srgbClr val="267EE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232C84-86A6-406B-B594-4745F10572E8}">
      <dsp:nvSpPr>
        <dsp:cNvPr id="0" name=""/>
        <dsp:cNvSpPr/>
      </dsp:nvSpPr>
      <dsp:spPr>
        <a:xfrm>
          <a:off x="271034" y="547765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CA695A-3712-41F4-9479-95A3422CCA68}">
      <dsp:nvSpPr>
        <dsp:cNvPr id="0" name=""/>
        <dsp:cNvSpPr/>
      </dsp:nvSpPr>
      <dsp:spPr>
        <a:xfrm>
          <a:off x="1172126" y="359344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1. Business Context</a:t>
          </a:r>
        </a:p>
      </dsp:txBody>
      <dsp:txXfrm>
        <a:off x="1172126" y="359344"/>
        <a:ext cx="2114937" cy="897246"/>
      </dsp:txXfrm>
    </dsp:sp>
    <dsp:sp modelId="{378A86BA-66E3-43B3-A586-48BEADB4BBFC}">
      <dsp:nvSpPr>
        <dsp:cNvPr id="0" name=""/>
        <dsp:cNvSpPr/>
      </dsp:nvSpPr>
      <dsp:spPr>
        <a:xfrm>
          <a:off x="3655575" y="359344"/>
          <a:ext cx="897246" cy="897246"/>
        </a:xfrm>
        <a:prstGeom prst="ellipse">
          <a:avLst/>
        </a:prstGeom>
        <a:solidFill>
          <a:srgbClr val="267EE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DB76CE-218D-43B4-9F45-5006FC886C18}">
      <dsp:nvSpPr>
        <dsp:cNvPr id="0" name=""/>
        <dsp:cNvSpPr/>
      </dsp:nvSpPr>
      <dsp:spPr>
        <a:xfrm>
          <a:off x="3843996" y="547765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06A29-710E-41FC-9462-3356770A6354}">
      <dsp:nvSpPr>
        <dsp:cNvPr id="0" name=""/>
        <dsp:cNvSpPr/>
      </dsp:nvSpPr>
      <dsp:spPr>
        <a:xfrm>
          <a:off x="4745088" y="359344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2. Exploratory Insights</a:t>
          </a:r>
        </a:p>
      </dsp:txBody>
      <dsp:txXfrm>
        <a:off x="4745088" y="359344"/>
        <a:ext cx="2114937" cy="897246"/>
      </dsp:txXfrm>
    </dsp:sp>
    <dsp:sp modelId="{E9B93D83-0A91-471F-80DC-F1C0E7C8B349}">
      <dsp:nvSpPr>
        <dsp:cNvPr id="0" name=""/>
        <dsp:cNvSpPr/>
      </dsp:nvSpPr>
      <dsp:spPr>
        <a:xfrm>
          <a:off x="7228536" y="359344"/>
          <a:ext cx="897246" cy="897246"/>
        </a:xfrm>
        <a:prstGeom prst="ellipse">
          <a:avLst/>
        </a:prstGeom>
        <a:solidFill>
          <a:srgbClr val="267EE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6AC962-EEF0-46C7-9528-E64C7716BAC0}">
      <dsp:nvSpPr>
        <dsp:cNvPr id="0" name=""/>
        <dsp:cNvSpPr/>
      </dsp:nvSpPr>
      <dsp:spPr>
        <a:xfrm>
          <a:off x="7416958" y="547765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4F316-577C-46FA-A043-B5E5DCBBBCC5}">
      <dsp:nvSpPr>
        <dsp:cNvPr id="0" name=""/>
        <dsp:cNvSpPr/>
      </dsp:nvSpPr>
      <dsp:spPr>
        <a:xfrm>
          <a:off x="8318049" y="359344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3. Modelling Framework</a:t>
          </a:r>
        </a:p>
      </dsp:txBody>
      <dsp:txXfrm>
        <a:off x="8318049" y="359344"/>
        <a:ext cx="2114937" cy="897246"/>
      </dsp:txXfrm>
    </dsp:sp>
    <dsp:sp modelId="{11DD877C-020F-4B5E-9598-79FD1B867F04}">
      <dsp:nvSpPr>
        <dsp:cNvPr id="0" name=""/>
        <dsp:cNvSpPr/>
      </dsp:nvSpPr>
      <dsp:spPr>
        <a:xfrm>
          <a:off x="82613" y="2135033"/>
          <a:ext cx="897246" cy="897246"/>
        </a:xfrm>
        <a:prstGeom prst="ellipse">
          <a:avLst/>
        </a:prstGeom>
        <a:solidFill>
          <a:srgbClr val="267EE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0A0793-7361-4D69-9FFA-C566CC90D64B}">
      <dsp:nvSpPr>
        <dsp:cNvPr id="0" name=""/>
        <dsp:cNvSpPr/>
      </dsp:nvSpPr>
      <dsp:spPr>
        <a:xfrm>
          <a:off x="271034" y="2323455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8914D-5836-41D8-B054-5D85A8A6D34A}">
      <dsp:nvSpPr>
        <dsp:cNvPr id="0" name=""/>
        <dsp:cNvSpPr/>
      </dsp:nvSpPr>
      <dsp:spPr>
        <a:xfrm>
          <a:off x="1172126" y="2135033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4. Demand Forecasting</a:t>
          </a:r>
        </a:p>
      </dsp:txBody>
      <dsp:txXfrm>
        <a:off x="1172126" y="2135033"/>
        <a:ext cx="2114937" cy="897246"/>
      </dsp:txXfrm>
    </dsp:sp>
    <dsp:sp modelId="{826BECEA-B684-4A7B-87C0-74A6CC1EC915}">
      <dsp:nvSpPr>
        <dsp:cNvPr id="0" name=""/>
        <dsp:cNvSpPr/>
      </dsp:nvSpPr>
      <dsp:spPr>
        <a:xfrm>
          <a:off x="3655575" y="2135033"/>
          <a:ext cx="897246" cy="897246"/>
        </a:xfrm>
        <a:prstGeom prst="ellipse">
          <a:avLst/>
        </a:prstGeom>
        <a:solidFill>
          <a:srgbClr val="267EE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8C147-3561-47B0-AFB6-5EA81E437E08}">
      <dsp:nvSpPr>
        <dsp:cNvPr id="0" name=""/>
        <dsp:cNvSpPr/>
      </dsp:nvSpPr>
      <dsp:spPr>
        <a:xfrm>
          <a:off x="3843996" y="2323455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FEAAF0-7724-41EF-9037-18F74078FF63}">
      <dsp:nvSpPr>
        <dsp:cNvPr id="0" name=""/>
        <dsp:cNvSpPr/>
      </dsp:nvSpPr>
      <dsp:spPr>
        <a:xfrm>
          <a:off x="4745088" y="2135033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5. Implementation Roadmap</a:t>
          </a:r>
        </a:p>
      </dsp:txBody>
      <dsp:txXfrm>
        <a:off x="4745088" y="2135033"/>
        <a:ext cx="2114937" cy="897246"/>
      </dsp:txXfrm>
    </dsp:sp>
    <dsp:sp modelId="{EA9A1DE3-C9B8-427A-A2A4-36E9A4A4428E}">
      <dsp:nvSpPr>
        <dsp:cNvPr id="0" name=""/>
        <dsp:cNvSpPr/>
      </dsp:nvSpPr>
      <dsp:spPr>
        <a:xfrm>
          <a:off x="7228536" y="2135033"/>
          <a:ext cx="897246" cy="897246"/>
        </a:xfrm>
        <a:prstGeom prst="ellipse">
          <a:avLst/>
        </a:prstGeom>
        <a:solidFill>
          <a:srgbClr val="267EE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7F0B4-02DA-46F8-87D2-F7695CD98091}">
      <dsp:nvSpPr>
        <dsp:cNvPr id="0" name=""/>
        <dsp:cNvSpPr/>
      </dsp:nvSpPr>
      <dsp:spPr>
        <a:xfrm>
          <a:off x="7416958" y="2323455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E3573-A11D-4B3B-ACFE-71B659F30F9C}">
      <dsp:nvSpPr>
        <dsp:cNvPr id="0" name=""/>
        <dsp:cNvSpPr/>
      </dsp:nvSpPr>
      <dsp:spPr>
        <a:xfrm>
          <a:off x="8318049" y="2135033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6. Conclusion</a:t>
          </a:r>
        </a:p>
      </dsp:txBody>
      <dsp:txXfrm>
        <a:off x="8318049" y="2135033"/>
        <a:ext cx="2114937" cy="897246"/>
      </dsp:txXfrm>
    </dsp:sp>
    <dsp:sp modelId="{B2883B67-9865-48ED-A441-38CCC9959C64}">
      <dsp:nvSpPr>
        <dsp:cNvPr id="0" name=""/>
        <dsp:cNvSpPr/>
      </dsp:nvSpPr>
      <dsp:spPr>
        <a:xfrm>
          <a:off x="82613" y="3910722"/>
          <a:ext cx="897246" cy="897246"/>
        </a:xfrm>
        <a:prstGeom prst="ellipse">
          <a:avLst/>
        </a:prstGeom>
        <a:solidFill>
          <a:srgbClr val="267EE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F7516-1632-4292-B9D6-46B0FD6F01F9}">
      <dsp:nvSpPr>
        <dsp:cNvPr id="0" name=""/>
        <dsp:cNvSpPr/>
      </dsp:nvSpPr>
      <dsp:spPr>
        <a:xfrm>
          <a:off x="271034" y="4099144"/>
          <a:ext cx="520402" cy="52040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527FD-59EF-4970-A4EE-F61628FC2813}">
      <dsp:nvSpPr>
        <dsp:cNvPr id="0" name=""/>
        <dsp:cNvSpPr/>
      </dsp:nvSpPr>
      <dsp:spPr>
        <a:xfrm>
          <a:off x="1172126" y="391072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7. Q&amp;A</a:t>
          </a:r>
        </a:p>
      </dsp:txBody>
      <dsp:txXfrm>
        <a:off x="1172126" y="3910722"/>
        <a:ext cx="2114937" cy="897246"/>
      </dsp:txXfrm>
    </dsp:sp>
    <dsp:sp modelId="{DA1AA2B8-5436-42E3-A396-E06A8D620523}">
      <dsp:nvSpPr>
        <dsp:cNvPr id="0" name=""/>
        <dsp:cNvSpPr/>
      </dsp:nvSpPr>
      <dsp:spPr>
        <a:xfrm>
          <a:off x="3655575" y="3910722"/>
          <a:ext cx="897246" cy="897246"/>
        </a:xfrm>
        <a:prstGeom prst="ellipse">
          <a:avLst/>
        </a:prstGeom>
        <a:solidFill>
          <a:srgbClr val="267EE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22BB9-CD73-4B2C-AEFD-9499057D5D2B}">
      <dsp:nvSpPr>
        <dsp:cNvPr id="0" name=""/>
        <dsp:cNvSpPr/>
      </dsp:nvSpPr>
      <dsp:spPr>
        <a:xfrm>
          <a:off x="3843996" y="4099144"/>
          <a:ext cx="520402" cy="52040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CD101-B623-44B2-B680-981C98B7EB32}">
      <dsp:nvSpPr>
        <dsp:cNvPr id="0" name=""/>
        <dsp:cNvSpPr/>
      </dsp:nvSpPr>
      <dsp:spPr>
        <a:xfrm>
          <a:off x="4745088" y="391072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dirty="0">
              <a:latin typeface="Calibri" panose="020F0502020204030204" pitchFamily="34" charset="0"/>
              <a:cs typeface="Calibri" panose="020F0502020204030204" pitchFamily="34" charset="0"/>
            </a:rPr>
            <a:t>Appendix: Technical backup if required</a:t>
          </a:r>
          <a:endParaRPr lang="en-US" sz="2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745088" y="3910722"/>
        <a:ext cx="2114937" cy="897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31028C-457E-0949-A7AE-C19F1DE9B9B4}">
      <dsp:nvSpPr>
        <dsp:cNvPr id="0" name=""/>
        <dsp:cNvSpPr/>
      </dsp:nvSpPr>
      <dsp:spPr>
        <a:xfrm>
          <a:off x="628071" y="26758"/>
          <a:ext cx="1912271" cy="547200"/>
        </a:xfrm>
        <a:prstGeom prst="rect">
          <a:avLst/>
        </a:prstGeom>
        <a:solidFill>
          <a:srgbClr val="267EE2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17003</a:t>
          </a:r>
        </a:p>
      </dsp:txBody>
      <dsp:txXfrm>
        <a:off x="628071" y="26758"/>
        <a:ext cx="1912271" cy="547200"/>
      </dsp:txXfrm>
    </dsp:sp>
    <dsp:sp modelId="{488D252F-459E-FE42-8C4A-D5446220E0B0}">
      <dsp:nvSpPr>
        <dsp:cNvPr id="0" name=""/>
        <dsp:cNvSpPr/>
      </dsp:nvSpPr>
      <dsp:spPr>
        <a:xfrm>
          <a:off x="3243" y="573958"/>
          <a:ext cx="3161929" cy="4107206"/>
        </a:xfrm>
        <a:prstGeom prst="rect">
          <a:avLst/>
        </a:prstGeom>
        <a:solidFill>
          <a:schemeClr val="bg2">
            <a:alpha val="9000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900" b="1" kern="1200" dirty="0">
              <a:latin typeface="Calibri" panose="020F0502020204030204" pitchFamily="34" charset="0"/>
              <a:cs typeface="Calibri" panose="020F0502020204030204" pitchFamily="34" charset="0"/>
            </a:rPr>
            <a:t>Highlights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Elasticity: -2.54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Elasticity p-value &lt; 0.05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Consistent R</a:t>
          </a:r>
          <a:r>
            <a:rPr lang="en-US" sz="1900" kern="1200" baseline="30000" dirty="0">
              <a:latin typeface="Calibri" panose="020F0502020204030204" pitchFamily="34" charset="0"/>
              <a:cs typeface="Calibri" panose="020F0502020204030204" pitchFamily="34" charset="0"/>
            </a:rPr>
            <a:t>2</a:t>
          </a:r>
          <a:r>
            <a:rPr lang="en-US" sz="1900" kern="1200" baseline="0" dirty="0">
              <a:latin typeface="Calibri" panose="020F0502020204030204" pitchFamily="34" charset="0"/>
              <a:cs typeface="Calibri" panose="020F0502020204030204" pitchFamily="34" charset="0"/>
            </a:rPr>
            <a:t> scores (~0.65)</a:t>
          </a:r>
          <a:endParaRPr lang="en-US" sz="19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Low MAE scores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900" b="1" kern="1200" dirty="0">
              <a:latin typeface="Calibri" panose="020F0502020204030204" pitchFamily="34" charset="0"/>
              <a:cs typeface="Calibri" panose="020F0502020204030204" pitchFamily="34" charset="0"/>
            </a:rPr>
            <a:t>Key Takeaways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Highly price sensitive, a 1% decrease in price results in a 2.54% increase in sales. Consider price-based promotions to lift volume.</a:t>
          </a:r>
        </a:p>
      </dsp:txBody>
      <dsp:txXfrm>
        <a:off x="3243" y="573958"/>
        <a:ext cx="3161929" cy="4107206"/>
      </dsp:txXfrm>
    </dsp:sp>
    <dsp:sp modelId="{76B3FEC9-BA77-B644-B9FC-B00123D7DF59}">
      <dsp:nvSpPr>
        <dsp:cNvPr id="0" name=""/>
        <dsp:cNvSpPr/>
      </dsp:nvSpPr>
      <dsp:spPr>
        <a:xfrm>
          <a:off x="4204388" y="26758"/>
          <a:ext cx="1968838" cy="547200"/>
        </a:xfrm>
        <a:prstGeom prst="rect">
          <a:avLst/>
        </a:prstGeom>
        <a:solidFill>
          <a:srgbClr val="267EE2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22178</a:t>
          </a:r>
        </a:p>
      </dsp:txBody>
      <dsp:txXfrm>
        <a:off x="4204388" y="26758"/>
        <a:ext cx="1968838" cy="547200"/>
      </dsp:txXfrm>
    </dsp:sp>
    <dsp:sp modelId="{3F572DD6-F237-7043-9239-F71C72B5A56F}">
      <dsp:nvSpPr>
        <dsp:cNvPr id="0" name=""/>
        <dsp:cNvSpPr/>
      </dsp:nvSpPr>
      <dsp:spPr>
        <a:xfrm>
          <a:off x="3607843" y="573958"/>
          <a:ext cx="3161929" cy="4107206"/>
        </a:xfrm>
        <a:prstGeom prst="rect">
          <a:avLst/>
        </a:prstGeom>
        <a:solidFill>
          <a:schemeClr val="bg2">
            <a:alpha val="9000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900" b="1" kern="1200" dirty="0">
              <a:latin typeface="Calibri" panose="020F0502020204030204" pitchFamily="34" charset="0"/>
              <a:cs typeface="Calibri" panose="020F0502020204030204" pitchFamily="34" charset="0"/>
            </a:rPr>
            <a:t>Highlights</a:t>
          </a:r>
          <a:endParaRPr lang="en-US" sz="19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Elasticity: 0.01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Elasticity p-value &gt; 0.05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High and consistent R</a:t>
          </a:r>
          <a:r>
            <a:rPr lang="en-US" sz="1900" kern="1200" baseline="30000" dirty="0">
              <a:latin typeface="Calibri" panose="020F0502020204030204" pitchFamily="34" charset="0"/>
              <a:cs typeface="Calibri" panose="020F0502020204030204" pitchFamily="34" charset="0"/>
            </a:rPr>
            <a:t>2 </a:t>
          </a:r>
          <a:r>
            <a:rPr lang="en-US" sz="1900" kern="1200" baseline="0" dirty="0">
              <a:latin typeface="Calibri" panose="020F0502020204030204" pitchFamily="34" charset="0"/>
              <a:cs typeface="Calibri" panose="020F0502020204030204" pitchFamily="34" charset="0"/>
            </a:rPr>
            <a:t>(~0.8) </a:t>
          </a:r>
          <a:endParaRPr lang="en-US" sz="19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Elasticity CI Upper: 0.98</a:t>
          </a:r>
        </a:p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9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900" b="1" kern="1200" dirty="0">
              <a:latin typeface="Calibri" panose="020F0502020204030204" pitchFamily="34" charset="0"/>
              <a:cs typeface="Calibri" panose="020F0502020204030204" pitchFamily="34" charset="0"/>
            </a:rPr>
            <a:t>Key Takeaways</a:t>
          </a:r>
          <a:endParaRPr lang="en-US" sz="19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Price has no measurable impact. Focus on seasonality or bundling strategies instead.</a:t>
          </a:r>
        </a:p>
      </dsp:txBody>
      <dsp:txXfrm>
        <a:off x="3607843" y="573958"/>
        <a:ext cx="3161929" cy="4107206"/>
      </dsp:txXfrm>
    </dsp:sp>
    <dsp:sp modelId="{FD935195-C8A3-2B4E-A9AE-3D4A6EFCE849}">
      <dsp:nvSpPr>
        <dsp:cNvPr id="0" name=""/>
        <dsp:cNvSpPr/>
      </dsp:nvSpPr>
      <dsp:spPr>
        <a:xfrm>
          <a:off x="7779614" y="26758"/>
          <a:ext cx="2027587" cy="547200"/>
        </a:xfrm>
        <a:prstGeom prst="rect">
          <a:avLst/>
        </a:prstGeom>
        <a:solidFill>
          <a:srgbClr val="267EE2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21977</a:t>
          </a:r>
        </a:p>
      </dsp:txBody>
      <dsp:txXfrm>
        <a:off x="7779614" y="26758"/>
        <a:ext cx="2027587" cy="547200"/>
      </dsp:txXfrm>
    </dsp:sp>
    <dsp:sp modelId="{EF16B216-04D0-E546-96DA-F9461F9EFD09}">
      <dsp:nvSpPr>
        <dsp:cNvPr id="0" name=""/>
        <dsp:cNvSpPr/>
      </dsp:nvSpPr>
      <dsp:spPr>
        <a:xfrm>
          <a:off x="7212443" y="573958"/>
          <a:ext cx="3161929" cy="4107206"/>
        </a:xfrm>
        <a:prstGeom prst="rect">
          <a:avLst/>
        </a:prstGeom>
        <a:solidFill>
          <a:schemeClr val="bg2">
            <a:alpha val="9000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900" b="1" kern="1200" dirty="0">
              <a:latin typeface="Calibri" panose="020F0502020204030204" pitchFamily="34" charset="0"/>
              <a:cs typeface="Calibri" panose="020F0502020204030204" pitchFamily="34" charset="0"/>
            </a:rPr>
            <a:t>Highlights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900" b="0" kern="1200" dirty="0">
              <a:latin typeface="Calibri" panose="020F0502020204030204" pitchFamily="34" charset="0"/>
              <a:cs typeface="Calibri" panose="020F0502020204030204" pitchFamily="34" charset="0"/>
            </a:rPr>
            <a:t>Elasticity: -1.06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900" b="0" kern="1200" dirty="0">
              <a:latin typeface="Calibri" panose="020F0502020204030204" pitchFamily="34" charset="0"/>
              <a:cs typeface="Calibri" panose="020F0502020204030204" pitchFamily="34" charset="0"/>
            </a:rPr>
            <a:t>Elasticity p-value &lt; 0.05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900" b="0" kern="1200" dirty="0">
              <a:latin typeface="Calibri" panose="020F0502020204030204" pitchFamily="34" charset="0"/>
              <a:cs typeface="Calibri" panose="020F0502020204030204" pitchFamily="34" charset="0"/>
            </a:rPr>
            <a:t>MAE ~20 units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900" b="0" kern="1200" dirty="0">
              <a:latin typeface="Calibri" panose="020F0502020204030204" pitchFamily="34" charset="0"/>
              <a:cs typeface="Calibri" panose="020F0502020204030204" pitchFamily="34" charset="0"/>
            </a:rPr>
            <a:t>Test R</a:t>
          </a:r>
          <a:r>
            <a:rPr lang="en-US" sz="1900" b="0" kern="1200" baseline="30000" dirty="0">
              <a:latin typeface="Calibri" panose="020F0502020204030204" pitchFamily="34" charset="0"/>
              <a:cs typeface="Calibri" panose="020F0502020204030204" pitchFamily="34" charset="0"/>
            </a:rPr>
            <a:t>2</a:t>
          </a:r>
          <a:r>
            <a:rPr lang="en-US" sz="1900" b="0" kern="1200" baseline="0" dirty="0">
              <a:latin typeface="Calibri" panose="020F0502020204030204" pitchFamily="34" charset="0"/>
              <a:cs typeface="Calibri" panose="020F0502020204030204" pitchFamily="34" charset="0"/>
            </a:rPr>
            <a:t>: 0.17</a:t>
          </a:r>
          <a:endParaRPr lang="en-US" sz="1900" b="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900" b="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ctr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900" b="1" kern="1200" dirty="0">
              <a:latin typeface="Calibri" panose="020F0502020204030204" pitchFamily="34" charset="0"/>
              <a:cs typeface="Calibri" panose="020F0502020204030204" pitchFamily="34" charset="0"/>
            </a:rPr>
            <a:t>Key Takeaways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900" b="0" kern="1200" dirty="0">
              <a:latin typeface="Calibri" panose="020F0502020204030204" pitchFamily="34" charset="0"/>
              <a:cs typeface="Calibri" panose="020F0502020204030204" pitchFamily="34" charset="0"/>
            </a:rPr>
            <a:t>Price moderately affects demand, but the model generalizability is weak. Use targeted, short term pricing experiments to validate before scaling. </a:t>
          </a:r>
        </a:p>
      </dsp:txBody>
      <dsp:txXfrm>
        <a:off x="7212443" y="573958"/>
        <a:ext cx="3161929" cy="4107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263F74-7BCF-9A4A-A1A3-CB4CEA5408CC}">
      <dsp:nvSpPr>
        <dsp:cNvPr id="0" name=""/>
        <dsp:cNvSpPr/>
      </dsp:nvSpPr>
      <dsp:spPr>
        <a:xfrm rot="16200000">
          <a:off x="960179" y="-960179"/>
          <a:ext cx="2350272" cy="4270632"/>
        </a:xfrm>
        <a:prstGeom prst="round1Rect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Missing features: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1. Competitor pricing changes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2. Inventory Effects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3. Promotion data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4. Improve product categories</a:t>
          </a:r>
        </a:p>
      </dsp:txBody>
      <dsp:txXfrm rot="5400000">
        <a:off x="-1" y="1"/>
        <a:ext cx="4270632" cy="1762704"/>
      </dsp:txXfrm>
    </dsp:sp>
    <dsp:sp modelId="{A669818B-12C0-C343-BAAD-7E85614E049A}">
      <dsp:nvSpPr>
        <dsp:cNvPr id="0" name=""/>
        <dsp:cNvSpPr/>
      </dsp:nvSpPr>
      <dsp:spPr>
        <a:xfrm>
          <a:off x="4270632" y="0"/>
          <a:ext cx="4270632" cy="2350272"/>
        </a:xfrm>
        <a:prstGeom prst="round1Rect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Isolated modelling:</a:t>
          </a:r>
        </a:p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1. No cross SKU (compliments/substitutes) effects</a:t>
          </a:r>
        </a:p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2. Integrate a dashboard for interpretability</a:t>
          </a:r>
        </a:p>
      </dsp:txBody>
      <dsp:txXfrm>
        <a:off x="4270632" y="0"/>
        <a:ext cx="4270632" cy="1762704"/>
      </dsp:txXfrm>
    </dsp:sp>
    <dsp:sp modelId="{8B96D4D8-3FAE-1C49-95F8-7DC79EBBBD42}">
      <dsp:nvSpPr>
        <dsp:cNvPr id="0" name=""/>
        <dsp:cNvSpPr/>
      </dsp:nvSpPr>
      <dsp:spPr>
        <a:xfrm rot="10800000">
          <a:off x="0" y="2350272"/>
          <a:ext cx="4270632" cy="2350272"/>
        </a:xfrm>
        <a:prstGeom prst="round1Rect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Simplified time effects: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1. Elasticity assumed static across time</a:t>
          </a:r>
        </a:p>
      </dsp:txBody>
      <dsp:txXfrm rot="10800000">
        <a:off x="0" y="2937840"/>
        <a:ext cx="4270632" cy="1762704"/>
      </dsp:txXfrm>
    </dsp:sp>
    <dsp:sp modelId="{BD648BA4-287D-5C41-B7C8-EDFEC664BBEB}">
      <dsp:nvSpPr>
        <dsp:cNvPr id="0" name=""/>
        <dsp:cNvSpPr/>
      </dsp:nvSpPr>
      <dsp:spPr>
        <a:xfrm rot="5400000">
          <a:off x="5230811" y="1390092"/>
          <a:ext cx="2350272" cy="4270632"/>
        </a:xfrm>
        <a:prstGeom prst="round1Rect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Short time horizon:</a:t>
          </a:r>
        </a:p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1. Limited test periods reduce generalizability. Incorporate rolling time-based cross validation</a:t>
          </a:r>
        </a:p>
      </dsp:txBody>
      <dsp:txXfrm rot="-5400000">
        <a:off x="4270631" y="2937840"/>
        <a:ext cx="4270632" cy="1762704"/>
      </dsp:txXfrm>
    </dsp:sp>
    <dsp:sp modelId="{00C4E4CC-ACE2-764E-B55D-023B6F5E7F26}">
      <dsp:nvSpPr>
        <dsp:cNvPr id="0" name=""/>
        <dsp:cNvSpPr/>
      </dsp:nvSpPr>
      <dsp:spPr>
        <a:xfrm>
          <a:off x="2989442" y="1762704"/>
          <a:ext cx="2562379" cy="1175136"/>
        </a:xfrm>
        <a:prstGeom prst="roundRect">
          <a:avLst/>
        </a:prstGeom>
        <a:solidFill>
          <a:srgbClr val="267EE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rPr>
            <a:t>Limitations &amp; Next Steps</a:t>
          </a:r>
        </a:p>
      </dsp:txBody>
      <dsp:txXfrm>
        <a:off x="3046807" y="1820069"/>
        <a:ext cx="2447649" cy="1060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C3E2A-52C7-9040-88B1-2287638E1111}" type="datetimeFigureOut">
              <a:rPr lang="en-US" smtClean="0"/>
              <a:t>6/10/25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EED9D-F43F-C348-8FC9-30262D88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7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EED9D-F43F-C348-8FC9-30262D8807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89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236A5-D758-B239-F0A6-BD006DA4C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9AC016-C540-DC88-F6C3-E51892BB01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D55DF2-0C65-5B60-C432-4371A3562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47ED9-EC92-E9D7-C9AE-59C033EC5C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EED9D-F43F-C348-8FC9-30262D8807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97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E601A-2295-5D81-DF92-FE0E4E29E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856964-04A1-6552-6DFB-30FB686F65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2C6785-9D9C-AD5C-A89A-75BB3C3EB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A2360-A1BA-33A9-523B-81AE93DDB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EED9D-F43F-C348-8FC9-30262D8807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58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E538A-6D90-9DA4-CD5F-1107D2107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07F6DE-D650-8E4D-F214-6D2E1815FF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1AD61F-7FE3-3A1F-8883-D4561CF772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24EAD-D68D-9505-DDA5-8E02ABAE92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EED9D-F43F-C348-8FC9-30262D8807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75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169C3-88A6-5183-91BE-0F4352DE9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4F20FE-4EEB-A0CA-26EE-75EF8B1A5B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7CAB72-BD08-9F11-08F7-D0B3F4E4A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E1B2C-6194-E806-1545-DD872A820B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EED9D-F43F-C348-8FC9-30262D8807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21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05207-C6EA-80C6-5B19-AF05238B5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3EE2CB-64E1-9FCC-195A-59D1F57534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D98EF3-288A-3B22-50BE-9E317475FC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03275-DF19-9E6D-9A8B-A7B0EE282C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EED9D-F43F-C348-8FC9-30262D8807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46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D3B09-D97D-F370-A57A-8FAAF287A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D72E53-E864-DD34-5F56-EBAC4ACCAD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2119D5-BB4B-E443-0D2F-4027A99E5B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7D874-12BA-6638-F2F9-D262FA2BE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EED9D-F43F-C348-8FC9-30262D8807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795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AF9F8-28CC-D5C0-D784-5245A117A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6826D3-1E32-EA1A-3BAE-AF30B987B5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8C788-280E-4965-A26C-4F802D225B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066F6-AE13-6033-2CE9-7B9DA9D985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EED9D-F43F-C348-8FC9-30262D8807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28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EED9D-F43F-C348-8FC9-30262D8807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029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27C93-BD99-6292-D929-A9B070BBC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DBF2EE-3523-5D69-13B2-6E9A77E98A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25B4D9-0D3B-0A0B-7C56-AB6ED5023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7F0F1-9CFE-A4CB-18DF-6993036D76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EED9D-F43F-C348-8FC9-30262D8807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153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EA116-84EB-266B-2A1E-678FD69C5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05A802-8196-F746-89D9-6776B7601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30B31A-1E16-1796-1520-804F2159C6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B8AF8-2E8B-551C-C316-BB1124C432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EED9D-F43F-C348-8FC9-30262D8807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61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EED9D-F43F-C348-8FC9-30262D8807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54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EED9D-F43F-C348-8FC9-30262D8807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70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91C08-3A18-07D3-4162-3555A46FD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E9AC30-FB8A-98B1-E4DE-A42E9F5437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4B2D0B-8D78-0928-7305-A5D3BB1AC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1C7C0-6E5C-0C60-2B9A-B600387111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EED9D-F43F-C348-8FC9-30262D8807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30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F19A3-2DB7-EC83-41ED-A029B092B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1AE418-302F-1890-BDB7-2A242F07FA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8A5D33-E6FC-F7AC-E5FF-C5CC0B365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75EC7-E0E1-6219-98D1-E3980F958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EED9D-F43F-C348-8FC9-30262D8807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40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B22F2-D2EB-87E0-B99F-0F952925F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7DC6DA-E6F9-18D5-5EAC-BD8BE50799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BF75DF-D5F4-CCC1-BF7A-F796B698B4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818FA-E95E-F23B-4BA9-9E43D06E71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EED9D-F43F-C348-8FC9-30262D8807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49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CDE0D-7C18-1E82-72FB-2086108A5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19E3CC-23EE-FA9B-EF70-65BA3CBB20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57CAA0-4E07-60B7-62D7-BB4382A7C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86C6F-9670-C3EB-E33E-2B5217C64D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EED9D-F43F-C348-8FC9-30262D8807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35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625C6-9E60-771D-9128-FE2AE4C84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764CB7-9338-781D-354F-6E388480A8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A78E57-053A-AB76-757B-AAD3934BF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01EBD-1FC3-EF03-E6A7-A0115168B2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EED9D-F43F-C348-8FC9-30262D8807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54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76E01-CA5C-32D7-52D8-6E2F4F67F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93F93C-4778-3547-23C9-51D6C938DD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51DF45-E299-CFB3-0AD3-BFB5A8FA7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61086-0B0A-1D55-714C-CA7E05462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8EED9D-F43F-C348-8FC9-30262D8807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55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EB3D5-E19B-5DCD-E086-ACA1B06ED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E955B-241B-2A49-58D8-499558572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4FC10-191D-B1BB-36B9-5BEFF9D39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986E3-4226-BE20-7862-6633B6C3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502AC-8D2E-E7D3-E376-A12826FB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1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8051-4504-86D9-3DAF-DCD0F038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C9BCB-B959-9663-00E8-D282F6AEF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FF69D-23D6-717E-18FE-01879DDE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9EF18-003E-7C55-36CF-CEFE7F7B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912DB-8159-7213-667C-B3FC35E2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5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3C4AC4-8CE7-ECF5-532F-FCF77C089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AD219-2811-B587-B1E0-829CD50ED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CC4B3-AE04-6B0F-4128-D10B6011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734CA-6939-BE3C-FCA3-9C4C47C4F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3C959-0B91-4C43-ECCE-F6C216ECD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89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C741-E5A7-2AD4-9FF0-4F8B501E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12DB7-72E0-E932-C889-CD04754F6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399E6-8086-1AD9-890A-911F9DE3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60D93-9526-6DD7-14DD-B4C92480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B0E5B-5EC9-390B-CEB2-9451B17E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7498-F2BC-C251-1001-289A2ABE6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360A3-2B9F-AD97-093B-3FD1A5135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044BC-7A04-A409-C004-A94670D2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59478-CBE5-790B-BDBB-5E1E4E960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9E37-76B7-4227-44EF-EF1A3076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6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30FAF-3A39-8F33-D535-493B5958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2AB83-A0E6-5C1C-652B-2F8A849A0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AA44-9E2F-7C97-F974-ED6A9C6A9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36D60-84ED-A5BB-7092-D31CD30B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FAE79-27A8-496C-D245-D3BB8C00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30858-59B9-F8D1-8DB9-48A51D29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2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C3292-E6BC-DC3D-657D-CF8C3B4D7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45087-938E-4026-4459-A1896BC8E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43890-4436-07F4-7025-7538F0391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6D818-83F5-A089-9CEA-8143FC9B3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D4D42-B14C-5C6B-17C6-10542AE2B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8C3D0-0C9C-6526-A77C-7083D84B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3DAF7B-09A8-DE64-CE9B-F2B171063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734EE-068C-9AA4-CDAB-2102E68C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3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21741-98DE-8894-BBE5-5453598C3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71604-4692-A5A1-CAF1-8AA33A2F4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9B8CF-3ADE-AA78-AEDE-AEF388E4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DEB48-0588-51B5-44AA-73D64E43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0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1C76AC-EF89-9FB0-8AC1-53D01685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0B03F-6012-798F-26DA-CB9335B2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8D2D5-6291-5AFC-2723-5D05C752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3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9963D-6E53-984D-7B5A-2963276C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D04AE-F61A-0A8C-A03B-A7029A249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DC0A2-EC10-73A9-FAC1-92FCAF92B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B32FB-5017-F0F8-36CD-2AD359CF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43C62-F822-20CE-9BF4-6B43597C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65A97-7B01-DB2E-2CA2-3A040E2F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3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E13E-6AEF-BDF4-1678-1B889BA04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C2B9B1-6F9F-2B47-1593-57FAA157E0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EA6E2-A337-AFE3-FC71-693A53E6C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AECAE-2A0E-178B-1436-60FB26CA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6/10/25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3B236-74EE-A478-6A67-E655A0FF4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72C0B-278A-04FD-3451-26315F77C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3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65F1A-B3A2-B697-0417-21CD39A37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C6AAB-F4F6-071C-78F9-F77C50DF2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0E1D0-0865-C71C-9D31-7E5C07747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F67E2-90B6-549F-00A4-AEFD1B951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63471-44AE-ECA0-1D83-FFC921414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8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7E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177A2DE-4260-BBD0-60BF-D3333ADDA4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7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C1BED-B108-542E-B7A5-A94213761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516" y="1322168"/>
            <a:ext cx="6435640" cy="2106832"/>
          </a:xfrm>
        </p:spPr>
        <p:txBody>
          <a:bodyPr anchor="t">
            <a:normAutofit/>
          </a:bodyPr>
          <a:lstStyle/>
          <a:p>
            <a:pPr algn="l"/>
            <a:r>
              <a:rPr lang="en-US" sz="6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Pricing Precision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4735E-10B5-B5AE-3A86-8FFF3D80E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517" y="4863605"/>
            <a:ext cx="5732851" cy="1268361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Amit Chandhok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June 5, 2025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D94023D-1AF4-9EC9-DE36-D91B106E7B8D}"/>
              </a:ext>
            </a:extLst>
          </p:cNvPr>
          <p:cNvSpPr txBox="1">
            <a:spLocks/>
          </p:cNvSpPr>
          <p:nvPr/>
        </p:nvSpPr>
        <p:spPr>
          <a:xfrm>
            <a:off x="721516" y="2375584"/>
            <a:ext cx="5115070" cy="21068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b="1" dirty="0">
                <a:solidFill>
                  <a:srgbClr val="FFD4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Maximizing Revenue Through Price Elasticity</a:t>
            </a:r>
          </a:p>
        </p:txBody>
      </p:sp>
    </p:spTree>
    <p:extLst>
      <p:ext uri="{BB962C8B-B14F-4D97-AF65-F5344CB8AC3E}">
        <p14:creationId xmlns:p14="http://schemas.microsoft.com/office/powerpoint/2010/main" val="3355926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3F3BB-257F-45D2-AAB1-D0EC8E843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B823EB-B571-397F-4552-A851326DF37C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267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5A0E6-7E8D-6B4D-6B5D-F87E158F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322" y="18256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Evaluation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5BE3B-0745-7C43-D532-FD5422326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0204" y="1690686"/>
            <a:ext cx="8783595" cy="5167313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How well it fits: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 average, the models explain about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65% of the variation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sales across SKUs (R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0.65)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Forecast Accuracy: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 average, predictions are within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47 units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actual sales (MAE = 47)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Price Impact: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18 out of 25 products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show a meaningful link between price and demand (p-value &lt; 0.05)</a:t>
            </a:r>
          </a:p>
        </p:txBody>
      </p:sp>
      <p:grpSp>
        <p:nvGrpSpPr>
          <p:cNvPr id="6" name="Google Shape;10069;p92">
            <a:extLst>
              <a:ext uri="{FF2B5EF4-FFF2-40B4-BE49-F238E27FC236}">
                <a16:creationId xmlns:a16="http://schemas.microsoft.com/office/drawing/2014/main" id="{4AC2F301-6793-725E-8D56-5DE383899EF6}"/>
              </a:ext>
            </a:extLst>
          </p:cNvPr>
          <p:cNvGrpSpPr/>
          <p:nvPr/>
        </p:nvGrpSpPr>
        <p:grpSpPr>
          <a:xfrm>
            <a:off x="1047276" y="3740479"/>
            <a:ext cx="923708" cy="923787"/>
            <a:chOff x="-5251625" y="3272950"/>
            <a:chExt cx="292225" cy="292250"/>
          </a:xfrm>
          <a:solidFill>
            <a:srgbClr val="FFD405"/>
          </a:solidFill>
        </p:grpSpPr>
        <p:sp>
          <p:nvSpPr>
            <p:cNvPr id="8" name="Google Shape;10070;p92">
              <a:extLst>
                <a:ext uri="{FF2B5EF4-FFF2-40B4-BE49-F238E27FC236}">
                  <a16:creationId xmlns:a16="http://schemas.microsoft.com/office/drawing/2014/main" id="{7933C5AB-C259-90BD-9C93-088C55B32B0A}"/>
                </a:ext>
              </a:extLst>
            </p:cNvPr>
            <p:cNvSpPr/>
            <p:nvPr/>
          </p:nvSpPr>
          <p:spPr>
            <a:xfrm>
              <a:off x="-5156325" y="3462775"/>
              <a:ext cx="33900" cy="33100"/>
            </a:xfrm>
            <a:custGeom>
              <a:avLst/>
              <a:gdLst/>
              <a:ahLst/>
              <a:cxnLst/>
              <a:rect l="l" t="t" r="r" b="b"/>
              <a:pathLst>
                <a:path w="1356" h="1324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cubicBezTo>
                    <a:pt x="1" y="1072"/>
                    <a:pt x="316" y="1324"/>
                    <a:pt x="662" y="1324"/>
                  </a:cubicBezTo>
                  <a:cubicBezTo>
                    <a:pt x="1072" y="1324"/>
                    <a:pt x="1355" y="1009"/>
                    <a:pt x="1355" y="662"/>
                  </a:cubicBezTo>
                  <a:cubicBezTo>
                    <a:pt x="1355" y="284"/>
                    <a:pt x="1040" y="0"/>
                    <a:pt x="6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071;p92">
              <a:extLst>
                <a:ext uri="{FF2B5EF4-FFF2-40B4-BE49-F238E27FC236}">
                  <a16:creationId xmlns:a16="http://schemas.microsoft.com/office/drawing/2014/main" id="{02A835FA-B7CC-1BA8-BFCE-07FFF62D4071}"/>
                </a:ext>
              </a:extLst>
            </p:cNvPr>
            <p:cNvSpPr/>
            <p:nvPr/>
          </p:nvSpPr>
          <p:spPr>
            <a:xfrm>
              <a:off x="-5251625" y="3272950"/>
              <a:ext cx="292225" cy="292250"/>
            </a:xfrm>
            <a:custGeom>
              <a:avLst/>
              <a:gdLst/>
              <a:ahLst/>
              <a:cxnLst/>
              <a:rect l="l" t="t" r="r" b="b"/>
              <a:pathLst>
                <a:path w="11689" h="11690" extrusionOk="0">
                  <a:moveTo>
                    <a:pt x="3699" y="2764"/>
                  </a:moveTo>
                  <a:cubicBezTo>
                    <a:pt x="3958" y="2764"/>
                    <a:pt x="4180" y="3098"/>
                    <a:pt x="3939" y="3340"/>
                  </a:cubicBezTo>
                  <a:lnTo>
                    <a:pt x="3497" y="3781"/>
                  </a:lnTo>
                  <a:lnTo>
                    <a:pt x="3939" y="4191"/>
                  </a:lnTo>
                  <a:cubicBezTo>
                    <a:pt x="4180" y="4433"/>
                    <a:pt x="3958" y="4767"/>
                    <a:pt x="3699" y="4767"/>
                  </a:cubicBezTo>
                  <a:cubicBezTo>
                    <a:pt x="3621" y="4767"/>
                    <a:pt x="3539" y="4737"/>
                    <a:pt x="3466" y="4664"/>
                  </a:cubicBezTo>
                  <a:lnTo>
                    <a:pt x="3025" y="4222"/>
                  </a:lnTo>
                  <a:lnTo>
                    <a:pt x="2584" y="4664"/>
                  </a:lnTo>
                  <a:cubicBezTo>
                    <a:pt x="2515" y="4756"/>
                    <a:pt x="2432" y="4794"/>
                    <a:pt x="2352" y="4794"/>
                  </a:cubicBezTo>
                  <a:cubicBezTo>
                    <a:pt x="2103" y="4794"/>
                    <a:pt x="1873" y="4429"/>
                    <a:pt x="2111" y="4191"/>
                  </a:cubicBezTo>
                  <a:lnTo>
                    <a:pt x="2552" y="3781"/>
                  </a:lnTo>
                  <a:lnTo>
                    <a:pt x="2111" y="3340"/>
                  </a:lnTo>
                  <a:cubicBezTo>
                    <a:pt x="1869" y="3098"/>
                    <a:pt x="2092" y="2764"/>
                    <a:pt x="2351" y="2764"/>
                  </a:cubicBezTo>
                  <a:cubicBezTo>
                    <a:pt x="2429" y="2764"/>
                    <a:pt x="2511" y="2795"/>
                    <a:pt x="2584" y="2868"/>
                  </a:cubicBezTo>
                  <a:lnTo>
                    <a:pt x="3025" y="3309"/>
                  </a:lnTo>
                  <a:lnTo>
                    <a:pt x="3466" y="2868"/>
                  </a:lnTo>
                  <a:cubicBezTo>
                    <a:pt x="3539" y="2795"/>
                    <a:pt x="3621" y="2764"/>
                    <a:pt x="3699" y="2764"/>
                  </a:cubicBezTo>
                  <a:close/>
                  <a:moveTo>
                    <a:pt x="8583" y="6922"/>
                  </a:moveTo>
                  <a:cubicBezTo>
                    <a:pt x="8841" y="6922"/>
                    <a:pt x="9064" y="7257"/>
                    <a:pt x="8822" y="7499"/>
                  </a:cubicBezTo>
                  <a:lnTo>
                    <a:pt x="8381" y="7940"/>
                  </a:lnTo>
                  <a:lnTo>
                    <a:pt x="8822" y="8381"/>
                  </a:lnTo>
                  <a:cubicBezTo>
                    <a:pt x="9064" y="8623"/>
                    <a:pt x="8841" y="8958"/>
                    <a:pt x="8583" y="8958"/>
                  </a:cubicBezTo>
                  <a:cubicBezTo>
                    <a:pt x="8504" y="8958"/>
                    <a:pt x="8422" y="8927"/>
                    <a:pt x="8349" y="8854"/>
                  </a:cubicBezTo>
                  <a:lnTo>
                    <a:pt x="7908" y="8413"/>
                  </a:lnTo>
                  <a:lnTo>
                    <a:pt x="7467" y="8854"/>
                  </a:lnTo>
                  <a:cubicBezTo>
                    <a:pt x="7394" y="8927"/>
                    <a:pt x="7312" y="8958"/>
                    <a:pt x="7234" y="8958"/>
                  </a:cubicBezTo>
                  <a:cubicBezTo>
                    <a:pt x="6975" y="8958"/>
                    <a:pt x="6753" y="8623"/>
                    <a:pt x="6995" y="8381"/>
                  </a:cubicBezTo>
                  <a:lnTo>
                    <a:pt x="7436" y="7940"/>
                  </a:lnTo>
                  <a:lnTo>
                    <a:pt x="6995" y="7499"/>
                  </a:lnTo>
                  <a:cubicBezTo>
                    <a:pt x="6753" y="7257"/>
                    <a:pt x="6975" y="6922"/>
                    <a:pt x="7234" y="6922"/>
                  </a:cubicBezTo>
                  <a:cubicBezTo>
                    <a:pt x="7312" y="6922"/>
                    <a:pt x="7394" y="6953"/>
                    <a:pt x="7467" y="7026"/>
                  </a:cubicBezTo>
                  <a:lnTo>
                    <a:pt x="7908" y="7467"/>
                  </a:lnTo>
                  <a:lnTo>
                    <a:pt x="8349" y="7026"/>
                  </a:lnTo>
                  <a:cubicBezTo>
                    <a:pt x="8422" y="6953"/>
                    <a:pt x="8504" y="6922"/>
                    <a:pt x="8583" y="6922"/>
                  </a:cubicBezTo>
                  <a:close/>
                  <a:moveTo>
                    <a:pt x="7895" y="2732"/>
                  </a:moveTo>
                  <a:cubicBezTo>
                    <a:pt x="7974" y="2732"/>
                    <a:pt x="8055" y="2763"/>
                    <a:pt x="8129" y="2836"/>
                  </a:cubicBezTo>
                  <a:lnTo>
                    <a:pt x="8790" y="3498"/>
                  </a:lnTo>
                  <a:cubicBezTo>
                    <a:pt x="8916" y="3624"/>
                    <a:pt x="8916" y="3844"/>
                    <a:pt x="8790" y="3970"/>
                  </a:cubicBezTo>
                  <a:lnTo>
                    <a:pt x="8129" y="4632"/>
                  </a:lnTo>
                  <a:cubicBezTo>
                    <a:pt x="8055" y="4705"/>
                    <a:pt x="7974" y="4736"/>
                    <a:pt x="7895" y="4736"/>
                  </a:cubicBezTo>
                  <a:cubicBezTo>
                    <a:pt x="7637" y="4736"/>
                    <a:pt x="7414" y="4401"/>
                    <a:pt x="7656" y="4159"/>
                  </a:cubicBezTo>
                  <a:lnTo>
                    <a:pt x="7719" y="4096"/>
                  </a:lnTo>
                  <a:lnTo>
                    <a:pt x="7719" y="4096"/>
                  </a:lnTo>
                  <a:cubicBezTo>
                    <a:pt x="6175" y="4159"/>
                    <a:pt x="4978" y="5388"/>
                    <a:pt x="4852" y="6932"/>
                  </a:cubicBezTo>
                  <a:cubicBezTo>
                    <a:pt x="5451" y="7089"/>
                    <a:pt x="5829" y="7593"/>
                    <a:pt x="5829" y="8224"/>
                  </a:cubicBezTo>
                  <a:cubicBezTo>
                    <a:pt x="5829" y="9011"/>
                    <a:pt x="5230" y="9641"/>
                    <a:pt x="4474" y="9641"/>
                  </a:cubicBezTo>
                  <a:cubicBezTo>
                    <a:pt x="3750" y="9641"/>
                    <a:pt x="3119" y="9011"/>
                    <a:pt x="3119" y="8255"/>
                  </a:cubicBezTo>
                  <a:cubicBezTo>
                    <a:pt x="3119" y="7625"/>
                    <a:pt x="3529" y="7089"/>
                    <a:pt x="4128" y="6932"/>
                  </a:cubicBezTo>
                  <a:cubicBezTo>
                    <a:pt x="4285" y="5042"/>
                    <a:pt x="5829" y="3498"/>
                    <a:pt x="7751" y="3403"/>
                  </a:cubicBezTo>
                  <a:lnTo>
                    <a:pt x="7656" y="3309"/>
                  </a:lnTo>
                  <a:cubicBezTo>
                    <a:pt x="7414" y="3067"/>
                    <a:pt x="7637" y="2732"/>
                    <a:pt x="7895" y="2732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584"/>
                    <a:pt x="0" y="5829"/>
                  </a:cubicBezTo>
                  <a:cubicBezTo>
                    <a:pt x="0" y="9011"/>
                    <a:pt x="2615" y="11689"/>
                    <a:pt x="5829" y="11689"/>
                  </a:cubicBezTo>
                  <a:cubicBezTo>
                    <a:pt x="9011" y="11689"/>
                    <a:pt x="11689" y="9043"/>
                    <a:pt x="11689" y="5829"/>
                  </a:cubicBezTo>
                  <a:cubicBezTo>
                    <a:pt x="11657" y="5357"/>
                    <a:pt x="11563" y="4884"/>
                    <a:pt x="11500" y="4443"/>
                  </a:cubicBezTo>
                  <a:cubicBezTo>
                    <a:pt x="11248" y="4884"/>
                    <a:pt x="10838" y="5136"/>
                    <a:pt x="10303" y="5136"/>
                  </a:cubicBezTo>
                  <a:cubicBezTo>
                    <a:pt x="9578" y="5136"/>
                    <a:pt x="8948" y="4506"/>
                    <a:pt x="8948" y="3781"/>
                  </a:cubicBezTo>
                  <a:cubicBezTo>
                    <a:pt x="8948" y="3025"/>
                    <a:pt x="9578" y="2395"/>
                    <a:pt x="10303" y="2395"/>
                  </a:cubicBezTo>
                  <a:cubicBezTo>
                    <a:pt x="10397" y="2395"/>
                    <a:pt x="10523" y="2395"/>
                    <a:pt x="10586" y="2427"/>
                  </a:cubicBezTo>
                  <a:cubicBezTo>
                    <a:pt x="9483" y="883"/>
                    <a:pt x="7719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072;p92">
              <a:extLst>
                <a:ext uri="{FF2B5EF4-FFF2-40B4-BE49-F238E27FC236}">
                  <a16:creationId xmlns:a16="http://schemas.microsoft.com/office/drawing/2014/main" id="{EA64CE71-00ED-645B-550B-47119E32EA48}"/>
                </a:ext>
              </a:extLst>
            </p:cNvPr>
            <p:cNvSpPr/>
            <p:nvPr/>
          </p:nvSpPr>
          <p:spPr>
            <a:xfrm>
              <a:off x="-5011400" y="3350150"/>
              <a:ext cx="33900" cy="33875"/>
            </a:xfrm>
            <a:custGeom>
              <a:avLst/>
              <a:gdLst/>
              <a:ahLst/>
              <a:cxnLst/>
              <a:rect l="l" t="t" r="r" b="b"/>
              <a:pathLst>
                <a:path w="1356" h="1355" extrusionOk="0">
                  <a:moveTo>
                    <a:pt x="662" y="0"/>
                  </a:moveTo>
                  <a:cubicBezTo>
                    <a:pt x="315" y="0"/>
                    <a:pt x="0" y="284"/>
                    <a:pt x="0" y="693"/>
                  </a:cubicBezTo>
                  <a:cubicBezTo>
                    <a:pt x="0" y="1071"/>
                    <a:pt x="315" y="1355"/>
                    <a:pt x="662" y="1355"/>
                  </a:cubicBezTo>
                  <a:cubicBezTo>
                    <a:pt x="1072" y="1355"/>
                    <a:pt x="1355" y="1040"/>
                    <a:pt x="1355" y="693"/>
                  </a:cubicBezTo>
                  <a:cubicBezTo>
                    <a:pt x="1355" y="315"/>
                    <a:pt x="1040" y="0"/>
                    <a:pt x="6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7231;p86">
            <a:extLst>
              <a:ext uri="{FF2B5EF4-FFF2-40B4-BE49-F238E27FC236}">
                <a16:creationId xmlns:a16="http://schemas.microsoft.com/office/drawing/2014/main" id="{CEA736BF-AD28-A12C-91E7-444B4A8BDD3A}"/>
              </a:ext>
            </a:extLst>
          </p:cNvPr>
          <p:cNvGrpSpPr/>
          <p:nvPr/>
        </p:nvGrpSpPr>
        <p:grpSpPr>
          <a:xfrm>
            <a:off x="1047276" y="5601754"/>
            <a:ext cx="923708" cy="923708"/>
            <a:chOff x="1492675" y="2027925"/>
            <a:chExt cx="481825" cy="481825"/>
          </a:xfrm>
          <a:solidFill>
            <a:srgbClr val="FFD405"/>
          </a:solidFill>
        </p:grpSpPr>
        <p:sp>
          <p:nvSpPr>
            <p:cNvPr id="12" name="Google Shape;7232;p86">
              <a:extLst>
                <a:ext uri="{FF2B5EF4-FFF2-40B4-BE49-F238E27FC236}">
                  <a16:creationId xmlns:a16="http://schemas.microsoft.com/office/drawing/2014/main" id="{37F5A260-423D-8692-34D2-F5E6A9A8D1D0}"/>
                </a:ext>
              </a:extLst>
            </p:cNvPr>
            <p:cNvSpPr/>
            <p:nvPr/>
          </p:nvSpPr>
          <p:spPr>
            <a:xfrm>
              <a:off x="1719425" y="21700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3" name="Google Shape;7233;p86">
              <a:extLst>
                <a:ext uri="{FF2B5EF4-FFF2-40B4-BE49-F238E27FC236}">
                  <a16:creationId xmlns:a16="http://schemas.microsoft.com/office/drawing/2014/main" id="{3CA48E63-03F1-1EE8-493A-D13A557929DF}"/>
                </a:ext>
              </a:extLst>
            </p:cNvPr>
            <p:cNvSpPr/>
            <p:nvPr/>
          </p:nvSpPr>
          <p:spPr>
            <a:xfrm>
              <a:off x="1832350" y="22547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0"/>
                  </a:moveTo>
                  <a:cubicBezTo>
                    <a:pt x="253" y="0"/>
                    <a:pt x="0" y="250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" name="Google Shape;7234;p86">
              <a:extLst>
                <a:ext uri="{FF2B5EF4-FFF2-40B4-BE49-F238E27FC236}">
                  <a16:creationId xmlns:a16="http://schemas.microsoft.com/office/drawing/2014/main" id="{B0CE5C40-E175-79FF-8E68-4721FB1C7A8A}"/>
                </a:ext>
              </a:extLst>
            </p:cNvPr>
            <p:cNvSpPr/>
            <p:nvPr/>
          </p:nvSpPr>
          <p:spPr>
            <a:xfrm>
              <a:off x="1606500" y="22547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0"/>
                  </a:moveTo>
                  <a:cubicBezTo>
                    <a:pt x="254" y="0"/>
                    <a:pt x="1" y="250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0"/>
                    <a:pt x="877" y="0"/>
                    <a:pt x="5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7235;p86">
              <a:extLst>
                <a:ext uri="{FF2B5EF4-FFF2-40B4-BE49-F238E27FC236}">
                  <a16:creationId xmlns:a16="http://schemas.microsoft.com/office/drawing/2014/main" id="{1EF64EF8-4CDA-FB4B-9941-B740E812953D}"/>
                </a:ext>
              </a:extLst>
            </p:cNvPr>
            <p:cNvSpPr/>
            <p:nvPr/>
          </p:nvSpPr>
          <p:spPr>
            <a:xfrm>
              <a:off x="1492675" y="2425025"/>
              <a:ext cx="481825" cy="84725"/>
            </a:xfrm>
            <a:custGeom>
              <a:avLst/>
              <a:gdLst/>
              <a:ahLst/>
              <a:cxnLst/>
              <a:rect l="l" t="t" r="r" b="b"/>
              <a:pathLst>
                <a:path w="19273" h="3389" extrusionOk="0">
                  <a:moveTo>
                    <a:pt x="1" y="1"/>
                  </a:moveTo>
                  <a:lnTo>
                    <a:pt x="1" y="1696"/>
                  </a:lnTo>
                  <a:cubicBezTo>
                    <a:pt x="1" y="2630"/>
                    <a:pt x="757" y="3389"/>
                    <a:pt x="1693" y="3389"/>
                  </a:cubicBezTo>
                  <a:lnTo>
                    <a:pt x="17577" y="3389"/>
                  </a:lnTo>
                  <a:cubicBezTo>
                    <a:pt x="18514" y="3389"/>
                    <a:pt x="19270" y="2630"/>
                    <a:pt x="19273" y="1696"/>
                  </a:cubicBezTo>
                  <a:lnTo>
                    <a:pt x="192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7236;p86">
              <a:extLst>
                <a:ext uri="{FF2B5EF4-FFF2-40B4-BE49-F238E27FC236}">
                  <a16:creationId xmlns:a16="http://schemas.microsoft.com/office/drawing/2014/main" id="{A467124E-C444-54FC-3353-D78E70AC96E2}"/>
                </a:ext>
              </a:extLst>
            </p:cNvPr>
            <p:cNvSpPr/>
            <p:nvPr/>
          </p:nvSpPr>
          <p:spPr>
            <a:xfrm>
              <a:off x="1492675" y="2027925"/>
              <a:ext cx="481825" cy="368000"/>
            </a:xfrm>
            <a:custGeom>
              <a:avLst/>
              <a:gdLst/>
              <a:ahLst/>
              <a:cxnLst/>
              <a:rect l="l" t="t" r="r" b="b"/>
              <a:pathLst>
                <a:path w="19273" h="14720" extrusionOk="0">
                  <a:moveTo>
                    <a:pt x="5120" y="2259"/>
                  </a:moveTo>
                  <a:cubicBezTo>
                    <a:pt x="5430" y="2259"/>
                    <a:pt x="5683" y="2512"/>
                    <a:pt x="5683" y="2825"/>
                  </a:cubicBezTo>
                  <a:lnTo>
                    <a:pt x="5683" y="8047"/>
                  </a:lnTo>
                  <a:cubicBezTo>
                    <a:pt x="6360" y="8281"/>
                    <a:pt x="6812" y="8920"/>
                    <a:pt x="6812" y="9637"/>
                  </a:cubicBezTo>
                  <a:cubicBezTo>
                    <a:pt x="6812" y="10353"/>
                    <a:pt x="6360" y="10992"/>
                    <a:pt x="5683" y="11226"/>
                  </a:cubicBezTo>
                  <a:lnTo>
                    <a:pt x="5683" y="13024"/>
                  </a:lnTo>
                  <a:cubicBezTo>
                    <a:pt x="5683" y="13337"/>
                    <a:pt x="5430" y="13587"/>
                    <a:pt x="5120" y="13587"/>
                  </a:cubicBezTo>
                  <a:cubicBezTo>
                    <a:pt x="4807" y="13587"/>
                    <a:pt x="4554" y="13337"/>
                    <a:pt x="4554" y="13024"/>
                  </a:cubicBezTo>
                  <a:lnTo>
                    <a:pt x="4554" y="11226"/>
                  </a:lnTo>
                  <a:cubicBezTo>
                    <a:pt x="3876" y="10992"/>
                    <a:pt x="3425" y="10353"/>
                    <a:pt x="3425" y="9637"/>
                  </a:cubicBezTo>
                  <a:cubicBezTo>
                    <a:pt x="3425" y="8920"/>
                    <a:pt x="3876" y="8281"/>
                    <a:pt x="4554" y="8047"/>
                  </a:cubicBezTo>
                  <a:lnTo>
                    <a:pt x="4554" y="2825"/>
                  </a:lnTo>
                  <a:cubicBezTo>
                    <a:pt x="4554" y="2512"/>
                    <a:pt x="4807" y="2259"/>
                    <a:pt x="5120" y="2259"/>
                  </a:cubicBezTo>
                  <a:close/>
                  <a:moveTo>
                    <a:pt x="9637" y="2259"/>
                  </a:moveTo>
                  <a:cubicBezTo>
                    <a:pt x="9947" y="2259"/>
                    <a:pt x="10200" y="2512"/>
                    <a:pt x="10200" y="2825"/>
                  </a:cubicBezTo>
                  <a:lnTo>
                    <a:pt x="10200" y="4659"/>
                  </a:lnTo>
                  <a:cubicBezTo>
                    <a:pt x="10877" y="4894"/>
                    <a:pt x="11329" y="5532"/>
                    <a:pt x="11329" y="6249"/>
                  </a:cubicBezTo>
                  <a:cubicBezTo>
                    <a:pt x="11329" y="6966"/>
                    <a:pt x="10877" y="7604"/>
                    <a:pt x="10200" y="7839"/>
                  </a:cubicBezTo>
                  <a:lnTo>
                    <a:pt x="10200" y="13024"/>
                  </a:lnTo>
                  <a:cubicBezTo>
                    <a:pt x="10200" y="13337"/>
                    <a:pt x="9947" y="13587"/>
                    <a:pt x="9637" y="13587"/>
                  </a:cubicBezTo>
                  <a:cubicBezTo>
                    <a:pt x="9324" y="13587"/>
                    <a:pt x="9071" y="13337"/>
                    <a:pt x="9071" y="13024"/>
                  </a:cubicBezTo>
                  <a:lnTo>
                    <a:pt x="9071" y="7839"/>
                  </a:lnTo>
                  <a:cubicBezTo>
                    <a:pt x="8393" y="7604"/>
                    <a:pt x="7941" y="6966"/>
                    <a:pt x="7941" y="6249"/>
                  </a:cubicBezTo>
                  <a:cubicBezTo>
                    <a:pt x="7941" y="5532"/>
                    <a:pt x="8393" y="4894"/>
                    <a:pt x="9071" y="4659"/>
                  </a:cubicBezTo>
                  <a:lnTo>
                    <a:pt x="9071" y="2825"/>
                  </a:lnTo>
                  <a:cubicBezTo>
                    <a:pt x="9071" y="2512"/>
                    <a:pt x="9324" y="2259"/>
                    <a:pt x="9637" y="2259"/>
                  </a:cubicBezTo>
                  <a:close/>
                  <a:moveTo>
                    <a:pt x="14154" y="2259"/>
                  </a:moveTo>
                  <a:cubicBezTo>
                    <a:pt x="14464" y="2259"/>
                    <a:pt x="14717" y="2512"/>
                    <a:pt x="14717" y="2825"/>
                  </a:cubicBezTo>
                  <a:lnTo>
                    <a:pt x="14717" y="8047"/>
                  </a:lnTo>
                  <a:cubicBezTo>
                    <a:pt x="15394" y="8281"/>
                    <a:pt x="15846" y="8920"/>
                    <a:pt x="15846" y="9637"/>
                  </a:cubicBezTo>
                  <a:cubicBezTo>
                    <a:pt x="15846" y="10353"/>
                    <a:pt x="15394" y="10992"/>
                    <a:pt x="14717" y="11226"/>
                  </a:cubicBezTo>
                  <a:lnTo>
                    <a:pt x="14717" y="13024"/>
                  </a:lnTo>
                  <a:cubicBezTo>
                    <a:pt x="14717" y="13337"/>
                    <a:pt x="14464" y="13587"/>
                    <a:pt x="14154" y="13587"/>
                  </a:cubicBezTo>
                  <a:cubicBezTo>
                    <a:pt x="13840" y="13587"/>
                    <a:pt x="13587" y="13337"/>
                    <a:pt x="13587" y="13024"/>
                  </a:cubicBezTo>
                  <a:lnTo>
                    <a:pt x="13587" y="11226"/>
                  </a:lnTo>
                  <a:cubicBezTo>
                    <a:pt x="12910" y="10992"/>
                    <a:pt x="12458" y="10353"/>
                    <a:pt x="12458" y="9637"/>
                  </a:cubicBezTo>
                  <a:cubicBezTo>
                    <a:pt x="12458" y="8920"/>
                    <a:pt x="12910" y="8281"/>
                    <a:pt x="13587" y="8047"/>
                  </a:cubicBezTo>
                  <a:lnTo>
                    <a:pt x="13587" y="2825"/>
                  </a:lnTo>
                  <a:cubicBezTo>
                    <a:pt x="13587" y="2512"/>
                    <a:pt x="13840" y="2259"/>
                    <a:pt x="14154" y="2259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4720"/>
                  </a:lnTo>
                  <a:lnTo>
                    <a:pt x="19273" y="14720"/>
                  </a:lnTo>
                  <a:lnTo>
                    <a:pt x="19273" y="1696"/>
                  </a:lnTo>
                  <a:cubicBezTo>
                    <a:pt x="19270" y="759"/>
                    <a:pt x="18514" y="1"/>
                    <a:pt x="175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" name="Google Shape;8012;p88">
            <a:extLst>
              <a:ext uri="{FF2B5EF4-FFF2-40B4-BE49-F238E27FC236}">
                <a16:creationId xmlns:a16="http://schemas.microsoft.com/office/drawing/2014/main" id="{431D25F4-498D-EC83-B54B-3D7ADDA6AF20}"/>
              </a:ext>
            </a:extLst>
          </p:cNvPr>
          <p:cNvGrpSpPr/>
          <p:nvPr/>
        </p:nvGrpSpPr>
        <p:grpSpPr>
          <a:xfrm>
            <a:off x="1047196" y="2030846"/>
            <a:ext cx="923708" cy="926043"/>
            <a:chOff x="-61783350" y="3743950"/>
            <a:chExt cx="316650" cy="317450"/>
          </a:xfrm>
          <a:solidFill>
            <a:srgbClr val="FFD405"/>
          </a:solidFill>
        </p:grpSpPr>
        <p:sp>
          <p:nvSpPr>
            <p:cNvPr id="18" name="Google Shape;8013;p88">
              <a:extLst>
                <a:ext uri="{FF2B5EF4-FFF2-40B4-BE49-F238E27FC236}">
                  <a16:creationId xmlns:a16="http://schemas.microsoft.com/office/drawing/2014/main" id="{47C8E078-A168-ECA2-BCF6-6F567833414F}"/>
                </a:ext>
              </a:extLst>
            </p:cNvPr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014;p88">
              <a:extLst>
                <a:ext uri="{FF2B5EF4-FFF2-40B4-BE49-F238E27FC236}">
                  <a16:creationId xmlns:a16="http://schemas.microsoft.com/office/drawing/2014/main" id="{17DB4DFB-DADB-ED1E-EF37-362D5DBFF052}"/>
                </a:ext>
              </a:extLst>
            </p:cNvPr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15056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CC45A-69D8-D0B9-8223-8F3020C67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E95DA5-F8CC-C056-F8EB-E31A3E49708E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267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1B8DC-A3A8-6A32-4935-42B9C976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322" y="18256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 for end users to make decisions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62DCD60-49E7-0083-DF2A-95C37A8E78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898063"/>
              </p:ext>
            </p:extLst>
          </p:nvPr>
        </p:nvGraphicFramePr>
        <p:xfrm>
          <a:off x="907192" y="1871062"/>
          <a:ext cx="10377616" cy="4707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425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89578-A88C-38B4-1553-AF3E3FB50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526B10-046A-ADD9-AFE2-3F826AF19C2E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267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907DA-347E-B072-CF98-4F6981BCB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322" y="18256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Opportunities to improve our model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109B5B93-53A0-2CFE-8C74-761646ECEE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3664369"/>
              </p:ext>
            </p:extLst>
          </p:nvPr>
        </p:nvGraphicFramePr>
        <p:xfrm>
          <a:off x="1825368" y="1873250"/>
          <a:ext cx="8541264" cy="4700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2256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64278-D805-E93D-2679-161AE8EC4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96991B-1D93-437E-C3BA-AEA82D20FA28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267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B75A3-A004-55A1-0B1C-72AC16F3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322" y="18256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Demand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8C1F9-5F3F-4828-D272-6DE21F4A7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7486" y="2135904"/>
            <a:ext cx="2938436" cy="3554454"/>
          </a:xfrm>
        </p:spPr>
        <p:txBody>
          <a:bodyPr anchor="ctr">
            <a:normAutofit fontScale="85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Forecasted demand using prior year sales + SKU level elasticity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Projected +65% revenue increase, or $76,645 lift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Largest gains concentrated in high elastic SKUs with price reductions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F9CFF3-C843-2A13-E938-730FA9175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22" y="2043752"/>
            <a:ext cx="7197739" cy="379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72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8989A-030A-B617-9B40-D0AA25B50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9936F7-CA13-9756-BE73-5E68FF3E8939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267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0EEB5-B99E-33E4-0E48-76189C56B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322" y="18256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Recommendation</a:t>
            </a:r>
          </a:p>
        </p:txBody>
      </p:sp>
      <p:sp>
        <p:nvSpPr>
          <p:cNvPr id="7" name="Google Shape;2024;p47">
            <a:extLst>
              <a:ext uri="{FF2B5EF4-FFF2-40B4-BE49-F238E27FC236}">
                <a16:creationId xmlns:a16="http://schemas.microsoft.com/office/drawing/2014/main" id="{75F35A89-466E-D108-424F-30E80DB8F885}"/>
              </a:ext>
            </a:extLst>
          </p:cNvPr>
          <p:cNvSpPr txBox="1">
            <a:spLocks/>
          </p:cNvSpPr>
          <p:nvPr/>
        </p:nvSpPr>
        <p:spPr>
          <a:xfrm>
            <a:off x="673334" y="3498429"/>
            <a:ext cx="3508595" cy="123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200" dirty="0">
                <a:latin typeface="Calibri" panose="020F0502020204030204" pitchFamily="34" charset="0"/>
                <a:cs typeface="Calibri" panose="020F0502020204030204" pitchFamily="34" charset="0"/>
              </a:rPr>
              <a:t>SKUs: 17003, 22197, 85099B, 85123A</a:t>
            </a:r>
          </a:p>
          <a:p>
            <a:pPr marL="0" indent="0" algn="ctr">
              <a:buNone/>
            </a:pPr>
            <a:r>
              <a:rPr lang="en-CA" sz="2200" dirty="0">
                <a:latin typeface="Calibri" panose="020F0502020204030204" pitchFamily="34" charset="0"/>
                <a:cs typeface="Calibri" panose="020F0502020204030204" pitchFamily="34" charset="0"/>
              </a:rPr>
              <a:t>Statistically significant elasticity estimates. Clear, consistent demand response to price. Forecasted 79% revenue lift in Q1 under proposed plan.</a:t>
            </a:r>
          </a:p>
        </p:txBody>
      </p:sp>
      <p:sp>
        <p:nvSpPr>
          <p:cNvPr id="10" name="Google Shape;2025;p47">
            <a:extLst>
              <a:ext uri="{FF2B5EF4-FFF2-40B4-BE49-F238E27FC236}">
                <a16:creationId xmlns:a16="http://schemas.microsoft.com/office/drawing/2014/main" id="{323CFA3D-A101-7920-3368-A8EA5C9E76D3}"/>
              </a:ext>
            </a:extLst>
          </p:cNvPr>
          <p:cNvSpPr txBox="1">
            <a:spLocks/>
          </p:cNvSpPr>
          <p:nvPr/>
        </p:nvSpPr>
        <p:spPr>
          <a:xfrm>
            <a:off x="719315" y="2982554"/>
            <a:ext cx="3251979" cy="73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400" b="1" dirty="0">
                <a:latin typeface="Calibri" panose="020F0502020204030204" pitchFamily="34" charset="0"/>
                <a:cs typeface="Calibri" panose="020F0502020204030204" pitchFamily="34" charset="0"/>
              </a:rPr>
              <a:t>Follow Pricing Plan</a:t>
            </a:r>
          </a:p>
        </p:txBody>
      </p:sp>
      <p:sp>
        <p:nvSpPr>
          <p:cNvPr id="12" name="Google Shape;2026;p47">
            <a:extLst>
              <a:ext uri="{FF2B5EF4-FFF2-40B4-BE49-F238E27FC236}">
                <a16:creationId xmlns:a16="http://schemas.microsoft.com/office/drawing/2014/main" id="{306E55FC-0993-C23B-39FF-D60B14889F6F}"/>
              </a:ext>
            </a:extLst>
          </p:cNvPr>
          <p:cNvSpPr txBox="1">
            <a:spLocks/>
          </p:cNvSpPr>
          <p:nvPr/>
        </p:nvSpPr>
        <p:spPr>
          <a:xfrm>
            <a:off x="7822608" y="3498429"/>
            <a:ext cx="3399741" cy="123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200" dirty="0">
                <a:latin typeface="Calibri" panose="020F0502020204030204" pitchFamily="34" charset="0"/>
                <a:cs typeface="Calibri" panose="020F0502020204030204" pitchFamily="34" charset="0"/>
              </a:rPr>
              <a:t>SKUs: 21212, 22178, 84879</a:t>
            </a:r>
          </a:p>
          <a:p>
            <a:pPr marL="0" indent="0" algn="ctr">
              <a:buNone/>
            </a:pPr>
            <a:r>
              <a:rPr lang="en-CA" sz="2200" dirty="0">
                <a:latin typeface="Calibri" panose="020F0502020204030204" pitchFamily="34" charset="0"/>
                <a:cs typeface="Calibri" panose="020F0502020204030204" pitchFamily="34" charset="0"/>
              </a:rPr>
              <a:t>Maintain current pricing while collecting more data. Price elasticity not statistically significant and revenue impact is uncertain or negative. Current model lacks predictive power for these SKUs. </a:t>
            </a:r>
          </a:p>
        </p:txBody>
      </p:sp>
      <p:sp>
        <p:nvSpPr>
          <p:cNvPr id="14" name="Google Shape;2027;p47">
            <a:extLst>
              <a:ext uri="{FF2B5EF4-FFF2-40B4-BE49-F238E27FC236}">
                <a16:creationId xmlns:a16="http://schemas.microsoft.com/office/drawing/2014/main" id="{642401AE-A2B9-7AEA-0843-F30369DC5201}"/>
              </a:ext>
            </a:extLst>
          </p:cNvPr>
          <p:cNvSpPr txBox="1">
            <a:spLocks/>
          </p:cNvSpPr>
          <p:nvPr/>
        </p:nvSpPr>
        <p:spPr>
          <a:xfrm>
            <a:off x="8068965" y="2982554"/>
            <a:ext cx="2896400" cy="73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400" b="1" dirty="0">
                <a:latin typeface="Calibri" panose="020F0502020204030204" pitchFamily="34" charset="0"/>
                <a:cs typeface="Calibri" panose="020F0502020204030204" pitchFamily="34" charset="0"/>
              </a:rPr>
              <a:t>Hold &amp; Reassess</a:t>
            </a:r>
          </a:p>
        </p:txBody>
      </p:sp>
      <p:sp>
        <p:nvSpPr>
          <p:cNvPr id="15" name="Google Shape;2028;p47">
            <a:extLst>
              <a:ext uri="{FF2B5EF4-FFF2-40B4-BE49-F238E27FC236}">
                <a16:creationId xmlns:a16="http://schemas.microsoft.com/office/drawing/2014/main" id="{08F6DD5C-8E44-156A-9F35-DBED3699EA3C}"/>
              </a:ext>
            </a:extLst>
          </p:cNvPr>
          <p:cNvSpPr txBox="1">
            <a:spLocks/>
          </p:cNvSpPr>
          <p:nvPr/>
        </p:nvSpPr>
        <p:spPr>
          <a:xfrm>
            <a:off x="4379240" y="3498429"/>
            <a:ext cx="3186384" cy="123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200" dirty="0">
                <a:latin typeface="Calibri" panose="020F0502020204030204" pitchFamily="34" charset="0"/>
                <a:cs typeface="Calibri" panose="020F0502020204030204" pitchFamily="34" charset="0"/>
              </a:rPr>
              <a:t>SKUs: 21977, 22616, 84077</a:t>
            </a:r>
          </a:p>
          <a:p>
            <a:pPr marL="0" indent="0" algn="ctr">
              <a:buNone/>
            </a:pPr>
            <a:r>
              <a:rPr lang="en-CA" sz="2200" dirty="0">
                <a:latin typeface="Calibri" panose="020F0502020204030204" pitchFamily="34" charset="0"/>
                <a:cs typeface="Calibri" panose="020F0502020204030204" pitchFamily="34" charset="0"/>
              </a:rPr>
              <a:t>Run A/B tests to understand price changes. Lower statistical confidence with varying model performance. </a:t>
            </a:r>
          </a:p>
        </p:txBody>
      </p:sp>
      <p:sp>
        <p:nvSpPr>
          <p:cNvPr id="16" name="Google Shape;2029;p47">
            <a:extLst>
              <a:ext uri="{FF2B5EF4-FFF2-40B4-BE49-F238E27FC236}">
                <a16:creationId xmlns:a16="http://schemas.microsoft.com/office/drawing/2014/main" id="{5BBD93D8-306E-2F4D-2586-04AB5685A155}"/>
              </a:ext>
            </a:extLst>
          </p:cNvPr>
          <p:cNvSpPr txBox="1">
            <a:spLocks/>
          </p:cNvSpPr>
          <p:nvPr/>
        </p:nvSpPr>
        <p:spPr>
          <a:xfrm>
            <a:off x="4379240" y="2982554"/>
            <a:ext cx="3181638" cy="73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Monitor &amp; Test</a:t>
            </a:r>
          </a:p>
        </p:txBody>
      </p:sp>
      <p:cxnSp>
        <p:nvCxnSpPr>
          <p:cNvPr id="17" name="Google Shape;2030;p47">
            <a:extLst>
              <a:ext uri="{FF2B5EF4-FFF2-40B4-BE49-F238E27FC236}">
                <a16:creationId xmlns:a16="http://schemas.microsoft.com/office/drawing/2014/main" id="{5BA3E550-0EC3-BDE9-154F-6447BAE9122B}"/>
              </a:ext>
            </a:extLst>
          </p:cNvPr>
          <p:cNvCxnSpPr/>
          <p:nvPr/>
        </p:nvCxnSpPr>
        <p:spPr>
          <a:xfrm>
            <a:off x="1626032" y="2982554"/>
            <a:ext cx="1603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2031;p47">
            <a:extLst>
              <a:ext uri="{FF2B5EF4-FFF2-40B4-BE49-F238E27FC236}">
                <a16:creationId xmlns:a16="http://schemas.microsoft.com/office/drawing/2014/main" id="{3BF25223-9D2E-C415-50E5-BCBBAF764E75}"/>
              </a:ext>
            </a:extLst>
          </p:cNvPr>
          <p:cNvCxnSpPr/>
          <p:nvPr/>
        </p:nvCxnSpPr>
        <p:spPr>
          <a:xfrm>
            <a:off x="8715598" y="2982554"/>
            <a:ext cx="1603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2032;p47">
            <a:extLst>
              <a:ext uri="{FF2B5EF4-FFF2-40B4-BE49-F238E27FC236}">
                <a16:creationId xmlns:a16="http://schemas.microsoft.com/office/drawing/2014/main" id="{A60C1B78-54C3-F6A5-C8FF-A4A4BCFFDC60}"/>
              </a:ext>
            </a:extLst>
          </p:cNvPr>
          <p:cNvCxnSpPr/>
          <p:nvPr/>
        </p:nvCxnSpPr>
        <p:spPr>
          <a:xfrm>
            <a:off x="5170865" y="2982554"/>
            <a:ext cx="1603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1D959AD-CFA2-042C-940B-FF839BCBD1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708" t="3782" r="37064" b="81245"/>
          <a:stretch/>
        </p:blipFill>
        <p:spPr>
          <a:xfrm>
            <a:off x="8965230" y="2089752"/>
            <a:ext cx="1103870" cy="6301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AEB994-3896-FD40-D31A-6EE54AC7C9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983" t="37347" r="36616" b="47386"/>
          <a:stretch/>
        </p:blipFill>
        <p:spPr>
          <a:xfrm>
            <a:off x="1851006" y="2089752"/>
            <a:ext cx="1153249" cy="6425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C8EE2E-D588-5E7F-A616-2291194F89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815" t="20612" r="36174" b="64414"/>
          <a:stretch/>
        </p:blipFill>
        <p:spPr>
          <a:xfrm>
            <a:off x="5401648" y="2094422"/>
            <a:ext cx="1136821" cy="63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99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D0DFC-7858-37B7-54C5-C58D5C8DC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64C9C5-6508-678D-0F51-6AAF3DB0C4BD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267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87BDB-79FE-2480-0056-A7037CD2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322" y="18256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5985-4260-BAE1-DF47-E8F94754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6"/>
            <a:ext cx="10515600" cy="51673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Key Findings: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~65% of SKUs show statistically significant price sensitivity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Top SKUs drive majority of projected lift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Predictive model can explain ~65% of variation in sales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Impact: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Proposed pricing plan could yield Q1 lift of 79%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Next Steps: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Expand model to include promotions, competitor pricing and seasonality</a:t>
            </a:r>
          </a:p>
        </p:txBody>
      </p:sp>
    </p:spTree>
    <p:extLst>
      <p:ext uri="{BB962C8B-B14F-4D97-AF65-F5344CB8AC3E}">
        <p14:creationId xmlns:p14="http://schemas.microsoft.com/office/powerpoint/2010/main" val="1032208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0036D-66FD-CD53-9BA7-8AEA49D0B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E4369F-36C0-5BD5-4915-B137D1D1E201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267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FCAB6-0705-43D0-BB68-F63F312E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322" y="18256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Technical Appendix: Outlier Detection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4B23A90-2AC6-966B-8D20-EDF03481A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260" y="4363657"/>
            <a:ext cx="4843312" cy="24943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C1CDBB5-29D3-A4AD-4CE9-796FC279A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260" y="1690687"/>
            <a:ext cx="6240740" cy="2650854"/>
          </a:xfrm>
          <a:prstGeom prst="rect">
            <a:avLst/>
          </a:prstGeom>
        </p:spPr>
      </p:pic>
      <p:sp>
        <p:nvSpPr>
          <p:cNvPr id="24" name="Content Placeholder 12">
            <a:extLst>
              <a:ext uri="{FF2B5EF4-FFF2-40B4-BE49-F238E27FC236}">
                <a16:creationId xmlns:a16="http://schemas.microsoft.com/office/drawing/2014/main" id="{ACDB95D5-4643-7713-9305-4B832191E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322" y="1973564"/>
            <a:ext cx="5090938" cy="3858826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Created boxplots for quantity and unit prices to check for outliers.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SKU 22502 had 2 entries that represented 60 units rather than 1. I divided the unit price by 60 to get the actual unit price.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analysis removed SKU 22502 from the top 20 SKUs by revenue since it was reliant on an outlier.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Outlier shown for quantity represents a cancellation, not a true outlier. </a:t>
            </a:r>
          </a:p>
        </p:txBody>
      </p:sp>
    </p:spTree>
    <p:extLst>
      <p:ext uri="{BB962C8B-B14F-4D97-AF65-F5344CB8AC3E}">
        <p14:creationId xmlns:p14="http://schemas.microsoft.com/office/powerpoint/2010/main" val="2904344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18522-4A2D-C0DE-198A-F876A706B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119C47-DD19-A2A0-D380-69CD502784DD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267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02344CC-5D12-10DD-849F-AB2C63488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322" y="1873250"/>
            <a:ext cx="5658872" cy="430994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Normalized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StockCodes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all be in upper case and group codes where suffix was “c” instead of “C.”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Filtered out all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StockCodes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that were not SKUs, not from United Kingdom and not in the top 20 by revenue. Included top 10 by quantity since promo plan had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StockCodes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ranked by quantity.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Mapped descriptions to match their most common description to help with forming product categories.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Aggregated cancellations into original invoice and filtered quantities and prices below 0 to help with log transformations.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AB7F67-028F-476B-D446-18A7204A2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458" y="2105820"/>
            <a:ext cx="4878850" cy="361462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5B363887-D143-916D-C39C-EDEA5E2AA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322" y="18256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Technical Appendix: Data Cleaning</a:t>
            </a:r>
          </a:p>
        </p:txBody>
      </p:sp>
    </p:spTree>
    <p:extLst>
      <p:ext uri="{BB962C8B-B14F-4D97-AF65-F5344CB8AC3E}">
        <p14:creationId xmlns:p14="http://schemas.microsoft.com/office/powerpoint/2010/main" val="404106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7C2D0-D574-50C9-4B99-C8CEF4781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82B2DB-CA08-C26C-0BFB-9C53E9A694A9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267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BA3B7-8053-00D3-88F5-4BD5137C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322" y="18256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Technical Appendix: Product Categories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8157FA-21F9-FD49-C772-ECE129C60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3740" y="1690687"/>
            <a:ext cx="3888259" cy="15264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67C37B-E7B4-40EA-CB23-0E57A45E3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3740" y="4507165"/>
            <a:ext cx="3009899" cy="23508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39DBF1-C9B1-8F1B-783A-FC44BEE19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3740" y="3217144"/>
            <a:ext cx="3888260" cy="1248083"/>
          </a:xfrm>
          <a:prstGeom prst="rect">
            <a:avLst/>
          </a:prstGeom>
        </p:spPr>
      </p:pic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9F62219E-A062-18DE-77FD-E5D0987D1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465539" cy="50323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Utilized TF IDF to convert words to numbers based on frequency to highlight “important” words like “Small.”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Truncated the number of important words to 4 to help summarize the description.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Utilized the elbow method that helps understand the optimal number of groups where groups are not overfitting and yet have similarities.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Built 5 distinct product categories using K Means clustering.</a:t>
            </a:r>
          </a:p>
        </p:txBody>
      </p:sp>
    </p:spTree>
    <p:extLst>
      <p:ext uri="{BB962C8B-B14F-4D97-AF65-F5344CB8AC3E}">
        <p14:creationId xmlns:p14="http://schemas.microsoft.com/office/powerpoint/2010/main" val="3368077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2AEE4-F6A0-39B8-C04C-DE69D9962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386150-B98C-67EC-9969-587A8E91054D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267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AB9B1-5542-CA6C-C10E-D9684D517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322" y="18256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Technical Appendix: EDA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4B83B1-9B43-50C8-DFEB-FCC0323E9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857" y="2133946"/>
            <a:ext cx="4596499" cy="3558369"/>
          </a:xfrm>
          <a:prstGeom prst="rect">
            <a:avLst/>
          </a:prstGeom>
        </p:spPr>
      </p:pic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A092C7FF-8E87-F3FD-F088-0846634D8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322" y="2854411"/>
            <a:ext cx="7465539" cy="405121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 clear linear pattern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Long tail stretching right and up.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Setup for a log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4070605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8EDAD4-1038-F3ED-982A-6FF9AD5D1BEC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267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BFBAC-476B-8889-AC11-BE7DA79E3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322" y="18256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78E20C8-9E97-9B63-EFF4-C7495376E4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591740"/>
              </p:ext>
            </p:extLst>
          </p:nvPr>
        </p:nvGraphicFramePr>
        <p:xfrm>
          <a:off x="838200" y="1690686"/>
          <a:ext cx="10515600" cy="5167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11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6CB80-B09A-7484-CB52-06EF30780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7DC1ED-7AC8-A63F-98DC-09F7E627B8A3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267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81B60-FF3B-97B8-EF39-C6CE8C349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322" y="18256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Context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1D183B4-66A9-CB5C-272E-15579B67FBA9}"/>
              </a:ext>
            </a:extLst>
          </p:cNvPr>
          <p:cNvSpPr/>
          <p:nvPr/>
        </p:nvSpPr>
        <p:spPr>
          <a:xfrm>
            <a:off x="1223848" y="2246440"/>
            <a:ext cx="4212060" cy="4165117"/>
          </a:xfrm>
          <a:prstGeom prst="roundRect">
            <a:avLst>
              <a:gd name="adj" fmla="val 76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Online retail’s inaugural pricing strategy operated in the dark with no historical data to guide decisions, resulting in revenue leakage and missed strategic opportunities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A0DE2A8-0A7B-3BC2-FDDA-957DB5D73347}"/>
              </a:ext>
            </a:extLst>
          </p:cNvPr>
          <p:cNvSpPr/>
          <p:nvPr/>
        </p:nvSpPr>
        <p:spPr>
          <a:xfrm>
            <a:off x="1748213" y="1980919"/>
            <a:ext cx="3163329" cy="531041"/>
          </a:xfrm>
          <a:prstGeom prst="roundRect">
            <a:avLst/>
          </a:prstGeom>
          <a:solidFill>
            <a:srgbClr val="267EE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pic>
        <p:nvPicPr>
          <p:cNvPr id="34" name="Graphic 33" descr="Exclamation mark with solid fill">
            <a:extLst>
              <a:ext uri="{FF2B5EF4-FFF2-40B4-BE49-F238E27FC236}">
                <a16:creationId xmlns:a16="http://schemas.microsoft.com/office/drawing/2014/main" id="{401DE613-1D03-1E30-B441-83D17013C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1013" y="1789239"/>
            <a:ext cx="914400" cy="914400"/>
          </a:xfrm>
          <a:prstGeom prst="rect">
            <a:avLst/>
          </a:prstGeom>
        </p:spPr>
      </p:pic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1C5E715-4627-7CB1-D53B-5EFCE80099FD}"/>
              </a:ext>
            </a:extLst>
          </p:cNvPr>
          <p:cNvSpPr/>
          <p:nvPr/>
        </p:nvSpPr>
        <p:spPr>
          <a:xfrm>
            <a:off x="6429435" y="2246440"/>
            <a:ext cx="4212060" cy="4165117"/>
          </a:xfrm>
          <a:prstGeom prst="roundRect">
            <a:avLst>
              <a:gd name="adj" fmla="val 78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Increase overall revenue with a new pricing plan backed by predictive models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FA7A8D4-67F5-E8A4-EBCE-BEC396543CE1}"/>
              </a:ext>
            </a:extLst>
          </p:cNvPr>
          <p:cNvSpPr/>
          <p:nvPr/>
        </p:nvSpPr>
        <p:spPr>
          <a:xfrm>
            <a:off x="6953800" y="1980919"/>
            <a:ext cx="3163329" cy="531041"/>
          </a:xfrm>
          <a:prstGeom prst="roundRect">
            <a:avLst/>
          </a:prstGeom>
          <a:solidFill>
            <a:srgbClr val="267EE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</p:txBody>
      </p:sp>
      <p:pic>
        <p:nvPicPr>
          <p:cNvPr id="38" name="Graphic 37" descr="Checkmark with solid fill">
            <a:extLst>
              <a:ext uri="{FF2B5EF4-FFF2-40B4-BE49-F238E27FC236}">
                <a16:creationId xmlns:a16="http://schemas.microsoft.com/office/drawing/2014/main" id="{7BD78BEF-36F3-8377-060D-DDB3F0D78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66929" y="17736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069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9CB46-A410-05DF-AA59-181A92E89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73BA24-D73A-8B1A-83A9-19EF8AA3965C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267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40271-2BB6-FF9E-3E94-EB2B71E65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322" y="18256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Prospective Growth</a:t>
            </a:r>
          </a:p>
        </p:txBody>
      </p:sp>
      <p:sp>
        <p:nvSpPr>
          <p:cNvPr id="66" name="Google Shape;2382;p61">
            <a:extLst>
              <a:ext uri="{FF2B5EF4-FFF2-40B4-BE49-F238E27FC236}">
                <a16:creationId xmlns:a16="http://schemas.microsoft.com/office/drawing/2014/main" id="{847A1E4C-933F-5CFB-CE6D-00C9313B8031}"/>
              </a:ext>
            </a:extLst>
          </p:cNvPr>
          <p:cNvSpPr txBox="1">
            <a:spLocks/>
          </p:cNvSpPr>
          <p:nvPr/>
        </p:nvSpPr>
        <p:spPr>
          <a:xfrm>
            <a:off x="1800593" y="4258446"/>
            <a:ext cx="3553600" cy="119159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Measured impact of 3 key SKUs from Q1 2010</a:t>
            </a:r>
          </a:p>
        </p:txBody>
      </p:sp>
      <p:sp>
        <p:nvSpPr>
          <p:cNvPr id="67" name="Google Shape;2383;p61">
            <a:extLst>
              <a:ext uri="{FF2B5EF4-FFF2-40B4-BE49-F238E27FC236}">
                <a16:creationId xmlns:a16="http://schemas.microsoft.com/office/drawing/2014/main" id="{F6575F73-60F2-19D1-BDCD-1E1EA4083D88}"/>
              </a:ext>
            </a:extLst>
          </p:cNvPr>
          <p:cNvSpPr txBox="1">
            <a:spLocks/>
          </p:cNvSpPr>
          <p:nvPr/>
        </p:nvSpPr>
        <p:spPr>
          <a:xfrm>
            <a:off x="1800593" y="2235767"/>
            <a:ext cx="3797416" cy="147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sz="8000" dirty="0">
                <a:latin typeface="Calibri" panose="020F0502020204030204" pitchFamily="34" charset="0"/>
                <a:cs typeface="Calibri" panose="020F0502020204030204" pitchFamily="34" charset="0"/>
              </a:rPr>
              <a:t>$57,468</a:t>
            </a:r>
          </a:p>
        </p:txBody>
      </p:sp>
      <p:sp>
        <p:nvSpPr>
          <p:cNvPr id="68" name="Google Shape;2384;p61">
            <a:extLst>
              <a:ext uri="{FF2B5EF4-FFF2-40B4-BE49-F238E27FC236}">
                <a16:creationId xmlns:a16="http://schemas.microsoft.com/office/drawing/2014/main" id="{A1A179B4-33D4-A3F9-E4FF-B7E8E6D8F1EA}"/>
              </a:ext>
            </a:extLst>
          </p:cNvPr>
          <p:cNvSpPr txBox="1">
            <a:spLocks/>
          </p:cNvSpPr>
          <p:nvPr/>
        </p:nvSpPr>
        <p:spPr>
          <a:xfrm>
            <a:off x="1800593" y="3716224"/>
            <a:ext cx="3553600" cy="73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PRIOR REVENUE</a:t>
            </a:r>
          </a:p>
        </p:txBody>
      </p:sp>
      <p:sp>
        <p:nvSpPr>
          <p:cNvPr id="69" name="Google Shape;2385;p61">
            <a:extLst>
              <a:ext uri="{FF2B5EF4-FFF2-40B4-BE49-F238E27FC236}">
                <a16:creationId xmlns:a16="http://schemas.microsoft.com/office/drawing/2014/main" id="{C20208D1-D441-5519-92D1-884E297F6011}"/>
              </a:ext>
            </a:extLst>
          </p:cNvPr>
          <p:cNvSpPr txBox="1">
            <a:spLocks/>
          </p:cNvSpPr>
          <p:nvPr/>
        </p:nvSpPr>
        <p:spPr>
          <a:xfrm>
            <a:off x="7078960" y="4258446"/>
            <a:ext cx="3553600" cy="119159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Potential 79% lift in Q1 revenue for the same SKUs</a:t>
            </a:r>
          </a:p>
        </p:txBody>
      </p:sp>
      <p:sp>
        <p:nvSpPr>
          <p:cNvPr id="70" name="Google Shape;2386;p61">
            <a:extLst>
              <a:ext uri="{FF2B5EF4-FFF2-40B4-BE49-F238E27FC236}">
                <a16:creationId xmlns:a16="http://schemas.microsoft.com/office/drawing/2014/main" id="{42B7F21A-0A73-984B-62CA-488046FDD949}"/>
              </a:ext>
            </a:extLst>
          </p:cNvPr>
          <p:cNvSpPr txBox="1">
            <a:spLocks/>
          </p:cNvSpPr>
          <p:nvPr/>
        </p:nvSpPr>
        <p:spPr>
          <a:xfrm>
            <a:off x="7078960" y="2235767"/>
            <a:ext cx="4277298" cy="147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sz="8000" dirty="0">
                <a:latin typeface="Calibri" panose="020F0502020204030204" pitchFamily="34" charset="0"/>
                <a:cs typeface="Calibri" panose="020F0502020204030204" pitchFamily="34" charset="0"/>
              </a:rPr>
              <a:t>$103,271</a:t>
            </a:r>
          </a:p>
        </p:txBody>
      </p:sp>
      <p:sp>
        <p:nvSpPr>
          <p:cNvPr id="71" name="Google Shape;2387;p61">
            <a:extLst>
              <a:ext uri="{FF2B5EF4-FFF2-40B4-BE49-F238E27FC236}">
                <a16:creationId xmlns:a16="http://schemas.microsoft.com/office/drawing/2014/main" id="{336BE055-AD56-398E-BFD0-F0763374FDE5}"/>
              </a:ext>
            </a:extLst>
          </p:cNvPr>
          <p:cNvSpPr txBox="1">
            <a:spLocks/>
          </p:cNvSpPr>
          <p:nvPr/>
        </p:nvSpPr>
        <p:spPr>
          <a:xfrm>
            <a:off x="7078959" y="3716224"/>
            <a:ext cx="3993491" cy="73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FORECASTED REVENUE</a:t>
            </a:r>
          </a:p>
        </p:txBody>
      </p:sp>
      <p:cxnSp>
        <p:nvCxnSpPr>
          <p:cNvPr id="72" name="Google Shape;2388;p61">
            <a:extLst>
              <a:ext uri="{FF2B5EF4-FFF2-40B4-BE49-F238E27FC236}">
                <a16:creationId xmlns:a16="http://schemas.microsoft.com/office/drawing/2014/main" id="{BE45E598-CD18-A5BD-E09C-BD4F64D7AAC2}"/>
              </a:ext>
            </a:extLst>
          </p:cNvPr>
          <p:cNvCxnSpPr/>
          <p:nvPr/>
        </p:nvCxnSpPr>
        <p:spPr>
          <a:xfrm>
            <a:off x="7240060" y="3617000"/>
            <a:ext cx="2028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2389;p61">
            <a:extLst>
              <a:ext uri="{FF2B5EF4-FFF2-40B4-BE49-F238E27FC236}">
                <a16:creationId xmlns:a16="http://schemas.microsoft.com/office/drawing/2014/main" id="{5B7A5487-4292-2DF3-FB4B-0B6B890670A9}"/>
              </a:ext>
            </a:extLst>
          </p:cNvPr>
          <p:cNvCxnSpPr/>
          <p:nvPr/>
        </p:nvCxnSpPr>
        <p:spPr>
          <a:xfrm>
            <a:off x="1961693" y="3617000"/>
            <a:ext cx="2028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2390;p61">
            <a:extLst>
              <a:ext uri="{FF2B5EF4-FFF2-40B4-BE49-F238E27FC236}">
                <a16:creationId xmlns:a16="http://schemas.microsoft.com/office/drawing/2014/main" id="{AAC6B577-5D6B-03C1-FD16-CC572C0133D6}"/>
              </a:ext>
            </a:extLst>
          </p:cNvPr>
          <p:cNvSpPr/>
          <p:nvPr/>
        </p:nvSpPr>
        <p:spPr>
          <a:xfrm>
            <a:off x="1191393" y="2593433"/>
            <a:ext cx="406000" cy="2667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Google Shape;2391;p61">
            <a:extLst>
              <a:ext uri="{FF2B5EF4-FFF2-40B4-BE49-F238E27FC236}">
                <a16:creationId xmlns:a16="http://schemas.microsoft.com/office/drawing/2014/main" id="{E9124C71-3317-0BB7-2A34-BA232A85C3D8}"/>
              </a:ext>
            </a:extLst>
          </p:cNvPr>
          <p:cNvSpPr/>
          <p:nvPr/>
        </p:nvSpPr>
        <p:spPr>
          <a:xfrm>
            <a:off x="1191393" y="3929449"/>
            <a:ext cx="406000" cy="1331784"/>
          </a:xfrm>
          <a:prstGeom prst="roundRect">
            <a:avLst>
              <a:gd name="adj" fmla="val 16667"/>
            </a:avLst>
          </a:prstGeom>
          <a:solidFill>
            <a:srgbClr val="267EE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Google Shape;2392;p61">
            <a:extLst>
              <a:ext uri="{FF2B5EF4-FFF2-40B4-BE49-F238E27FC236}">
                <a16:creationId xmlns:a16="http://schemas.microsoft.com/office/drawing/2014/main" id="{FC2622EA-44A1-BD49-E807-91ADB8C6E283}"/>
              </a:ext>
            </a:extLst>
          </p:cNvPr>
          <p:cNvSpPr/>
          <p:nvPr/>
        </p:nvSpPr>
        <p:spPr>
          <a:xfrm>
            <a:off x="6469760" y="2593433"/>
            <a:ext cx="406000" cy="2667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Google Shape;2393;p61">
            <a:extLst>
              <a:ext uri="{FF2B5EF4-FFF2-40B4-BE49-F238E27FC236}">
                <a16:creationId xmlns:a16="http://schemas.microsoft.com/office/drawing/2014/main" id="{4420E06E-55F0-02DA-85FA-46A0D850B0EE}"/>
              </a:ext>
            </a:extLst>
          </p:cNvPr>
          <p:cNvSpPr/>
          <p:nvPr/>
        </p:nvSpPr>
        <p:spPr>
          <a:xfrm>
            <a:off x="6469760" y="3027405"/>
            <a:ext cx="406000" cy="2233928"/>
          </a:xfrm>
          <a:prstGeom prst="roundRect">
            <a:avLst>
              <a:gd name="adj" fmla="val 16667"/>
            </a:avLst>
          </a:prstGeom>
          <a:solidFill>
            <a:srgbClr val="FFD405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50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2BE92-1BFE-D643-FA70-8721322A1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CBF72C-ACDA-F7C4-5CD0-0EEA9AECB1E4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267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3EE55-1A49-86F3-AF39-780DE0577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322" y="18256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Exploratory Insights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F87980-C211-07E5-6FFC-CCB7431451C4}"/>
              </a:ext>
            </a:extLst>
          </p:cNvPr>
          <p:cNvSpPr txBox="1"/>
          <p:nvPr/>
        </p:nvSpPr>
        <p:spPr>
          <a:xfrm>
            <a:off x="8973663" y="2459622"/>
            <a:ext cx="27070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Seasonality is pronounced, with spikes in sales clearly visible during the holiday season, indicating a critical period for promotional efforts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F81278-BA01-CF8D-1BA1-2CE26FAA3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77" y="2199990"/>
            <a:ext cx="7772400" cy="393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04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A7501-B366-D00A-0F44-610747900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FC2907-6793-0733-7379-52DAAC5AC652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267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ED92D-5696-B6BF-06B8-FD0EC69B4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322" y="18256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Exploratory Insights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19B00B-A4F8-2C0D-BCA8-CC782C073605}"/>
              </a:ext>
            </a:extLst>
          </p:cNvPr>
          <p:cNvSpPr txBox="1"/>
          <p:nvPr/>
        </p:nvSpPr>
        <p:spPr>
          <a:xfrm>
            <a:off x="696862" y="2934830"/>
            <a:ext cx="2886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top 4 SKUs drive approximately 40% of total revenue within the top 25 SKUs, highlighting significant revenue concentration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51041B-2B7B-0D49-DB33-F573AD81C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122" y="2373091"/>
            <a:ext cx="7663016" cy="380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88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F72A8-1AFD-EAAA-80A4-F109A55C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6257B7-2D51-2EEB-273A-6E2DCD5D2694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267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7A8CD-A834-7760-4C93-DE56BDD83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322" y="18256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Exploratory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6E1FF-7649-3C48-08A4-4EBB8B610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6"/>
            <a:ext cx="10515600" cy="5167313"/>
          </a:xfrm>
        </p:spPr>
        <p:txBody>
          <a:bodyPr anchor="ctr"/>
          <a:lstStyle/>
          <a:p>
            <a:pPr marL="514350" indent="-514350"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00CF5F-83F4-E774-7610-C361BF40B53C}"/>
              </a:ext>
            </a:extLst>
          </p:cNvPr>
          <p:cNvSpPr txBox="1"/>
          <p:nvPr/>
        </p:nvSpPr>
        <p:spPr>
          <a:xfrm>
            <a:off x="7316096" y="2750848"/>
            <a:ext cx="32821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Significant purchase correlations among SKUs suggest potential for optimized bundling strategies to leverage cross-SKU demand and manage price elasticity effectively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DEE269-331B-958E-4BCE-1971BBD67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42" y="1873249"/>
            <a:ext cx="5724832" cy="456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39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92CB0-6F42-73DC-9DE1-524D0E0D7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DF4F52-7367-0AD0-0E43-274E0CE77872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267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99CDB-8570-7DFC-647D-9D97ABE7C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322" y="18256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Modelling Framework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8AF6785-46B4-1BFC-B10A-118F1A910A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067951"/>
              </p:ext>
            </p:extLst>
          </p:nvPr>
        </p:nvGraphicFramePr>
        <p:xfrm>
          <a:off x="1525228" y="1873250"/>
          <a:ext cx="9141544" cy="4892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386">
                  <a:extLst>
                    <a:ext uri="{9D8B030D-6E8A-4147-A177-3AD203B41FA5}">
                      <a16:colId xmlns:a16="http://schemas.microsoft.com/office/drawing/2014/main" val="3932564255"/>
                    </a:ext>
                  </a:extLst>
                </a:gridCol>
                <a:gridCol w="2285386">
                  <a:extLst>
                    <a:ext uri="{9D8B030D-6E8A-4147-A177-3AD203B41FA5}">
                      <a16:colId xmlns:a16="http://schemas.microsoft.com/office/drawing/2014/main" val="798470329"/>
                    </a:ext>
                  </a:extLst>
                </a:gridCol>
                <a:gridCol w="2285386">
                  <a:extLst>
                    <a:ext uri="{9D8B030D-6E8A-4147-A177-3AD203B41FA5}">
                      <a16:colId xmlns:a16="http://schemas.microsoft.com/office/drawing/2014/main" val="1066171361"/>
                    </a:ext>
                  </a:extLst>
                </a:gridCol>
                <a:gridCol w="2285386">
                  <a:extLst>
                    <a:ext uri="{9D8B030D-6E8A-4147-A177-3AD203B41FA5}">
                      <a16:colId xmlns:a16="http://schemas.microsoft.com/office/drawing/2014/main" val="1872224262"/>
                    </a:ext>
                  </a:extLst>
                </a:gridCol>
              </a:tblGrid>
              <a:tr h="56011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Log-Log Comparison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247050"/>
                  </a:ext>
                </a:extLst>
              </a:tr>
              <a:tr h="800166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Linear Regression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Simple, interpretable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Assumes linearity in levels, poor fit for % based effects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Log-log better captures relative changes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567152"/>
                  </a:ext>
                </a:extLst>
              </a:tr>
              <a:tr h="1040215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XGBoost</a:t>
                      </a:r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Captures non-linear pricing thresholds and complex interactions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Black box, lacks interpretability of elasticity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Less suited when transparency is required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026971"/>
                  </a:ext>
                </a:extLst>
              </a:tr>
              <a:tr h="800166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Panel Regression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Controls for SKU fixed effects and cross-SKU price impacts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May overcomplicate SKU level tactical decisions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More strategic level insights, less actionable for SKU pricing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954754"/>
                  </a:ext>
                </a:extLst>
              </a:tr>
              <a:tr h="1040215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Log-Log Regression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Models % change in sales vs. % change in price directly, handles heteroskedasticity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Requires log transformation which may be less intuitive at first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Preferred when elasticity is core metric of interest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132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205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41997-4662-9F52-5414-376B7BB83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12CC21-F604-F95E-C9E6-0C438E91FA5F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267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BA0F1-49F8-717F-7233-846CD66DF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322" y="18256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Modelling Framework</a:t>
            </a:r>
          </a:p>
        </p:txBody>
      </p:sp>
      <p:sp>
        <p:nvSpPr>
          <p:cNvPr id="7" name="Google Shape;2024;p47">
            <a:extLst>
              <a:ext uri="{FF2B5EF4-FFF2-40B4-BE49-F238E27FC236}">
                <a16:creationId xmlns:a16="http://schemas.microsoft.com/office/drawing/2014/main" id="{BE2DF797-2264-6687-3DD2-F695FA9DC42C}"/>
              </a:ext>
            </a:extLst>
          </p:cNvPr>
          <p:cNvSpPr txBox="1">
            <a:spLocks/>
          </p:cNvSpPr>
          <p:nvPr/>
        </p:nvSpPr>
        <p:spPr>
          <a:xfrm>
            <a:off x="878054" y="4160724"/>
            <a:ext cx="3181639" cy="123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Log log regression applies a higher weight for larger numbers which need to be encoded </a:t>
            </a:r>
          </a:p>
        </p:txBody>
      </p:sp>
      <p:sp>
        <p:nvSpPr>
          <p:cNvPr id="10" name="Google Shape;2025;p47">
            <a:extLst>
              <a:ext uri="{FF2B5EF4-FFF2-40B4-BE49-F238E27FC236}">
                <a16:creationId xmlns:a16="http://schemas.microsoft.com/office/drawing/2014/main" id="{ED98119E-AF0A-E52B-F24D-1A5C33230EA7}"/>
              </a:ext>
            </a:extLst>
          </p:cNvPr>
          <p:cNvSpPr txBox="1">
            <a:spLocks/>
          </p:cNvSpPr>
          <p:nvPr/>
        </p:nvSpPr>
        <p:spPr>
          <a:xfrm>
            <a:off x="842883" y="3644849"/>
            <a:ext cx="3251979" cy="73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Categorical features</a:t>
            </a:r>
          </a:p>
        </p:txBody>
      </p:sp>
      <p:sp>
        <p:nvSpPr>
          <p:cNvPr id="12" name="Google Shape;2026;p47">
            <a:extLst>
              <a:ext uri="{FF2B5EF4-FFF2-40B4-BE49-F238E27FC236}">
                <a16:creationId xmlns:a16="http://schemas.microsoft.com/office/drawing/2014/main" id="{1AE7610D-25D5-ED28-28DD-E3482F6F44C7}"/>
              </a:ext>
            </a:extLst>
          </p:cNvPr>
          <p:cNvSpPr txBox="1">
            <a:spLocks/>
          </p:cNvSpPr>
          <p:nvPr/>
        </p:nvSpPr>
        <p:spPr>
          <a:xfrm>
            <a:off x="8192533" y="4160724"/>
            <a:ext cx="2896400" cy="123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Included prior period sales as predictors to capture temporal autocorrelation.</a:t>
            </a:r>
          </a:p>
        </p:txBody>
      </p:sp>
      <p:sp>
        <p:nvSpPr>
          <p:cNvPr id="14" name="Google Shape;2027;p47">
            <a:extLst>
              <a:ext uri="{FF2B5EF4-FFF2-40B4-BE49-F238E27FC236}">
                <a16:creationId xmlns:a16="http://schemas.microsoft.com/office/drawing/2014/main" id="{D075B198-9545-D400-1C5A-9FC6D7D7DB6B}"/>
              </a:ext>
            </a:extLst>
          </p:cNvPr>
          <p:cNvSpPr txBox="1">
            <a:spLocks/>
          </p:cNvSpPr>
          <p:nvPr/>
        </p:nvSpPr>
        <p:spPr>
          <a:xfrm>
            <a:off x="8192533" y="3644849"/>
            <a:ext cx="2896400" cy="73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Lag features</a:t>
            </a:r>
          </a:p>
        </p:txBody>
      </p:sp>
      <p:sp>
        <p:nvSpPr>
          <p:cNvPr id="15" name="Google Shape;2028;p47">
            <a:extLst>
              <a:ext uri="{FF2B5EF4-FFF2-40B4-BE49-F238E27FC236}">
                <a16:creationId xmlns:a16="http://schemas.microsoft.com/office/drawing/2014/main" id="{B31567F0-BA15-AC8E-8701-C1889CC12CA5}"/>
              </a:ext>
            </a:extLst>
          </p:cNvPr>
          <p:cNvSpPr txBox="1">
            <a:spLocks/>
          </p:cNvSpPr>
          <p:nvPr/>
        </p:nvSpPr>
        <p:spPr>
          <a:xfrm>
            <a:off x="4502808" y="4160724"/>
            <a:ext cx="3186384" cy="123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400" dirty="0">
                <a:latin typeface="Calibri" panose="020F0502020204030204" pitchFamily="34" charset="0"/>
                <a:cs typeface="Calibri" panose="020F0502020204030204" pitchFamily="34" charset="0"/>
              </a:rPr>
              <a:t>Extracted month, day of week and quarter to capture seasonality patterns and shopping behaviour trends</a:t>
            </a:r>
          </a:p>
        </p:txBody>
      </p:sp>
      <p:sp>
        <p:nvSpPr>
          <p:cNvPr id="16" name="Google Shape;2029;p47">
            <a:extLst>
              <a:ext uri="{FF2B5EF4-FFF2-40B4-BE49-F238E27FC236}">
                <a16:creationId xmlns:a16="http://schemas.microsoft.com/office/drawing/2014/main" id="{9F7B2651-4AE5-CAFB-1B4F-9E15831D3394}"/>
              </a:ext>
            </a:extLst>
          </p:cNvPr>
          <p:cNvSpPr txBox="1">
            <a:spLocks/>
          </p:cNvSpPr>
          <p:nvPr/>
        </p:nvSpPr>
        <p:spPr>
          <a:xfrm>
            <a:off x="4502808" y="3644849"/>
            <a:ext cx="3181638" cy="73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b="1" dirty="0">
                <a:latin typeface="Calibri" panose="020F0502020204030204" pitchFamily="34" charset="0"/>
                <a:cs typeface="Calibri" panose="020F0502020204030204" pitchFamily="34" charset="0"/>
              </a:rPr>
              <a:t>Temporal features</a:t>
            </a:r>
          </a:p>
        </p:txBody>
      </p:sp>
      <p:cxnSp>
        <p:nvCxnSpPr>
          <p:cNvPr id="17" name="Google Shape;2030;p47">
            <a:extLst>
              <a:ext uri="{FF2B5EF4-FFF2-40B4-BE49-F238E27FC236}">
                <a16:creationId xmlns:a16="http://schemas.microsoft.com/office/drawing/2014/main" id="{ACB51D7F-5F61-9CB3-DA86-A6A816D7D8BE}"/>
              </a:ext>
            </a:extLst>
          </p:cNvPr>
          <p:cNvCxnSpPr/>
          <p:nvPr/>
        </p:nvCxnSpPr>
        <p:spPr>
          <a:xfrm>
            <a:off x="1749600" y="3486316"/>
            <a:ext cx="1603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2031;p47">
            <a:extLst>
              <a:ext uri="{FF2B5EF4-FFF2-40B4-BE49-F238E27FC236}">
                <a16:creationId xmlns:a16="http://schemas.microsoft.com/office/drawing/2014/main" id="{28FD125A-A288-BDBA-F0CE-DBD8AFE6F63D}"/>
              </a:ext>
            </a:extLst>
          </p:cNvPr>
          <p:cNvCxnSpPr/>
          <p:nvPr/>
        </p:nvCxnSpPr>
        <p:spPr>
          <a:xfrm>
            <a:off x="8839166" y="3486316"/>
            <a:ext cx="1603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2032;p47">
            <a:extLst>
              <a:ext uri="{FF2B5EF4-FFF2-40B4-BE49-F238E27FC236}">
                <a16:creationId xmlns:a16="http://schemas.microsoft.com/office/drawing/2014/main" id="{B242174D-774E-161E-1211-A584DF7CD152}"/>
              </a:ext>
            </a:extLst>
          </p:cNvPr>
          <p:cNvCxnSpPr/>
          <p:nvPr/>
        </p:nvCxnSpPr>
        <p:spPr>
          <a:xfrm>
            <a:off x="5294433" y="3486316"/>
            <a:ext cx="1603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" name="Google Shape;2033;p47">
            <a:extLst>
              <a:ext uri="{FF2B5EF4-FFF2-40B4-BE49-F238E27FC236}">
                <a16:creationId xmlns:a16="http://schemas.microsoft.com/office/drawing/2014/main" id="{1EC9A4D3-BFC6-E74F-E9EA-CF2594B9F805}"/>
              </a:ext>
            </a:extLst>
          </p:cNvPr>
          <p:cNvGrpSpPr/>
          <p:nvPr/>
        </p:nvGrpSpPr>
        <p:grpSpPr>
          <a:xfrm>
            <a:off x="2066386" y="2207077"/>
            <a:ext cx="969627" cy="963111"/>
            <a:chOff x="-1467695" y="1926796"/>
            <a:chExt cx="414205" cy="414205"/>
          </a:xfrm>
          <a:solidFill>
            <a:srgbClr val="FFD405"/>
          </a:solidFill>
        </p:grpSpPr>
        <p:sp>
          <p:nvSpPr>
            <p:cNvPr id="21" name="Google Shape;2034;p47">
              <a:extLst>
                <a:ext uri="{FF2B5EF4-FFF2-40B4-BE49-F238E27FC236}">
                  <a16:creationId xmlns:a16="http://schemas.microsoft.com/office/drawing/2014/main" id="{80FE1417-A1B8-0F37-B302-DB61E5EA5A91}"/>
                </a:ext>
              </a:extLst>
            </p:cNvPr>
            <p:cNvSpPr/>
            <p:nvPr/>
          </p:nvSpPr>
          <p:spPr>
            <a:xfrm>
              <a:off x="-1467695" y="1926796"/>
              <a:ext cx="343870" cy="414205"/>
            </a:xfrm>
            <a:custGeom>
              <a:avLst/>
              <a:gdLst/>
              <a:ahLst/>
              <a:cxnLst/>
              <a:rect l="l" t="t" r="r" b="b"/>
              <a:pathLst>
                <a:path w="11010" h="13262" extrusionOk="0">
                  <a:moveTo>
                    <a:pt x="3923" y="3897"/>
                  </a:moveTo>
                  <a:lnTo>
                    <a:pt x="3923" y="4682"/>
                  </a:lnTo>
                  <a:lnTo>
                    <a:pt x="4682" y="4682"/>
                  </a:lnTo>
                  <a:lnTo>
                    <a:pt x="4682" y="5466"/>
                  </a:lnTo>
                  <a:lnTo>
                    <a:pt x="3518" y="5466"/>
                  </a:lnTo>
                  <a:cubicBezTo>
                    <a:pt x="3316" y="5466"/>
                    <a:pt x="3138" y="5618"/>
                    <a:pt x="3138" y="5846"/>
                  </a:cubicBezTo>
                  <a:lnTo>
                    <a:pt x="3138" y="6226"/>
                  </a:lnTo>
                  <a:lnTo>
                    <a:pt x="4682" y="6226"/>
                  </a:lnTo>
                  <a:lnTo>
                    <a:pt x="4682" y="7390"/>
                  </a:lnTo>
                  <a:cubicBezTo>
                    <a:pt x="4682" y="7896"/>
                    <a:pt x="4353" y="8326"/>
                    <a:pt x="3923" y="8503"/>
                  </a:cubicBezTo>
                  <a:lnTo>
                    <a:pt x="3923" y="9339"/>
                  </a:lnTo>
                  <a:lnTo>
                    <a:pt x="3138" y="9339"/>
                  </a:lnTo>
                  <a:lnTo>
                    <a:pt x="3138" y="8554"/>
                  </a:lnTo>
                  <a:lnTo>
                    <a:pt x="2354" y="8554"/>
                  </a:lnTo>
                  <a:lnTo>
                    <a:pt x="2354" y="7795"/>
                  </a:lnTo>
                  <a:lnTo>
                    <a:pt x="3518" y="7795"/>
                  </a:lnTo>
                  <a:cubicBezTo>
                    <a:pt x="3746" y="7795"/>
                    <a:pt x="3923" y="7618"/>
                    <a:pt x="3923" y="7415"/>
                  </a:cubicBezTo>
                  <a:lnTo>
                    <a:pt x="3923" y="7010"/>
                  </a:lnTo>
                  <a:lnTo>
                    <a:pt x="2354" y="7010"/>
                  </a:lnTo>
                  <a:lnTo>
                    <a:pt x="2354" y="5846"/>
                  </a:lnTo>
                  <a:cubicBezTo>
                    <a:pt x="2354" y="5340"/>
                    <a:pt x="2683" y="4910"/>
                    <a:pt x="3138" y="4758"/>
                  </a:cubicBezTo>
                  <a:lnTo>
                    <a:pt x="3138" y="3897"/>
                  </a:lnTo>
                  <a:close/>
                  <a:moveTo>
                    <a:pt x="6251" y="0"/>
                  </a:moveTo>
                  <a:cubicBezTo>
                    <a:pt x="2835" y="202"/>
                    <a:pt x="0" y="3062"/>
                    <a:pt x="0" y="6631"/>
                  </a:cubicBezTo>
                  <a:cubicBezTo>
                    <a:pt x="0" y="10199"/>
                    <a:pt x="2987" y="13261"/>
                    <a:pt x="6631" y="13261"/>
                  </a:cubicBezTo>
                  <a:cubicBezTo>
                    <a:pt x="8276" y="13261"/>
                    <a:pt x="9820" y="12629"/>
                    <a:pt x="11009" y="11566"/>
                  </a:cubicBezTo>
                  <a:lnTo>
                    <a:pt x="6251" y="6782"/>
                  </a:lnTo>
                  <a:lnTo>
                    <a:pt x="625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Google Shape;2035;p47">
              <a:extLst>
                <a:ext uri="{FF2B5EF4-FFF2-40B4-BE49-F238E27FC236}">
                  <a16:creationId xmlns:a16="http://schemas.microsoft.com/office/drawing/2014/main" id="{E61CD4B3-B53B-994C-2BA4-9CCC84FDE439}"/>
                </a:ext>
              </a:extLst>
            </p:cNvPr>
            <p:cNvSpPr/>
            <p:nvPr/>
          </p:nvSpPr>
          <p:spPr>
            <a:xfrm>
              <a:off x="-1247974" y="1926796"/>
              <a:ext cx="194485" cy="343839"/>
            </a:xfrm>
            <a:custGeom>
              <a:avLst/>
              <a:gdLst/>
              <a:ahLst/>
              <a:cxnLst/>
              <a:rect l="l" t="t" r="r" b="b"/>
              <a:pathLst>
                <a:path w="6227" h="11009" extrusionOk="0">
                  <a:moveTo>
                    <a:pt x="1" y="0"/>
                  </a:moveTo>
                  <a:lnTo>
                    <a:pt x="1" y="6453"/>
                  </a:lnTo>
                  <a:lnTo>
                    <a:pt x="4531" y="11009"/>
                  </a:lnTo>
                  <a:cubicBezTo>
                    <a:pt x="5594" y="9819"/>
                    <a:pt x="6226" y="8276"/>
                    <a:pt x="6226" y="6631"/>
                  </a:cubicBezTo>
                  <a:cubicBezTo>
                    <a:pt x="6226" y="3062"/>
                    <a:pt x="3392" y="202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" name="Google Shape;2036;p47">
            <a:extLst>
              <a:ext uri="{FF2B5EF4-FFF2-40B4-BE49-F238E27FC236}">
                <a16:creationId xmlns:a16="http://schemas.microsoft.com/office/drawing/2014/main" id="{569FCBEF-99CF-E68C-9F03-75B3DAC2AEAD}"/>
              </a:ext>
            </a:extLst>
          </p:cNvPr>
          <p:cNvGrpSpPr/>
          <p:nvPr/>
        </p:nvGrpSpPr>
        <p:grpSpPr>
          <a:xfrm>
            <a:off x="5611193" y="2296184"/>
            <a:ext cx="969627" cy="784824"/>
            <a:chOff x="-891486" y="1927577"/>
            <a:chExt cx="414205" cy="337530"/>
          </a:xfrm>
          <a:solidFill>
            <a:srgbClr val="FFD405"/>
          </a:solidFill>
        </p:grpSpPr>
        <p:sp>
          <p:nvSpPr>
            <p:cNvPr id="24" name="Google Shape;2037;p47">
              <a:extLst>
                <a:ext uri="{FF2B5EF4-FFF2-40B4-BE49-F238E27FC236}">
                  <a16:creationId xmlns:a16="http://schemas.microsoft.com/office/drawing/2014/main" id="{A4571297-DD43-BE4D-3279-ED677DD3B374}"/>
                </a:ext>
              </a:extLst>
            </p:cNvPr>
            <p:cNvSpPr/>
            <p:nvPr/>
          </p:nvSpPr>
          <p:spPr>
            <a:xfrm>
              <a:off x="-550021" y="1997912"/>
              <a:ext cx="72740" cy="169967"/>
            </a:xfrm>
            <a:custGeom>
              <a:avLst/>
              <a:gdLst/>
              <a:ahLst/>
              <a:cxnLst/>
              <a:rect l="l" t="t" r="r" b="b"/>
              <a:pathLst>
                <a:path w="2329" h="5442" extrusionOk="0">
                  <a:moveTo>
                    <a:pt x="785" y="1"/>
                  </a:moveTo>
                  <a:lnTo>
                    <a:pt x="785" y="861"/>
                  </a:lnTo>
                  <a:cubicBezTo>
                    <a:pt x="330" y="1013"/>
                    <a:pt x="1" y="1443"/>
                    <a:pt x="1" y="1949"/>
                  </a:cubicBezTo>
                  <a:lnTo>
                    <a:pt x="1" y="3114"/>
                  </a:lnTo>
                  <a:lnTo>
                    <a:pt x="1570" y="3114"/>
                  </a:lnTo>
                  <a:lnTo>
                    <a:pt x="1570" y="3493"/>
                  </a:lnTo>
                  <a:cubicBezTo>
                    <a:pt x="1570" y="3721"/>
                    <a:pt x="1392" y="3898"/>
                    <a:pt x="1165" y="3898"/>
                  </a:cubicBezTo>
                  <a:lnTo>
                    <a:pt x="1" y="3898"/>
                  </a:lnTo>
                  <a:lnTo>
                    <a:pt x="1" y="4657"/>
                  </a:lnTo>
                  <a:lnTo>
                    <a:pt x="785" y="4657"/>
                  </a:lnTo>
                  <a:lnTo>
                    <a:pt x="785" y="5442"/>
                  </a:lnTo>
                  <a:lnTo>
                    <a:pt x="1570" y="5442"/>
                  </a:lnTo>
                  <a:lnTo>
                    <a:pt x="1570" y="4581"/>
                  </a:lnTo>
                  <a:cubicBezTo>
                    <a:pt x="2000" y="4430"/>
                    <a:pt x="2329" y="3999"/>
                    <a:pt x="2329" y="3493"/>
                  </a:cubicBezTo>
                  <a:lnTo>
                    <a:pt x="2329" y="2329"/>
                  </a:lnTo>
                  <a:lnTo>
                    <a:pt x="785" y="2329"/>
                  </a:lnTo>
                  <a:lnTo>
                    <a:pt x="785" y="1949"/>
                  </a:lnTo>
                  <a:cubicBezTo>
                    <a:pt x="785" y="1722"/>
                    <a:pt x="962" y="1544"/>
                    <a:pt x="1165" y="1544"/>
                  </a:cubicBezTo>
                  <a:lnTo>
                    <a:pt x="2329" y="1544"/>
                  </a:lnTo>
                  <a:lnTo>
                    <a:pt x="2329" y="785"/>
                  </a:lnTo>
                  <a:lnTo>
                    <a:pt x="1570" y="785"/>
                  </a:lnTo>
                  <a:lnTo>
                    <a:pt x="157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Google Shape;2038;p47">
              <a:extLst>
                <a:ext uri="{FF2B5EF4-FFF2-40B4-BE49-F238E27FC236}">
                  <a16:creationId xmlns:a16="http://schemas.microsoft.com/office/drawing/2014/main" id="{EF78325C-B5F6-97A3-ADFE-E74A8228B695}"/>
                </a:ext>
              </a:extLst>
            </p:cNvPr>
            <p:cNvSpPr/>
            <p:nvPr/>
          </p:nvSpPr>
          <p:spPr>
            <a:xfrm>
              <a:off x="-544493" y="1927577"/>
              <a:ext cx="49847" cy="44288"/>
            </a:xfrm>
            <a:custGeom>
              <a:avLst/>
              <a:gdLst/>
              <a:ahLst/>
              <a:cxnLst/>
              <a:rect l="l" t="t" r="r" b="b"/>
              <a:pathLst>
                <a:path w="1596" h="1418" extrusionOk="0">
                  <a:moveTo>
                    <a:pt x="1165" y="0"/>
                  </a:moveTo>
                  <a:lnTo>
                    <a:pt x="1" y="760"/>
                  </a:lnTo>
                  <a:lnTo>
                    <a:pt x="431" y="1418"/>
                  </a:lnTo>
                  <a:lnTo>
                    <a:pt x="1595" y="633"/>
                  </a:lnTo>
                  <a:lnTo>
                    <a:pt x="116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Google Shape;2039;p47">
              <a:extLst>
                <a:ext uri="{FF2B5EF4-FFF2-40B4-BE49-F238E27FC236}">
                  <a16:creationId xmlns:a16="http://schemas.microsoft.com/office/drawing/2014/main" id="{50196C1C-3201-859A-00B5-FCA53E943BC7}"/>
                </a:ext>
              </a:extLst>
            </p:cNvPr>
            <p:cNvSpPr/>
            <p:nvPr/>
          </p:nvSpPr>
          <p:spPr>
            <a:xfrm>
              <a:off x="-544493" y="2193959"/>
              <a:ext cx="49847" cy="45068"/>
            </a:xfrm>
            <a:custGeom>
              <a:avLst/>
              <a:gdLst/>
              <a:ahLst/>
              <a:cxnLst/>
              <a:rect l="l" t="t" r="r" b="b"/>
              <a:pathLst>
                <a:path w="1596" h="1443" extrusionOk="0">
                  <a:moveTo>
                    <a:pt x="431" y="0"/>
                  </a:moveTo>
                  <a:lnTo>
                    <a:pt x="1" y="658"/>
                  </a:lnTo>
                  <a:lnTo>
                    <a:pt x="1165" y="1443"/>
                  </a:lnTo>
                  <a:lnTo>
                    <a:pt x="1595" y="785"/>
                  </a:lnTo>
                  <a:lnTo>
                    <a:pt x="4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Google Shape;2040;p47">
              <a:extLst>
                <a:ext uri="{FF2B5EF4-FFF2-40B4-BE49-F238E27FC236}">
                  <a16:creationId xmlns:a16="http://schemas.microsoft.com/office/drawing/2014/main" id="{4D2B3E45-1481-623C-35FA-DDA7FE4A0D17}"/>
                </a:ext>
              </a:extLst>
            </p:cNvPr>
            <p:cNvSpPr/>
            <p:nvPr/>
          </p:nvSpPr>
          <p:spPr>
            <a:xfrm>
              <a:off x="-622731" y="1949689"/>
              <a:ext cx="48223" cy="266413"/>
            </a:xfrm>
            <a:custGeom>
              <a:avLst/>
              <a:gdLst/>
              <a:ahLst/>
              <a:cxnLst/>
              <a:rect l="l" t="t" r="r" b="b"/>
              <a:pathLst>
                <a:path w="1544" h="8530" extrusionOk="0">
                  <a:moveTo>
                    <a:pt x="0" y="1"/>
                  </a:moveTo>
                  <a:lnTo>
                    <a:pt x="0" y="8530"/>
                  </a:lnTo>
                  <a:lnTo>
                    <a:pt x="1544" y="8530"/>
                  </a:lnTo>
                  <a:lnTo>
                    <a:pt x="15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Google Shape;2041;p47">
              <a:extLst>
                <a:ext uri="{FF2B5EF4-FFF2-40B4-BE49-F238E27FC236}">
                  <a16:creationId xmlns:a16="http://schemas.microsoft.com/office/drawing/2014/main" id="{C1D75A3C-D77E-3460-307D-2160923C6FCC}"/>
                </a:ext>
              </a:extLst>
            </p:cNvPr>
            <p:cNvSpPr/>
            <p:nvPr/>
          </p:nvSpPr>
          <p:spPr>
            <a:xfrm>
              <a:off x="-842482" y="2192366"/>
              <a:ext cx="72740" cy="72740"/>
            </a:xfrm>
            <a:custGeom>
              <a:avLst/>
              <a:gdLst/>
              <a:ahLst/>
              <a:cxnLst/>
              <a:rect l="l" t="t" r="r" b="b"/>
              <a:pathLst>
                <a:path w="2329" h="2329" extrusionOk="0">
                  <a:moveTo>
                    <a:pt x="1" y="0"/>
                  </a:moveTo>
                  <a:lnTo>
                    <a:pt x="1" y="2329"/>
                  </a:lnTo>
                  <a:lnTo>
                    <a:pt x="2329" y="2329"/>
                  </a:lnTo>
                  <a:lnTo>
                    <a:pt x="2329" y="1544"/>
                  </a:lnTo>
                  <a:lnTo>
                    <a:pt x="1544" y="1544"/>
                  </a:lnTo>
                  <a:lnTo>
                    <a:pt x="15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Google Shape;2042;p47">
              <a:extLst>
                <a:ext uri="{FF2B5EF4-FFF2-40B4-BE49-F238E27FC236}">
                  <a16:creationId xmlns:a16="http://schemas.microsoft.com/office/drawing/2014/main" id="{784171AE-4DED-4C0B-DEDD-3FD4D6DF7344}"/>
                </a:ext>
              </a:extLst>
            </p:cNvPr>
            <p:cNvSpPr/>
            <p:nvPr/>
          </p:nvSpPr>
          <p:spPr>
            <a:xfrm>
              <a:off x="-891486" y="1997912"/>
              <a:ext cx="97258" cy="169967"/>
            </a:xfrm>
            <a:custGeom>
              <a:avLst/>
              <a:gdLst/>
              <a:ahLst/>
              <a:cxnLst/>
              <a:rect l="l" t="t" r="r" b="b"/>
              <a:pathLst>
                <a:path w="3114" h="5442" extrusionOk="0">
                  <a:moveTo>
                    <a:pt x="1949" y="1"/>
                  </a:moveTo>
                  <a:cubicBezTo>
                    <a:pt x="886" y="1"/>
                    <a:pt x="1" y="886"/>
                    <a:pt x="1" y="1949"/>
                  </a:cubicBezTo>
                  <a:lnTo>
                    <a:pt x="1" y="3493"/>
                  </a:lnTo>
                  <a:cubicBezTo>
                    <a:pt x="1" y="4581"/>
                    <a:pt x="886" y="5442"/>
                    <a:pt x="1949" y="5442"/>
                  </a:cubicBezTo>
                  <a:lnTo>
                    <a:pt x="3113" y="5442"/>
                  </a:lnTo>
                  <a:lnTo>
                    <a:pt x="311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Google Shape;2043;p47">
              <a:extLst>
                <a:ext uri="{FF2B5EF4-FFF2-40B4-BE49-F238E27FC236}">
                  <a16:creationId xmlns:a16="http://schemas.microsoft.com/office/drawing/2014/main" id="{DCBF7929-CF84-5024-940D-7BA184A121D8}"/>
                </a:ext>
              </a:extLst>
            </p:cNvPr>
            <p:cNvSpPr/>
            <p:nvPr/>
          </p:nvSpPr>
          <p:spPr>
            <a:xfrm>
              <a:off x="-769773" y="1961558"/>
              <a:ext cx="122556" cy="242708"/>
            </a:xfrm>
            <a:custGeom>
              <a:avLst/>
              <a:gdLst/>
              <a:ahLst/>
              <a:cxnLst/>
              <a:rect l="l" t="t" r="r" b="b"/>
              <a:pathLst>
                <a:path w="3924" h="7771" extrusionOk="0">
                  <a:moveTo>
                    <a:pt x="3924" y="1"/>
                  </a:moveTo>
                  <a:cubicBezTo>
                    <a:pt x="3924" y="659"/>
                    <a:pt x="3418" y="1165"/>
                    <a:pt x="2760" y="1165"/>
                  </a:cubicBezTo>
                  <a:lnTo>
                    <a:pt x="1" y="1165"/>
                  </a:lnTo>
                  <a:lnTo>
                    <a:pt x="1" y="6606"/>
                  </a:lnTo>
                  <a:lnTo>
                    <a:pt x="2760" y="6606"/>
                  </a:lnTo>
                  <a:cubicBezTo>
                    <a:pt x="3418" y="6606"/>
                    <a:pt x="3924" y="7137"/>
                    <a:pt x="3924" y="7770"/>
                  </a:cubicBezTo>
                  <a:lnTo>
                    <a:pt x="392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" name="Google Shape;2044;p47">
            <a:extLst>
              <a:ext uri="{FF2B5EF4-FFF2-40B4-BE49-F238E27FC236}">
                <a16:creationId xmlns:a16="http://schemas.microsoft.com/office/drawing/2014/main" id="{B211B4B1-045D-98DE-D1E3-A1B7C3E8DA00}"/>
              </a:ext>
            </a:extLst>
          </p:cNvPr>
          <p:cNvGrpSpPr/>
          <p:nvPr/>
        </p:nvGrpSpPr>
        <p:grpSpPr>
          <a:xfrm>
            <a:off x="9155919" y="2207005"/>
            <a:ext cx="969700" cy="963183"/>
            <a:chOff x="-1571262" y="3231752"/>
            <a:chExt cx="414237" cy="414237"/>
          </a:xfrm>
          <a:solidFill>
            <a:srgbClr val="FFD405"/>
          </a:solidFill>
        </p:grpSpPr>
        <p:sp>
          <p:nvSpPr>
            <p:cNvPr id="32" name="Google Shape;2045;p47">
              <a:extLst>
                <a:ext uri="{FF2B5EF4-FFF2-40B4-BE49-F238E27FC236}">
                  <a16:creationId xmlns:a16="http://schemas.microsoft.com/office/drawing/2014/main" id="{789D1DC8-6D7A-E18A-8D82-950BA8A198B3}"/>
                </a:ext>
              </a:extLst>
            </p:cNvPr>
            <p:cNvSpPr/>
            <p:nvPr/>
          </p:nvSpPr>
          <p:spPr>
            <a:xfrm>
              <a:off x="-1571262" y="3231752"/>
              <a:ext cx="414237" cy="414237"/>
            </a:xfrm>
            <a:custGeom>
              <a:avLst/>
              <a:gdLst/>
              <a:ahLst/>
              <a:cxnLst/>
              <a:rect l="l" t="t" r="r" b="b"/>
              <a:pathLst>
                <a:path w="13263" h="13263" extrusionOk="0">
                  <a:moveTo>
                    <a:pt x="6632" y="1"/>
                  </a:moveTo>
                  <a:cubicBezTo>
                    <a:pt x="3898" y="1"/>
                    <a:pt x="1646" y="2203"/>
                    <a:pt x="1595" y="4936"/>
                  </a:cubicBezTo>
                  <a:cubicBezTo>
                    <a:pt x="659" y="5366"/>
                    <a:pt x="1" y="6328"/>
                    <a:pt x="1" y="7391"/>
                  </a:cubicBezTo>
                  <a:cubicBezTo>
                    <a:pt x="1" y="8909"/>
                    <a:pt x="1241" y="10149"/>
                    <a:pt x="2734" y="10149"/>
                  </a:cubicBezTo>
                  <a:lnTo>
                    <a:pt x="3139" y="10149"/>
                  </a:lnTo>
                  <a:lnTo>
                    <a:pt x="3139" y="4658"/>
                  </a:lnTo>
                  <a:lnTo>
                    <a:pt x="2734" y="4658"/>
                  </a:lnTo>
                  <a:cubicBezTo>
                    <a:pt x="2608" y="4658"/>
                    <a:pt x="2506" y="4683"/>
                    <a:pt x="2380" y="4683"/>
                  </a:cubicBezTo>
                  <a:cubicBezTo>
                    <a:pt x="2557" y="2506"/>
                    <a:pt x="4379" y="786"/>
                    <a:pt x="6632" y="786"/>
                  </a:cubicBezTo>
                  <a:cubicBezTo>
                    <a:pt x="8859" y="786"/>
                    <a:pt x="10706" y="2506"/>
                    <a:pt x="10883" y="4683"/>
                  </a:cubicBezTo>
                  <a:cubicBezTo>
                    <a:pt x="10757" y="4683"/>
                    <a:pt x="10630" y="4658"/>
                    <a:pt x="10504" y="4658"/>
                  </a:cubicBezTo>
                  <a:lnTo>
                    <a:pt x="10124" y="4658"/>
                  </a:lnTo>
                  <a:lnTo>
                    <a:pt x="10124" y="10149"/>
                  </a:lnTo>
                  <a:lnTo>
                    <a:pt x="10504" y="10149"/>
                  </a:lnTo>
                  <a:cubicBezTo>
                    <a:pt x="10630" y="10149"/>
                    <a:pt x="10757" y="10124"/>
                    <a:pt x="10909" y="10099"/>
                  </a:cubicBezTo>
                  <a:lnTo>
                    <a:pt x="10909" y="11693"/>
                  </a:lnTo>
                  <a:lnTo>
                    <a:pt x="7796" y="11693"/>
                  </a:lnTo>
                  <a:lnTo>
                    <a:pt x="7796" y="10934"/>
                  </a:lnTo>
                  <a:lnTo>
                    <a:pt x="6632" y="10934"/>
                  </a:lnTo>
                  <a:cubicBezTo>
                    <a:pt x="5974" y="10934"/>
                    <a:pt x="5467" y="11440"/>
                    <a:pt x="5467" y="12098"/>
                  </a:cubicBezTo>
                  <a:cubicBezTo>
                    <a:pt x="5467" y="12731"/>
                    <a:pt x="5974" y="13262"/>
                    <a:pt x="6632" y="13262"/>
                  </a:cubicBezTo>
                  <a:lnTo>
                    <a:pt x="7796" y="13262"/>
                  </a:lnTo>
                  <a:lnTo>
                    <a:pt x="7796" y="12478"/>
                  </a:lnTo>
                  <a:lnTo>
                    <a:pt x="11668" y="12478"/>
                  </a:lnTo>
                  <a:lnTo>
                    <a:pt x="11668" y="9871"/>
                  </a:lnTo>
                  <a:cubicBezTo>
                    <a:pt x="12579" y="9441"/>
                    <a:pt x="13262" y="8479"/>
                    <a:pt x="13262" y="7391"/>
                  </a:cubicBezTo>
                  <a:cubicBezTo>
                    <a:pt x="13262" y="6328"/>
                    <a:pt x="12579" y="5366"/>
                    <a:pt x="11668" y="4936"/>
                  </a:cubicBezTo>
                  <a:cubicBezTo>
                    <a:pt x="11617" y="2203"/>
                    <a:pt x="9365" y="1"/>
                    <a:pt x="6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Google Shape;2046;p47">
              <a:extLst>
                <a:ext uri="{FF2B5EF4-FFF2-40B4-BE49-F238E27FC236}">
                  <a16:creationId xmlns:a16="http://schemas.microsoft.com/office/drawing/2014/main" id="{83FFF141-D6A4-1021-26CA-9A8E429EE223}"/>
                </a:ext>
              </a:extLst>
            </p:cNvPr>
            <p:cNvSpPr/>
            <p:nvPr/>
          </p:nvSpPr>
          <p:spPr>
            <a:xfrm>
              <a:off x="-1448737" y="3377202"/>
              <a:ext cx="169186" cy="171560"/>
            </a:xfrm>
            <a:custGeom>
              <a:avLst/>
              <a:gdLst/>
              <a:ahLst/>
              <a:cxnLst/>
              <a:rect l="l" t="t" r="r" b="b"/>
              <a:pathLst>
                <a:path w="5417" h="5493" extrusionOk="0">
                  <a:moveTo>
                    <a:pt x="3088" y="1570"/>
                  </a:moveTo>
                  <a:lnTo>
                    <a:pt x="3088" y="2354"/>
                  </a:lnTo>
                  <a:lnTo>
                    <a:pt x="3873" y="2354"/>
                  </a:lnTo>
                  <a:lnTo>
                    <a:pt x="3873" y="3139"/>
                  </a:lnTo>
                  <a:lnTo>
                    <a:pt x="2304" y="3139"/>
                  </a:lnTo>
                  <a:lnTo>
                    <a:pt x="2304" y="1570"/>
                  </a:lnTo>
                  <a:close/>
                  <a:moveTo>
                    <a:pt x="2709" y="1"/>
                  </a:moveTo>
                  <a:cubicBezTo>
                    <a:pt x="1215" y="1"/>
                    <a:pt x="1" y="1241"/>
                    <a:pt x="1" y="2734"/>
                  </a:cubicBezTo>
                  <a:cubicBezTo>
                    <a:pt x="1" y="4252"/>
                    <a:pt x="1215" y="5492"/>
                    <a:pt x="2709" y="5492"/>
                  </a:cubicBezTo>
                  <a:cubicBezTo>
                    <a:pt x="4202" y="5492"/>
                    <a:pt x="5416" y="4252"/>
                    <a:pt x="5416" y="2734"/>
                  </a:cubicBezTo>
                  <a:cubicBezTo>
                    <a:pt x="5416" y="1241"/>
                    <a:pt x="4202" y="1"/>
                    <a:pt x="27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0748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1410</TotalTime>
  <Words>1112</Words>
  <Application>Microsoft Macintosh PowerPoint</Application>
  <PresentationFormat>Widescreen</PresentationFormat>
  <Paragraphs>170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Office Theme</vt:lpstr>
      <vt:lpstr>Pricing Precision</vt:lpstr>
      <vt:lpstr>Agenda</vt:lpstr>
      <vt:lpstr>Business Context</vt:lpstr>
      <vt:lpstr>Prospective Growth</vt:lpstr>
      <vt:lpstr>Exploratory Insights</vt:lpstr>
      <vt:lpstr>Exploratory Insights</vt:lpstr>
      <vt:lpstr>Exploratory Insights</vt:lpstr>
      <vt:lpstr>Modelling Framework</vt:lpstr>
      <vt:lpstr>Modelling Framework</vt:lpstr>
      <vt:lpstr>Model Evaluation Summary</vt:lpstr>
      <vt:lpstr>Results for end users to make decisions</vt:lpstr>
      <vt:lpstr>Opportunities to improve our model</vt:lpstr>
      <vt:lpstr>Demand Forecasting</vt:lpstr>
      <vt:lpstr>Recommendation</vt:lpstr>
      <vt:lpstr>Conclusion</vt:lpstr>
      <vt:lpstr>Technical Appendix: Outlier Detection</vt:lpstr>
      <vt:lpstr>Technical Appendix: Data Cleaning</vt:lpstr>
      <vt:lpstr>Technical Appendix: Product Categories</vt:lpstr>
      <vt:lpstr>Technical Appendix: EDA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Amit Chandhok</dc:creator>
  <cp:lastModifiedBy>Amit Chandhok</cp:lastModifiedBy>
  <cp:revision>35</cp:revision>
  <dcterms:created xsi:type="dcterms:W3CDTF">2025-06-03T14:05:38Z</dcterms:created>
  <dcterms:modified xsi:type="dcterms:W3CDTF">2025-06-11T03:55:04Z</dcterms:modified>
</cp:coreProperties>
</file>