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77" r:id="rId5"/>
    <p:sldId id="260" r:id="rId6"/>
    <p:sldId id="261" r:id="rId7"/>
    <p:sldId id="262" r:id="rId8"/>
    <p:sldId id="270" r:id="rId9"/>
    <p:sldId id="271" r:id="rId10"/>
    <p:sldId id="263" r:id="rId11"/>
    <p:sldId id="264" r:id="rId12"/>
    <p:sldId id="265" r:id="rId13"/>
    <p:sldId id="266" r:id="rId14"/>
    <p:sldId id="275" r:id="rId15"/>
    <p:sldId id="267" r:id="rId16"/>
    <p:sldId id="268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7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C18F3-A042-4466-948B-BB14F0CAA07A}" type="datetimeFigureOut">
              <a:rPr lang="en-US" smtClean="0"/>
              <a:t>1/5/2018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AA146-16AF-455C-ACD0-06EFEB37CB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44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AA146-16AF-455C-ACD0-06EFEB37CBA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49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AA146-16AF-455C-ACD0-06EFEB37CBA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72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2C59-0886-4309-A727-B152D63C3A82}" type="datetimeFigureOut">
              <a:rPr lang="en-US" smtClean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AC1E-FCB2-4693-B132-68E7092573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09576"/>
      </p:ext>
    </p:extLst>
  </p:cSld>
  <p:clrMapOvr>
    <a:masterClrMapping/>
  </p:clrMapOvr>
  <p:transition spd="med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2C59-0886-4309-A727-B152D63C3A82}" type="datetimeFigureOut">
              <a:rPr lang="en-US" smtClean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AC1E-FCB2-4693-B132-68E7092573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99193"/>
      </p:ext>
    </p:extLst>
  </p:cSld>
  <p:clrMapOvr>
    <a:masterClrMapping/>
  </p:clrMapOvr>
  <p:transition spd="med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2C59-0886-4309-A727-B152D63C3A82}" type="datetimeFigureOut">
              <a:rPr lang="en-US" smtClean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AC1E-FCB2-4693-B132-68E7092573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874034"/>
      </p:ext>
    </p:extLst>
  </p:cSld>
  <p:clrMapOvr>
    <a:masterClrMapping/>
  </p:clrMapOvr>
  <p:transition spd="med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2C59-0886-4309-A727-B152D63C3A82}" type="datetimeFigureOut">
              <a:rPr lang="en-US" smtClean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AC1E-FCB2-4693-B132-68E7092573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937870"/>
      </p:ext>
    </p:extLst>
  </p:cSld>
  <p:clrMapOvr>
    <a:masterClrMapping/>
  </p:clrMapOvr>
  <p:transition spd="med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2C59-0886-4309-A727-B152D63C3A82}" type="datetimeFigureOut">
              <a:rPr lang="en-US" smtClean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AC1E-FCB2-4693-B132-68E7092573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374456"/>
      </p:ext>
    </p:extLst>
  </p:cSld>
  <p:clrMapOvr>
    <a:masterClrMapping/>
  </p:clrMapOvr>
  <p:transition spd="med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2C59-0886-4309-A727-B152D63C3A82}" type="datetimeFigureOut">
              <a:rPr lang="en-US" smtClean="0"/>
              <a:t>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AC1E-FCB2-4693-B132-68E7092573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20656"/>
      </p:ext>
    </p:extLst>
  </p:cSld>
  <p:clrMapOvr>
    <a:masterClrMapping/>
  </p:clrMapOvr>
  <p:transition spd="med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2C59-0886-4309-A727-B152D63C3A82}" type="datetimeFigureOut">
              <a:rPr lang="en-US" smtClean="0"/>
              <a:t>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AC1E-FCB2-4693-B132-68E7092573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56200"/>
      </p:ext>
    </p:extLst>
  </p:cSld>
  <p:clrMapOvr>
    <a:masterClrMapping/>
  </p:clrMapOvr>
  <p:transition spd="med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2C59-0886-4309-A727-B152D63C3A82}" type="datetimeFigureOut">
              <a:rPr lang="en-US" smtClean="0"/>
              <a:t>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AC1E-FCB2-4693-B132-68E7092573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39932"/>
      </p:ext>
    </p:extLst>
  </p:cSld>
  <p:clrMapOvr>
    <a:masterClrMapping/>
  </p:clrMapOvr>
  <p:transition spd="med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2C59-0886-4309-A727-B152D63C3A82}" type="datetimeFigureOut">
              <a:rPr lang="en-US" smtClean="0"/>
              <a:t>1/5/2018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AC1E-FCB2-4693-B132-68E7092573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1850"/>
      </p:ext>
    </p:extLst>
  </p:cSld>
  <p:clrMapOvr>
    <a:masterClrMapping/>
  </p:clrMapOvr>
  <p:transition spd="med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2C59-0886-4309-A727-B152D63C3A82}" type="datetimeFigureOut">
              <a:rPr lang="en-US" smtClean="0"/>
              <a:t>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AC1E-FCB2-4693-B132-68E7092573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11453"/>
      </p:ext>
    </p:extLst>
  </p:cSld>
  <p:clrMapOvr>
    <a:masterClrMapping/>
  </p:clrMapOvr>
  <p:transition spd="med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2C59-0886-4309-A727-B152D63C3A82}" type="datetimeFigureOut">
              <a:rPr lang="en-US" smtClean="0"/>
              <a:t>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AC1E-FCB2-4693-B132-68E7092573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68276"/>
      </p:ext>
    </p:extLst>
  </p:cSld>
  <p:clrMapOvr>
    <a:masterClrMapping/>
  </p:clrMapOvr>
  <p:transition spd="med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" t="-2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2C59-0886-4309-A727-B152D63C3A82}" type="datetimeFigureOut">
              <a:rPr lang="en-US" smtClean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2AC1E-FCB2-4693-B132-68E7092573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6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blinds dir="vert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jpeg"/><Relationship Id="rId7" Type="http://schemas.openxmlformats.org/officeDocument/2006/relationships/image" Target="../media/image11.jpeg"/><Relationship Id="rId2" Type="http://schemas.openxmlformats.org/officeDocument/2006/relationships/hyperlink" Target="http://teckhamsterblog.files.wordpress.com/2010/12/cupcake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ticker.ttsh.netdna-cdn.com/wp-content/uploads/2009/10/android-ecliar.jpg" TargetMode="External"/><Relationship Id="rId5" Type="http://schemas.openxmlformats.org/officeDocument/2006/relationships/image" Target="../media/image10.jpeg"/><Relationship Id="rId4" Type="http://schemas.openxmlformats.org/officeDocument/2006/relationships/hyperlink" Target="http://the-gadgeteer.com/wp-content/uploads/2009/10/Android-1.6-Donut.jpg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2.jpeg"/><Relationship Id="rId7" Type="http://schemas.openxmlformats.org/officeDocument/2006/relationships/image" Target="../media/image14.jpeg"/><Relationship Id="rId2" Type="http://schemas.openxmlformats.org/officeDocument/2006/relationships/hyperlink" Target="http://www.signature9.com/wp-content/uploads/2010/06/android_froyo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cdn4.digitaltrends.com/wp-content/uploads/2011/01/android-3-0-honeycomb-official-logo.jpg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://i.zdnet.com/blogs/gingerdroid.p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www.geek.com/wp-content/uploads/2011/08/android_ice-cream-sandwich-580x423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20325753">
            <a:off x="-84933" y="3649987"/>
            <a:ext cx="507061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Helvetica" pitchFamily="34" charset="0"/>
              </a:rPr>
              <a:t>ANDROID</a:t>
            </a:r>
          </a:p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TECHNOLOGY</a:t>
            </a:r>
          </a:p>
          <a:p>
            <a:pPr algn="ctr"/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16519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52400"/>
            <a:ext cx="1183943" cy="60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2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25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4303" y="2294930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385" y="864513"/>
            <a:ext cx="6685175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 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5489" y="1978805"/>
            <a:ext cx="3561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3092" y="154675"/>
            <a:ext cx="741222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Helvetica" pitchFamily="34" charset="0"/>
              </a:rPr>
              <a:t>VERSIONS OF ANDROID</a:t>
            </a:r>
            <a:endParaRPr lang="en-US" sz="4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9592" y="1917249"/>
            <a:ext cx="290335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457200" indent="-457200" algn="ctr">
              <a:buFont typeface="Wingdings" pitchFamily="2" charset="2"/>
              <a:buChar char="Ø"/>
            </a:pPr>
            <a:r>
              <a:rPr lang="en-US" sz="28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Helvetica" pitchFamily="34" charset="0"/>
              </a:rPr>
              <a:t>Android Beta</a:t>
            </a:r>
          </a:p>
          <a:p>
            <a:pPr algn="ctr"/>
            <a:endParaRPr lang="en-US" sz="2800" b="1" dirty="0" smtClean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Helvetic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9592" y="2479596"/>
            <a:ext cx="8555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200" dirty="0" smtClean="0"/>
              <a:t>First Version of Android.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200" dirty="0" smtClean="0"/>
              <a:t>The </a:t>
            </a:r>
            <a:r>
              <a:rPr lang="en-US" sz="2200" dirty="0"/>
              <a:t>focus of Android beta </a:t>
            </a:r>
            <a:r>
              <a:rPr lang="en-US" sz="2200" dirty="0" smtClean="0"/>
              <a:t>is testing incorporating  usability.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200" dirty="0"/>
              <a:t> </a:t>
            </a:r>
            <a:r>
              <a:rPr lang="en-US" sz="2200" dirty="0" smtClean="0"/>
              <a:t>Android </a:t>
            </a:r>
            <a:r>
              <a:rPr lang="en-US" sz="2200" dirty="0"/>
              <a:t>beta will generally have many more </a:t>
            </a:r>
            <a:r>
              <a:rPr lang="en-US" sz="2200" dirty="0" smtClean="0"/>
              <a:t>problems on speed and performance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81505" y="3867821"/>
            <a:ext cx="37476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457200" indent="-457200" algn="ctr">
              <a:buFont typeface="Wingdings" pitchFamily="2" charset="2"/>
              <a:buChar char="Ø"/>
            </a:pPr>
            <a:r>
              <a:rPr lang="en-US" sz="28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Helvetica" pitchFamily="34" charset="0"/>
              </a:rPr>
              <a:t>Android Astro 1.0 </a:t>
            </a:r>
            <a:endParaRPr lang="en-US" sz="28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Helvetic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9592" y="4361527"/>
            <a:ext cx="592836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 smtClean="0"/>
              <a:t>  </a:t>
            </a:r>
            <a:r>
              <a:rPr lang="en-US" sz="2200" dirty="0" smtClean="0"/>
              <a:t>First full version of android.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200" dirty="0"/>
              <a:t> </a:t>
            </a:r>
            <a:r>
              <a:rPr lang="en-US" sz="2200" dirty="0" smtClean="0"/>
              <a:t>Released on </a:t>
            </a:r>
            <a:r>
              <a:rPr lang="en-US" sz="2200" dirty="0">
                <a:solidFill>
                  <a:srgbClr val="7030A0"/>
                </a:solidFill>
              </a:rPr>
              <a:t>September 23, </a:t>
            </a:r>
            <a:r>
              <a:rPr lang="en-US" sz="2200" dirty="0" smtClean="0">
                <a:solidFill>
                  <a:srgbClr val="7030A0"/>
                </a:solidFill>
              </a:rPr>
              <a:t>2008.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200" dirty="0" smtClean="0"/>
              <a:t>  Wi-Fi and Bluetooth support.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200" dirty="0"/>
              <a:t> </a:t>
            </a:r>
            <a:r>
              <a:rPr lang="en-US" sz="2200" dirty="0" smtClean="0"/>
              <a:t>Quite slow in operating.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200" dirty="0"/>
              <a:t> </a:t>
            </a:r>
            <a:r>
              <a:rPr lang="en-US" sz="2200" dirty="0" smtClean="0"/>
              <a:t>copy and paste feature in the web browser is not present.</a:t>
            </a:r>
          </a:p>
          <a:p>
            <a:endParaRPr lang="en-US" sz="24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477" y="925666"/>
            <a:ext cx="2146578" cy="18503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52400"/>
            <a:ext cx="1183943" cy="60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2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3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 build="p"/>
      <p:bldP spid="9" grpId="0"/>
      <p:bldP spid="1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4303" y="2294930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6594" y="1145002"/>
            <a:ext cx="6685175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 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5489" y="1978805"/>
            <a:ext cx="3561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69369"/>
            <a:ext cx="4367991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457200" indent="-457200" algn="ctr">
              <a:buFont typeface="Wingdings" pitchFamily="2" charset="2"/>
              <a:buChar char="Ø"/>
            </a:pPr>
            <a:r>
              <a:rPr lang="en-US" sz="28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Helvetica" pitchFamily="34" charset="0"/>
              </a:rPr>
              <a:t> Android Cupcake 1.5</a:t>
            </a:r>
          </a:p>
          <a:p>
            <a:pPr algn="ctr"/>
            <a:endParaRPr lang="en-US" sz="2800" b="1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Helvetica" pitchFamily="34" charset="0"/>
            </a:endParaRPr>
          </a:p>
          <a:p>
            <a:pPr algn="ctr"/>
            <a:endParaRPr lang="en-US" sz="28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Helvetic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6063" y="652559"/>
            <a:ext cx="5638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000" dirty="0"/>
              <a:t> </a:t>
            </a:r>
            <a:r>
              <a:rPr lang="en-US" sz="2000" dirty="0" smtClean="0"/>
              <a:t>Released on </a:t>
            </a:r>
            <a:r>
              <a:rPr lang="en-US" sz="2000" dirty="0">
                <a:solidFill>
                  <a:srgbClr val="7030A0"/>
                </a:solidFill>
              </a:rPr>
              <a:t>April 30, </a:t>
            </a:r>
            <a:r>
              <a:rPr lang="en-US" sz="2000" dirty="0" smtClean="0">
                <a:solidFill>
                  <a:srgbClr val="7030A0"/>
                </a:solidFill>
              </a:rPr>
              <a:t>2009.</a:t>
            </a:r>
            <a:endParaRPr lang="en-US" sz="2000" dirty="0">
              <a:solidFill>
                <a:srgbClr val="7030A0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 smtClean="0"/>
              <a:t>  </a:t>
            </a:r>
            <a:r>
              <a:rPr lang="en-US" sz="2000" dirty="0"/>
              <a:t>Added auto-rotation </a:t>
            </a:r>
            <a:r>
              <a:rPr lang="en-US" sz="2000" dirty="0" smtClean="0"/>
              <a:t>option.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/>
              <a:t> Copy and Paste feature added in the web </a:t>
            </a:r>
            <a:r>
              <a:rPr lang="en-US" sz="2000" dirty="0" smtClean="0"/>
              <a:t>browser.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/>
              <a:t> </a:t>
            </a:r>
            <a:r>
              <a:rPr lang="en-US" sz="2000" dirty="0" smtClean="0"/>
              <a:t>Increased speed and performance but not upto        required level.</a:t>
            </a:r>
            <a:endParaRPr lang="en-US" sz="2000" dirty="0"/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</p:txBody>
      </p:sp>
      <p:pic>
        <p:nvPicPr>
          <p:cNvPr id="10" name="Picture 9" descr="http://teckhamsterblog.files.wordpress.com/2010/12/cupcake.jp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723" y="753738"/>
            <a:ext cx="1737667" cy="164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http://the-gadgeteer.com/wp-content/uploads/2009/10/Android-1.6-Donut.jpg">
            <a:hlinkClick r:id="rId4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108" y="2803178"/>
            <a:ext cx="1830645" cy="179669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900507" y="3065115"/>
            <a:ext cx="52623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000" dirty="0" smtClean="0"/>
              <a:t> Released on </a:t>
            </a:r>
            <a:r>
              <a:rPr lang="en-US" sz="2000" dirty="0">
                <a:solidFill>
                  <a:srgbClr val="7030A0"/>
                </a:solidFill>
              </a:rPr>
              <a:t>September 15, </a:t>
            </a:r>
            <a:r>
              <a:rPr lang="en-US" sz="2000" dirty="0" smtClean="0">
                <a:solidFill>
                  <a:srgbClr val="7030A0"/>
                </a:solidFill>
              </a:rPr>
              <a:t>2009.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/>
              <a:t> Voice search and Search box were </a:t>
            </a:r>
            <a:r>
              <a:rPr lang="en-US" sz="2000" dirty="0" smtClean="0"/>
              <a:t>added.</a:t>
            </a:r>
            <a:endParaRPr lang="en-US" sz="2000" dirty="0"/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 smtClean="0"/>
              <a:t> </a:t>
            </a:r>
            <a:r>
              <a:rPr lang="en-US" sz="2000" dirty="0"/>
              <a:t>Faster OS boot times and fast web browsing </a:t>
            </a:r>
            <a:r>
              <a:rPr lang="en-US" sz="2000" dirty="0" smtClean="0"/>
              <a:t>experience.</a:t>
            </a:r>
            <a:endParaRPr lang="en-US" sz="20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 smtClean="0"/>
              <a:t> Typing is quite slower.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457200" y="2494985"/>
            <a:ext cx="376096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457200" indent="-457200" algn="ctr">
              <a:buFont typeface="Wingdings" pitchFamily="2" charset="2"/>
              <a:buChar char="Ø"/>
            </a:pPr>
            <a:r>
              <a:rPr lang="en-US" sz="28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Helvetica" pitchFamily="34" charset="0"/>
              </a:rPr>
              <a:t>Android Donut 1.6</a:t>
            </a:r>
            <a:endParaRPr lang="en-US" sz="28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6594" y="4623267"/>
            <a:ext cx="429957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457200" indent="-457200" algn="ctr">
              <a:buFont typeface="Wingdings" pitchFamily="2" charset="2"/>
              <a:buChar char="Ø"/>
            </a:pPr>
            <a:r>
              <a:rPr lang="en-US" sz="28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Helvetica" pitchFamily="34" charset="0"/>
              </a:rPr>
              <a:t>Android Éclair 2.0/2.1</a:t>
            </a:r>
            <a:endParaRPr lang="en-US" sz="28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17" name="Picture 16" descr="http://ticker.ttsh.netdna-cdn.com/wp-content/uploads/2009/10/android-ecliar.jpg">
            <a:hlinkClick r:id="rId6"/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363" y="5101412"/>
            <a:ext cx="1905000" cy="165923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/>
          <p:cNvSpPr txBox="1"/>
          <p:nvPr/>
        </p:nvSpPr>
        <p:spPr>
          <a:xfrm>
            <a:off x="986063" y="5146487"/>
            <a:ext cx="49575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000" dirty="0" smtClean="0"/>
              <a:t> Released on </a:t>
            </a:r>
            <a:r>
              <a:rPr lang="en-US" sz="2000" dirty="0">
                <a:solidFill>
                  <a:srgbClr val="7030A0"/>
                </a:solidFill>
              </a:rPr>
              <a:t>October 26, </a:t>
            </a:r>
            <a:r>
              <a:rPr lang="en-US" sz="2000" dirty="0" smtClean="0">
                <a:solidFill>
                  <a:srgbClr val="7030A0"/>
                </a:solidFill>
              </a:rPr>
              <a:t>2009.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/>
              <a:t> Bluetooth 2.1 </a:t>
            </a:r>
            <a:r>
              <a:rPr lang="en-US" sz="2000" dirty="0" smtClean="0"/>
              <a:t>support.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/>
              <a:t> Improved typing speed on virtual keyboard, </a:t>
            </a:r>
            <a:r>
              <a:rPr lang="en-US" sz="2000" dirty="0" smtClean="0"/>
              <a:t> with </a:t>
            </a:r>
            <a:r>
              <a:rPr lang="en-US" sz="2000" dirty="0"/>
              <a:t>smarter </a:t>
            </a:r>
            <a:r>
              <a:rPr lang="en-US" sz="2000" dirty="0" smtClean="0"/>
              <a:t>dictionary.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/>
              <a:t> </a:t>
            </a:r>
            <a:r>
              <a:rPr lang="en-US" sz="2000" dirty="0" smtClean="0"/>
              <a:t>no Adobe flash media support.</a:t>
            </a:r>
            <a:endParaRPr lang="en-US" sz="20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52400"/>
            <a:ext cx="1183943" cy="60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342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4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/>
      <p:bldP spid="14" grpId="0" build="p"/>
      <p:bldP spid="15" grpId="0"/>
      <p:bldP spid="16" grpId="0"/>
      <p:bldP spid="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4303" y="2294930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6594" y="1145002"/>
            <a:ext cx="6685175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 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5489" y="1978805"/>
            <a:ext cx="3561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0566" y="192489"/>
            <a:ext cx="372089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457200" indent="-457200" algn="ctr">
              <a:buFont typeface="Wingdings" pitchFamily="2" charset="2"/>
              <a:buChar char="Ø"/>
            </a:pPr>
            <a:r>
              <a:rPr lang="en-US" sz="28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Helvetica" pitchFamily="34" charset="0"/>
              </a:rPr>
              <a:t>Android Froyo 2.2</a:t>
            </a:r>
            <a:endParaRPr lang="en-US" sz="28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3872" y="735382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  Released on </a:t>
            </a:r>
            <a:r>
              <a:rPr lang="en-US" dirty="0">
                <a:solidFill>
                  <a:srgbClr val="FFFF00"/>
                </a:solidFill>
              </a:rPr>
              <a:t> </a:t>
            </a:r>
            <a:r>
              <a:rPr lang="en-US" dirty="0">
                <a:solidFill>
                  <a:srgbClr val="7030A0"/>
                </a:solidFill>
              </a:rPr>
              <a:t>May 20, </a:t>
            </a:r>
            <a:r>
              <a:rPr lang="en-US" dirty="0" smtClean="0">
                <a:solidFill>
                  <a:srgbClr val="7030A0"/>
                </a:solidFill>
              </a:rPr>
              <a:t>2010.</a:t>
            </a:r>
          </a:p>
          <a:p>
            <a:pPr marL="342900" lvl="0" indent="-342900">
              <a:buFont typeface="Wingdings" pitchFamily="2" charset="2"/>
              <a:buChar char="ü"/>
            </a:pPr>
            <a:r>
              <a:rPr lang="en-US" dirty="0"/>
              <a:t>  Support for Adobe Flash </a:t>
            </a:r>
            <a:r>
              <a:rPr lang="en-US" dirty="0" smtClean="0"/>
              <a:t>10.1</a:t>
            </a:r>
          </a:p>
          <a:p>
            <a:pPr marL="342900" lvl="0" indent="-342900"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Improved Application launcher with better browser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   No internet calling.</a:t>
            </a:r>
            <a:endParaRPr lang="en-US" dirty="0"/>
          </a:p>
        </p:txBody>
      </p:sp>
      <p:pic>
        <p:nvPicPr>
          <p:cNvPr id="9" name="Picture 8" descr="http://www.signature9.com/wp-content/uploads/2010/06/android_froyo.jp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778" y="292321"/>
            <a:ext cx="1838325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246253" y="1935711"/>
            <a:ext cx="4899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457200" indent="-457200" algn="ctr">
              <a:buFont typeface="Wingdings" pitchFamily="2" charset="2"/>
              <a:buChar char="Ø"/>
            </a:pPr>
            <a:r>
              <a:rPr lang="en-US" sz="28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Helvetica" pitchFamily="34" charset="0"/>
              </a:rPr>
              <a:t>Android Gingerbread 2.3</a:t>
            </a:r>
            <a:endParaRPr lang="en-US" sz="28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11" name="Picture 10" descr="http://i.zdnet.com/blogs/gingerdroid.png">
            <a:hlinkClick r:id="rId4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103" y="2197321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616594" y="2475888"/>
            <a:ext cx="5715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 Released on </a:t>
            </a:r>
            <a:r>
              <a:rPr lang="en-US" dirty="0"/>
              <a:t> </a:t>
            </a:r>
            <a:r>
              <a:rPr lang="en-US" dirty="0">
                <a:solidFill>
                  <a:srgbClr val="7030A0"/>
                </a:solidFill>
              </a:rPr>
              <a:t>December 6, </a:t>
            </a:r>
            <a:r>
              <a:rPr lang="en-US" dirty="0" smtClean="0">
                <a:solidFill>
                  <a:srgbClr val="7030A0"/>
                </a:solidFill>
              </a:rPr>
              <a:t>2010.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dirty="0"/>
              <a:t> Updated User Interface with high efficiency and </a:t>
            </a:r>
            <a:r>
              <a:rPr lang="en-US" dirty="0" smtClean="0"/>
              <a:t>speed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Internet </a:t>
            </a:r>
            <a:r>
              <a:rPr lang="en-US" dirty="0" smtClean="0"/>
              <a:t>calling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One touch word selection and copy/paste.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New keyboard for faster word input.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More successful version of Android than previous versions.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not supports multi-core processors.</a:t>
            </a:r>
          </a:p>
          <a:p>
            <a:pPr lvl="0"/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pPr lvl="0"/>
            <a:r>
              <a:rPr lang="en-US" dirty="0"/>
              <a:t> </a:t>
            </a:r>
            <a:endParaRPr lang="en-US" dirty="0" smtClean="0"/>
          </a:p>
          <a:p>
            <a:pPr lvl="0"/>
            <a:r>
              <a:rPr lang="en-US" dirty="0"/>
              <a:t> </a:t>
            </a:r>
          </a:p>
          <a:p>
            <a:pPr lvl="0"/>
            <a:r>
              <a:rPr lang="en-US" dirty="0" smtClean="0"/>
              <a:t> </a:t>
            </a:r>
          </a:p>
          <a:p>
            <a:pPr marL="285750" lvl="0" indent="-285750">
              <a:buFont typeface="Wingdings" pitchFamily="2" charset="2"/>
              <a:buChar char="ü"/>
            </a:pPr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7779" y="4642513"/>
            <a:ext cx="47804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457200" indent="-457200" algn="ctr">
              <a:buFont typeface="Wingdings" pitchFamily="2" charset="2"/>
              <a:buChar char="Ø"/>
            </a:pPr>
            <a:r>
              <a:rPr lang="en-US" sz="28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Helvetica" pitchFamily="34" charset="0"/>
              </a:rPr>
              <a:t>Android Honeycomb 3.0</a:t>
            </a:r>
            <a:endParaRPr lang="en-US" sz="28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4303" y="5165733"/>
            <a:ext cx="525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  Released on </a:t>
            </a:r>
            <a:r>
              <a:rPr lang="en-US" dirty="0">
                <a:solidFill>
                  <a:srgbClr val="7030A0"/>
                </a:solidFill>
              </a:rPr>
              <a:t>February 22, </a:t>
            </a:r>
            <a:r>
              <a:rPr lang="en-US" dirty="0" smtClean="0">
                <a:solidFill>
                  <a:srgbClr val="7030A0"/>
                </a:solidFill>
              </a:rPr>
              <a:t>2011.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dirty="0"/>
              <a:t> Support for multi-core processors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Ability to encrypt all user </a:t>
            </a:r>
            <a:r>
              <a:rPr lang="en-US" dirty="0" smtClean="0"/>
              <a:t>data.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This version of android is only available for       tablets. </a:t>
            </a:r>
            <a:endParaRPr lang="en-US" dirty="0"/>
          </a:p>
        </p:txBody>
      </p:sp>
      <p:pic>
        <p:nvPicPr>
          <p:cNvPr id="14" name="Picture 13" descr="http://cdn4.digitaltrends.com/wp-content/uploads/2011/01/android-3-0-honeycomb-official-logo.jpg">
            <a:hlinkClick r:id="rId6"/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733" y="4698932"/>
            <a:ext cx="1905000" cy="1497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52400"/>
            <a:ext cx="1183943" cy="60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4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5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7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7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7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75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build="p"/>
      <p:bldP spid="10" grpId="0"/>
      <p:bldP spid="4" grpId="0" uiExpand="1" build="p"/>
      <p:bldP spid="12" grpId="0"/>
      <p:bldP spid="1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4303" y="2294930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6594" y="1145002"/>
            <a:ext cx="6685175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 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5489" y="1978805"/>
            <a:ext cx="3561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9803" y="265511"/>
            <a:ext cx="685636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457200" indent="-457200" algn="ctr">
              <a:buFont typeface="Wingdings" pitchFamily="2" charset="2"/>
              <a:buChar char="Ø"/>
            </a:pPr>
            <a:r>
              <a:rPr lang="en-US" sz="28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Helvetica" pitchFamily="34" charset="0"/>
              </a:rPr>
              <a:t>Android IceCreamSandwich(ICS) </a:t>
            </a:r>
            <a:r>
              <a:rPr lang="en-US" sz="2800" b="1" dirty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Helvetica" pitchFamily="34" charset="0"/>
              </a:rPr>
              <a:t>4</a:t>
            </a:r>
            <a:r>
              <a:rPr lang="en-US" sz="28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Helvetica" pitchFamily="34" charset="0"/>
              </a:rPr>
              <a:t>.0</a:t>
            </a:r>
            <a:endParaRPr lang="en-US" sz="28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9" name="Picture 8" descr="http://www.geek.com/wp-content/uploads/2011/08/android_ice-cream-sandwich-580x423.jpg">
            <a:hlinkClick r:id="rId2"/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447" y="1145002"/>
            <a:ext cx="19050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42687" y="785313"/>
            <a:ext cx="583269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000" dirty="0" smtClean="0"/>
              <a:t> Released on  </a:t>
            </a:r>
            <a:r>
              <a:rPr lang="en-US" sz="2000" dirty="0">
                <a:solidFill>
                  <a:srgbClr val="7030A0"/>
                </a:solidFill>
              </a:rPr>
              <a:t>November 14, </a:t>
            </a:r>
            <a:r>
              <a:rPr lang="en-US" sz="2000" dirty="0" smtClean="0">
                <a:solidFill>
                  <a:srgbClr val="7030A0"/>
                </a:solidFill>
              </a:rPr>
              <a:t>2011.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/>
              <a:t> Virtual button in the </a:t>
            </a:r>
            <a:r>
              <a:rPr lang="en-US" sz="2000" dirty="0" smtClean="0"/>
              <a:t>UI.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/>
              <a:t> A new typeface family for the UI, </a:t>
            </a:r>
            <a:r>
              <a:rPr lang="en-US" sz="2000" dirty="0" smtClean="0"/>
              <a:t>Roboto.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/>
              <a:t> Ability to shut down apps that are using data in the </a:t>
            </a:r>
            <a:r>
              <a:rPr lang="en-US" sz="2000" dirty="0" smtClean="0"/>
              <a:t>background.</a:t>
            </a:r>
            <a:endParaRPr lang="en-US" sz="2000" dirty="0"/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9803" y="2431918"/>
            <a:ext cx="440216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457200" indent="-457200" algn="ctr">
              <a:buFont typeface="Wingdings" pitchFamily="2" charset="2"/>
              <a:buChar char="Ø"/>
            </a:pPr>
            <a:r>
              <a:rPr lang="en-US" sz="28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Helvetica" pitchFamily="34" charset="0"/>
              </a:rPr>
              <a:t>Android JellyBean </a:t>
            </a:r>
            <a:r>
              <a:rPr lang="en-US" sz="28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Helvetica" pitchFamily="34" charset="0"/>
              </a:rPr>
              <a:t>4</a:t>
            </a:r>
            <a:r>
              <a:rPr lang="en-US" sz="28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Helvetica" pitchFamily="34" charset="0"/>
              </a:rPr>
              <a:t>.1</a:t>
            </a:r>
            <a:endParaRPr lang="en-US" sz="28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2687" y="2919919"/>
            <a:ext cx="58703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000" dirty="0" smtClean="0"/>
              <a:t> Released on </a:t>
            </a:r>
            <a:r>
              <a:rPr lang="en-US" sz="2000" dirty="0">
                <a:solidFill>
                  <a:srgbClr val="7030A0"/>
                </a:solidFill>
              </a:rPr>
              <a:t>June 27, </a:t>
            </a:r>
            <a:r>
              <a:rPr lang="en-US" sz="2000" dirty="0" smtClean="0">
                <a:solidFill>
                  <a:srgbClr val="7030A0"/>
                </a:solidFill>
              </a:rPr>
              <a:t>2012</a:t>
            </a:r>
            <a:r>
              <a:rPr lang="en-US" sz="2000" dirty="0" smtClean="0">
                <a:solidFill>
                  <a:srgbClr val="7030A0"/>
                </a:solidFill>
              </a:rPr>
              <a:t>.</a:t>
            </a:r>
            <a:endParaRPr lang="en-US" sz="20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/>
              <a:t> Smoother user </a:t>
            </a:r>
            <a:r>
              <a:rPr lang="en-US" sz="2000" dirty="0" smtClean="0"/>
              <a:t>interface</a:t>
            </a:r>
            <a:r>
              <a:rPr lang="en-US" sz="2000" dirty="0" smtClean="0"/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GB" sz="2000" dirty="0"/>
              <a:t>Expandable </a:t>
            </a:r>
            <a:r>
              <a:rPr lang="en-GB" sz="2000" dirty="0" smtClean="0"/>
              <a:t>notifications</a:t>
            </a:r>
            <a:r>
              <a:rPr lang="en-US" sz="2000" dirty="0" smtClean="0"/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GB" sz="2000" dirty="0"/>
              <a:t>Bi-directional text and other </a:t>
            </a:r>
            <a:r>
              <a:rPr lang="en-GB" sz="2000" dirty="0" smtClean="0"/>
              <a:t>language.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094" y="2467950"/>
            <a:ext cx="1865264" cy="225895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6200" y="4201180"/>
            <a:ext cx="378180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457200" indent="-457200" algn="ctr">
              <a:buFont typeface="Wingdings" pitchFamily="2" charset="2"/>
              <a:buChar char="Ø"/>
            </a:pPr>
            <a:r>
              <a:rPr lang="en-US" sz="28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Helvetica" pitchFamily="34" charset="0"/>
              </a:rPr>
              <a:t>Android </a:t>
            </a:r>
            <a:r>
              <a:rPr lang="en-US" sz="2800" b="1" cap="none" spc="0" dirty="0" err="1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Helvetica" pitchFamily="34" charset="0"/>
              </a:rPr>
              <a:t>KitKet</a:t>
            </a:r>
            <a:r>
              <a:rPr lang="en-US" sz="28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Helvetica" pitchFamily="34" charset="0"/>
              </a:rPr>
              <a:t> 4.4</a:t>
            </a:r>
            <a:endParaRPr lang="en-US" sz="28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9099" y="4690408"/>
            <a:ext cx="58703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000" dirty="0" smtClean="0"/>
              <a:t> Released on </a:t>
            </a:r>
            <a:r>
              <a:rPr lang="en-US" sz="2000" dirty="0" smtClean="0">
                <a:solidFill>
                  <a:srgbClr val="7030A0"/>
                </a:solidFill>
              </a:rPr>
              <a:t>October 31 , 2013.</a:t>
            </a:r>
            <a:endParaRPr lang="en-US" sz="20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/>
              <a:t> </a:t>
            </a:r>
            <a:r>
              <a:rPr lang="en-GB" sz="2000" dirty="0"/>
              <a:t>Refreshed interface with white elements instead of </a:t>
            </a:r>
            <a:r>
              <a:rPr lang="en-GB" sz="2000" dirty="0" smtClean="0"/>
              <a:t>blue</a:t>
            </a:r>
            <a:r>
              <a:rPr lang="en-US" sz="2000" dirty="0" smtClean="0"/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GB" sz="2000" dirty="0"/>
              <a:t>Wi-Fi and mobile data activity (TX/RX) indicators are moved to quick settings</a:t>
            </a:r>
            <a:r>
              <a:rPr lang="en-US" sz="2000" dirty="0" smtClean="0"/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GB" sz="2000" dirty="0"/>
              <a:t>Refreshed </a:t>
            </a:r>
            <a:r>
              <a:rPr lang="en-GB" sz="2000" dirty="0" err="1"/>
              <a:t>Dialer</a:t>
            </a:r>
            <a:r>
              <a:rPr lang="en-GB" sz="2000" dirty="0"/>
              <a:t> app </a:t>
            </a:r>
            <a:r>
              <a:rPr lang="en-GB" sz="2000" dirty="0" smtClean="0"/>
              <a:t>interface.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52400"/>
            <a:ext cx="1183943" cy="609599"/>
          </a:xfrm>
          <a:prstGeom prst="rect">
            <a:avLst/>
          </a:prstGeom>
        </p:spPr>
      </p:pic>
      <p:pic>
        <p:nvPicPr>
          <p:cNvPr id="3076" name="Picture 4" descr="Image result for Android KitKat 4.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64" y="4781459"/>
            <a:ext cx="2145789" cy="190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89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build="p"/>
      <p:bldP spid="10" grpId="0"/>
      <p:bldP spid="4" grpId="0" build="p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4303" y="2294930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5400" b="1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>
                  <a:lumMod val="95000"/>
                  <a:lumOff val="5000"/>
                </a:prst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6594" y="1145002"/>
            <a:ext cx="6685175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4800" dirty="0" smtClean="0">
                <a:ln>
                  <a:prstDash val="solid"/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Helvetica" pitchFamily="34" charset="0"/>
              </a:rPr>
              <a:t>   </a:t>
            </a:r>
            <a:endParaRPr lang="en-US" sz="4800" dirty="0">
              <a:ln>
                <a:prstDash val="solid"/>
              </a:ln>
              <a:solidFill>
                <a:prstClr val="black">
                  <a:lumMod val="95000"/>
                  <a:lumOff val="5000"/>
                </a:prstClr>
              </a:solidFill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5489" y="1978805"/>
            <a:ext cx="3561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800" dirty="0" smtClean="0">
                <a:ln>
                  <a:prstDash val="solid"/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Helvetica" pitchFamily="34" charset="0"/>
              </a:rPr>
              <a:t> </a:t>
            </a:r>
            <a:endParaRPr lang="en-US" sz="4800" dirty="0">
              <a:ln>
                <a:prstDash val="solid"/>
              </a:ln>
              <a:solidFill>
                <a:prstClr val="black">
                  <a:lumMod val="95000"/>
                  <a:lumOff val="5000"/>
                </a:prstClr>
              </a:solidFill>
              <a:latin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8764" y="265511"/>
            <a:ext cx="41184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457200" indent="-457200" algn="ctr">
              <a:buFont typeface="Wingdings" pitchFamily="2" charset="2"/>
              <a:buChar char="Ø"/>
            </a:pPr>
            <a:r>
              <a:rPr lang="en-US" sz="2800" b="1" dirty="0" smtClean="0">
                <a:ln>
                  <a:prstDash val="solid"/>
                </a:ln>
                <a:solidFill>
                  <a:prstClr val="black"/>
                </a:solidFill>
                <a:effectLst>
                  <a:outerShdw blurRad="88000" dist="50800" dir="5040000" algn="tl">
                    <a:srgbClr val="8064A2">
                      <a:tint val="80000"/>
                      <a:satMod val="250000"/>
                      <a:alpha val="45000"/>
                    </a:srgbClr>
                  </a:outerShdw>
                </a:effectLst>
                <a:latin typeface="Helvetica" pitchFamily="34" charset="0"/>
              </a:rPr>
              <a:t>Android </a:t>
            </a:r>
            <a:r>
              <a:rPr lang="en-US" sz="2800" b="1" dirty="0" smtClean="0">
                <a:ln>
                  <a:prstDash val="solid"/>
                </a:ln>
                <a:solidFill>
                  <a:prstClr val="black"/>
                </a:solidFill>
                <a:effectLst>
                  <a:outerShdw blurRad="88000" dist="50800" dir="5040000" algn="tl">
                    <a:srgbClr val="8064A2">
                      <a:tint val="80000"/>
                      <a:satMod val="250000"/>
                      <a:alpha val="45000"/>
                    </a:srgbClr>
                  </a:outerShdw>
                </a:effectLst>
                <a:latin typeface="Helvetica" pitchFamily="34" charset="0"/>
              </a:rPr>
              <a:t>Lollipop 5.0</a:t>
            </a:r>
            <a:endParaRPr lang="en-US" sz="2800" b="1" dirty="0">
              <a:ln>
                <a:prstDash val="solid"/>
              </a:ln>
              <a:solidFill>
                <a:prstClr val="black"/>
              </a:solidFill>
              <a:effectLst>
                <a:outerShdw blurRad="88000" dist="50800" dir="5040000" algn="tl">
                  <a:srgbClr val="8064A2">
                    <a:tint val="80000"/>
                    <a:satMod val="250000"/>
                    <a:alpha val="45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2687" y="785313"/>
            <a:ext cx="5832697" cy="163121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000" dirty="0" smtClean="0">
                <a:solidFill>
                  <a:prstClr val="black"/>
                </a:solidFill>
              </a:rPr>
              <a:t> Released on  </a:t>
            </a:r>
            <a:r>
              <a:rPr lang="en-US" sz="2000" dirty="0" smtClean="0">
                <a:solidFill>
                  <a:srgbClr val="7030A0"/>
                </a:solidFill>
              </a:rPr>
              <a:t>June 25 , 2014.</a:t>
            </a:r>
            <a:endParaRPr lang="en-US" sz="2000" dirty="0" smtClean="0">
              <a:solidFill>
                <a:srgbClr val="7030A0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GB" sz="2000" dirty="0"/>
              <a:t>Support for 64-bit </a:t>
            </a:r>
            <a:r>
              <a:rPr lang="en-GB" sz="2000" dirty="0" smtClean="0"/>
              <a:t>CPUs</a:t>
            </a:r>
            <a:r>
              <a:rPr lang="en-US" sz="2000" dirty="0" smtClean="0">
                <a:solidFill>
                  <a:prstClr val="black"/>
                </a:solidFill>
              </a:rPr>
              <a:t>.</a:t>
            </a:r>
            <a:endParaRPr lang="en-US" sz="2000" dirty="0" smtClean="0">
              <a:solidFill>
                <a:prstClr val="black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GB" sz="2000" dirty="0"/>
              <a:t>Project Volta, for battery life </a:t>
            </a:r>
            <a:r>
              <a:rPr lang="en-GB" sz="2000" dirty="0" smtClean="0"/>
              <a:t>improvements</a:t>
            </a:r>
            <a:r>
              <a:rPr lang="en-US" sz="2000" dirty="0" smtClean="0">
                <a:solidFill>
                  <a:prstClr val="black"/>
                </a:solidFill>
              </a:rPr>
              <a:t>.</a:t>
            </a:r>
            <a:endParaRPr lang="en-US" sz="2000" dirty="0" smtClean="0">
              <a:solidFill>
                <a:prstClr val="black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sz="2000" dirty="0"/>
              <a:t>Guest logins and multiple user accounts are available on more devices, such as phones</a:t>
            </a:r>
            <a:r>
              <a:rPr lang="en-US" sz="2000" dirty="0" smtClean="0">
                <a:solidFill>
                  <a:prstClr val="black"/>
                </a:solidFill>
              </a:rPr>
              <a:t>.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917" y="2431918"/>
            <a:ext cx="49984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457200" indent="-457200" algn="ctr">
              <a:buFont typeface="Wingdings" pitchFamily="2" charset="2"/>
              <a:buChar char="Ø"/>
            </a:pPr>
            <a:r>
              <a:rPr lang="en-US" sz="2800" b="1" dirty="0" smtClean="0">
                <a:ln>
                  <a:prstDash val="solid"/>
                </a:ln>
                <a:solidFill>
                  <a:prstClr val="black"/>
                </a:solidFill>
                <a:effectLst>
                  <a:outerShdw blurRad="88000" dist="50800" dir="5040000" algn="tl">
                    <a:srgbClr val="8064A2">
                      <a:tint val="80000"/>
                      <a:satMod val="250000"/>
                      <a:alpha val="45000"/>
                    </a:srgbClr>
                  </a:outerShdw>
                </a:effectLst>
                <a:latin typeface="Helvetica" pitchFamily="34" charset="0"/>
              </a:rPr>
              <a:t>Android Marshmallow 6.0</a:t>
            </a:r>
            <a:endParaRPr lang="en-US" sz="2800" b="1" dirty="0">
              <a:ln>
                <a:prstDash val="solid"/>
              </a:ln>
              <a:solidFill>
                <a:prstClr val="black"/>
              </a:solidFill>
              <a:effectLst>
                <a:outerShdw blurRad="88000" dist="50800" dir="5040000" algn="tl">
                  <a:srgbClr val="8064A2">
                    <a:tint val="80000"/>
                    <a:satMod val="250000"/>
                    <a:alpha val="45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2687" y="2919919"/>
            <a:ext cx="58703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000" dirty="0" smtClean="0">
                <a:solidFill>
                  <a:prstClr val="black"/>
                </a:solidFill>
              </a:rPr>
              <a:t> Released on </a:t>
            </a:r>
            <a:r>
              <a:rPr lang="en-US" sz="2000" dirty="0" smtClean="0">
                <a:solidFill>
                  <a:srgbClr val="7030A0"/>
                </a:solidFill>
              </a:rPr>
              <a:t>May 28 , 2015.</a:t>
            </a:r>
            <a:endParaRPr lang="en-US" sz="2000" dirty="0" smtClean="0">
              <a:solidFill>
                <a:prstClr val="black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sz="2000" dirty="0"/>
              <a:t>Native fingerprint reader </a:t>
            </a:r>
            <a:r>
              <a:rPr lang="en-GB" sz="2000" dirty="0" smtClean="0"/>
              <a:t>support</a:t>
            </a:r>
            <a:r>
              <a:rPr lang="en-US" sz="2000" dirty="0" smtClean="0">
                <a:solidFill>
                  <a:prstClr val="black"/>
                </a:solidFill>
              </a:rPr>
              <a:t>.</a:t>
            </a:r>
            <a:endParaRPr lang="en-US" sz="2000" dirty="0" smtClean="0">
              <a:solidFill>
                <a:prstClr val="black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sz="2000" dirty="0"/>
              <a:t>4K display mode for apps</a:t>
            </a:r>
            <a:r>
              <a:rPr lang="en-US" sz="2000" dirty="0" smtClean="0">
                <a:solidFill>
                  <a:prstClr val="black"/>
                </a:solidFill>
              </a:rPr>
              <a:t>.</a:t>
            </a:r>
            <a:endParaRPr lang="en-US" sz="2000" dirty="0" smtClean="0">
              <a:solidFill>
                <a:prstClr val="black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sz="2000" dirty="0"/>
              <a:t>Automatic full data backup and restore for apps</a:t>
            </a:r>
            <a:r>
              <a:rPr lang="en-GB" sz="2000" dirty="0" smtClean="0">
                <a:solidFill>
                  <a:prstClr val="black"/>
                </a:solidFill>
              </a:rPr>
              <a:t>.</a:t>
            </a:r>
            <a:endParaRPr lang="en-GB" sz="2000" dirty="0" smtClean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1871" y="4201180"/>
            <a:ext cx="39613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457200" indent="-457200" algn="ctr">
              <a:buFont typeface="Wingdings" pitchFamily="2" charset="2"/>
              <a:buChar char="Ø"/>
            </a:pPr>
            <a:r>
              <a:rPr lang="en-US" sz="2800" b="1" dirty="0" smtClean="0">
                <a:ln>
                  <a:prstDash val="solid"/>
                </a:ln>
                <a:solidFill>
                  <a:prstClr val="black"/>
                </a:solidFill>
                <a:effectLst>
                  <a:outerShdw blurRad="88000" dist="50800" dir="5040000" algn="tl">
                    <a:srgbClr val="8064A2">
                      <a:tint val="80000"/>
                      <a:satMod val="250000"/>
                      <a:alpha val="45000"/>
                    </a:srgbClr>
                  </a:outerShdw>
                </a:effectLst>
                <a:latin typeface="Helvetica" pitchFamily="34" charset="0"/>
              </a:rPr>
              <a:t>Android </a:t>
            </a:r>
            <a:r>
              <a:rPr lang="en-US" sz="2800" b="1" dirty="0" smtClean="0">
                <a:ln>
                  <a:prstDash val="solid"/>
                </a:ln>
                <a:solidFill>
                  <a:prstClr val="black"/>
                </a:solidFill>
                <a:effectLst>
                  <a:outerShdw blurRad="88000" dist="50800" dir="5040000" algn="tl">
                    <a:srgbClr val="8064A2">
                      <a:tint val="80000"/>
                      <a:satMod val="250000"/>
                      <a:alpha val="45000"/>
                    </a:srgbClr>
                  </a:outerShdw>
                </a:effectLst>
                <a:latin typeface="Helvetica" pitchFamily="34" charset="0"/>
              </a:rPr>
              <a:t>Nougat 7.0</a:t>
            </a:r>
            <a:endParaRPr lang="en-US" sz="2800" b="1" dirty="0">
              <a:ln>
                <a:prstDash val="solid"/>
              </a:ln>
              <a:solidFill>
                <a:prstClr val="black"/>
              </a:solidFill>
              <a:effectLst>
                <a:outerShdw blurRad="88000" dist="50800" dir="5040000" algn="tl">
                  <a:srgbClr val="8064A2">
                    <a:tint val="80000"/>
                    <a:satMod val="250000"/>
                    <a:alpha val="45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9099" y="4690408"/>
            <a:ext cx="58703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000" dirty="0" smtClean="0">
                <a:solidFill>
                  <a:prstClr val="black"/>
                </a:solidFill>
              </a:rPr>
              <a:t> Released on </a:t>
            </a:r>
            <a:r>
              <a:rPr lang="en-US" sz="2000" dirty="0" smtClean="0">
                <a:solidFill>
                  <a:srgbClr val="7030A0"/>
                </a:solidFill>
              </a:rPr>
              <a:t>March 9 </a:t>
            </a:r>
            <a:r>
              <a:rPr lang="en-US" sz="2000" dirty="0" smtClean="0">
                <a:solidFill>
                  <a:srgbClr val="7030A0"/>
                </a:solidFill>
              </a:rPr>
              <a:t>, </a:t>
            </a:r>
            <a:r>
              <a:rPr lang="en-US" sz="2000" dirty="0" smtClean="0">
                <a:solidFill>
                  <a:srgbClr val="7030A0"/>
                </a:solidFill>
              </a:rPr>
              <a:t>2016.</a:t>
            </a:r>
            <a:endParaRPr lang="en-US" sz="2000" dirty="0" smtClean="0">
              <a:solidFill>
                <a:prstClr val="black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GB" sz="2000" dirty="0"/>
              <a:t>Ability to screen </a:t>
            </a:r>
            <a:r>
              <a:rPr lang="en-GB" sz="2000" dirty="0" smtClean="0"/>
              <a:t>zoom</a:t>
            </a:r>
            <a:r>
              <a:rPr lang="en-US" sz="2000" dirty="0" smtClean="0">
                <a:solidFill>
                  <a:prstClr val="black"/>
                </a:solidFill>
              </a:rPr>
              <a:t>.</a:t>
            </a:r>
            <a:endParaRPr lang="en-US" sz="2000" dirty="0" smtClean="0">
              <a:solidFill>
                <a:prstClr val="black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sz="2000" dirty="0"/>
              <a:t>Daydream virtual reality platform (VR interface</a:t>
            </a:r>
            <a:r>
              <a:rPr lang="en-GB" sz="2000" dirty="0" smtClean="0"/>
              <a:t>)</a:t>
            </a:r>
            <a:r>
              <a:rPr lang="en-US" sz="2000" dirty="0" smtClean="0">
                <a:solidFill>
                  <a:prstClr val="black"/>
                </a:solidFill>
              </a:rPr>
              <a:t>.</a:t>
            </a:r>
            <a:endParaRPr lang="en-US" sz="2000" dirty="0" smtClean="0">
              <a:solidFill>
                <a:prstClr val="black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sz="2000" dirty="0"/>
              <a:t>Multi-window support, which supports floating apps on a desktop </a:t>
            </a:r>
            <a:r>
              <a:rPr lang="en-GB" sz="2000" dirty="0" smtClean="0"/>
              <a:t>layout</a:t>
            </a:r>
            <a:r>
              <a:rPr lang="en-GB" sz="2000" dirty="0" smtClean="0">
                <a:solidFill>
                  <a:prstClr val="black"/>
                </a:solidFill>
              </a:rPr>
              <a:t>.</a:t>
            </a:r>
            <a:endParaRPr lang="en-GB" sz="2000" dirty="0" smtClean="0">
              <a:solidFill>
                <a:prstClr val="black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52400"/>
            <a:ext cx="1183943" cy="609599"/>
          </a:xfrm>
          <a:prstGeom prst="rect">
            <a:avLst/>
          </a:prstGeom>
        </p:spPr>
      </p:pic>
      <p:pic>
        <p:nvPicPr>
          <p:cNvPr id="4098" name="Picture 2" descr="Image result for Android Lollipop 5.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599" y="785313"/>
            <a:ext cx="2212975" cy="144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lated 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2" t="4376" r="23059" b="3729"/>
          <a:stretch/>
        </p:blipFill>
        <p:spPr bwMode="auto">
          <a:xfrm>
            <a:off x="6472463" y="2667000"/>
            <a:ext cx="2329951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lated imag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1" t="11034" r="25457" b="10081"/>
          <a:stretch/>
        </p:blipFill>
        <p:spPr bwMode="auto">
          <a:xfrm>
            <a:off x="6858001" y="4724400"/>
            <a:ext cx="2098342" cy="16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611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0" dur="2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uiExpand="1" build="p"/>
      <p:bldP spid="10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4303" y="2294930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6594" y="1145002"/>
            <a:ext cx="6685175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 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5489" y="1978805"/>
            <a:ext cx="3561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07971" y="372070"/>
            <a:ext cx="437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LIMITATIONS:-</a:t>
            </a:r>
            <a:endParaRPr lang="en-US" sz="54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6594" y="1491720"/>
            <a:ext cx="689949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800" dirty="0" smtClean="0">
                <a:latin typeface="Helvetica" pitchFamily="34" charset="0"/>
              </a:rPr>
              <a:t> </a:t>
            </a:r>
            <a:r>
              <a:rPr lang="en-IN" sz="2800" dirty="0" smtClean="0"/>
              <a:t>Making source code available to everyone inevitably invites the attention of  hackers.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800" dirty="0" smtClean="0">
                <a:latin typeface="Helvetica" pitchFamily="34" charset="0"/>
              </a:rPr>
              <a:t> </a:t>
            </a:r>
            <a:r>
              <a:rPr lang="en-IN" sz="2800" dirty="0" smtClean="0"/>
              <a:t>Android operating system uses more amount of battery as compared to normal mobile phones.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800" dirty="0" smtClean="0">
                <a:latin typeface="Helvetica" pitchFamily="34" charset="0"/>
              </a:rPr>
              <a:t> </a:t>
            </a:r>
            <a:r>
              <a:rPr lang="en-IN" sz="2800" dirty="0" smtClean="0"/>
              <a:t>As there are so many user sometimes it becomes difficult to connect all the users.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800" dirty="0" smtClean="0"/>
              <a:t> As we call Android is world of applications we continuously need to connected with the internet which is not possible for all the users.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52400"/>
            <a:ext cx="1183943" cy="60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3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4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9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4303" y="2294930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6594" y="1145002"/>
            <a:ext cx="6685175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 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5489" y="1978805"/>
            <a:ext cx="3561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851895" y="187862"/>
            <a:ext cx="885289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</a:rPr>
              <a:t>   CONCLUSION AND FUTURE SCOPE:-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4523" y="1757522"/>
            <a:ext cx="7239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/>
              <a:t> Android </a:t>
            </a:r>
            <a:r>
              <a:rPr lang="en-US" sz="2800" dirty="0" smtClean="0"/>
              <a:t>is now stepping up in next level of mobile internet.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/>
              <a:t> There are chances of Android Mobile sales becomes more then iPhone in next two years.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/>
              <a:t> Google may launch another version of android that starts </a:t>
            </a:r>
            <a:r>
              <a:rPr lang="en-US" sz="2800" dirty="0" smtClean="0"/>
              <a:t>O </a:t>
            </a:r>
            <a:r>
              <a:rPr lang="en-US" sz="2800" dirty="0"/>
              <a:t>because Google is launching all the android versions in the alphabetical order</a:t>
            </a:r>
            <a:r>
              <a:rPr lang="en-US" sz="2800" dirty="0" smtClean="0"/>
              <a:t>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/>
              <a:t> There are chances of Android may become the widely used operating system in world.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52400"/>
            <a:ext cx="1183943" cy="60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318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4303" y="2294930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6594" y="1145002"/>
            <a:ext cx="6685175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 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5489" y="1978805"/>
            <a:ext cx="3561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371600"/>
            <a:ext cx="8259953" cy="34163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ANY QUESTIONS:-</a:t>
            </a:r>
          </a:p>
          <a:p>
            <a:pPr algn="ctr"/>
            <a:r>
              <a:rPr lang="en-US" sz="7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PLEASE GO TO </a:t>
            </a:r>
          </a:p>
          <a:p>
            <a:pPr algn="ctr"/>
            <a:r>
              <a:rPr lang="en-US" sz="7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WWW.GOOGLE.COM</a:t>
            </a:r>
            <a:endParaRPr lang="en-US" sz="7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52400"/>
            <a:ext cx="1183943" cy="60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9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4303" y="2294930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6594" y="1145002"/>
            <a:ext cx="6685175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 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5489" y="1978805"/>
            <a:ext cx="3561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0349" y="224479"/>
            <a:ext cx="54938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" pitchFamily="34" charset="0"/>
              </a:rPr>
              <a:t>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1581" y="1295400"/>
            <a:ext cx="73152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Helvetica" pitchFamily="34" charset="0"/>
              </a:rPr>
              <a:t>               </a:t>
            </a:r>
            <a:r>
              <a:rPr lang="en-US" sz="3200" b="1" dirty="0" smtClean="0">
                <a:latin typeface="Helvetica" pitchFamily="34" charset="0"/>
              </a:rPr>
              <a:t>WHAT IS ANDROID?</a:t>
            </a:r>
          </a:p>
          <a:p>
            <a:endParaRPr lang="en-US" sz="2800" b="1" dirty="0" smtClean="0">
              <a:latin typeface="Helvetica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Helvetica" pitchFamily="34" charset="0"/>
              </a:rPr>
              <a:t> </a:t>
            </a:r>
            <a:r>
              <a:rPr lang="en-US" sz="2800" dirty="0" smtClean="0">
                <a:latin typeface="Helvetica" pitchFamily="34" charset="0"/>
              </a:rPr>
              <a:t>A</a:t>
            </a:r>
            <a:r>
              <a:rPr lang="en-US" sz="2400" dirty="0" smtClean="0">
                <a:latin typeface="Helvetica" pitchFamily="34" charset="0"/>
              </a:rPr>
              <a:t> </a:t>
            </a:r>
            <a:r>
              <a:rPr lang="en-US" sz="2800" dirty="0" smtClean="0">
                <a:latin typeface="Helvetica" pitchFamily="34" charset="0"/>
              </a:rPr>
              <a:t>Software platform and operating </a:t>
            </a:r>
            <a:endParaRPr lang="en-US" sz="2800" dirty="0" smtClean="0">
              <a:latin typeface="Helvetica" pitchFamily="34" charset="0"/>
            </a:endParaRPr>
          </a:p>
          <a:p>
            <a:pPr lvl="1"/>
            <a:r>
              <a:rPr lang="en-US" sz="2800" dirty="0" smtClean="0">
                <a:latin typeface="Helvetica" pitchFamily="34" charset="0"/>
              </a:rPr>
              <a:t>system </a:t>
            </a:r>
            <a:r>
              <a:rPr lang="en-US" sz="2800" dirty="0" smtClean="0">
                <a:latin typeface="Helvetica" pitchFamily="34" charset="0"/>
              </a:rPr>
              <a:t>for mobile.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 smtClean="0">
                <a:latin typeface="Helvetica" pitchFamily="34" charset="0"/>
              </a:rPr>
              <a:t> Based on the Linux kernel.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 smtClean="0">
                <a:latin typeface="Helvetica" pitchFamily="34" charset="0"/>
              </a:rPr>
              <a:t> Android was found way back in </a:t>
            </a:r>
            <a:r>
              <a:rPr lang="en-US" sz="2800" dirty="0" smtClean="0">
                <a:solidFill>
                  <a:srgbClr val="7030A0"/>
                </a:solidFill>
                <a:latin typeface="Helvetica" pitchFamily="34" charset="0"/>
              </a:rPr>
              <a:t>2003.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 smtClean="0">
                <a:latin typeface="Helvetica" pitchFamily="34" charset="0"/>
              </a:rPr>
              <a:t> It was developed in Palo Alto, California.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 smtClean="0">
                <a:latin typeface="Helvetica" pitchFamily="34" charset="0"/>
              </a:rPr>
              <a:t> Android was developed by the </a:t>
            </a:r>
            <a:r>
              <a:rPr lang="en-US" sz="2800" dirty="0" smtClean="0">
                <a:solidFill>
                  <a:srgbClr val="7030A0"/>
                </a:solidFill>
                <a:latin typeface="Helvetica" pitchFamily="34" charset="0"/>
              </a:rPr>
              <a:t>Andy Rubin</a:t>
            </a:r>
            <a:r>
              <a:rPr lang="en-US" sz="2800" dirty="0" smtClean="0">
                <a:latin typeface="Helvetica" pitchFamily="34" charset="0"/>
              </a:rPr>
              <a:t>, </a:t>
            </a:r>
            <a:r>
              <a:rPr lang="en-US" sz="2800" dirty="0" smtClean="0">
                <a:solidFill>
                  <a:srgbClr val="7030A0"/>
                </a:solidFill>
                <a:latin typeface="Helvetica" pitchFamily="34" charset="0"/>
              </a:rPr>
              <a:t>Rich Miner</a:t>
            </a:r>
            <a:r>
              <a:rPr lang="en-US" sz="2800" dirty="0" smtClean="0">
                <a:latin typeface="Helvetica" pitchFamily="34" charset="0"/>
              </a:rPr>
              <a:t>, </a:t>
            </a:r>
            <a:r>
              <a:rPr lang="en-US" sz="2800" dirty="0" smtClean="0">
                <a:solidFill>
                  <a:srgbClr val="7030A0"/>
                </a:solidFill>
                <a:latin typeface="Helvetica" pitchFamily="34" charset="0"/>
              </a:rPr>
              <a:t>Nick Sears</a:t>
            </a:r>
            <a:r>
              <a:rPr lang="en-US" sz="2800" dirty="0" smtClean="0">
                <a:latin typeface="Helvetica" pitchFamily="34" charset="0"/>
              </a:rPr>
              <a:t> and </a:t>
            </a:r>
            <a:r>
              <a:rPr lang="en-US" sz="2800" dirty="0" smtClean="0">
                <a:solidFill>
                  <a:srgbClr val="7030A0"/>
                </a:solidFill>
                <a:latin typeface="Helvetica" pitchFamily="34" charset="0"/>
              </a:rPr>
              <a:t>Chris</a:t>
            </a:r>
            <a:r>
              <a:rPr lang="en-US" sz="2800" dirty="0" smtClean="0">
                <a:latin typeface="Helvetica" pitchFamily="34" charset="0"/>
              </a:rPr>
              <a:t> </a:t>
            </a:r>
            <a:r>
              <a:rPr lang="en-US" sz="2800" dirty="0" smtClean="0">
                <a:solidFill>
                  <a:srgbClr val="7030A0"/>
                </a:solidFill>
                <a:latin typeface="Helvetica" pitchFamily="34" charset="0"/>
              </a:rPr>
              <a:t>White</a:t>
            </a:r>
            <a:r>
              <a:rPr lang="en-US" sz="2800" dirty="0" smtClean="0">
                <a:latin typeface="Helvetica" pitchFamily="34" charset="0"/>
              </a:rPr>
              <a:t>.</a:t>
            </a:r>
            <a:endParaRPr lang="en-US" sz="2800" dirty="0" smtClean="0">
              <a:solidFill>
                <a:srgbClr val="FFFF00"/>
              </a:solidFill>
              <a:latin typeface="Helvetica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b="1" dirty="0">
                <a:latin typeface="Helvetica" pitchFamily="34" charset="0"/>
              </a:rPr>
              <a:t> </a:t>
            </a:r>
            <a:r>
              <a:rPr lang="en-US" sz="2800" dirty="0">
                <a:latin typeface="Helvetica" pitchFamily="34" charset="0"/>
              </a:rPr>
              <a:t>Android was </a:t>
            </a:r>
            <a:r>
              <a:rPr lang="en-US" sz="2800" dirty="0" smtClean="0">
                <a:latin typeface="Helvetica" pitchFamily="34" charset="0"/>
              </a:rPr>
              <a:t>purchased by the </a:t>
            </a:r>
            <a:r>
              <a:rPr lang="en-US" sz="2800" dirty="0" smtClean="0">
                <a:solidFill>
                  <a:srgbClr val="7030A0"/>
                </a:solidFill>
                <a:latin typeface="Helvetica" pitchFamily="34" charset="0"/>
              </a:rPr>
              <a:t>GOOGLE</a:t>
            </a:r>
            <a:r>
              <a:rPr lang="en-US" sz="2800" dirty="0" smtClean="0">
                <a:latin typeface="Helvetica" pitchFamily="34" charset="0"/>
              </a:rPr>
              <a:t> in </a:t>
            </a:r>
            <a:r>
              <a:rPr lang="en-US" sz="2800" dirty="0" smtClean="0">
                <a:solidFill>
                  <a:srgbClr val="7030A0"/>
                </a:solidFill>
                <a:latin typeface="Helvetica" pitchFamily="34" charset="0"/>
              </a:rPr>
              <a:t>AUGUST,2005</a:t>
            </a:r>
            <a:r>
              <a:rPr lang="en-US" sz="2800" dirty="0" smtClean="0">
                <a:latin typeface="Helvetica" pitchFamily="34" charset="0"/>
              </a:rPr>
              <a:t> for </a:t>
            </a:r>
            <a:r>
              <a:rPr lang="en-US" sz="2800" dirty="0">
                <a:solidFill>
                  <a:srgbClr val="7030A0"/>
                </a:solidFill>
                <a:latin typeface="Helvetica" pitchFamily="34" charset="0"/>
              </a:rPr>
              <a:t>50 million </a:t>
            </a:r>
            <a:r>
              <a:rPr lang="en-US" sz="2800" dirty="0" smtClean="0">
                <a:solidFill>
                  <a:srgbClr val="7030A0"/>
                </a:solidFill>
                <a:latin typeface="Helvetica" pitchFamily="34" charset="0"/>
              </a:rPr>
              <a:t>$.</a:t>
            </a:r>
            <a:endParaRPr lang="en-US" sz="2800" b="1" dirty="0">
              <a:solidFill>
                <a:srgbClr val="7030A0"/>
              </a:solidFill>
              <a:latin typeface="Helvetica" pitchFamily="34" charset="0"/>
            </a:endParaRPr>
          </a:p>
          <a:p>
            <a:endParaRPr lang="en-US" sz="2400" b="1" u="sng" dirty="0" smtClean="0">
              <a:latin typeface="Helvetica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52400"/>
            <a:ext cx="1183943" cy="60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75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75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75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75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75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75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75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75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75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75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75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75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75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75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4303" y="2294930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6594" y="1145002"/>
            <a:ext cx="6685175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 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5489" y="1978805"/>
            <a:ext cx="3561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79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63" y="3733800"/>
            <a:ext cx="7145206" cy="2912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1845" y="113251"/>
            <a:ext cx="78876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Helvetica" pitchFamily="34" charset="0"/>
                <a:cs typeface="Helvetica" pitchFamily="34" charset="0"/>
              </a:rPr>
              <a:t>Open  handset  alliance(oha)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78885" y="989704"/>
            <a:ext cx="29177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effectLst/>
                <a:latin typeface="Helvetica" pitchFamily="34" charset="0"/>
                <a:cs typeface="Helvetica" pitchFamily="34" charset="0"/>
              </a:rPr>
              <a:t>What is OHA?</a:t>
            </a:r>
            <a:endParaRPr lang="en-US" sz="32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effectLst/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4816" y="1571655"/>
            <a:ext cx="642462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300" dirty="0">
                <a:solidFill>
                  <a:schemeClr val="tx2">
                    <a:lumMod val="50000"/>
                  </a:schemeClr>
                </a:solidFill>
                <a:latin typeface="Helvetica" pitchFamily="34" charset="0"/>
                <a:cs typeface="Helvetica" pitchFamily="34" charset="0"/>
                <a:sym typeface="Wingdings" pitchFamily="2" charset="2"/>
              </a:rPr>
              <a:t> It’s consortium of several companies</a:t>
            </a:r>
            <a:r>
              <a:rPr lang="en-US" sz="2300" dirty="0" smtClean="0">
                <a:solidFill>
                  <a:schemeClr val="tx2">
                    <a:lumMod val="50000"/>
                  </a:schemeClr>
                </a:solidFill>
                <a:latin typeface="Helvetica" pitchFamily="34" charset="0"/>
                <a:cs typeface="Helvetica" pitchFamily="34" charset="0"/>
                <a:sym typeface="Wingdings" pitchFamily="2" charset="2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300" dirty="0">
                <a:solidFill>
                  <a:schemeClr val="tx2">
                    <a:lumMod val="50000"/>
                  </a:schemeClr>
                </a:solidFill>
                <a:latin typeface="Helvetica" pitchFamily="34" charset="0"/>
                <a:cs typeface="Helvetica" pitchFamily="34" charset="0"/>
                <a:sym typeface="Wingdings" pitchFamily="2" charset="2"/>
              </a:rPr>
              <a:t> This group of companies are allowed to use source code of Android and develop applications</a:t>
            </a:r>
            <a:r>
              <a:rPr lang="en-US" sz="2300" dirty="0" smtClean="0">
                <a:solidFill>
                  <a:schemeClr val="tx2">
                    <a:lumMod val="50000"/>
                  </a:schemeClr>
                </a:solidFill>
                <a:latin typeface="Helvetica" pitchFamily="34" charset="0"/>
                <a:cs typeface="Helvetica" pitchFamily="34" charset="0"/>
                <a:sym typeface="Wingdings" pitchFamily="2" charset="2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300" dirty="0">
                <a:solidFill>
                  <a:schemeClr val="tx2">
                    <a:lumMod val="50000"/>
                  </a:schemeClr>
                </a:solidFill>
                <a:latin typeface="Helvetica" pitchFamily="34" charset="0"/>
                <a:cs typeface="Helvetica" pitchFamily="34" charset="0"/>
                <a:sym typeface="Wingdings" pitchFamily="2" charset="2"/>
              </a:rPr>
              <a:t> Reason for Nokia not to develop </a:t>
            </a:r>
            <a:r>
              <a:rPr lang="en-US" sz="2300" dirty="0" smtClean="0">
                <a:solidFill>
                  <a:schemeClr val="tx2">
                    <a:lumMod val="50000"/>
                  </a:schemeClr>
                </a:solidFill>
                <a:latin typeface="Helvetica" pitchFamily="34" charset="0"/>
                <a:cs typeface="Helvetica" pitchFamily="34" charset="0"/>
                <a:sym typeface="Wingdings" pitchFamily="2" charset="2"/>
              </a:rPr>
              <a:t>Android  Mobiles </a:t>
            </a:r>
            <a:r>
              <a:rPr lang="en-US" sz="2300" dirty="0">
                <a:solidFill>
                  <a:schemeClr val="tx2">
                    <a:lumMod val="50000"/>
                  </a:schemeClr>
                </a:solidFill>
                <a:latin typeface="Helvetica" pitchFamily="34" charset="0"/>
                <a:cs typeface="Helvetica" pitchFamily="34" charset="0"/>
                <a:sym typeface="Wingdings" pitchFamily="2" charset="2"/>
              </a:rPr>
              <a:t>is Nokia is not part of OHA.</a:t>
            </a:r>
            <a:endParaRPr lang="en-US" sz="2300" dirty="0" smtClean="0">
              <a:latin typeface="Helvetica" pitchFamily="34" charset="0"/>
              <a:cs typeface="Helvetica" pitchFamily="34" charset="0"/>
              <a:sym typeface="Wingdings" pitchFamily="2" charset="2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52400"/>
            <a:ext cx="1183943" cy="60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2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4303" y="2294930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5400" b="1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>
                  <a:lumMod val="95000"/>
                  <a:lumOff val="5000"/>
                </a:prst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6594" y="1145002"/>
            <a:ext cx="6685175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4800" dirty="0" smtClean="0">
                <a:ln>
                  <a:prstDash val="solid"/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Helvetica" pitchFamily="34" charset="0"/>
              </a:rPr>
              <a:t>   </a:t>
            </a:r>
            <a:endParaRPr lang="en-US" sz="4800" dirty="0">
              <a:ln>
                <a:prstDash val="solid"/>
              </a:ln>
              <a:solidFill>
                <a:prstClr val="black">
                  <a:lumMod val="95000"/>
                  <a:lumOff val="5000"/>
                </a:prstClr>
              </a:solidFill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5489" y="1978805"/>
            <a:ext cx="3561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800" dirty="0" smtClean="0">
                <a:ln>
                  <a:prstDash val="solid"/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Helvetica" pitchFamily="34" charset="0"/>
              </a:rPr>
              <a:t> </a:t>
            </a:r>
            <a:endParaRPr lang="en-US" sz="4800" dirty="0">
              <a:ln>
                <a:prstDash val="solid"/>
              </a:ln>
              <a:solidFill>
                <a:prstClr val="black">
                  <a:lumMod val="95000"/>
                  <a:lumOff val="5000"/>
                </a:prstClr>
              </a:solidFill>
              <a:latin typeface="Helvetic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79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3" name="Picture 2" descr="Android System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977230"/>
            <a:ext cx="8312834" cy="565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52400"/>
            <a:ext cx="1183943" cy="60959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45494" y="146233"/>
            <a:ext cx="702737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Android Architecture</a:t>
            </a:r>
            <a:r>
              <a:rPr lang="en-US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:-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9302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4303" y="2294930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6594" y="1145002"/>
            <a:ext cx="6685175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 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5489" y="1978805"/>
            <a:ext cx="3561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1854" y="205838"/>
            <a:ext cx="69245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FEATURES OF ANDROID</a:t>
            </a:r>
            <a:endParaRPr lang="en-US" sz="5400" b="1" cap="all" spc="0" dirty="0">
              <a:ln/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1129168"/>
            <a:ext cx="80772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800" dirty="0" smtClean="0">
                <a:latin typeface="Helvetica" pitchFamily="34" charset="0"/>
                <a:cs typeface="Helvetica" pitchFamily="34" charset="0"/>
              </a:rPr>
              <a:t>Android </a:t>
            </a:r>
            <a:r>
              <a:rPr lang="en-US" sz="2800" dirty="0">
                <a:latin typeface="Helvetica" pitchFamily="34" charset="0"/>
                <a:cs typeface="Helvetica" pitchFamily="34" charset="0"/>
              </a:rPr>
              <a:t>is not a single piece of </a:t>
            </a:r>
            <a:r>
              <a:rPr lang="en-US" sz="2800" dirty="0" smtClean="0">
                <a:latin typeface="Helvetica" pitchFamily="34" charset="0"/>
                <a:cs typeface="Helvetica" pitchFamily="34" charset="0"/>
              </a:rPr>
              <a:t>hardware.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800" dirty="0" smtClean="0">
                <a:latin typeface="Helvetica" pitchFamily="34" charset="0"/>
                <a:cs typeface="Helvetica" pitchFamily="34" charset="0"/>
              </a:rPr>
              <a:t>Android supports wireless communication using:-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4419600"/>
            <a:ext cx="655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dirty="0">
                <a:latin typeface="Helvetica" pitchFamily="34" charset="0"/>
              </a:rPr>
              <a:t> Android is a multi-process system, in which each application (and parts of the system) runs in its own process.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632" y="2394097"/>
            <a:ext cx="59177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>
              <a:buFont typeface="Wingdings" pitchFamily="2" charset="2"/>
              <a:buChar char="v"/>
            </a:pPr>
            <a:r>
              <a:rPr lang="en-US" sz="2800" dirty="0" smtClean="0">
                <a:latin typeface="Helvetica" pitchFamily="34" charset="0"/>
                <a:cs typeface="Helvetica" pitchFamily="34" charset="0"/>
              </a:rPr>
              <a:t>3G Networks</a:t>
            </a:r>
            <a:endParaRPr lang="en-US" sz="2800" dirty="0">
              <a:latin typeface="Helvetica" pitchFamily="34" charset="0"/>
              <a:cs typeface="Helvetica" pitchFamily="34" charset="0"/>
            </a:endParaRPr>
          </a:p>
          <a:p>
            <a:pPr marL="1371600" lvl="2" indent="-457200">
              <a:buFont typeface="Wingdings" pitchFamily="2" charset="2"/>
              <a:buChar char="v"/>
            </a:pPr>
            <a:r>
              <a:rPr lang="en-US" sz="2800" dirty="0">
                <a:latin typeface="Helvetica" pitchFamily="34" charset="0"/>
                <a:cs typeface="Helvetica" pitchFamily="34" charset="0"/>
              </a:rPr>
              <a:t> 4G Networks</a:t>
            </a:r>
          </a:p>
          <a:p>
            <a:pPr marL="1371600" lvl="2" indent="-457200">
              <a:buFont typeface="Wingdings" pitchFamily="2" charset="2"/>
              <a:buChar char="v"/>
            </a:pPr>
            <a:r>
              <a:rPr lang="en-US" sz="2800" dirty="0">
                <a:latin typeface="Helvetica" pitchFamily="34" charset="0"/>
                <a:cs typeface="Helvetica" pitchFamily="34" charset="0"/>
              </a:rPr>
              <a:t> 802.11 Wi-Fi Networks</a:t>
            </a:r>
          </a:p>
          <a:p>
            <a:pPr marL="1371600" lvl="2" indent="-457200">
              <a:buFont typeface="Wingdings" pitchFamily="2" charset="2"/>
              <a:buChar char="v"/>
            </a:pPr>
            <a:r>
              <a:rPr lang="en-US" sz="2800" dirty="0">
                <a:latin typeface="Helvetica" pitchFamily="34" charset="0"/>
                <a:cs typeface="Helvetica" pitchFamily="34" charset="0"/>
              </a:rPr>
              <a:t> Bluetooth Connectivity</a:t>
            </a:r>
            <a:endParaRPr lang="en-US" sz="2800" dirty="0">
              <a:latin typeface="Arial" charset="0"/>
            </a:endParaRPr>
          </a:p>
          <a:p>
            <a:pPr marL="457200" indent="-457200">
              <a:buFont typeface="Wingdings" pitchFamily="2" charset="2"/>
              <a:buChar char="v"/>
            </a:pPr>
            <a:endParaRPr lang="en-US" sz="2800" dirty="0">
              <a:latin typeface="Helvetica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52400"/>
            <a:ext cx="1183943" cy="60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9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25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25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uiExpand="1" build="p"/>
      <p:bldP spid="2" grpId="0" build="p"/>
      <p:bldP spid="9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4303" y="2294930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5489" y="1978805"/>
            <a:ext cx="3561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1105" y="221672"/>
            <a:ext cx="69245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cap="all" dirty="0">
                <a:ln/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FEATURES OF ANDROID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1145002"/>
            <a:ext cx="7315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800" dirty="0" smtClean="0">
                <a:latin typeface="Helvetica" pitchFamily="34" charset="0"/>
                <a:cs typeface="Helvetica" pitchFamily="34" charset="0"/>
              </a:rPr>
              <a:t>Interface that is better then the previous touch screen mobiles.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800" dirty="0" smtClean="0">
                <a:latin typeface="Helvetica" pitchFamily="34" charset="0"/>
                <a:cs typeface="Helvetica" pitchFamily="34" charset="0"/>
              </a:rPr>
              <a:t>User gets millions of applications that user can not get in any other mobile operating system.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800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IN" sz="2800" dirty="0"/>
              <a:t>Android </a:t>
            </a:r>
            <a:r>
              <a:rPr lang="en-IN" sz="2800" dirty="0" smtClean="0"/>
              <a:t>supports  </a:t>
            </a:r>
            <a:r>
              <a:rPr lang="en-IN" sz="2800" dirty="0"/>
              <a:t>advanced audio/video/still media formats such as MPEG-4, H.264, MP3, and AAC, AMR, JPEG, PNG, GIF. </a:t>
            </a:r>
            <a:endParaRPr lang="en-US" sz="28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800" dirty="0" smtClean="0">
                <a:latin typeface="Helvetica" pitchFamily="34" charset="0"/>
                <a:cs typeface="Helvetica" pitchFamily="34" charset="0"/>
              </a:rPr>
              <a:t> Developing an android application is not tough using SDK(standard development kit) and java emulator we can easily develop applications that we want. </a:t>
            </a:r>
            <a:endParaRPr lang="en-US" sz="2800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52400"/>
            <a:ext cx="1183943" cy="60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9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5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4303" y="2294930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6594" y="1145002"/>
            <a:ext cx="6685175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 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5489" y="1978805"/>
            <a:ext cx="3561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32281" y="224479"/>
            <a:ext cx="7020319" cy="15081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COMPARISON WITH OTHER </a:t>
            </a:r>
          </a:p>
          <a:p>
            <a:pPr algn="ctr"/>
            <a:r>
              <a:rPr lang="en-US" sz="4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OPERATING SYSTEMS</a:t>
            </a:r>
            <a:endParaRPr lang="en-US" sz="4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594" y="1905000"/>
            <a:ext cx="76130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/>
              <a:t> Other then Android there are several </a:t>
            </a:r>
            <a:r>
              <a:rPr lang="en-US" sz="2800" dirty="0" smtClean="0"/>
              <a:t>other</a:t>
            </a:r>
          </a:p>
          <a:p>
            <a:pPr lvl="1"/>
            <a:r>
              <a:rPr lang="en-US" sz="2800" dirty="0" smtClean="0"/>
              <a:t>mobile </a:t>
            </a:r>
            <a:r>
              <a:rPr lang="en-US" sz="2800" dirty="0" smtClean="0"/>
              <a:t>operating system which is used.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Symbian, iOS, windows this are one of the </a:t>
            </a:r>
            <a:endParaRPr lang="en-US" sz="2800" dirty="0" smtClean="0"/>
          </a:p>
          <a:p>
            <a:pPr lvl="1"/>
            <a:r>
              <a:rPr lang="en-US" sz="2800" dirty="0" smtClean="0"/>
              <a:t>most </a:t>
            </a:r>
            <a:r>
              <a:rPr lang="en-US" sz="2800" dirty="0" smtClean="0"/>
              <a:t>used mobile operating systems.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481" y="3720882"/>
            <a:ext cx="3581399" cy="29440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52400"/>
            <a:ext cx="1183943" cy="60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0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4303" y="2294930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6593" y="1295400"/>
            <a:ext cx="6685175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 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5489" y="1978805"/>
            <a:ext cx="3561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3516" y="146233"/>
            <a:ext cx="743133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Sales comparison of os:-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8" name="Picture 4" descr="Image result for selse comparizan of smartphone os grap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8"/>
          <a:stretch/>
        </p:blipFill>
        <p:spPr bwMode="auto">
          <a:xfrm>
            <a:off x="290438" y="977230"/>
            <a:ext cx="6872361" cy="527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52400"/>
            <a:ext cx="1183943" cy="60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3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4303" y="2294930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6594" y="1145002"/>
            <a:ext cx="6685175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 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9961" y="2006776"/>
            <a:ext cx="3561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9067" y="181094"/>
            <a:ext cx="762022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8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iOS vS Android Applications:-</a:t>
            </a:r>
            <a:endParaRPr lang="en-US" sz="48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2050" name="Picture 2" descr="Image result for iOS vS Android Applications grap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91" b="9495"/>
          <a:stretch/>
        </p:blipFill>
        <p:spPr bwMode="auto">
          <a:xfrm>
            <a:off x="79375" y="1012090"/>
            <a:ext cx="8912225" cy="554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52400"/>
            <a:ext cx="1183943" cy="60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3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1087</TotalTime>
  <Words>909</Words>
  <Application>Microsoft Office PowerPoint</Application>
  <PresentationFormat>On-screen Show (4:3)</PresentationFormat>
  <Paragraphs>179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Helvetica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hemang</dc:creator>
  <cp:lastModifiedBy>Amit Sharma</cp:lastModifiedBy>
  <cp:revision>135</cp:revision>
  <dcterms:created xsi:type="dcterms:W3CDTF">2012-08-11T17:27:56Z</dcterms:created>
  <dcterms:modified xsi:type="dcterms:W3CDTF">2018-01-05T12:16:48Z</dcterms:modified>
</cp:coreProperties>
</file>