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9" r:id="rId4"/>
    <p:sldId id="261" r:id="rId5"/>
    <p:sldId id="268" r:id="rId6"/>
    <p:sldId id="262" r:id="rId7"/>
    <p:sldId id="263" r:id="rId8"/>
    <p:sldId id="264" r:id="rId9"/>
    <p:sldId id="265" r:id="rId10"/>
    <p:sldId id="258" r:id="rId11"/>
    <p:sldId id="276" r:id="rId12"/>
    <p:sldId id="266" r:id="rId13"/>
    <p:sldId id="277" r:id="rId14"/>
    <p:sldId id="267" r:id="rId15"/>
    <p:sldId id="269" r:id="rId16"/>
    <p:sldId id="259" r:id="rId17"/>
    <p:sldId id="260" r:id="rId18"/>
    <p:sldId id="270" r:id="rId19"/>
    <p:sldId id="273" r:id="rId20"/>
    <p:sldId id="271" r:id="rId21"/>
    <p:sldId id="272" r:id="rId22"/>
    <p:sldId id="274" r:id="rId23"/>
    <p:sldId id="278" r:id="rId24"/>
    <p:sldId id="275" r:id="rId25"/>
    <p:sldId id="280" r:id="rId2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0D9"/>
    <a:srgbClr val="957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8" autoAdjust="0"/>
    <p:restoredTop sz="94660"/>
  </p:normalViewPr>
  <p:slideViewPr>
    <p:cSldViewPr snapToGrid="0">
      <p:cViewPr varScale="1">
        <p:scale>
          <a:sx n="55" d="100"/>
          <a:sy n="55" d="100"/>
        </p:scale>
        <p:origin x="29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3ACC28-F5EC-2D3E-C6C3-6BF592937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E1E30F7-61DA-5DDF-E2C1-9D2D0A094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0B05D5-4414-DA87-96E3-85E671E3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ADA9B6-D921-5244-62A5-06B3B921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A24DA2-FD38-7D33-DD39-A272F4F3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9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5DA525-890A-A604-8F1B-E46C3CD7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E89D6F-4899-D1A7-9648-BE184C03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9DB3BF-A7EF-6CF6-FC2C-CBB1F70E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4ECF1F-F0B1-41DB-5AB6-663D98ED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B19E7D-F7D8-9BAF-35B7-7D215426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5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AC6B53C-B1BE-B8E6-0E5D-F13BE7E7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4660E5F-E16C-D0BD-2D56-9890948D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5B8E0C-E6C3-5BD1-61E9-3C246952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4E288B-0825-5F32-A5AE-98A67131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76BE85-3703-5935-4EC5-25BB4ACE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995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50ADD8-5506-C22E-F1F8-55F37B6D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ECA7D9-8F58-EF64-F4D9-B3A94BD6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A7999F-76A9-A2D8-D29B-B067E8B5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6D267B-3832-61F3-D1D9-D91867DE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2D0E67D-5E94-B5C0-8608-ACC0004D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074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0CC6C-7CD0-F867-05F8-BD217BFB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558A28C-7100-937A-AEE3-FFC7C0365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6CD00F-510A-BA59-11FA-C79F525C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F5F3AB-7986-6AB1-79D1-DF19903F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9FEAD08-A1B2-178E-4174-60ED034D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772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2CD8C1-81EA-AA19-FCEC-F38A2015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145FC8-BEF3-2386-2636-846B5C85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F75A4CC-5FE5-5E05-FF21-30AF906DB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CE681D-43FB-C9C3-CF25-D78A344F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006C06-858B-7B7D-0B1B-710DD508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FB952E-0084-5721-0A8F-22B6F65F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D2059C-6F6A-5467-5F97-06C7902A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ADE9059-5A7A-E88C-EDE6-3E8642BB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CD80B9-C0E4-D4E8-8144-8DE4FE4E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57F4E9D-05F1-B857-FD86-D22A2C2C3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C9E8C50-12D4-7B7D-282C-E54ACA534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5618204-6E4E-EF21-872C-E3D8C870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18C8E0C-6491-676C-ADD2-485E40F6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763CB32-14E3-40B3-8A13-A8B174DA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82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BCA050-978B-ADBB-B026-619C306C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4F3B0F-B4C5-9665-2938-11FFF0A8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8778C0C-14A8-B7D4-4C9A-E30535D0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9149C0-15AA-558B-2ED8-F131C14B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201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343604D-8955-9A31-5B60-1AC8699F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7009D40-455F-DD68-D1E0-BE8191CB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508C79D-3477-F0D0-BF34-A88F1AB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00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796E28-FB8C-DB7A-1BA2-DCCA728C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5D11C5-ED62-55E1-9385-84C5AF009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069561F-54E2-BE00-52A1-824C5BC4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A49E0F6-97BA-58D8-AC3E-59B58758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05BB90-DF55-F38F-3EA9-49014EE3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5E83ED-AAAB-F805-57B3-4B6A3C37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26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55127A-EEFF-E3BC-EB2A-4949E8FF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472FD0A-8F7A-6389-DDAF-8C9C12FB8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2E76EE1-2688-2D81-D3F8-E6E648451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37DE435-20B0-7D0A-6AA8-4C620B56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75B7A1-C994-FD74-B5A5-2D62E19C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721879-9D73-B8CC-91CC-565D1ABF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9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D61D2BD-F76D-8249-78B9-9253A606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3A0A86-41EA-37D2-FB25-87B4BBC66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9C868E-A2DA-7134-17FE-42B37B66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7342D-1A0A-4C06-8350-EB6EBE9C373B}" type="datetimeFigureOut">
              <a:rPr lang="he-IL" smtClean="0"/>
              <a:t>כ"א/טבת/תשפ"ה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EC9D0F2-1810-1A20-5408-81CFEC7BE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74B71F-8346-68F5-AC8D-92164B305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F6D4B-EB27-4E0E-8F00-FBA146258E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matlabyar.com/siavash/Neural%20Network/Book/Fausett%20L.-Fundamentals%20of%20Neural%20Networks_%20Architectures,%20Algorithms,%20and%20Applications%20(1994).pdf" TargetMode="External"/><Relationship Id="rId2" Type="http://schemas.openxmlformats.org/officeDocument/2006/relationships/hyperlink" Target="https://en.wikipedia.org/wiki/Bidirectional_associative_mem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תמונה שמכילה צבעוני, צילום מסך, קו, אומנות&#10;&#10;התיאור נוצר באופן אוטומטי">
            <a:extLst>
              <a:ext uri="{FF2B5EF4-FFF2-40B4-BE49-F238E27FC236}">
                <a16:creationId xmlns:a16="http://schemas.microsoft.com/office/drawing/2014/main" id="{E7ECF317-037B-894A-B654-FCDF7665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8904" b="1340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4143738-77DE-7F08-780A-D4BDE8BFC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he-IL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רשת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BAM</a:t>
            </a:r>
            <a:endParaRPr lang="he-IL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AEDD20-0BA7-A62A-C196-6003C4A8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מגישות: </a:t>
            </a:r>
          </a:p>
          <a:p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יובל סרי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L" b="1" i="0" dirty="0">
                <a:effectLst/>
                <a:latin typeface="Arial" panose="020B0604020202020204" pitchFamily="34" charset="0"/>
              </a:rPr>
              <a:t>212730600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עמית דנינו -323084434 </a:t>
            </a:r>
          </a:p>
        </p:txBody>
      </p:sp>
    </p:spTree>
    <p:extLst>
      <p:ext uri="{BB962C8B-B14F-4D97-AF65-F5344CB8AC3E}">
        <p14:creationId xmlns:p14="http://schemas.microsoft.com/office/powerpoint/2010/main" val="3608783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05BD1A-BCD5-F49E-CB04-5B43CC7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יתרונות וחסרונות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BAD0F4-DF5A-9B76-1911-A3FC15B3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0153"/>
            <a:ext cx="10687259" cy="40668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e-IL" sz="2400" dirty="0"/>
              <a:t>יתרונות:</a:t>
            </a:r>
          </a:p>
          <a:p>
            <a:r>
              <a:rPr lang="he-IL" sz="2400" dirty="0"/>
              <a:t>זיכרון דו-כיווני: מאפשרת שחזור מידע אבוד או חלקי.</a:t>
            </a:r>
          </a:p>
          <a:p>
            <a:r>
              <a:rPr lang="he-IL" sz="2400" dirty="0"/>
              <a:t>פשטות יחסית: אלגוריתם פשוט ואחסון ברור של זוגות מידע.</a:t>
            </a:r>
          </a:p>
          <a:p>
            <a:r>
              <a:rPr lang="he-IL" sz="2400" dirty="0"/>
              <a:t>התכנסות מובטחת: מבוססת על פונקציית אנרגיה שתמיד יורדת, מה שמבטיח את סיום האלגוריתם.</a:t>
            </a:r>
          </a:p>
          <a:p>
            <a:pPr marL="0" indent="0">
              <a:buNone/>
            </a:pPr>
            <a:r>
              <a:rPr lang="he-IL" sz="2400" dirty="0"/>
              <a:t>חסרונות:</a:t>
            </a:r>
          </a:p>
          <a:p>
            <a:r>
              <a:rPr lang="he-IL" sz="2400" dirty="0"/>
              <a:t>יכולת אחסון מוגבלת - מספר הזוגות שיכולה לשמור תלוי בגודל השכבות ובמבנה המשקלים.</a:t>
            </a:r>
          </a:p>
          <a:p>
            <a:r>
              <a:rPr lang="he-IL" sz="2400" dirty="0"/>
              <a:t>רגישות לאופטימיזציה – אם המשקלים לא מאותחלים בצורה טובה הביצועים עלולים להיפגע מה שיגרום לחיזוי לא </a:t>
            </a:r>
            <a:r>
              <a:rPr lang="he-IL" sz="2400" dirty="0" err="1"/>
              <a:t>מדוייק</a:t>
            </a:r>
            <a:r>
              <a:rPr lang="he-IL" sz="2400" dirty="0"/>
              <a:t> או לא דו כיווני.</a:t>
            </a:r>
          </a:p>
          <a:p>
            <a:r>
              <a:rPr lang="he-IL" sz="2400" dirty="0"/>
              <a:t>תלות במבנה הנתונים - פחות מתאים לנתונים רציפים או למבנה מסובך.</a:t>
            </a:r>
          </a:p>
        </p:txBody>
      </p:sp>
    </p:spTree>
    <p:extLst>
      <p:ext uri="{BB962C8B-B14F-4D97-AF65-F5344CB8AC3E}">
        <p14:creationId xmlns:p14="http://schemas.microsoft.com/office/powerpoint/2010/main" val="134495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FC9905-65DC-93EC-486D-F7DC19B3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69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אלגוריתם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20A4F8F-7F24-0975-EBEC-1AB76D433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481" y="1096039"/>
            <a:ext cx="5546660" cy="5398168"/>
          </a:xfr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CA1F67EF-2EC5-8CCD-E3EC-AEDEF4D851C3}"/>
              </a:ext>
            </a:extLst>
          </p:cNvPr>
          <p:cNvSpPr/>
          <p:nvPr/>
        </p:nvSpPr>
        <p:spPr>
          <a:xfrm>
            <a:off x="1067984" y="1096039"/>
            <a:ext cx="1934497" cy="462117"/>
          </a:xfrm>
          <a:prstGeom prst="rect">
            <a:avLst/>
          </a:prstGeom>
          <a:solidFill>
            <a:srgbClr val="F880D9"/>
          </a:solidFill>
          <a:ln>
            <a:solidFill>
              <a:srgbClr val="F880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אתחול זוגות קלט פלט ומטריצת אפס למשקלים</a:t>
            </a:r>
            <a:endParaRPr lang="en-I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A1000D8-3457-9907-B7EE-FAA9DFE0DECB}"/>
              </a:ext>
            </a:extLst>
          </p:cNvPr>
          <p:cNvSpPr/>
          <p:nvPr/>
        </p:nvSpPr>
        <p:spPr>
          <a:xfrm>
            <a:off x="1067984" y="1759716"/>
            <a:ext cx="1934497" cy="462117"/>
          </a:xfrm>
          <a:prstGeom prst="rect">
            <a:avLst/>
          </a:prstGeom>
          <a:solidFill>
            <a:srgbClr val="F880D9"/>
          </a:solidFill>
          <a:ln>
            <a:solidFill>
              <a:srgbClr val="F880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אתחול זוגות קלט פלט ומטריצת אפס למשקלים</a:t>
            </a:r>
            <a:endParaRPr lang="en-IL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8FCE568C-71DB-9E9C-E1BB-4AB190AA1C9B}"/>
              </a:ext>
            </a:extLst>
          </p:cNvPr>
          <p:cNvSpPr/>
          <p:nvPr/>
        </p:nvSpPr>
        <p:spPr>
          <a:xfrm>
            <a:off x="3640981" y="3205315"/>
            <a:ext cx="1834895" cy="383202"/>
          </a:xfrm>
          <a:prstGeom prst="rect">
            <a:avLst/>
          </a:prstGeom>
          <a:solidFill>
            <a:srgbClr val="F880D9"/>
          </a:solidFill>
          <a:ln>
            <a:solidFill>
              <a:srgbClr val="F880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חישוב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Ynet</a:t>
            </a:r>
            <a:r>
              <a:rPr lang="he-I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8FF2AFD-E29D-9918-71CF-A2582593E3C3}"/>
              </a:ext>
            </a:extLst>
          </p:cNvPr>
          <p:cNvSpPr/>
          <p:nvPr/>
        </p:nvSpPr>
        <p:spPr>
          <a:xfrm>
            <a:off x="6869008" y="3765464"/>
            <a:ext cx="2058682" cy="373917"/>
          </a:xfrm>
          <a:prstGeom prst="rect">
            <a:avLst/>
          </a:prstGeom>
          <a:solidFill>
            <a:srgbClr val="F880D9"/>
          </a:solidFill>
          <a:ln>
            <a:solidFill>
              <a:srgbClr val="F880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העברה בפונקציית האקטיבציה</a:t>
            </a:r>
            <a:endParaRPr lang="en-I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4B31490-D7E1-69B7-76A2-BC5F1A7D439A}"/>
              </a:ext>
            </a:extLst>
          </p:cNvPr>
          <p:cNvSpPr/>
          <p:nvPr/>
        </p:nvSpPr>
        <p:spPr>
          <a:xfrm>
            <a:off x="2723535" y="4174051"/>
            <a:ext cx="1834894" cy="462117"/>
          </a:xfrm>
          <a:prstGeom prst="rect">
            <a:avLst/>
          </a:prstGeom>
          <a:solidFill>
            <a:srgbClr val="F880D9"/>
          </a:solidFill>
          <a:ln>
            <a:solidFill>
              <a:srgbClr val="F880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חישוב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Xnet</a:t>
            </a:r>
            <a:endParaRPr lang="en-IL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17117D5-4212-14D6-B40F-FF84308BF898}"/>
              </a:ext>
            </a:extLst>
          </p:cNvPr>
          <p:cNvSpPr/>
          <p:nvPr/>
        </p:nvSpPr>
        <p:spPr>
          <a:xfrm>
            <a:off x="6869008" y="5284548"/>
            <a:ext cx="2058682" cy="373917"/>
          </a:xfrm>
          <a:prstGeom prst="rect">
            <a:avLst/>
          </a:prstGeom>
          <a:solidFill>
            <a:srgbClr val="F880D9"/>
          </a:solidFill>
          <a:ln>
            <a:solidFill>
              <a:srgbClr val="F880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העברה בפונקציית האקטיבציה</a:t>
            </a:r>
            <a:endParaRPr lang="en-I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08D3B5A-9C7B-9DE8-2838-DF365E86E7FF}"/>
              </a:ext>
            </a:extLst>
          </p:cNvPr>
          <p:cNvSpPr/>
          <p:nvPr/>
        </p:nvSpPr>
        <p:spPr>
          <a:xfrm>
            <a:off x="3002481" y="6115777"/>
            <a:ext cx="2058682" cy="373917"/>
          </a:xfrm>
          <a:prstGeom prst="rect">
            <a:avLst/>
          </a:prstGeom>
          <a:solidFill>
            <a:srgbClr val="F880D9"/>
          </a:solidFill>
          <a:ln>
            <a:solidFill>
              <a:srgbClr val="F880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חזרה עד להתייצבות</a:t>
            </a:r>
            <a:endParaRPr lang="en-IL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37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952427-F7DF-2400-C83B-7D556D00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יישום בפרויקט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C5C82C1-A149-532F-3EAC-877B4EA88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sz="2400" dirty="0"/>
                  <a:t>1. נתונים :</a:t>
                </a:r>
              </a:p>
              <a:p>
                <a:r>
                  <a:rPr lang="he-IL" sz="2400" dirty="0"/>
                  <a:t>קלט : וקטור בינארי באורך 64 ביטים – מייצג את האותיות באנגלית.</a:t>
                </a:r>
              </a:p>
              <a:p>
                <a:r>
                  <a:rPr lang="he-IL" sz="2400" dirty="0"/>
                  <a:t>פלט : וקטור בינארי באורך 7 ביטים – מייצג את הקוד ה</a:t>
                </a:r>
                <a:r>
                  <a:rPr lang="en-US" sz="2400" dirty="0"/>
                  <a:t>ASCII</a:t>
                </a:r>
                <a:r>
                  <a:rPr lang="he-IL" sz="2400" dirty="0"/>
                  <a:t> של האות.</a:t>
                </a:r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:r>
                  <a:rPr lang="he-IL" sz="2400" dirty="0"/>
                  <a:t>2. מטריצת המשקלים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e-IL" sz="2400" dirty="0"/>
                  <a:t> מחושבת באמצעות מכפלות חיצוניות בין זוגות קלט –פלט (26)</a:t>
                </a:r>
              </a:p>
              <a:p>
                <a:pPr marL="0" indent="0">
                  <a:buNone/>
                </a:pPr>
                <a:r>
                  <a:rPr lang="he-IL" sz="2400" dirty="0"/>
                  <a:t>בהתחלה מאותחלת כמטריצת אפסים בגודל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400" dirty="0"/>
                  <a:t> </a:t>
                </a:r>
                <a:r>
                  <a:rPr lang="he-IL" sz="2400" dirty="0"/>
                  <a:t> </a:t>
                </a:r>
              </a:p>
              <a:p>
                <a:pPr marL="0" indent="0">
                  <a:buNone/>
                </a:pPr>
                <a:r>
                  <a:rPr lang="he-IL" sz="2400" dirty="0" err="1"/>
                  <a:t>הוקטורים</a:t>
                </a:r>
                <a:r>
                  <a:rPr lang="he-IL" sz="2400" dirty="0"/>
                  <a:t> שהשתמשנו בהם למכפלה הם בייצוג </a:t>
                </a:r>
                <a:r>
                  <a:rPr lang="he-IL" sz="2400" dirty="0" err="1"/>
                  <a:t>ביפולארי</a:t>
                </a:r>
                <a:r>
                  <a:rPr lang="he-IL" sz="2400" dirty="0"/>
                  <a:t>.</a:t>
                </a:r>
              </a:p>
              <a:p>
                <a:pPr marL="0" indent="0">
                  <a:buNone/>
                </a:pPr>
                <a:r>
                  <a:rPr lang="he-IL" sz="2400" dirty="0"/>
                  <a:t>לאחר ההכפלות כל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sz="2400" dirty="0"/>
                  <a:t> במטריצה מייצג את עוצמת הקשר בין הנוירון ה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sz="2400" dirty="0"/>
                  <a:t> ב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sz="2400" dirty="0"/>
                  <a:t> והנוירון ה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sz="2400" dirty="0"/>
                  <a:t> ב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he-IL" sz="2400" dirty="0"/>
              </a:p>
              <a:p>
                <a:pPr marL="0" indent="0">
                  <a:buNone/>
                </a:pPr>
                <a:r>
                  <a:rPr lang="he-IL" sz="2400" dirty="0"/>
                  <a:t>מהרגע שיצרנו את המטריצה ניתן לעבור לתהליך החיזוי שבו עובדים על וקטור בצורה יחידנית</a:t>
                </a:r>
                <a:r>
                  <a:rPr lang="en-US" sz="2400" dirty="0"/>
                  <a:t>.</a:t>
                </a:r>
                <a:endParaRPr lang="he-IL" sz="2400" dirty="0"/>
              </a:p>
              <a:p>
                <a:pPr marL="0" indent="0">
                  <a:buNone/>
                </a:pPr>
                <a:endParaRPr lang="he-IL" sz="24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C5C82C1-A149-532F-3EAC-877B4EA88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 r="-928" b="-35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69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1F198EC-44E7-DF2C-338C-24EE3FE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76" y="0"/>
            <a:ext cx="7971848" cy="563631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FC4FB8C-4FAA-BDB7-4A67-5BFFE418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5733893"/>
            <a:ext cx="1004075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01DC7B-7A87-1A15-2B80-C8A980BE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ייצוג </a:t>
            </a:r>
            <a:r>
              <a:rPr lang="he-I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ביפולארי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A1E5671-06C9-63CA-CBF4-46F292F6E7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את </a:t>
                </a:r>
                <a:r>
                  <a:rPr lang="he-IL" dirty="0" err="1"/>
                  <a:t>הוקטורים</a:t>
                </a:r>
                <a:r>
                  <a:rPr lang="he-IL" dirty="0"/>
                  <a:t> אנחנו ממירים </a:t>
                </a:r>
                <a:r>
                  <a:rPr lang="he-IL" dirty="0" err="1"/>
                  <a:t>לוקטורים</a:t>
                </a:r>
                <a:r>
                  <a:rPr lang="he-IL" dirty="0"/>
                  <a:t> </a:t>
                </a:r>
                <a:r>
                  <a:rPr lang="he-IL" dirty="0" err="1"/>
                  <a:t>ביפולארים</a:t>
                </a:r>
                <a:r>
                  <a:rPr lang="he-IL" dirty="0"/>
                  <a:t>, כך שאם </a:t>
                </a:r>
                <a:r>
                  <a:rPr lang="he-IL" dirty="0" err="1"/>
                  <a:t>בוקטור</a:t>
                </a:r>
                <a:r>
                  <a:rPr lang="he-IL" dirty="0"/>
                  <a:t> הבינארי הספרה הייתה 0 היא תהפוך ל1- ואם זה 1 לא יתבצע שינוי.</a:t>
                </a:r>
              </a:p>
              <a:p>
                <a:pPr marL="0" indent="0">
                  <a:buNone/>
                </a:pPr>
                <a:r>
                  <a:rPr lang="he-IL" dirty="0"/>
                  <a:t>לאחר שיש לנו את </a:t>
                </a:r>
                <a:r>
                  <a:rPr lang="he-IL" dirty="0" err="1"/>
                  <a:t>הוקטורים</a:t>
                </a:r>
                <a:r>
                  <a:rPr lang="he-IL" dirty="0"/>
                  <a:t> </a:t>
                </a:r>
                <a:r>
                  <a:rPr lang="he-IL" dirty="0" err="1"/>
                  <a:t>הביפולארים</a:t>
                </a:r>
                <a:r>
                  <a:rPr lang="he-IL" dirty="0"/>
                  <a:t>, נחשב את מטריצת המשקלים באמצעות כפל של </a:t>
                </a:r>
                <a:r>
                  <a:rPr lang="he-IL" dirty="0" err="1"/>
                  <a:t>הוקטורים</a:t>
                </a:r>
                <a:r>
                  <a:rPr lang="he-IL" dirty="0"/>
                  <a:t> </a:t>
                </a:r>
                <a:r>
                  <a:rPr lang="he-IL" dirty="0" err="1"/>
                  <a:t>הביפולארים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dirty="0"/>
                  <a:t> ו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A1E5671-06C9-63CA-CBF4-46F292F6E7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t="-2381" r="-11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>
            <a:extLst>
              <a:ext uri="{FF2B5EF4-FFF2-40B4-BE49-F238E27FC236}">
                <a16:creationId xmlns:a16="http://schemas.microsoft.com/office/drawing/2014/main" id="{75F71AD9-D2CF-8A63-0F16-D023B47B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9" y="4001294"/>
            <a:ext cx="581106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337597-971E-BFFE-47B4-7C64E917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יצירת הרעש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E8ECDD-9F96-8C14-7E7E-7277585B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לקחנו את </a:t>
            </a:r>
            <a:r>
              <a:rPr lang="he-IL" sz="2400" dirty="0" err="1"/>
              <a:t>הוקטורים</a:t>
            </a:r>
            <a:r>
              <a:rPr lang="he-IL" sz="2400" dirty="0"/>
              <a:t> המקוריים והגדרנו משתנה שמייצג את אחוז הרעש הרצוי. </a:t>
            </a:r>
          </a:p>
          <a:p>
            <a:pPr marL="0" indent="0">
              <a:buNone/>
            </a:pPr>
            <a:r>
              <a:rPr lang="he-IL" sz="2400" dirty="0"/>
              <a:t>לקחנו את אורך </a:t>
            </a:r>
            <a:r>
              <a:rPr lang="he-IL" sz="2400" dirty="0" err="1"/>
              <a:t>הוקטור</a:t>
            </a:r>
            <a:r>
              <a:rPr lang="he-IL" sz="2400" dirty="0"/>
              <a:t> הכפלנו באחוז הרעש הרצוי וחילקנו ב100 וכך קבענו את כמות התווים שנצטרך לשנות.</a:t>
            </a:r>
          </a:p>
          <a:p>
            <a:pPr marL="0" indent="0">
              <a:buNone/>
            </a:pPr>
            <a:r>
              <a:rPr lang="he-IL" sz="2400" dirty="0"/>
              <a:t>לאחר מכן השתמשנו בבחירה רנדומלית את מיקום הביטים שישתנו.</a:t>
            </a:r>
          </a:p>
          <a:p>
            <a:pPr marL="0" indent="0">
              <a:buNone/>
            </a:pPr>
            <a:r>
              <a:rPr lang="he-IL" sz="2400" dirty="0"/>
              <a:t>אם הביט המקורי הוא 0 הפכנו אותו ל1 ואם הוא 1 הפכנו ל0.</a:t>
            </a:r>
          </a:p>
          <a:p>
            <a:pPr marL="0" indent="0">
              <a:buNone/>
            </a:pPr>
            <a:r>
              <a:rPr lang="he-IL" sz="2400" dirty="0"/>
              <a:t>וכך למעשה יצרנו את הרעש.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9655D61-4ECA-118F-B1B1-85CB2CA4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4473293"/>
            <a:ext cx="892617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8EB81B-4DE9-9BA6-CFF4-AEF6A83C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53A50922-DF14-BC5F-96C8-1C8F0F2C6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2000" dirty="0"/>
                  <a:t>מבצעת את החיזוי הדו כיווני ברשת ה</a:t>
                </a:r>
                <a:r>
                  <a:rPr lang="en-US" sz="2000" dirty="0"/>
                  <a:t>.BAM</a:t>
                </a:r>
                <a:endParaRPr lang="he-IL" sz="2000" dirty="0"/>
              </a:p>
              <a:p>
                <a:pPr marL="0" indent="0">
                  <a:buNone/>
                </a:pPr>
                <a:r>
                  <a:rPr lang="he-IL" sz="2000" dirty="0"/>
                  <a:t>ברגע שמטריצת המשקלים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e-IL" sz="2000" dirty="0"/>
                  <a:t> מוכנה, החיזוי מתבצע עבור וקטור יחיד.</a:t>
                </a:r>
              </a:p>
              <a:p>
                <a:pPr marL="0" indent="0">
                  <a:buNone/>
                </a:pPr>
                <a:r>
                  <a:rPr lang="he-IL" sz="2000" dirty="0"/>
                  <a:t>אם מקבלים וקטור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000" dirty="0"/>
                  <a:t> היא תנבא את וקטור הפלט המתאים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sz="2000" dirty="0"/>
                  <a:t> וגם להפך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he-IL" sz="2000" dirty="0"/>
                  <a:t>כפי שהסברנו בשקופיות הקודמות התהליך מתבצע עד להתכנסות או עד שמספר </a:t>
                </a:r>
                <a:r>
                  <a:rPr lang="he-IL" sz="2000" dirty="0" err="1"/>
                  <a:t>האיטרציות</a:t>
                </a:r>
                <a:r>
                  <a:rPr lang="he-IL" sz="2000" dirty="0"/>
                  <a:t> המקסימלי מסתיים.</a:t>
                </a:r>
              </a:p>
              <a:p>
                <a:pPr marL="0" indent="0">
                  <a:buNone/>
                </a:pPr>
                <a:r>
                  <a:rPr lang="he-IL" sz="2000" dirty="0"/>
                  <a:t>הגדרנו את מידת ההתכנסות להיות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sz="2000" dirty="0"/>
                  <a:t> לאחר שקראנו שזה מתאים במודלים של חיזוי כמו רשתות נוירונים או מערכות דינמיות , כי הוא קטן מספיק כדי להבטיח תוצאות אמינות אך לא קטן מדי שיגרום לחישובים כבדים.</a:t>
                </a:r>
              </a:p>
              <a:p>
                <a:pPr marL="0" indent="0">
                  <a:buNone/>
                </a:pPr>
                <a:r>
                  <a:rPr lang="he-IL" sz="2000" dirty="0"/>
                  <a:t>את מספר </a:t>
                </a:r>
                <a:r>
                  <a:rPr lang="he-IL" sz="2000" dirty="0" err="1"/>
                  <a:t>האיטרציות</a:t>
                </a:r>
                <a:r>
                  <a:rPr lang="he-IL" sz="2000" dirty="0"/>
                  <a:t> המקסימלי לתהליך החיזוי קבענו להיות 100 (שרירותית אין ממש הסבר למה דווקא זה)</a:t>
                </a:r>
              </a:p>
            </p:txBody>
          </p:sp>
        </mc:Choice>
        <mc:Fallback xmlns="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53A50922-DF14-BC5F-96C8-1C8F0F2C6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541" r="-5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678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236E0207-E598-E86E-D121-7CD54C4BE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37" y="2028574"/>
            <a:ext cx="8272323" cy="4351338"/>
          </a:xfrm>
        </p:spPr>
      </p:pic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649399BA-BAED-5D7C-72B0-049A1807E2AE}"/>
              </a:ext>
            </a:extLst>
          </p:cNvPr>
          <p:cNvSpPr txBox="1">
            <a:spLocks/>
          </p:cNvSpPr>
          <p:nvPr/>
        </p:nvSpPr>
        <p:spPr>
          <a:xfrm>
            <a:off x="838199" y="478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e-IL" sz="2000" dirty="0"/>
              <a:t>לולאת החיזוי מבצעת חיזוי לפי </a:t>
            </a:r>
            <a:r>
              <a:rPr lang="he-IL" sz="2000" dirty="0" err="1"/>
              <a:t>הוקטור</a:t>
            </a:r>
            <a:r>
              <a:rPr lang="he-IL" sz="2000" dirty="0"/>
              <a:t> שהיא מקבלת – אם ניתן וקטור </a:t>
            </a:r>
            <a:r>
              <a:rPr lang="en-US" sz="2000" dirty="0"/>
              <a:t>x</a:t>
            </a:r>
            <a:r>
              <a:rPr lang="he-IL" sz="2000" dirty="0"/>
              <a:t> היא מחשבת את ערכי ה</a:t>
            </a:r>
            <a:r>
              <a:rPr lang="en-US" sz="2000" dirty="0"/>
              <a:t>y</a:t>
            </a:r>
            <a:r>
              <a:rPr lang="he-IL" sz="2000" dirty="0"/>
              <a:t> וההפך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2000" dirty="0"/>
              <a:t>בכל </a:t>
            </a:r>
            <a:r>
              <a:rPr lang="he-IL" sz="2000" dirty="0" err="1"/>
              <a:t>איטרציה</a:t>
            </a:r>
            <a:r>
              <a:rPr lang="he-IL" sz="2000" dirty="0"/>
              <a:t> מחשבים את </a:t>
            </a:r>
            <a:r>
              <a:rPr lang="en-US" sz="2000" dirty="0"/>
              <a:t>y new</a:t>
            </a:r>
            <a:r>
              <a:rPr lang="he-IL" sz="2000" dirty="0"/>
              <a:t> שהוא התוצאה של הפעלת הפונקציה </a:t>
            </a:r>
            <a:r>
              <a:rPr lang="he-IL" sz="2000" dirty="0" err="1"/>
              <a:t>סיגמואיד</a:t>
            </a:r>
            <a:r>
              <a:rPr lang="he-IL" sz="2000" dirty="0"/>
              <a:t> על המכפלה בין הקלט </a:t>
            </a:r>
            <a:r>
              <a:rPr lang="en-US" sz="2000" dirty="0"/>
              <a:t>x</a:t>
            </a:r>
            <a:r>
              <a:rPr lang="he-IL" sz="2000" dirty="0"/>
              <a:t> לבין מטריצת המשקלים </a:t>
            </a:r>
            <a:r>
              <a:rPr lang="en-US" sz="2000" dirty="0"/>
              <a:t>W</a:t>
            </a:r>
            <a:endParaRPr lang="he-I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2000" dirty="0"/>
              <a:t>חוזרים על הפעולה עד להתייצבות או עד שהגענו למקסימום – מה מגיע קודם לכן מבין השניים.</a:t>
            </a:r>
          </a:p>
        </p:txBody>
      </p:sp>
    </p:spTree>
    <p:extLst>
      <p:ext uri="{BB962C8B-B14F-4D97-AF65-F5344CB8AC3E}">
        <p14:creationId xmlns:p14="http://schemas.microsoft.com/office/powerpoint/2010/main" val="47008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E3B87-E2EA-5883-7488-6BD5E3DC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ללא רעש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427FD7-6731-7562-A304-8FEEA4B6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0"/>
          <a:stretch/>
        </p:blipFill>
        <p:spPr>
          <a:xfrm>
            <a:off x="465220" y="1690688"/>
            <a:ext cx="7347285" cy="458272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7995DDB-DAF1-570C-3B74-0EDFB7EC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05" y="3131429"/>
            <a:ext cx="4239217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6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01927-84B1-36BB-FE76-D53BBAFE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5% רעש</a:t>
            </a:r>
            <a:endParaRPr lang="en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45FDAE4-61C4-3653-BBDD-15FE58326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28" y="1718762"/>
            <a:ext cx="7160976" cy="4351338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0F1FDE2E-3DE6-08D5-5723-E2193FB88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36" y="2087444"/>
            <a:ext cx="437258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1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5CFD54-BE01-91D2-504B-75CDEB1F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0A6355-6012-110D-2BA9-FF62E434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BAM</a:t>
            </a:r>
            <a:r>
              <a:rPr lang="he-IL" dirty="0"/>
              <a:t>  (</a:t>
            </a:r>
            <a:r>
              <a:rPr lang="en-US" dirty="0"/>
              <a:t>(Bidirectional Associative Memory</a:t>
            </a:r>
            <a:r>
              <a:rPr lang="he-IL" dirty="0"/>
              <a:t> היא רשת זיכרון אסוציאטיבית דו כיוונית .</a:t>
            </a:r>
            <a:br>
              <a:rPr lang="en-US" dirty="0"/>
            </a:br>
            <a:r>
              <a:rPr lang="he-IL" dirty="0"/>
              <a:t>רשת נוירונים זו תוכננה לשמור קשרים בין זוגות קלט ופלט ולהחזיר את אחד מהם גם כאשר המידע פגום או חלקי.</a:t>
            </a:r>
          </a:p>
          <a:p>
            <a:r>
              <a:rPr lang="he-IL" dirty="0"/>
              <a:t>היא מסוגלת:</a:t>
            </a:r>
          </a:p>
          <a:p>
            <a:pPr marL="0" indent="0">
              <a:buNone/>
            </a:pPr>
            <a:r>
              <a:rPr lang="he-IL" dirty="0"/>
              <a:t>1. לזהות פלט מתאים לקלט מסוים</a:t>
            </a:r>
          </a:p>
          <a:p>
            <a:pPr marL="0" indent="0">
              <a:buNone/>
            </a:pPr>
            <a:r>
              <a:rPr lang="he-IL" dirty="0"/>
              <a:t>2. לשחזר קלט מתאים מפלט מסוים.</a:t>
            </a:r>
          </a:p>
        </p:txBody>
      </p:sp>
      <p:pic>
        <p:nvPicPr>
          <p:cNvPr id="2050" name="Picture 2" descr="The architecture of the Bidirectional Associative Memory (BAM), where:... |  Download Scientific Diagram">
            <a:extLst>
              <a:ext uri="{FF2B5EF4-FFF2-40B4-BE49-F238E27FC236}">
                <a16:creationId xmlns:a16="http://schemas.microsoft.com/office/drawing/2014/main" id="{C71E16F5-5CDE-F9F4-EFAD-5A050109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1" y="3834581"/>
            <a:ext cx="4917311" cy="281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76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083BDC-6181-6805-4537-F400C0A9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10% רעש</a:t>
            </a:r>
            <a:endParaRPr lang="en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4451348-F415-9391-6B2D-3948376C8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85" y="1921877"/>
            <a:ext cx="7134755" cy="4351338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21618DA-AB0D-7497-ACB8-4F6949F7C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440" y="2289052"/>
            <a:ext cx="4610864" cy="9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2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F79A5C-9F93-3855-5B85-0F66E4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20% רעש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9894836F-35EA-3AB4-647E-49C2D23EB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08" y="1921877"/>
            <a:ext cx="7046730" cy="4351338"/>
          </a:xfr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E98014ED-FC17-8962-B661-F59401E7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086" y="2290014"/>
            <a:ext cx="4395456" cy="10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92F697-D5E7-6460-4DEB-AFF45786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חזרה על המדגם 500 פעמים עם 5% רעש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EF3EF089-5BB4-9EA2-4F2E-BFF5E9496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718" y="2514472"/>
            <a:ext cx="4315427" cy="914528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042E586-5939-517C-F8EC-A148E191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5" y="2196494"/>
            <a:ext cx="6793381" cy="44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C58E05-66F3-9132-FD1B-98C10660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מסקנות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B0D6650-E506-0F8B-4280-805A34E4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ניתן לראות שהתוצאות ניבוי מקלט לפלט גבוהות יותר בכל רמות הרעש בהשוואה לניבוי מפלט לקלט.</a:t>
            </a:r>
          </a:p>
          <a:p>
            <a:r>
              <a:rPr lang="he-IL" dirty="0"/>
              <a:t>בחיזוי מקלט לפלט, העלייה ברמת הרעש גרמה לירידה גדולה באחוזי הדיוק</a:t>
            </a:r>
            <a:r>
              <a:rPr lang="en-US" dirty="0"/>
              <a:t>.</a:t>
            </a:r>
            <a:br>
              <a:rPr lang="en-US" dirty="0"/>
            </a:br>
            <a:r>
              <a:rPr lang="he-IL" dirty="0"/>
              <a:t>בחיזוי מפלט לקלט ישנה ירידה קטנה באחוזי הדיוק ככל שמעלים את רמת הרעש, אך היא לא משמעותית על התוצאה והיא עדיין נמוכה יחסית לקלט-פלט.</a:t>
            </a:r>
          </a:p>
          <a:p>
            <a:r>
              <a:rPr lang="he-IL" dirty="0"/>
              <a:t>הרצה רציפה של לולאת הניבוי הראתה עליה קטנה בדיוק הניבוי.</a:t>
            </a:r>
          </a:p>
          <a:p>
            <a:r>
              <a:rPr lang="he-IL" dirty="0"/>
              <a:t>כשהורדנו את מספר </a:t>
            </a:r>
            <a:r>
              <a:rPr lang="he-IL" dirty="0" err="1"/>
              <a:t>האיטרציות</a:t>
            </a:r>
            <a:r>
              <a:rPr lang="he-IL" dirty="0"/>
              <a:t> עד להתייצבות מ100 ל50 קיבלנו תוצאות זהות לכן ניתן להסיק שההתייצבות נקבעת על ידי מידת ההתכנסות ולא על ידי הגעה למקסימום </a:t>
            </a:r>
            <a:r>
              <a:rPr lang="he-IL" dirty="0" err="1"/>
              <a:t>האיטרציות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5784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0E22FF-9398-F0E3-4DC8-DB60325A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כישלונות</a:t>
            </a:r>
            <a:endParaRPr lang="en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4B7AE5-C867-0870-58F3-C91E4506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910" y="13536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שימוש </a:t>
            </a:r>
            <a:r>
              <a:rPr lang="en-US" dirty="0"/>
              <a:t>Threshold Bipolar</a:t>
            </a:r>
            <a:r>
              <a:rPr lang="he-IL" dirty="0"/>
              <a:t> במקום בפונקציית </a:t>
            </a:r>
            <a:r>
              <a:rPr lang="he-IL" dirty="0" err="1"/>
              <a:t>סיגמואיד</a:t>
            </a:r>
            <a:r>
              <a:rPr lang="he-IL" dirty="0"/>
              <a:t> גרם לכישלון בחיזוי הדו כיווני ולהצלחה בכיוון אחד בלבד. </a:t>
            </a:r>
            <a:br>
              <a:rPr lang="en-US" dirty="0"/>
            </a:br>
            <a:r>
              <a:rPr lang="en-US" dirty="0"/>
              <a:t>Threshold Bipolar</a:t>
            </a:r>
            <a:r>
              <a:rPr lang="he-IL" dirty="0"/>
              <a:t> היא אינה רציפה, בעלת רגישות גבוהה לרעש ולא מספקת קרבה, אלא קובעת באופן חד משמעי מה שיכול להוביל לתוצאות שגויות.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2CC78F-27AD-2253-69CF-A088920D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3161784"/>
            <a:ext cx="586821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278DD6-9F99-C90C-36FC-F3488A34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ביבליוגרפיה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D69A83-9FCB-7974-0CC2-3619834A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https://en.wikipedia.org/wiki/Bidirectional_associative_memory</a:t>
            </a:r>
            <a:endParaRPr lang="he-IL" dirty="0"/>
          </a:p>
          <a:p>
            <a:r>
              <a:rPr lang="en-US" dirty="0">
                <a:hlinkClick r:id="rId3"/>
              </a:rPr>
              <a:t>https://dl.matlabyar.com/siavash/Neural%20Network/Book/Fausett%20L.-Fundamentals%20of%20Neural%20Networks_%20Architectures,%20Algorithms,%20and%20Applications%20(1994).pdf</a:t>
            </a:r>
            <a:br>
              <a:rPr lang="en-US" dirty="0"/>
            </a:br>
            <a:r>
              <a:rPr lang="he-IL"/>
              <a:t>החל מעמוד 154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334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54E5E2-A943-0396-8681-BA3E7DA6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cs typeface="+mn-cs"/>
              </a:rPr>
              <a:t>היסטוריה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5B5533-7D8E-E0A1-3778-FE850D08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BAM</a:t>
            </a:r>
            <a:r>
              <a:rPr lang="he-IL" dirty="0"/>
              <a:t> פותחה על ידי ברט קוסקו בשנת 1988 והיא פיתוח של מודל </a:t>
            </a:r>
            <a:r>
              <a:rPr lang="en-US" dirty="0"/>
              <a:t>Hopfield</a:t>
            </a:r>
            <a:r>
              <a:rPr lang="he-IL" dirty="0"/>
              <a:t> של זיכרון אסוציאטיבי. זוהי בעצם הרחבה של המודל על ידי יצירת מערכת שבה הזיכרון מאוחסן בזוגות, כך שזוג קלט אחד משמש לשחזור השני וההפך.</a:t>
            </a:r>
            <a:br>
              <a:rPr lang="en-US" dirty="0"/>
            </a:br>
            <a:r>
              <a:rPr lang="he-IL" dirty="0"/>
              <a:t>ההבדל המשמעותי הוא שברשת </a:t>
            </a:r>
            <a:r>
              <a:rPr lang="en-US" dirty="0"/>
              <a:t>BAM</a:t>
            </a:r>
            <a:r>
              <a:rPr lang="he-IL" dirty="0"/>
              <a:t> המשקלים הם דו כיוונים </a:t>
            </a:r>
            <a:r>
              <a:rPr lang="he-IL" dirty="0" err="1"/>
              <a:t>וסימטרים</a:t>
            </a:r>
            <a:r>
              <a:rPr lang="he-IL" dirty="0"/>
              <a:t> וזה מה שמאפשר אחסון ושחזור בצורה הדדית.</a:t>
            </a:r>
          </a:p>
          <a:p>
            <a:pPr marL="0" indent="0">
              <a:buNone/>
            </a:pPr>
            <a:r>
              <a:rPr lang="en-US" dirty="0"/>
              <a:t>BAM</a:t>
            </a:r>
            <a:r>
              <a:rPr lang="he-IL" dirty="0"/>
              <a:t> הייתה בין המודלים הראשונים שהראו איך רשתות עצביות יכולות לשמש לזיכרון אסוציאטיבי דו כיווני.</a:t>
            </a:r>
          </a:p>
          <a:p>
            <a:pPr marL="0" indent="0">
              <a:buNone/>
            </a:pPr>
            <a:r>
              <a:rPr lang="he-IL" dirty="0"/>
              <a:t>היא פותחה מתוך הרצון לשפר את שיטת האחסון והשחזור של דפוסים ועוררה עניין רב בקרב חוקרים.</a:t>
            </a:r>
            <a:endParaRPr lang="en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4791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50C1D9-79D9-5AAF-5229-A75E8086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מבנה הרשת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C532395-860A-8ED6-6ED8-603E80902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6751" y="1690688"/>
                <a:ext cx="11078497" cy="4552796"/>
              </a:xfrm>
            </p:spPr>
            <p:txBody>
              <a:bodyPr>
                <a:normAutofit/>
              </a:bodyPr>
              <a:lstStyle/>
              <a:p>
                <a:r>
                  <a:rPr lang="he-IL" dirty="0"/>
                  <a:t>הרשת מורכבת משתי שכבות: </a:t>
                </a:r>
              </a:p>
              <a:p>
                <a:r>
                  <a:rPr lang="he-IL" dirty="0"/>
                  <a:t>שכבת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dirty="0"/>
                  <a:t> מייצגת את </a:t>
                </a:r>
                <a:r>
                  <a:rPr lang="he-IL" dirty="0" err="1"/>
                  <a:t>וקטורי</a:t>
                </a:r>
                <a:r>
                  <a:rPr lang="he-IL" dirty="0"/>
                  <a:t> הקלט.</a:t>
                </a:r>
              </a:p>
              <a:p>
                <a:r>
                  <a:rPr lang="he-IL" dirty="0"/>
                  <a:t>שכבת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 מייצגת את </a:t>
                </a:r>
                <a:r>
                  <a:rPr lang="he-IL" dirty="0" err="1"/>
                  <a:t>וקטורי</a:t>
                </a:r>
                <a:r>
                  <a:rPr lang="he-IL" dirty="0"/>
                  <a:t> הפלט.</a:t>
                </a:r>
              </a:p>
              <a:p>
                <a:r>
                  <a:rPr lang="he-IL" dirty="0"/>
                  <a:t>מטריצת משקלים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e-IL" dirty="0"/>
                  <a:t> מחברת בין שכבת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dirty="0"/>
                  <a:t> לשכבת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.</a:t>
                </a:r>
              </a:p>
              <a:p>
                <a:r>
                  <a:rPr lang="he-IL" dirty="0"/>
                  <a:t>המשקל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he-IL" dirty="0"/>
                  <a:t> מייצג את עוצמת הקשר בין הנוירון ה-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בשכבת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dirty="0"/>
                  <a:t> לבין הנוירון ה-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בשכבת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. </a:t>
                </a:r>
              </a:p>
              <a:p>
                <a:r>
                  <a:rPr lang="he-IL" dirty="0"/>
                  <a:t>המטריצה </a:t>
                </a:r>
                <a:r>
                  <a:rPr lang="he-IL" dirty="0" err="1"/>
                  <a:t>הטרנספוזית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e-IL" dirty="0"/>
                  <a:t>  משמשת לחישוב הערכים בכיוון ההפוך- משכבת </a:t>
                </a:r>
                <a:r>
                  <a:rPr lang="en-US" dirty="0"/>
                  <a:t>Y</a:t>
                </a:r>
                <a:r>
                  <a:rPr lang="he-IL" dirty="0"/>
                  <a:t> לשכבת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C532395-860A-8ED6-6ED8-603E80902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6751" y="1690688"/>
                <a:ext cx="11078497" cy="4552796"/>
              </a:xfrm>
              <a:blipFill>
                <a:blip r:embed="rId2"/>
                <a:stretch>
                  <a:fillRect l="-1705" t="-2276" r="-9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0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B1B22D-6E76-12F7-9DBB-F0711357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מטריצת המשקלים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F308F17-D4F5-FDEB-ED2F-129B89524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2000" dirty="0"/>
                  <a:t>מטריצת המשקלים היא מטריצה שמציגה את הקשרים בין שכבת ה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sz="2000" dirty="0"/>
                  <a:t> לשכבת ה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he-IL" sz="2000" dirty="0"/>
              </a:p>
              <a:p>
                <a:pPr marL="0" indent="0">
                  <a:buNone/>
                </a:pPr>
                <a:r>
                  <a:rPr lang="he-IL" sz="2000" dirty="0"/>
                  <a:t>כאשר אורך הקלט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sz="2000" dirty="0"/>
                  <a:t>)</a:t>
                </a:r>
                <a:r>
                  <a:rPr lang="en-US" sz="2000" dirty="0"/>
                  <a:t> </a:t>
                </a:r>
                <a:r>
                  <a:rPr lang="he-IL" sz="2000" dirty="0"/>
                  <a:t> מהווה את מספר השורות ואורך הפלט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sz="2000" dirty="0"/>
                  <a:t>) את העמודות.</a:t>
                </a:r>
              </a:p>
              <a:p>
                <a:pPr marL="0" indent="0">
                  <a:buNone/>
                </a:pPr>
                <a:endParaRPr lang="he-IL" sz="2000" dirty="0"/>
              </a:p>
              <a:p>
                <a:pPr marL="0" indent="0">
                  <a:buNone/>
                </a:pPr>
                <a:r>
                  <a:rPr lang="he-IL" sz="2000" dirty="0"/>
                  <a:t>חישוב המטריצה מתבצע באמצעות מכפלה בין זוגות קלט ופלט </a:t>
                </a:r>
                <a:r>
                  <a:rPr lang="he-IL" sz="2000" dirty="0" err="1"/>
                  <a:t>ביפולארים</a:t>
                </a:r>
                <a:r>
                  <a:rPr lang="he-IL" sz="2000" dirty="0"/>
                  <a:t> (1</a:t>
                </a:r>
                <a:r>
                  <a:rPr lang="en-US" sz="2000" dirty="0"/>
                  <a:t>,</a:t>
                </a:r>
                <a:r>
                  <a:rPr lang="he-IL" sz="2000" dirty="0"/>
                  <a:t>1-)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nary>
                  </m:oMath>
                </a14:m>
                <a:r>
                  <a:rPr lang="he-IL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e-IL" sz="2000" dirty="0"/>
                  <a:t>- זוגות הקלט –פלט.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sz="2000" dirty="0"/>
                  <a:t>- וקטור הקלט </a:t>
                </a:r>
                <a:r>
                  <a:rPr lang="he-IL" sz="2000" dirty="0" err="1"/>
                  <a:t>הביפולארי</a:t>
                </a:r>
                <a:r>
                  <a:rPr lang="he-IL" sz="2000" dirty="0"/>
                  <a:t> עבור זוג האימון </a:t>
                </a:r>
                <a14:m>
                  <m:oMath xmlns:m="http://schemas.openxmlformats.org/officeDocument/2006/math">
                    <m:r>
                      <a:rPr lang="he-IL" sz="2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he-IL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sz="2000" dirty="0"/>
                  <a:t> וקטור הפלט </a:t>
                </a:r>
                <a:r>
                  <a:rPr lang="he-IL" sz="2000" dirty="0" err="1"/>
                  <a:t>הביפולארי</a:t>
                </a:r>
                <a:r>
                  <a:rPr lang="he-IL" sz="2000" dirty="0"/>
                  <a:t> עבור זוג האימון </a:t>
                </a:r>
                <a14:m>
                  <m:oMath xmlns:m="http://schemas.openxmlformats.org/officeDocument/2006/math">
                    <m:r>
                      <a:rPr lang="he-IL" sz="200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he-IL" sz="2000" dirty="0"/>
              </a:p>
              <a:p>
                <a:pPr marL="0" indent="0">
                  <a:buNone/>
                </a:pPr>
                <a:endParaRPr lang="he-IL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F308F17-D4F5-FDEB-ED2F-129B89524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 r="-5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77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1528C5-9CFF-FA87-6BA8-9AC0C3AB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שלבי העדכון- עדכון שכבת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Y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על בסיס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X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8F1F97-187B-3569-4C2B-82AB2B517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מחשבים את</a:t>
                </a:r>
                <a:r>
                  <a:rPr lang="en-US" dirty="0"/>
                  <a:t> </a:t>
                </a:r>
                <a:r>
                  <a:rPr lang="he-IL" dirty="0"/>
                  <a:t> 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he-IL" dirty="0"/>
                  <a:t> שזה הכניסות</a:t>
                </a:r>
                <a:r>
                  <a:rPr lang="en-US" dirty="0"/>
                  <a:t> </a:t>
                </a:r>
                <a:r>
                  <a:rPr lang="he-IL" dirty="0"/>
                  <a:t>אל שכבת ה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לוקחים את הערכים בשכבת ה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e-IL" dirty="0"/>
                  <a:t> ומכפילים במטריצת המשקלים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he-IL" dirty="0"/>
              </a:p>
              <a:p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לוקחים את 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</m:oMath>
                </a14:m>
                <a:r>
                  <a:rPr lang="he-IL" dirty="0"/>
                  <a:t> ומעבירים אותם דרך פונקציית האקטיבציה.</a:t>
                </a:r>
              </a:p>
              <a:p>
                <a:pPr marL="0" indent="0">
                  <a:buNone/>
                </a:pPr>
                <a:r>
                  <a:rPr lang="he-IL" dirty="0"/>
                  <a:t>אנחנו השתמשנו בפונקציית האקטיבציה </a:t>
                </a:r>
                <a:r>
                  <a:rPr lang="he-IL" dirty="0" err="1"/>
                  <a:t>סיגמואיד</a:t>
                </a: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B8F1F97-187B-3569-4C2B-82AB2B517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 r="-11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3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BD16BA-A454-5038-B782-DA100F28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פונקציית האקטיבציה </a:t>
            </a:r>
            <a:r>
              <a:rPr lang="he-IL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סיגמואיד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EF1CC32-382D-D08A-C5AD-D72F87AAD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aseline="-25000" dirty="0"/>
                  <a:t>הפונקציה מעגלת את הערכים למספרים בין 0 ל 1 לפי ערך סף שמגדירים – אנחנו הגדרנו 0.5.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e-IL" i="1" baseline="-250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he-IL" i="1" baseline="-2500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e-IL" i="1" baseline="-25000" smtClean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he-IL" i="1" baseline="-250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i="1" baseline="-2500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he-IL" i="1" baseline="-250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e-IL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he-IL" baseline="-25000" dirty="0"/>
              </a:p>
              <a:p>
                <a:pPr marL="0" indent="0">
                  <a:buNone/>
                </a:pPr>
                <a:endParaRPr lang="en-US" baseline="-25000" dirty="0"/>
              </a:p>
              <a:p>
                <a:pPr marL="0" indent="0">
                  <a:buNone/>
                </a:pPr>
                <a:r>
                  <a:rPr lang="he-IL" baseline="-25000" dirty="0"/>
                  <a:t>היא ממפה ערכים רציפים ומחליטה אם להפעיל נוירון כאשר הוא קרוב ל1 או להשאיר אותו כבוי כאשר הוא קרוב 0</a:t>
                </a:r>
              </a:p>
              <a:p>
                <a:pPr marL="0" indent="0">
                  <a:buNone/>
                </a:pPr>
                <a:r>
                  <a:rPr lang="he-IL" baseline="-25000" dirty="0"/>
                  <a:t>זה מה שמאפשר להבין עד כמה פעיל כל נוירון והיא גם מונעת גדילה או ירידה לא מבוקרת על ידי הגבלת הפלט לטווח קבוע.</a:t>
                </a:r>
              </a:p>
              <a:p>
                <a:pPr marL="0" indent="0">
                  <a:buNone/>
                </a:pPr>
                <a:endParaRPr lang="he-IL" baseline="-25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EF1CC32-382D-D08A-C5AD-D72F87AAD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C4C2A17F-F144-F2B0-190D-DA00A7B1C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62" y="4412783"/>
            <a:ext cx="6148476" cy="11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36B4C8-7B33-670C-D45D-E324CC43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 שני – עדכון שכבת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X</a:t>
            </a:r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 על בסיס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Y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C01300D-0578-3C99-B042-99BD832D2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dirty="0"/>
                  <a:t>מחשבים את ה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לשכבת ה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לוקחים וקטור כלשהו (יחיד) בכל פעם משכבת ה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 ומכפילים אותו במטריצת המשקלים ההפוכה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e-IL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</m:oMath>
                </a14:m>
                <a:r>
                  <a:rPr lang="he-IL" dirty="0"/>
                  <a:t> מעבירים דרך פונקציית האקטיבציה (</a:t>
                </a:r>
                <a:r>
                  <a:rPr lang="he-IL" dirty="0" err="1"/>
                  <a:t>סיגמואיד</a:t>
                </a:r>
                <a:r>
                  <a:rPr lang="he-IL" dirty="0"/>
                  <a:t>)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C01300D-0578-3C99-B042-99BD832D2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381" r="-11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8F7739-8F23-4A93-529E-37CAF806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שלב שלישי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482A22-3499-2887-F8B8-B03C473C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לאחר עדכון 2 השכבות הרשת בודקת אם הערכים בשכבות </a:t>
            </a:r>
            <a:r>
              <a:rPr lang="en-US" dirty="0"/>
              <a:t>X</a:t>
            </a:r>
            <a:r>
              <a:rPr lang="he-IL" dirty="0"/>
              <a:t> ו</a:t>
            </a:r>
            <a:r>
              <a:rPr lang="en-US" dirty="0"/>
              <a:t>Y</a:t>
            </a:r>
            <a:r>
              <a:rPr lang="he-IL" dirty="0"/>
              <a:t> התייצבו,</a:t>
            </a:r>
          </a:p>
          <a:p>
            <a:pPr marL="0" indent="0">
              <a:buNone/>
            </a:pPr>
            <a:r>
              <a:rPr lang="he-IL" dirty="0"/>
              <a:t>אם כן התהליך נעצר.</a:t>
            </a:r>
          </a:p>
          <a:p>
            <a:pPr marL="0" indent="0">
              <a:buNone/>
            </a:pPr>
            <a:r>
              <a:rPr lang="he-IL" dirty="0"/>
              <a:t>אחרת, ממשיכים לעוד </a:t>
            </a:r>
            <a:r>
              <a:rPr lang="he-IL" dirty="0" err="1"/>
              <a:t>איטרציה</a:t>
            </a:r>
            <a:r>
              <a:rPr lang="he-IL" dirty="0"/>
              <a:t> על השכבות הלא מיוצבות.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מטרת התהליך היא לאפשר לכל שכבה לעדכן את השנייה בהתאם למצב הנוכחי עד ששני הצדדים מתייצבים.</a:t>
            </a:r>
          </a:p>
        </p:txBody>
      </p:sp>
    </p:spTree>
    <p:extLst>
      <p:ext uri="{BB962C8B-B14F-4D97-AF65-F5344CB8AC3E}">
        <p14:creationId xmlns:p14="http://schemas.microsoft.com/office/powerpoint/2010/main" val="5716684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1220</Words>
  <Application>Microsoft Office PowerPoint</Application>
  <PresentationFormat>מסך רחב</PresentationFormat>
  <Paragraphs>114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ערכת נושא Office</vt:lpstr>
      <vt:lpstr>רשת BAM</vt:lpstr>
      <vt:lpstr>רקע</vt:lpstr>
      <vt:lpstr>היסטוריה</vt:lpstr>
      <vt:lpstr>מבנה הרשת</vt:lpstr>
      <vt:lpstr>מטריצת המשקלים</vt:lpstr>
      <vt:lpstr>שלבי העדכון- עדכון שכבת Y על בסיס X</vt:lpstr>
      <vt:lpstr>פונקציית האקטיבציה סיגמואיד</vt:lpstr>
      <vt:lpstr>שלב שני – עדכון שכבת X על בסיס Y</vt:lpstr>
      <vt:lpstr>שלב שלישי </vt:lpstr>
      <vt:lpstr>יתרונות וחסרונות</vt:lpstr>
      <vt:lpstr>אלגוריתם</vt:lpstr>
      <vt:lpstr>יישום בפרויקט</vt:lpstr>
      <vt:lpstr>מצגת של PowerPoint‏</vt:lpstr>
      <vt:lpstr>ייצוג ביפולארי</vt:lpstr>
      <vt:lpstr>יצירת הרעש</vt:lpstr>
      <vt:lpstr>predict</vt:lpstr>
      <vt:lpstr>מצגת של PowerPoint‏</vt:lpstr>
      <vt:lpstr>ללא רעש</vt:lpstr>
      <vt:lpstr>5% רעש</vt:lpstr>
      <vt:lpstr>10% רעש</vt:lpstr>
      <vt:lpstr>20% רעש</vt:lpstr>
      <vt:lpstr>חזרה על המדגם 500 פעמים עם 5% רעש</vt:lpstr>
      <vt:lpstr>מסקנות</vt:lpstr>
      <vt:lpstr>כישלונות</vt:lpstr>
      <vt:lpstr>ביבליוגרפיה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סרי</dc:creator>
  <cp:lastModifiedBy>עמית דנינו</cp:lastModifiedBy>
  <cp:revision>18</cp:revision>
  <dcterms:created xsi:type="dcterms:W3CDTF">2025-01-19T10:11:16Z</dcterms:created>
  <dcterms:modified xsi:type="dcterms:W3CDTF">2025-01-21T14:03:18Z</dcterms:modified>
</cp:coreProperties>
</file>