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3"/>
  </p:notesMasterIdLst>
  <p:sldIdLst>
    <p:sldId id="256" r:id="rId2"/>
    <p:sldId id="271" r:id="rId3"/>
    <p:sldId id="272" r:id="rId4"/>
    <p:sldId id="266" r:id="rId5"/>
    <p:sldId id="258" r:id="rId6"/>
    <p:sldId id="269" r:id="rId7"/>
    <p:sldId id="259" r:id="rId8"/>
    <p:sldId id="270" r:id="rId9"/>
    <p:sldId id="262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67839" autoAdjust="0"/>
  </p:normalViewPr>
  <p:slideViewPr>
    <p:cSldViewPr snapToGrid="0">
      <p:cViewPr varScale="1">
        <p:scale>
          <a:sx n="55" d="100"/>
          <a:sy n="55" d="100"/>
        </p:scale>
        <p:origin x="161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7B81842-9F5C-4BDA-A9F6-A4CF703709EB}" type="datetimeFigureOut">
              <a:rPr lang="he-IL" smtClean="0"/>
              <a:t>א'/תמוז/תשפ"ב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F8E88BA9-A9DD-48AB-89D4-0F57FC31EC0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684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8BA9-A9DD-48AB-89D4-0F57FC31EC07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0839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8BA9-A9DD-48AB-89D4-0F57FC31EC07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32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8BA9-A9DD-48AB-89D4-0F57FC31EC07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3584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100" b="0" i="0" u="none" strike="noStrike" baseline="0" dirty="0">
              <a:solidFill>
                <a:srgbClr val="000000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8BA9-A9DD-48AB-89D4-0F57FC31EC07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7714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T"/>
              </a:rPr>
              <a:t>the indicator function aggregator summarizes a set of one-hot encoded cell-types in a niche to a vector with binary elements that indicate the presence of each cell-type in the niche. 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8BA9-A9DD-48AB-89D4-0F57FC31EC07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92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8BA9-A9DD-48AB-89D4-0F57FC31EC07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7120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600" b="0" i="0" u="none" strike="noStrike" baseline="0" dirty="0">
                <a:solidFill>
                  <a:srgbClr val="000000"/>
                </a:solidFill>
                <a:latin typeface="ArialMT"/>
              </a:rPr>
              <a:t>with further increasing neighborhood sizes, the prediction performance drops again to the level of nonspatial models, indicating that the spatial effect is not simply due to overfitting to images.</a:t>
            </a:r>
          </a:p>
          <a:p>
            <a:pPr algn="l"/>
            <a:r>
              <a:rPr lang="en-US" sz="1600" b="0" i="0" u="none" strike="noStrike" baseline="0" dirty="0">
                <a:latin typeface="ArialMT"/>
              </a:rPr>
              <a:t>The NCEMs outperformed non-spatial baseline models</a:t>
            </a:r>
            <a:endParaRPr lang="he-IL" sz="1600" dirty="0"/>
          </a:p>
          <a:p>
            <a:pPr algn="l" rtl="0"/>
            <a:endParaRPr lang="en-US" sz="16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pPr algn="l" rtl="0"/>
            <a:endParaRPr lang="en-US" sz="16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pPr algn="l" rtl="0"/>
            <a:endParaRPr lang="en-US" sz="1600" b="0" i="0" u="none" strike="noStrike" baseline="0" dirty="0">
              <a:solidFill>
                <a:srgbClr val="000000"/>
              </a:solidFill>
              <a:latin typeface="ArialMT"/>
            </a:endParaRP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8BA9-A9DD-48AB-89D4-0F57FC31EC07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2084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8BA9-A9DD-48AB-89D4-0F57FC31EC07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4241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8BA9-A9DD-48AB-89D4-0F57FC31EC07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182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9501-BC0C-4F93-A115-325B8E8246AC}" type="datetimeFigureOut">
              <a:rPr lang="he-IL" smtClean="0"/>
              <a:t>א'/תמוז/תשפ"ב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D1D2-A3C0-44DA-B7FA-0BD20BB3051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2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9501-BC0C-4F93-A115-325B8E8246AC}" type="datetimeFigureOut">
              <a:rPr lang="he-IL" smtClean="0"/>
              <a:t>א'/תמוז/תשפ"ב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D1D2-A3C0-44DA-B7FA-0BD20BB305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246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9501-BC0C-4F93-A115-325B8E8246AC}" type="datetimeFigureOut">
              <a:rPr lang="he-IL" smtClean="0"/>
              <a:t>א'/תמוז/תשפ"ב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D1D2-A3C0-44DA-B7FA-0BD20BB305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80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9501-BC0C-4F93-A115-325B8E8246AC}" type="datetimeFigureOut">
              <a:rPr lang="he-IL" smtClean="0"/>
              <a:t>א'/תמוז/תשפ"ב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D1D2-A3C0-44DA-B7FA-0BD20BB305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624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9501-BC0C-4F93-A115-325B8E8246AC}" type="datetimeFigureOut">
              <a:rPr lang="he-IL" smtClean="0"/>
              <a:t>א'/תמוז/תשפ"ב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D1D2-A3C0-44DA-B7FA-0BD20BB30516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61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9501-BC0C-4F93-A115-325B8E8246AC}" type="datetimeFigureOut">
              <a:rPr lang="he-IL" smtClean="0"/>
              <a:t>א'/תמוז/תשפ"ב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D1D2-A3C0-44DA-B7FA-0BD20BB305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64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9501-BC0C-4F93-A115-325B8E8246AC}" type="datetimeFigureOut">
              <a:rPr lang="he-IL" smtClean="0"/>
              <a:t>א'/תמוז/תשפ"ב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D1D2-A3C0-44DA-B7FA-0BD20BB305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014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9501-BC0C-4F93-A115-325B8E8246AC}" type="datetimeFigureOut">
              <a:rPr lang="he-IL" smtClean="0"/>
              <a:t>א'/תמוז/תשפ"ב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D1D2-A3C0-44DA-B7FA-0BD20BB305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795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9501-BC0C-4F93-A115-325B8E8246AC}" type="datetimeFigureOut">
              <a:rPr lang="he-IL" smtClean="0"/>
              <a:t>א'/תמוז/תשפ"ב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D1D2-A3C0-44DA-B7FA-0BD20BB305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62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309501-BC0C-4F93-A115-325B8E8246AC}" type="datetimeFigureOut">
              <a:rPr lang="he-IL" smtClean="0"/>
              <a:t>א'/תמוז/תשפ"ב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0AD1D2-A3C0-44DA-B7FA-0BD20BB305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97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9501-BC0C-4F93-A115-325B8E8246AC}" type="datetimeFigureOut">
              <a:rPr lang="he-IL" smtClean="0"/>
              <a:t>א'/תמוז/תשפ"ב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D1D2-A3C0-44DA-B7FA-0BD20BB305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855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309501-BC0C-4F93-A115-325B8E8246AC}" type="datetimeFigureOut">
              <a:rPr lang="he-IL" smtClean="0"/>
              <a:t>א'/תמוז/תשפ"ב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0AD1D2-A3C0-44DA-B7FA-0BD20BB30516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rxiv.org/content/10.1101/2021.07.11.451750v1.full.pdf" TargetMode="External"/><Relationship Id="rId2" Type="http://schemas.openxmlformats.org/officeDocument/2006/relationships/hyperlink" Target="https://www.molecular-machines.com/solutions/spatial-transcriptom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hanacademy.org/science/ap-biology/cell-communication-and-cell-cycle/signal-transduction/a/signal-percep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B58A-AD12-E1C0-6C02-3C326498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32" y="490715"/>
            <a:ext cx="11120284" cy="2387600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/>
              <a:t>Learning Cell Communication From Spatial Graphs of Cells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3065C-E74F-9713-F30E-0492E8FD7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016181" cy="697438"/>
          </a:xfrm>
        </p:spPr>
        <p:txBody>
          <a:bodyPr>
            <a:normAutofit/>
          </a:bodyPr>
          <a:lstStyle/>
          <a:p>
            <a:pPr rtl="0"/>
            <a:r>
              <a:rPr lang="en-US" sz="2800" dirty="0"/>
              <a:t>David S. Fischer, Anna C. </a:t>
            </a:r>
            <a:r>
              <a:rPr lang="en-US" sz="2800" dirty="0" err="1"/>
              <a:t>Schaar</a:t>
            </a:r>
            <a:r>
              <a:rPr lang="en-US" sz="2800" dirty="0"/>
              <a:t>, Fabian J. Theis</a:t>
            </a:r>
            <a:endParaRPr lang="he-IL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3B192-43B0-A791-C5B4-F93EE9810BC9}"/>
              </a:ext>
            </a:extLst>
          </p:cNvPr>
          <p:cNvSpPr txBox="1"/>
          <p:nvPr/>
        </p:nvSpPr>
        <p:spPr>
          <a:xfrm>
            <a:off x="1179871" y="4856976"/>
            <a:ext cx="167065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Amit Damri</a:t>
            </a:r>
            <a:endParaRPr lang="he-IL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2E159-DC08-0B60-B6CF-E6B9C350DA39}"/>
              </a:ext>
            </a:extLst>
          </p:cNvPr>
          <p:cNvSpPr txBox="1"/>
          <p:nvPr/>
        </p:nvSpPr>
        <p:spPr>
          <a:xfrm flipH="1">
            <a:off x="1179871" y="5619351"/>
            <a:ext cx="551497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Data Science in Cell Imaging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780106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29FCEF4F-B3D6-DD6F-03F6-B9993C67FC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b="6250"/>
          <a:stretch/>
        </p:blipFill>
        <p:spPr>
          <a:xfrm>
            <a:off x="-3155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C77061-B0A0-BBD9-E83E-968348B01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218" y="344932"/>
            <a:ext cx="10058400" cy="3268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you, Questions?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8881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28D6-067A-EC25-3127-D807A1D3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2D3B4-FA22-19C6-4CA6-0415AF9BC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1. </a:t>
            </a:r>
            <a:r>
              <a:rPr lang="en-US" dirty="0">
                <a:hlinkClick r:id="rId2"/>
              </a:rPr>
              <a:t>https://www.molecular-machines.com/solutions/spatial-transcriptomics</a:t>
            </a:r>
            <a:endParaRPr lang="en-US" dirty="0"/>
          </a:p>
          <a:p>
            <a:pPr algn="l" rtl="0"/>
            <a:r>
              <a:rPr lang="en-US" dirty="0"/>
              <a:t>2. </a:t>
            </a:r>
            <a:r>
              <a:rPr lang="en-US" dirty="0">
                <a:hlinkClick r:id="rId3"/>
              </a:rPr>
              <a:t>https://www.biorxiv.org/content/10.1101/2021.07.11.451750v1.full.pdf</a:t>
            </a:r>
            <a:endParaRPr lang="en-US" dirty="0"/>
          </a:p>
          <a:p>
            <a:pPr algn="l" rtl="0"/>
            <a:r>
              <a:rPr lang="en-US" dirty="0"/>
              <a:t>3. </a:t>
            </a:r>
            <a:r>
              <a:rPr lang="en-US" dirty="0">
                <a:hlinkClick r:id="rId4"/>
              </a:rPr>
              <a:t>https://www.khanacademy.org/science/ap-biology/cell-communication-and-cell-cycle/signal-transduction/a/signal-perception</a:t>
            </a:r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2101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D5C9-6925-3C42-2CC7-F8A3C7D8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Neural Network</a:t>
            </a:r>
            <a:endParaRPr lang="he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297431-EBC5-362D-0600-D956FFE4B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4427" y="1846263"/>
            <a:ext cx="9223471" cy="4022725"/>
          </a:xfrm>
        </p:spPr>
      </p:pic>
    </p:spTree>
    <p:extLst>
      <p:ext uri="{BB962C8B-B14F-4D97-AF65-F5344CB8AC3E}">
        <p14:creationId xmlns:p14="http://schemas.microsoft.com/office/powerpoint/2010/main" val="299684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5AA9-4006-1952-465B-DB2D6F3F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Methods &amp; Limitations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6B76F-BA5D-0EE9-7F0C-AF8F45E01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/>
              <a:t>2 main assumptions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400" dirty="0"/>
              <a:t>Co-occurrence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400" dirty="0"/>
              <a:t>Gene expression</a:t>
            </a:r>
          </a:p>
          <a:p>
            <a:pPr marL="201168" lvl="1" indent="0" algn="l" rtl="0">
              <a:buNone/>
            </a:pPr>
            <a:endParaRPr lang="en-US" dirty="0"/>
          </a:p>
          <a:p>
            <a:pPr marL="201168" lvl="1" indent="0" algn="l" rtl="0">
              <a:buNone/>
            </a:pPr>
            <a:endParaRPr lang="en-US" dirty="0"/>
          </a:p>
        </p:txBody>
      </p:sp>
      <p:pic>
        <p:nvPicPr>
          <p:cNvPr id="4" name="Picture 2" descr="Stages of signal transduction: ligand-receptor binding, signal relay, response.&#10;&#10;This article focuses on the first stage (signal reception).">
            <a:extLst>
              <a:ext uri="{FF2B5EF4-FFF2-40B4-BE49-F238E27FC236}">
                <a16:creationId xmlns:a16="http://schemas.microsoft.com/office/drawing/2014/main" id="{052B2C8C-157F-EE27-4565-46C65DDF9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500" y="2386811"/>
            <a:ext cx="5122719" cy="34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01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F051-F193-2B0B-99A8-9309EC6C3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0" i="0" u="none" strike="noStrike" baseline="0" dirty="0"/>
              <a:t>Node-Centric Expression Model (NCEM)</a:t>
            </a:r>
            <a:endParaRPr lang="he-IL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83C2A-72FC-5311-B20B-2A63EEAA5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812889"/>
            <a:ext cx="11353800" cy="1781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28EC91-0185-D8CB-A224-444172555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550" y="3594064"/>
            <a:ext cx="49149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5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C626-C21A-B51F-F643-8CBABA02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NCEM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951611-ED71-E528-95C4-DD68EA914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2683292"/>
            <a:ext cx="111537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2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A027-4042-C485-E0AD-CABCF7EC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8C0C0-3179-5DFF-2C27-87673A093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/>
              <a:t>Image-structured data from molecular profiling assays</a:t>
            </a:r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/>
              <a:t>5 datasets</a:t>
            </a:r>
          </a:p>
          <a:p>
            <a:pPr lvl="1" algn="l" rtl="0">
              <a:buFont typeface="Wingdings" panose="05000000000000000000" pitchFamily="2" charset="2"/>
              <a:buChar char="v"/>
            </a:pPr>
            <a:r>
              <a:rPr lang="en-US" sz="2600" dirty="0"/>
              <a:t>MERFISH, MIBI-TOF, chip cytometry, etc.</a:t>
            </a:r>
          </a:p>
        </p:txBody>
      </p:sp>
    </p:spTree>
    <p:extLst>
      <p:ext uri="{BB962C8B-B14F-4D97-AF65-F5344CB8AC3E}">
        <p14:creationId xmlns:p14="http://schemas.microsoft.com/office/powerpoint/2010/main" val="21542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A8F4-6CFB-78A6-77D8-4E32DE02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NCEM - Results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F8115-5A7F-C3FC-3075-B2DEF6D39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43" y="1810431"/>
            <a:ext cx="11664114" cy="27243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088E78-2F34-A9E7-6E4A-820A39403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21" y="4607900"/>
            <a:ext cx="9924585" cy="171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1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F6F5-2D0A-5A5F-9882-96A4B33A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NCEM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6CF2C-38D7-41BA-1835-D69780B55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Wingdings" panose="05000000000000000000" pitchFamily="2" charset="2"/>
              <a:buChar char="v"/>
            </a:pPr>
            <a:r>
              <a:rPr lang="en-US" sz="2800" dirty="0"/>
              <a:t>Higher order interactions</a:t>
            </a:r>
            <a:endParaRPr lang="he-IL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DB201BC-D3B6-8098-9C3D-1AB632D21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180" y="2981455"/>
            <a:ext cx="9362541" cy="299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D3501-E53F-5F00-C59A-60B6942A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 &amp; Personal Opinion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08C11-D497-A018-A0F9-7528FE3B4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buFont typeface="Wingdings" panose="05000000000000000000" pitchFamily="2" charset="2"/>
              <a:buChar char="v"/>
            </a:pPr>
            <a:endParaRPr lang="en-US" sz="3200" dirty="0"/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3200" dirty="0"/>
              <a:t>Spatial spillover</a:t>
            </a:r>
            <a:endParaRPr lang="en-US" sz="2800" dirty="0"/>
          </a:p>
          <a:p>
            <a:pPr algn="l" rtl="0">
              <a:buFont typeface="Wingdings" panose="05000000000000000000" pitchFamily="2" charset="2"/>
              <a:buChar char="v"/>
            </a:pPr>
            <a:endParaRPr lang="en-US" sz="3200" dirty="0"/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3200" dirty="0"/>
              <a:t>Technological limitations</a:t>
            </a:r>
          </a:p>
          <a:p>
            <a:pPr algn="l" rtl="0">
              <a:buFont typeface="Wingdings" panose="05000000000000000000" pitchFamily="2" charset="2"/>
              <a:buChar char="v"/>
            </a:pPr>
            <a:endParaRPr lang="en-US" sz="3200" dirty="0"/>
          </a:p>
          <a:p>
            <a:pPr algn="l" rtl="0">
              <a:buFont typeface="Wingdings" panose="05000000000000000000" pitchFamily="2" charset="2"/>
              <a:buChar char="v"/>
            </a:pPr>
            <a:r>
              <a:rPr lang="en-US" sz="3200" dirty="0"/>
              <a:t>Bottom line: Very cool idea and great GitHub tutorial!</a:t>
            </a:r>
          </a:p>
        </p:txBody>
      </p:sp>
    </p:spTree>
    <p:extLst>
      <p:ext uri="{BB962C8B-B14F-4D97-AF65-F5344CB8AC3E}">
        <p14:creationId xmlns:p14="http://schemas.microsoft.com/office/powerpoint/2010/main" val="27248081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2255</TotalTime>
  <Words>231</Words>
  <Application>Microsoft Office PowerPoint</Application>
  <PresentationFormat>Widescreen</PresentationFormat>
  <Paragraphs>44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ArialMT</vt:lpstr>
      <vt:lpstr>Calibri</vt:lpstr>
      <vt:lpstr>Calibri Light</vt:lpstr>
      <vt:lpstr>Wingdings</vt:lpstr>
      <vt:lpstr>Retrospect</vt:lpstr>
      <vt:lpstr>Learning Cell Communication From Spatial Graphs of Cells</vt:lpstr>
      <vt:lpstr>Graph Neural Network</vt:lpstr>
      <vt:lpstr>Current Methods &amp; Limitations</vt:lpstr>
      <vt:lpstr>Node-Centric Expression Model (NCEM)</vt:lpstr>
      <vt:lpstr>Linear NCEM</vt:lpstr>
      <vt:lpstr>Datasets</vt:lpstr>
      <vt:lpstr>Linear NCEM - Results</vt:lpstr>
      <vt:lpstr>Nonlinear NCEM</vt:lpstr>
      <vt:lpstr>Critic &amp; Personal Opinion</vt:lpstr>
      <vt:lpstr>Thank you, 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cell communication from spatial graphs of cells</dc:title>
  <dc:creator>Amit</dc:creator>
  <cp:lastModifiedBy>Amit</cp:lastModifiedBy>
  <cp:revision>27</cp:revision>
  <dcterms:created xsi:type="dcterms:W3CDTF">2022-06-26T17:20:55Z</dcterms:created>
  <dcterms:modified xsi:type="dcterms:W3CDTF">2022-06-30T09:36:00Z</dcterms:modified>
</cp:coreProperties>
</file>