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4" r:id="rId3"/>
    <p:sldId id="443" r:id="rId4"/>
    <p:sldId id="444" r:id="rId5"/>
    <p:sldId id="445" r:id="rId6"/>
    <p:sldId id="447" r:id="rId7"/>
    <p:sldId id="446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39" r:id="rId18"/>
    <p:sldId id="29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33F"/>
    <a:srgbClr val="F6303E"/>
    <a:srgbClr val="E72D3F"/>
    <a:srgbClr val="E72D40"/>
    <a:srgbClr val="F5333F"/>
    <a:srgbClr val="CE2D40"/>
    <a:srgbClr val="A8A8A8"/>
    <a:srgbClr val="898989"/>
    <a:srgbClr val="98989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6259"/>
  </p:normalViewPr>
  <p:slideViewPr>
    <p:cSldViewPr snapToGrid="0" showGuides="1">
      <p:cViewPr varScale="1">
        <p:scale>
          <a:sx n="155" d="100"/>
          <a:sy n="155" d="100"/>
        </p:scale>
        <p:origin x="192" y="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8512"/>
        <c:axId val="1321412864"/>
      </c:barChart>
      <c:catAx>
        <c:axId val="132140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12864"/>
        <c:crosses val="autoZero"/>
        <c:auto val="1"/>
        <c:lblAlgn val="ctr"/>
        <c:lblOffset val="100"/>
        <c:noMultiLvlLbl val="0"/>
      </c:catAx>
      <c:valAx>
        <c:axId val="132141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160"/>
        <c:axId val="1321403072"/>
      </c:barChart>
      <c:catAx>
        <c:axId val="1321404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3072"/>
        <c:crosses val="autoZero"/>
        <c:auto val="1"/>
        <c:lblAlgn val="ctr"/>
        <c:lblOffset val="100"/>
        <c:noMultiLvlLbl val="0"/>
      </c:catAx>
      <c:valAx>
        <c:axId val="1321403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704"/>
        <c:axId val="1321405792"/>
      </c:barChart>
      <c:catAx>
        <c:axId val="132140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5792"/>
        <c:crosses val="autoZero"/>
        <c:auto val="1"/>
        <c:lblAlgn val="ctr"/>
        <c:lblOffset val="100"/>
        <c:noMultiLvlLbl val="0"/>
      </c:catAx>
      <c:valAx>
        <c:axId val="13214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6880"/>
        <c:axId val="1321409056"/>
      </c:barChart>
      <c:catAx>
        <c:axId val="1321406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9056"/>
        <c:crosses val="autoZero"/>
        <c:auto val="1"/>
        <c:lblAlgn val="ctr"/>
        <c:lblOffset val="100"/>
        <c:noMultiLvlLbl val="0"/>
      </c:catAx>
      <c:valAx>
        <c:axId val="1321409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13/07/22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1505C-62D6-AB42-AEF7-53FE9E8A8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88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13/07/22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13/07/22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13/07/22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13/07/22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571750"/>
            <a:ext cx="6895272" cy="1071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Trebuchet MS" panose="020B0603020202020204" pitchFamily="34" charset="0"/>
              </a:rPr>
              <a:t>Lending Club Case Study: </a:t>
            </a:r>
          </a:p>
          <a:p>
            <a:pPr algn="l"/>
            <a:r>
              <a:rPr lang="en-US" sz="3200" dirty="0">
                <a:latin typeface="Trebuchet MS" panose="020B0603020202020204" pitchFamily="34" charset="0"/>
              </a:rPr>
              <a:t>Pre-Assignment Session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2695698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Segmented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above plot was not very continuous and meaningful</a:t>
            </a:r>
            <a:r>
              <a:rPr lang="en-IN" dirty="0"/>
              <a:t>. So after binning them we can see that the employees with lesser </a:t>
            </a:r>
            <a:r>
              <a:rPr lang="en-IN" dirty="0" err="1"/>
              <a:t>loan_amount</a:t>
            </a:r>
            <a:r>
              <a:rPr lang="en-IN" dirty="0"/>
              <a:t> have higher defaults.</a:t>
            </a:r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D6DBA8F-F832-DDC4-1762-1A867D14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7" y="1474573"/>
            <a:ext cx="7953685" cy="35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6. </a:t>
            </a:r>
            <a:r>
              <a:rPr lang="en-US" dirty="0" err="1"/>
              <a:t>BarPlot</a:t>
            </a:r>
            <a:r>
              <a:rPr lang="en-US" dirty="0"/>
              <a:t> of grade with loan status. As we can see employees with </a:t>
            </a:r>
            <a:r>
              <a:rPr lang="en-IN" dirty="0"/>
              <a:t>F grade are defaulting more and G are defaulting less.</a:t>
            </a:r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864612B-C2AC-F411-C40B-A5788F0F3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613"/>
            <a:ext cx="8350638" cy="36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7. </a:t>
            </a:r>
            <a:r>
              <a:rPr lang="en-US" dirty="0" err="1"/>
              <a:t>BarPlot</a:t>
            </a:r>
            <a:r>
              <a:rPr lang="en-US" dirty="0"/>
              <a:t> of loan purpose with loan status. </a:t>
            </a:r>
            <a:r>
              <a:rPr lang="en-IN" dirty="0"/>
              <a:t>Small Business group has defaulted more.</a:t>
            </a:r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8AE1B83-CDBF-B706-F880-2BD36B34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1" y="1161535"/>
            <a:ext cx="7247828" cy="36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6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8. </a:t>
            </a:r>
            <a:r>
              <a:rPr lang="en-US" dirty="0" err="1"/>
              <a:t>CountPlot</a:t>
            </a:r>
            <a:r>
              <a:rPr lang="en-US" dirty="0"/>
              <a:t> of loan amount against loan status.</a:t>
            </a:r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C19A3-CF48-F919-5C4F-4CDDC7A1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314916"/>
            <a:ext cx="8703753" cy="37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Segmented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The previous plot was not continuous. After binning, we can see maximum % defaults are in the range 31000 – 35000 where maximum defaults are in the range 3950-7400.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84B1766-62B6-6737-3D74-0452E0C57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349197"/>
            <a:ext cx="8430606" cy="36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9. Count plot of </a:t>
            </a:r>
            <a:r>
              <a:rPr lang="en-IN" dirty="0"/>
              <a:t>employment length </a:t>
            </a:r>
            <a:r>
              <a:rPr lang="en-US" dirty="0"/>
              <a:t>against loan status. We can see the default % is less in 10+ years.</a:t>
            </a:r>
          </a:p>
          <a:p>
            <a:r>
              <a:rPr lang="en-US" dirty="0"/>
              <a:t> </a:t>
            </a: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734667B-27AA-4B72-E807-DD2B66344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573427"/>
            <a:ext cx="8333051" cy="3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6679" y="835403"/>
            <a:ext cx="8616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10. Count plot </a:t>
            </a:r>
            <a:r>
              <a:rPr lang="en-IN" dirty="0" err="1"/>
              <a:t>term_val</a:t>
            </a:r>
            <a:r>
              <a:rPr lang="en-IN" dirty="0"/>
              <a:t> vs </a:t>
            </a:r>
            <a:r>
              <a:rPr lang="en-IN" dirty="0" err="1"/>
              <a:t>loan_status</a:t>
            </a:r>
            <a:r>
              <a:rPr lang="en-US" dirty="0"/>
              <a:t>. Its clearly visible that loan with 60 months term has higher default %.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FC08BF7-6923-87BF-6610-B438E3C5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467252"/>
            <a:ext cx="8440143" cy="34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C38E1-1FCD-4611-8448-6421668A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17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</p:spPr>
        <p:txBody>
          <a:bodyPr/>
          <a:lstStyle/>
          <a:p>
            <a:r>
              <a:rPr lang="en-US" dirty="0"/>
              <a:t>Lending Club: Recommendations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2B00C-3D80-938B-5E61-D0B56D74CC27}"/>
              </a:ext>
            </a:extLst>
          </p:cNvPr>
          <p:cNvSpPr txBox="1"/>
          <p:nvPr/>
        </p:nvSpPr>
        <p:spPr>
          <a:xfrm>
            <a:off x="329514" y="832022"/>
            <a:ext cx="884485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the </a:t>
            </a:r>
            <a:r>
              <a:rPr lang="en-US" dirty="0" err="1"/>
              <a:t>atleast</a:t>
            </a:r>
            <a:r>
              <a:rPr lang="en-US" dirty="0"/>
              <a:t> 15% of the total number of loans are defaulted.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Employment term with 10+ years are maximum defaulted. So its better to</a:t>
            </a:r>
            <a:br>
              <a:rPr lang="en-IN" dirty="0"/>
            </a:br>
            <a:r>
              <a:rPr lang="en-IN" dirty="0"/>
              <a:t>reduce the number of loan approvals within such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with lesser </a:t>
            </a:r>
            <a:r>
              <a:rPr lang="en-IN" dirty="0" err="1"/>
              <a:t>loan_amount</a:t>
            </a:r>
            <a:r>
              <a:rPr lang="en-IN" dirty="0"/>
              <a:t> have higher defaults. So lesser loan amount needs </a:t>
            </a:r>
            <a:br>
              <a:rPr lang="en-IN" dirty="0"/>
            </a:br>
            <a:r>
              <a:rPr lang="en-IN" dirty="0"/>
              <a:t>to be restricted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with grade as C,D,E,F tend to default more . So its better to</a:t>
            </a:r>
            <a:br>
              <a:rPr lang="en-IN" dirty="0"/>
            </a:br>
            <a:r>
              <a:rPr lang="en-IN" dirty="0"/>
              <a:t>reduce the number of loan approvals within such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Loan purpose like small business, credit card and </a:t>
            </a:r>
            <a:r>
              <a:rPr lang="en-IN" dirty="0" err="1"/>
              <a:t>debt_consolidation</a:t>
            </a:r>
            <a:r>
              <a:rPr lang="en-IN" dirty="0"/>
              <a:t> have defaulted </a:t>
            </a:r>
            <a:br>
              <a:rPr lang="en-IN" dirty="0"/>
            </a:br>
            <a:r>
              <a:rPr lang="en-IN" dirty="0"/>
              <a:t>more, so reduce the number of approvals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% defaults are in the range 31000 – 35000 loan amount, so we need to be care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ful</a:t>
            </a:r>
            <a:r>
              <a:rPr lang="en-US" dirty="0"/>
              <a:t> while approving loans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with 60 months term has higher default %. So its better to enforce more number of </a:t>
            </a:r>
            <a:br>
              <a:rPr lang="en-US" dirty="0"/>
            </a:br>
            <a:r>
              <a:rPr lang="en-US" dirty="0"/>
              <a:t>loans which has 36 months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13/07/22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670" y="4516965"/>
            <a:ext cx="2057400" cy="273844"/>
          </a:xfrm>
        </p:spPr>
        <p:txBody>
          <a:bodyPr/>
          <a:lstStyle/>
          <a:p>
            <a:r>
              <a:rPr lang="en-IN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6CA83-6F16-4D67-9FB3-240A0056E211}"/>
              </a:ext>
            </a:extLst>
          </p:cNvPr>
          <p:cNvSpPr txBox="1"/>
          <p:nvPr/>
        </p:nvSpPr>
        <p:spPr>
          <a:xfrm>
            <a:off x="0" y="215625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rebuchet MS" panose="020B06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4" b="7694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13/07/22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95376" y="1040176"/>
            <a:ext cx="3367024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Machine Learning</a:t>
            </a:r>
            <a:endParaRPr lang="en-IN" sz="1400" dirty="0"/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4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400" dirty="0">
                <a:solidFill>
                  <a:schemeClr val="lt1"/>
                </a:solidFill>
                <a:latin typeface="Proxima Nova"/>
              </a:rPr>
              <a:t> Lending Club Case Study</a:t>
            </a:r>
            <a:endParaRPr lang="en-IN" sz="1400" dirty="0"/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Siddhesh Gunjal</a:t>
            </a: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1B6C9-E25B-442D-35CC-BFEB4784C2AB}"/>
              </a:ext>
            </a:extLst>
          </p:cNvPr>
          <p:cNvSpPr txBox="1"/>
          <p:nvPr/>
        </p:nvSpPr>
        <p:spPr>
          <a:xfrm>
            <a:off x="757881" y="1046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F3200-27BF-9EB6-6D01-2B45582C9949}"/>
              </a:ext>
            </a:extLst>
          </p:cNvPr>
          <p:cNvSpPr txBox="1"/>
          <p:nvPr/>
        </p:nvSpPr>
        <p:spPr>
          <a:xfrm>
            <a:off x="160637" y="881570"/>
            <a:ext cx="881036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ill Sans MT" panose="020B0502020104020203" pitchFamily="34" charset="0"/>
              </a:rPr>
              <a:t>The dataset had close to 110+ columns. By going through the descriptions of each column, it looked like we needed to choose selected columns for the analysis. It also had 39717 rows.</a:t>
            </a:r>
            <a:br>
              <a:rPr lang="en-IN" sz="1800" dirty="0">
                <a:latin typeface="Gill Sans MT" panose="020B0502020104020203" pitchFamily="34" charset="0"/>
              </a:rPr>
            </a:br>
            <a:r>
              <a:rPr lang="en-IN" dirty="0"/>
              <a:t>('Shape :', (39717, 111)) ('#Rows :', 39717) ('#Columns :', 111)</a:t>
            </a:r>
            <a:r>
              <a:rPr lang="en-IN" dirty="0">
                <a:latin typeface="Gill Sans MT" panose="020B0502020104020203" pitchFamily="34" charset="0"/>
              </a:rPr>
              <a:t>.</a:t>
            </a:r>
            <a:endParaRPr lang="en-IN" sz="18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Some of the column variables were dealing with the client data which had to be recorded once the loan application is accepted and processed. </a:t>
            </a:r>
            <a:r>
              <a:rPr lang="en-IN" dirty="0" err="1">
                <a:latin typeface="Gill Sans MT" panose="020B0502020104020203" pitchFamily="34" charset="0"/>
              </a:rPr>
              <a:t>Eg</a:t>
            </a:r>
            <a:r>
              <a:rPr lang="en-IN" dirty="0">
                <a:latin typeface="Gill Sans MT" panose="020B0502020104020203" pitchFamily="34" charset="0"/>
              </a:rPr>
              <a:t>: </a:t>
            </a:r>
            <a:r>
              <a:rPr lang="en-IN" sz="1400" i="1" dirty="0" err="1">
                <a:latin typeface="PT Sans" panose="020B0503020203020204" pitchFamily="34" charset="77"/>
              </a:rPr>
              <a:t>total_rec_int,total_rec_late_fee,etc</a:t>
            </a:r>
            <a:endParaRPr lang="en-IN" sz="1400" i="1" dirty="0">
              <a:latin typeface="PT Sans" panose="020B0503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Since our use-case is meant to focus on the variables which helps us </a:t>
            </a:r>
            <a:r>
              <a:rPr lang="en-US" dirty="0">
                <a:latin typeface="Gill Sans MT" panose="020B0502020104020203" pitchFamily="34" charset="0"/>
              </a:rPr>
              <a:t>to</a:t>
            </a:r>
            <a:r>
              <a:rPr lang="en-US" dirty="0"/>
              <a:t> make a decision for loan approval based on the applicant’s profile</a:t>
            </a:r>
            <a:r>
              <a:rPr lang="en-IN" dirty="0">
                <a:latin typeface="Gill Sans MT" panose="020B0502020104020203" pitchFamily="34" charset="0"/>
              </a:rPr>
              <a:t>, we dropped the following columns :</a:t>
            </a:r>
            <a:br>
              <a:rPr lang="en-IN" dirty="0">
                <a:latin typeface="Gill Sans MT" panose="020B0502020104020203" pitchFamily="34" charset="0"/>
              </a:rPr>
            </a:br>
            <a:r>
              <a:rPr lang="en-IN" sz="1400" i="1" dirty="0">
                <a:latin typeface="PT Sans" panose="020B0503020203020204" pitchFamily="34" charset="77"/>
              </a:rPr>
              <a:t>delinq_2yrs, </a:t>
            </a:r>
            <a:r>
              <a:rPr lang="en-IN" sz="1400" i="1" dirty="0" err="1">
                <a:latin typeface="PT Sans" panose="020B0503020203020204" pitchFamily="34" charset="77"/>
              </a:rPr>
              <a:t>earliest_cr_line</a:t>
            </a:r>
            <a:r>
              <a:rPr lang="en-IN" sz="1400" i="1" dirty="0">
                <a:latin typeface="PT Sans" panose="020B0503020203020204" pitchFamily="34" charset="77"/>
              </a:rPr>
              <a:t>, inq_last_6mths, </a:t>
            </a:r>
            <a:r>
              <a:rPr lang="en-IN" sz="1400" i="1" dirty="0" err="1">
                <a:latin typeface="PT Sans" panose="020B0503020203020204" pitchFamily="34" charset="77"/>
              </a:rPr>
              <a:t>open_acc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pub_rec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revol_bal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revol_util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total_acc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out_prncp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out_prncp_inv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total_pymnt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total_pymnt_inv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total_rec_prncp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total_rec_int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total_rec_late_fee</a:t>
            </a:r>
            <a:r>
              <a:rPr lang="en-IN" sz="1400" i="1" dirty="0">
                <a:latin typeface="PT Sans" panose="020B0503020203020204" pitchFamily="34" charset="77"/>
              </a:rPr>
              <a:t>, recoveries, </a:t>
            </a:r>
            <a:r>
              <a:rPr lang="en-IN" sz="1400" i="1" dirty="0" err="1">
                <a:latin typeface="PT Sans" panose="020B0503020203020204" pitchFamily="34" charset="77"/>
              </a:rPr>
              <a:t>collection_recovery_fee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last_pymnt_d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last_pymnt_amnt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last_credit_pull_d</a:t>
            </a:r>
            <a:r>
              <a:rPr lang="en-IN" sz="1400" i="1" dirty="0">
                <a:latin typeface="PT Sans" panose="020B0503020203020204" pitchFamily="34" charset="77"/>
              </a:rPr>
              <a:t>, </a:t>
            </a:r>
            <a:r>
              <a:rPr lang="en-IN" sz="1400" i="1" dirty="0" err="1">
                <a:latin typeface="PT Sans" panose="020B0503020203020204" pitchFamily="34" charset="77"/>
              </a:rPr>
              <a:t>application_type</a:t>
            </a:r>
            <a:endParaRPr lang="en-IN" sz="1400" i="1" dirty="0">
              <a:latin typeface="PT Sans" panose="020B0503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Also some of the loan variables directly dealt with loan variables like: </a:t>
            </a:r>
            <a:r>
              <a:rPr lang="en-US" sz="1400" i="1" dirty="0">
                <a:latin typeface="PT Sans" panose="020B0503020203020204" pitchFamily="34" charset="77"/>
              </a:rPr>
              <a:t>amount of loan, interest </a:t>
            </a:r>
            <a:r>
              <a:rPr lang="en-US" sz="1400" i="1" dirty="0" err="1">
                <a:latin typeface="PT Sans" panose="020B0503020203020204" pitchFamily="34" charset="77"/>
              </a:rPr>
              <a:t>rate,etc</a:t>
            </a:r>
            <a:r>
              <a:rPr lang="en-IN" sz="1400" i="1" dirty="0">
                <a:latin typeface="PT Sans" panose="020B0503020203020204" pitchFamily="34" charset="77"/>
              </a:rPr>
              <a:t> </a:t>
            </a:r>
            <a:r>
              <a:rPr lang="en-IN" dirty="0">
                <a:latin typeface="Gill Sans MT" panose="020B0502020104020203" pitchFamily="34" charset="0"/>
              </a:rPr>
              <a:t>. This can be directly used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Some of the variables were not directly related to loan </a:t>
            </a:r>
            <a:r>
              <a:rPr lang="en-IN" dirty="0" err="1">
                <a:latin typeface="Gill Sans MT" panose="020B0502020104020203" pitchFamily="34" charset="0"/>
              </a:rPr>
              <a:t>charatericts</a:t>
            </a:r>
            <a:r>
              <a:rPr lang="en-IN" dirty="0">
                <a:latin typeface="Gill Sans MT" panose="020B0502020104020203" pitchFamily="34" charset="0"/>
              </a:rPr>
              <a:t> like:</a:t>
            </a:r>
            <a:r>
              <a:rPr lang="en-US" dirty="0"/>
              <a:t> </a:t>
            </a:r>
            <a:r>
              <a:rPr lang="en-US" sz="1400" i="1" dirty="0">
                <a:latin typeface="PT Sans" panose="020B0503020203020204" pitchFamily="34" charset="77"/>
              </a:rPr>
              <a:t>employment details , </a:t>
            </a:r>
            <a:r>
              <a:rPr lang="en-US" sz="1400" i="1" dirty="0" err="1">
                <a:latin typeface="PT Sans" panose="020B0503020203020204" pitchFamily="34" charset="77"/>
              </a:rPr>
              <a:t>grade,etc</a:t>
            </a:r>
            <a:r>
              <a:rPr lang="en-US" sz="1400" i="1" dirty="0">
                <a:latin typeface="PT Sans" panose="020B0503020203020204" pitchFamily="34" charset="77"/>
              </a:rPr>
              <a:t>. </a:t>
            </a:r>
            <a:r>
              <a:rPr lang="en-US" dirty="0">
                <a:latin typeface="Gill Sans MT" panose="020B0502020104020203" pitchFamily="34" charset="0"/>
              </a:rPr>
              <a:t>This can be coupled with direct loan variable for analysis .</a:t>
            </a:r>
            <a:br>
              <a:rPr lang="en-IN" dirty="0">
                <a:latin typeface="Gill Sans MT" panose="020B0502020104020203" pitchFamily="34" charset="0"/>
              </a:rPr>
            </a:br>
            <a:endParaRPr lang="en-IN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9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BFA2-736A-C7FD-F910-0F0CFFF241DF}"/>
              </a:ext>
            </a:extLst>
          </p:cNvPr>
          <p:cNvSpPr txBox="1"/>
          <p:nvPr/>
        </p:nvSpPr>
        <p:spPr>
          <a:xfrm>
            <a:off x="197709" y="832022"/>
            <a:ext cx="873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Looking at the data and we see there are many columns which may not be </a:t>
            </a:r>
            <a:r>
              <a:rPr lang="en-IN" dirty="0" err="1"/>
              <a:t>usefull</a:t>
            </a:r>
            <a:r>
              <a:rPr lang="en-IN" dirty="0"/>
              <a:t> </a:t>
            </a:r>
          </a:p>
          <a:p>
            <a:r>
              <a:rPr lang="en-IN" dirty="0"/>
              <a:t>      and </a:t>
            </a:r>
            <a:r>
              <a:rPr lang="en-IN" dirty="0" err="1"/>
              <a:t>similary</a:t>
            </a:r>
            <a:r>
              <a:rPr lang="en-IN" dirty="0"/>
              <a:t> there will be many rows which may be having invalid data. </a:t>
            </a:r>
            <a:br>
              <a:rPr lang="en-IN" dirty="0"/>
            </a:br>
            <a:r>
              <a:rPr lang="en-IN" dirty="0"/>
              <a:t>      Now lets do some data cleaning and try to keep only data which will help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column where the %of missing data was more than 80 had been dropped. The columns were- </a:t>
            </a:r>
            <a:r>
              <a:rPr lang="en-IN" sz="1200" dirty="0"/>
              <a:t>'</a:t>
            </a:r>
            <a:r>
              <a:rPr lang="en-IN" sz="1200" dirty="0" err="1"/>
              <a:t>mths_since_last_record</a:t>
            </a:r>
            <a:r>
              <a:rPr lang="en-IN" sz="1200" dirty="0"/>
              <a:t>', '</a:t>
            </a:r>
            <a:r>
              <a:rPr lang="en-IN" sz="1200" dirty="0" err="1"/>
              <a:t>next_pymnt_d</a:t>
            </a:r>
            <a:r>
              <a:rPr lang="en-IN" sz="1200" dirty="0"/>
              <a:t>', '</a:t>
            </a:r>
            <a:r>
              <a:rPr lang="en-IN" sz="1200" dirty="0" err="1"/>
              <a:t>mths_since_last_major_derog</a:t>
            </a:r>
            <a:r>
              <a:rPr lang="en-IN" sz="1200" dirty="0"/>
              <a:t>', '</a:t>
            </a:r>
            <a:r>
              <a:rPr lang="en-IN" sz="1200" dirty="0" err="1"/>
              <a:t>annual_inc_joint</a:t>
            </a:r>
            <a:r>
              <a:rPr lang="en-IN" sz="1200" dirty="0"/>
              <a:t>', '</a:t>
            </a:r>
            <a:r>
              <a:rPr lang="en-IN" sz="1200" dirty="0" err="1"/>
              <a:t>dti_joint</a:t>
            </a:r>
            <a:r>
              <a:rPr lang="en-IN" sz="1200" dirty="0"/>
              <a:t>', '</a:t>
            </a:r>
            <a:r>
              <a:rPr lang="en-IN" sz="1200" dirty="0" err="1"/>
              <a:t>verification_status_joint</a:t>
            </a:r>
            <a:r>
              <a:rPr lang="en-IN" sz="1200" dirty="0"/>
              <a:t>', '</a:t>
            </a:r>
            <a:r>
              <a:rPr lang="en-IN" sz="1200" dirty="0" err="1"/>
              <a:t>tot_coll_amt</a:t>
            </a:r>
            <a:r>
              <a:rPr lang="en-IN" sz="1200" dirty="0"/>
              <a:t>', '</a:t>
            </a:r>
            <a:r>
              <a:rPr lang="en-IN" sz="1200" dirty="0" err="1"/>
              <a:t>tot_cur_bal</a:t>
            </a:r>
            <a:r>
              <a:rPr lang="en-IN" sz="1200" dirty="0"/>
              <a:t>', 'open_acc_6m', 'open_il_6m', 'open_il_12m', 'open_il_24m', '</a:t>
            </a:r>
            <a:r>
              <a:rPr lang="en-IN" sz="1200" dirty="0" err="1"/>
              <a:t>mths_since_rcnt_il</a:t>
            </a:r>
            <a:r>
              <a:rPr lang="en-IN" sz="1200" dirty="0"/>
              <a:t>', '</a:t>
            </a:r>
            <a:r>
              <a:rPr lang="en-IN" sz="1200" dirty="0" err="1"/>
              <a:t>total_bal_il</a:t>
            </a:r>
            <a:r>
              <a:rPr lang="en-IN" sz="1200" dirty="0"/>
              <a:t>', '</a:t>
            </a:r>
            <a:r>
              <a:rPr lang="en-IN" sz="1200" dirty="0" err="1"/>
              <a:t>il_util</a:t>
            </a:r>
            <a:r>
              <a:rPr lang="en-IN" sz="1200" dirty="0"/>
              <a:t>', 'open_rv_12m', 'open_rv_24m', '</a:t>
            </a:r>
            <a:r>
              <a:rPr lang="en-IN" sz="1200" dirty="0" err="1"/>
              <a:t>max_bal_bc</a:t>
            </a:r>
            <a:r>
              <a:rPr lang="en-IN" sz="1200" dirty="0"/>
              <a:t>', '</a:t>
            </a:r>
            <a:r>
              <a:rPr lang="en-IN" sz="1200" dirty="0" err="1"/>
              <a:t>all_util</a:t>
            </a:r>
            <a:r>
              <a:rPr lang="en-IN" sz="1200" dirty="0"/>
              <a:t>', '</a:t>
            </a:r>
            <a:r>
              <a:rPr lang="en-IN" sz="1200" dirty="0" err="1"/>
              <a:t>total_rev_hi_lim</a:t>
            </a:r>
            <a:r>
              <a:rPr lang="en-IN" sz="1200" dirty="0"/>
              <a:t>', '</a:t>
            </a:r>
            <a:r>
              <a:rPr lang="en-IN" sz="1200" dirty="0" err="1"/>
              <a:t>inq_fi</a:t>
            </a:r>
            <a:r>
              <a:rPr lang="en-IN" sz="1200" dirty="0"/>
              <a:t>', '</a:t>
            </a:r>
            <a:r>
              <a:rPr lang="en-IN" sz="1200" dirty="0" err="1"/>
              <a:t>total_cu_tl</a:t>
            </a:r>
            <a:r>
              <a:rPr lang="en-IN" sz="1200" dirty="0"/>
              <a:t>', 'inq_last_12m', 'acc_open_past_24mths', '</a:t>
            </a:r>
            <a:r>
              <a:rPr lang="en-IN" sz="1200" dirty="0" err="1"/>
              <a:t>avg_cur_bal</a:t>
            </a:r>
            <a:r>
              <a:rPr lang="en-IN" sz="1200" dirty="0"/>
              <a:t>', '</a:t>
            </a:r>
            <a:r>
              <a:rPr lang="en-IN" sz="1200" dirty="0" err="1"/>
              <a:t>bc_open_to_buy</a:t>
            </a:r>
            <a:r>
              <a:rPr lang="en-IN" sz="1200" dirty="0"/>
              <a:t>', '</a:t>
            </a:r>
            <a:r>
              <a:rPr lang="en-IN" sz="1200" dirty="0" err="1"/>
              <a:t>bc_util</a:t>
            </a:r>
            <a:r>
              <a:rPr lang="en-IN" sz="1200" dirty="0"/>
              <a:t>', '</a:t>
            </a:r>
            <a:r>
              <a:rPr lang="en-IN" sz="1200" dirty="0" err="1"/>
              <a:t>mo_sin_old_il_acct</a:t>
            </a:r>
            <a:r>
              <a:rPr lang="en-IN" sz="1200" dirty="0"/>
              <a:t>', '</a:t>
            </a:r>
            <a:r>
              <a:rPr lang="en-IN" sz="1200" dirty="0" err="1"/>
              <a:t>mo_sin_old_rev_tl_op</a:t>
            </a:r>
            <a:r>
              <a:rPr lang="en-IN" sz="1200" dirty="0"/>
              <a:t>', '</a:t>
            </a:r>
            <a:r>
              <a:rPr lang="en-IN" sz="1200" dirty="0" err="1"/>
              <a:t>mo_sin_rcnt_rev_tl_op</a:t>
            </a:r>
            <a:r>
              <a:rPr lang="en-IN" sz="1200" dirty="0"/>
              <a:t>', '</a:t>
            </a:r>
            <a:r>
              <a:rPr lang="en-IN" sz="1200" dirty="0" err="1"/>
              <a:t>mo_sin_rcnt_tl</a:t>
            </a:r>
            <a:r>
              <a:rPr lang="en-IN" sz="1200" dirty="0"/>
              <a:t>', '</a:t>
            </a:r>
            <a:r>
              <a:rPr lang="en-IN" sz="1200" dirty="0" err="1"/>
              <a:t>mort_acc</a:t>
            </a:r>
            <a:r>
              <a:rPr lang="en-IN" sz="1200" dirty="0"/>
              <a:t>', '</a:t>
            </a:r>
            <a:r>
              <a:rPr lang="en-IN" sz="1200" dirty="0" err="1"/>
              <a:t>mths_since_recent_bc</a:t>
            </a:r>
            <a:r>
              <a:rPr lang="en-IN" sz="1200" dirty="0"/>
              <a:t>', '</a:t>
            </a:r>
            <a:r>
              <a:rPr lang="en-IN" sz="1200" dirty="0" err="1"/>
              <a:t>mths_since_recent_bc_dlq</a:t>
            </a:r>
            <a:r>
              <a:rPr lang="en-IN" sz="1200" dirty="0"/>
              <a:t>', '</a:t>
            </a:r>
            <a:r>
              <a:rPr lang="en-IN" sz="1200" dirty="0" err="1"/>
              <a:t>mths_since_recent_inq</a:t>
            </a:r>
            <a:r>
              <a:rPr lang="en-IN" sz="1200" dirty="0"/>
              <a:t>', '</a:t>
            </a:r>
            <a:r>
              <a:rPr lang="en-IN" sz="1200" dirty="0" err="1"/>
              <a:t>mths_since_recent_revol_delinq</a:t>
            </a:r>
            <a:r>
              <a:rPr lang="en-IN" sz="1200" dirty="0"/>
              <a:t>', 'num_accts_ever_120_pd', '</a:t>
            </a:r>
            <a:r>
              <a:rPr lang="en-IN" sz="1200" dirty="0" err="1"/>
              <a:t>num_actv_bc_tl</a:t>
            </a:r>
            <a:r>
              <a:rPr lang="en-IN" sz="1200" dirty="0"/>
              <a:t>', '</a:t>
            </a:r>
            <a:r>
              <a:rPr lang="en-IN" sz="1200" dirty="0" err="1"/>
              <a:t>num_actv_rev_tl</a:t>
            </a:r>
            <a:r>
              <a:rPr lang="en-IN" sz="1200" dirty="0"/>
              <a:t>', '</a:t>
            </a:r>
            <a:r>
              <a:rPr lang="en-IN" sz="1200" dirty="0" err="1"/>
              <a:t>num_bc_sats</a:t>
            </a:r>
            <a:r>
              <a:rPr lang="en-IN" sz="1200" dirty="0"/>
              <a:t>', '</a:t>
            </a:r>
            <a:r>
              <a:rPr lang="en-IN" sz="1200" dirty="0" err="1"/>
              <a:t>num_bc_tl</a:t>
            </a:r>
            <a:r>
              <a:rPr lang="en-IN" sz="1200" dirty="0"/>
              <a:t>', '</a:t>
            </a:r>
            <a:r>
              <a:rPr lang="en-IN" sz="1200" dirty="0" err="1"/>
              <a:t>num_il_tl</a:t>
            </a:r>
            <a:r>
              <a:rPr lang="en-IN" sz="1200" dirty="0"/>
              <a:t>', '</a:t>
            </a:r>
            <a:r>
              <a:rPr lang="en-IN" sz="1200" dirty="0" err="1"/>
              <a:t>num_op_rev_tl</a:t>
            </a:r>
            <a:r>
              <a:rPr lang="en-IN" sz="1200" dirty="0"/>
              <a:t>', '</a:t>
            </a:r>
            <a:r>
              <a:rPr lang="en-IN" sz="1200" dirty="0" err="1"/>
              <a:t>num_rev_accts</a:t>
            </a:r>
            <a:r>
              <a:rPr lang="en-IN" sz="1200" dirty="0"/>
              <a:t>', 'num_rev_tl_bal_gt_0', '</a:t>
            </a:r>
            <a:r>
              <a:rPr lang="en-IN" sz="1200" dirty="0" err="1"/>
              <a:t>num_sats</a:t>
            </a:r>
            <a:r>
              <a:rPr lang="en-IN" sz="1200" dirty="0"/>
              <a:t>', 'num_tl_120dpd_2m', 'num_tl_30dpd', 'num_tl_90g_dpd_24m', 'num_tl_op_past_12m', '</a:t>
            </a:r>
            <a:r>
              <a:rPr lang="en-IN" sz="1200" dirty="0" err="1"/>
              <a:t>pct_tl_nvr_dlq</a:t>
            </a:r>
            <a:r>
              <a:rPr lang="en-IN" sz="1200" dirty="0"/>
              <a:t>', 'percent_bc_gt_75', '</a:t>
            </a:r>
            <a:r>
              <a:rPr lang="en-IN" sz="1200" dirty="0" err="1"/>
              <a:t>tot_hi_cred_lim</a:t>
            </a:r>
            <a:r>
              <a:rPr lang="en-IN" sz="1200" dirty="0"/>
              <a:t>', '</a:t>
            </a:r>
            <a:r>
              <a:rPr lang="en-IN" sz="1200" dirty="0" err="1"/>
              <a:t>total_bal_ex_mort</a:t>
            </a:r>
            <a:r>
              <a:rPr lang="en-IN" sz="1200" dirty="0"/>
              <a:t>', '</a:t>
            </a:r>
            <a:r>
              <a:rPr lang="en-IN" sz="1200" dirty="0" err="1"/>
              <a:t>total_bc_limit</a:t>
            </a:r>
            <a:r>
              <a:rPr lang="en-IN" sz="1200" dirty="0"/>
              <a:t>', '</a:t>
            </a:r>
            <a:r>
              <a:rPr lang="en-IN" sz="1200" dirty="0" err="1"/>
              <a:t>total_il_high_credit_limit</a:t>
            </a:r>
            <a:r>
              <a:rPr lang="en-IN" sz="12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err="1">
                <a:latin typeface="PT Sans" panose="020B0503020203020204" pitchFamily="34" charset="77"/>
              </a:rPr>
              <a:t>Desc</a:t>
            </a:r>
            <a:r>
              <a:rPr lang="en-IN" i="1" dirty="0">
                <a:latin typeface="PT Sans" panose="020B0503020203020204" pitchFamily="34" charset="77"/>
              </a:rPr>
              <a:t> , </a:t>
            </a:r>
            <a:r>
              <a:rPr lang="en-IN" i="1" dirty="0" err="1">
                <a:latin typeface="PT Sans" panose="020B0503020203020204" pitchFamily="34" charset="77"/>
              </a:rPr>
              <a:t>emp_title</a:t>
            </a:r>
            <a:r>
              <a:rPr lang="en-IN" i="1" dirty="0">
                <a:latin typeface="PT Sans" panose="020B0503020203020204" pitchFamily="34" charset="77"/>
              </a:rPr>
              <a:t> and </a:t>
            </a:r>
            <a:r>
              <a:rPr lang="en-IN" i="1" dirty="0" err="1">
                <a:latin typeface="PT Sans" panose="020B0503020203020204" pitchFamily="34" charset="77"/>
              </a:rPr>
              <a:t>mths_since_last_delinq</a:t>
            </a:r>
            <a:r>
              <a:rPr lang="en-IN" i="1" dirty="0">
                <a:latin typeface="PT Sans" panose="020B0503020203020204" pitchFamily="34" charset="77"/>
              </a:rPr>
              <a:t> </a:t>
            </a:r>
            <a:r>
              <a:rPr lang="en-IN" dirty="0"/>
              <a:t>columns were again dropped since it </a:t>
            </a:r>
            <a:r>
              <a:rPr lang="en-IN" dirty="0" err="1"/>
              <a:t>dindt</a:t>
            </a:r>
            <a:r>
              <a:rPr lang="en-IN" dirty="0"/>
              <a:t> provide us much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A5D80-DED5-5B4A-1E21-B0FC8894474F}"/>
              </a:ext>
            </a:extLst>
          </p:cNvPr>
          <p:cNvSpPr txBox="1"/>
          <p:nvPr/>
        </p:nvSpPr>
        <p:spPr>
          <a:xfrm>
            <a:off x="280086" y="906162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Lets</a:t>
            </a:r>
            <a:r>
              <a:rPr lang="en-IN" i="1" dirty="0"/>
              <a:t> </a:t>
            </a:r>
            <a:r>
              <a:rPr lang="en-IN" dirty="0"/>
              <a:t>see fully paid vs </a:t>
            </a:r>
            <a:r>
              <a:rPr lang="en-IN" dirty="0" err="1"/>
              <a:t>ChargedOff</a:t>
            </a:r>
            <a:r>
              <a:rPr lang="en-IN" dirty="0"/>
              <a:t> row count value</a:t>
            </a:r>
            <a:r>
              <a:rPr lang="en-IN" i="1" dirty="0"/>
              <a:t>: </a:t>
            </a:r>
            <a:br>
              <a:rPr lang="en-IN" i="1" dirty="0"/>
            </a:br>
            <a:r>
              <a:rPr lang="en-IN" dirty="0"/>
              <a:t>Fully Paid 32950</a:t>
            </a:r>
            <a:br>
              <a:rPr lang="en-IN" dirty="0"/>
            </a:br>
            <a:r>
              <a:rPr lang="en-IN" dirty="0"/>
              <a:t>Charged Off 5627</a:t>
            </a:r>
            <a:br>
              <a:rPr lang="en-IN" dirty="0"/>
            </a:br>
            <a:r>
              <a:rPr lang="en-IN" dirty="0"/>
              <a:t>Current 1140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do not need Current (ongoing loan) so removed them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new column </a:t>
            </a:r>
            <a:r>
              <a:rPr lang="en-IN" i="1" dirty="0" err="1"/>
              <a:t>term_val</a:t>
            </a:r>
            <a:r>
              <a:rPr lang="en-IN" i="1" dirty="0"/>
              <a:t> </a:t>
            </a:r>
            <a:r>
              <a:rPr lang="en-IN" dirty="0"/>
              <a:t>from term which just has number values of the tenure(36/60)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Univariate Analysis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BFA2-736A-C7FD-F910-0F0CFFF241DF}"/>
              </a:ext>
            </a:extLst>
          </p:cNvPr>
          <p:cNvSpPr txBox="1"/>
          <p:nvPr/>
        </p:nvSpPr>
        <p:spPr>
          <a:xfrm>
            <a:off x="131806" y="741406"/>
            <a:ext cx="8732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1. Box plot of </a:t>
            </a:r>
            <a:r>
              <a:rPr lang="en-IN" sz="1600" i="1" dirty="0" err="1"/>
              <a:t>funded_amnt</a:t>
            </a:r>
            <a:r>
              <a:rPr lang="en-IN" sz="1600" i="1" dirty="0"/>
              <a:t> . We can see that 75% of the loan amount funded lies below 30k</a:t>
            </a:r>
            <a:r>
              <a:rPr lang="en-IN" sz="1400" i="1" dirty="0"/>
              <a:t>.</a:t>
            </a:r>
          </a:p>
          <a:p>
            <a:endParaRPr lang="en-IN" sz="1200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A8C0BD-399A-2A8C-456D-AAFC76D5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5" y="1108817"/>
            <a:ext cx="3112872" cy="1819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8E575E-0ECB-A170-D5E4-24B95AB63EB1}"/>
              </a:ext>
            </a:extLst>
          </p:cNvPr>
          <p:cNvSpPr txBox="1"/>
          <p:nvPr/>
        </p:nvSpPr>
        <p:spPr>
          <a:xfrm>
            <a:off x="182945" y="4097294"/>
            <a:ext cx="788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1600" dirty="0"/>
              <a:t>. Count plot of </a:t>
            </a:r>
            <a:r>
              <a:rPr lang="en-US" sz="1600" i="1" dirty="0" err="1"/>
              <a:t>loan_status</a:t>
            </a:r>
            <a:r>
              <a:rPr lang="en-US" sz="1600" dirty="0"/>
              <a:t>. We can see the 14% of the total number of loans are defaulted</a:t>
            </a:r>
            <a:r>
              <a:rPr lang="en-US" dirty="0"/>
              <a:t>.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F9AF462-356B-3797-1B1F-62E982B2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42" y="1978093"/>
            <a:ext cx="3112872" cy="20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7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Univariate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3038" y="790832"/>
            <a:ext cx="7737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Heatmap across various variables. </a:t>
            </a:r>
            <a:r>
              <a:rPr lang="en-IN" dirty="0"/>
              <a:t>we can see dark areas have high correlation.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F14A8ED3-58BC-2795-617B-073D8BEDF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34588"/>
            <a:ext cx="6858000" cy="38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3038" y="790832"/>
            <a:ext cx="861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Count plot of </a:t>
            </a:r>
            <a:r>
              <a:rPr lang="en-IN" dirty="0" err="1"/>
              <a:t>emp_length</a:t>
            </a:r>
            <a:r>
              <a:rPr lang="en-IN" dirty="0"/>
              <a:t> among the charged off employees. We can see 10+ years are maximum defaulted.</a:t>
            </a:r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B44084C-8524-8E38-57BD-190B7108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9" y="1390996"/>
            <a:ext cx="8001889" cy="32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D210-DAB7-4C4B-BEF9-19F2DE53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13/07/22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BB1D4-A39B-49DA-B068-1950AD7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3695B-ECBF-4FDE-9588-9D732052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69971" cy="382564"/>
          </a:xfrm>
        </p:spPr>
        <p:txBody>
          <a:bodyPr/>
          <a:lstStyle/>
          <a:p>
            <a:r>
              <a:rPr lang="en-US" dirty="0"/>
              <a:t>Data Analysis – Bivariate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F1A8-FA9B-14A9-E2BC-1EB2D863A35C}"/>
              </a:ext>
            </a:extLst>
          </p:cNvPr>
          <p:cNvSpPr txBox="1"/>
          <p:nvPr/>
        </p:nvSpPr>
        <p:spPr>
          <a:xfrm>
            <a:off x="313038" y="790832"/>
            <a:ext cx="861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Count plot of </a:t>
            </a:r>
            <a:r>
              <a:rPr lang="en-IN" dirty="0" err="1"/>
              <a:t>loan_amount</a:t>
            </a:r>
            <a:r>
              <a:rPr lang="en-IN" dirty="0"/>
              <a:t> among the charged off employees.</a:t>
            </a:r>
          </a:p>
          <a:p>
            <a:endParaRPr lang="en-IN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42FF0-085B-FB12-F517-1EE99E5C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1795"/>
            <a:ext cx="7565617" cy="36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23775</TotalTime>
  <Words>1443</Words>
  <Application>Microsoft Macintosh PowerPoint</Application>
  <PresentationFormat>On-screen Show (16:9)</PresentationFormat>
  <Paragraphs>130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Gill Sans MT</vt:lpstr>
      <vt:lpstr>Neue Plak</vt:lpstr>
      <vt:lpstr>Proxima Nova</vt:lpstr>
      <vt:lpstr>Proxima Nova Rg</vt:lpstr>
      <vt:lpstr>PT Sans</vt:lpstr>
      <vt:lpstr>Roboto Cn</vt:lpstr>
      <vt:lpstr>Trebuchet MS</vt:lpstr>
      <vt:lpstr>MASTER_UPGRAD</vt:lpstr>
      <vt:lpstr>PowerPoint Presentation</vt:lpstr>
      <vt:lpstr>PowerPoint Presentation</vt:lpstr>
      <vt:lpstr>Data understanding</vt:lpstr>
      <vt:lpstr>Data cleaning</vt:lpstr>
      <vt:lpstr>Data cleaning</vt:lpstr>
      <vt:lpstr>Data Analysis – Univariate Analysis</vt:lpstr>
      <vt:lpstr>Data Analysis – Univariate Analysis</vt:lpstr>
      <vt:lpstr>Data Analysis – Bivariate Analysis</vt:lpstr>
      <vt:lpstr>Data Analysis – Bivariate Analysis</vt:lpstr>
      <vt:lpstr>Data Analysis – Segmented Analysis</vt:lpstr>
      <vt:lpstr>Data Analysis – Bivariate Analysis</vt:lpstr>
      <vt:lpstr>Data Analysis – Bivariate Analysis</vt:lpstr>
      <vt:lpstr>Data Analysis – Bivariate Analysis</vt:lpstr>
      <vt:lpstr>Data Analysis – Segmented Analysis</vt:lpstr>
      <vt:lpstr>Data Analysis – Bivariate Analysis</vt:lpstr>
      <vt:lpstr>Data Analysis – Bivariate Analysis</vt:lpstr>
      <vt:lpstr>Lending Club: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Vineet Panwar</cp:lastModifiedBy>
  <cp:revision>356</cp:revision>
  <dcterms:created xsi:type="dcterms:W3CDTF">2019-01-02T10:18:22Z</dcterms:created>
  <dcterms:modified xsi:type="dcterms:W3CDTF">2022-07-13T13:04:56Z</dcterms:modified>
</cp:coreProperties>
</file>