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1" r:id="rId1"/>
  </p:sldMasterIdLst>
  <p:sldIdLst>
    <p:sldId id="256" r:id="rId2"/>
    <p:sldId id="257" r:id="rId3"/>
    <p:sldId id="258" r:id="rId4"/>
    <p:sldId id="259" r:id="rId5"/>
    <p:sldId id="260" r:id="rId6"/>
    <p:sldId id="261" r:id="rId7"/>
    <p:sldId id="262" r:id="rId8"/>
    <p:sldId id="263" r:id="rId9"/>
    <p:sldId id="266" r:id="rId10"/>
    <p:sldId id="287" r:id="rId11"/>
    <p:sldId id="268" r:id="rId12"/>
    <p:sldId id="281" r:id="rId13"/>
    <p:sldId id="267" r:id="rId14"/>
    <p:sldId id="270" r:id="rId15"/>
    <p:sldId id="283" r:id="rId16"/>
    <p:sldId id="284" r:id="rId17"/>
    <p:sldId id="285" r:id="rId18"/>
    <p:sldId id="286" r:id="rId19"/>
    <p:sldId id="269" r:id="rId20"/>
    <p:sldId id="272" r:id="rId21"/>
    <p:sldId id="273" r:id="rId22"/>
    <p:sldId id="289" r:id="rId23"/>
    <p:sldId id="288" r:id="rId24"/>
    <p:sldId id="291" r:id="rId25"/>
    <p:sldId id="274" r:id="rId26"/>
    <p:sldId id="294" r:id="rId27"/>
    <p:sldId id="292" r:id="rId28"/>
    <p:sldId id="290" r:id="rId29"/>
    <p:sldId id="293" r:id="rId30"/>
    <p:sldId id="295" r:id="rId31"/>
    <p:sldId id="278" r:id="rId32"/>
    <p:sldId id="296" r:id="rId33"/>
    <p:sldId id="279" r:id="rId34"/>
    <p:sldId id="282" r:id="rId35"/>
    <p:sldId id="280" r:id="rId3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487" autoAdjust="0"/>
    <p:restoredTop sz="94660"/>
  </p:normalViewPr>
  <p:slideViewPr>
    <p:cSldViewPr>
      <p:cViewPr>
        <p:scale>
          <a:sx n="90" d="100"/>
          <a:sy n="90" d="100"/>
        </p:scale>
        <p:origin x="-109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01655E-3569-4A95-928C-6C1E6264E2D2}"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225125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01655E-3569-4A95-928C-6C1E6264E2D2}"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357419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01655E-3569-4A95-928C-6C1E6264E2D2}"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376382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01655E-3569-4A95-928C-6C1E6264E2D2}"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124315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1655E-3569-4A95-928C-6C1E6264E2D2}"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357864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01655E-3569-4A95-928C-6C1E6264E2D2}"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244798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01655E-3569-4A95-928C-6C1E6264E2D2}" type="datetimeFigureOut">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88674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01655E-3569-4A95-928C-6C1E6264E2D2}" type="datetimeFigureOut">
              <a:rPr lang="en-IN" smtClean="0"/>
              <a:t>20-05-2022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64245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1655E-3569-4A95-928C-6C1E6264E2D2}" type="datetimeFigureOut">
              <a:rPr lang="en-IN" smtClean="0"/>
              <a:t>20-05-2022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199884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1655E-3569-4A95-928C-6C1E6264E2D2}"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50504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1655E-3569-4A95-928C-6C1E6264E2D2}"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01825B-4967-4976-BBE1-05032EA8C12C}" type="slidenum">
              <a:rPr lang="en-IN" smtClean="0"/>
              <a:t>‹#›</a:t>
            </a:fld>
            <a:endParaRPr lang="en-IN"/>
          </a:p>
        </p:txBody>
      </p:sp>
    </p:spTree>
    <p:extLst>
      <p:ext uri="{BB962C8B-B14F-4D97-AF65-F5344CB8AC3E}">
        <p14:creationId xmlns:p14="http://schemas.microsoft.com/office/powerpoint/2010/main" val="334558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lnSpc>
                <a:spcPct val="100000"/>
              </a:lnSpc>
            </a:pPr>
            <a:fld id="{9A12644E-D618-45DC-89CB-6E00A08BE5A4}" type="datetime">
              <a:rPr lang="en-IN" sz="1000" b="0" strike="noStrike" spc="-1" smtClean="0">
                <a:solidFill>
                  <a:srgbClr val="000000"/>
                </a:solidFill>
                <a:latin typeface="Garamond"/>
              </a:rPr>
              <a:t>20-05-2022</a:t>
            </a:fld>
            <a:endParaRPr lang="en-IN" sz="1000" b="0" strike="noStrike" spc="-1">
              <a:latin typeface="Times New Roman"/>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3F7F925C-169B-47A1-87D2-D1198656E2B1}" type="slidenum">
              <a:rPr lang="en-IN" sz="1000" b="0" strike="noStrike" spc="-1" smtClean="0">
                <a:solidFill>
                  <a:srgbClr val="000000"/>
                </a:solidFill>
                <a:latin typeface="Garamond"/>
              </a:rPr>
              <a:t>‹#›</a:t>
            </a:fld>
            <a:endParaRPr lang="en-IN" sz="1000" b="0" strike="noStrike" spc="-1">
              <a:latin typeface="Times New Roman"/>
            </a:endParaRPr>
          </a:p>
        </p:txBody>
      </p:sp>
    </p:spTree>
    <p:extLst>
      <p:ext uri="{BB962C8B-B14F-4D97-AF65-F5344CB8AC3E}">
        <p14:creationId xmlns:p14="http://schemas.microsoft.com/office/powerpoint/2010/main" val="65722642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7.jpeg"/><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73040" y="5921280"/>
            <a:ext cx="8084160" cy="9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80000"/>
              </a:lnSpc>
              <a:spcBef>
                <a:spcPts val="400"/>
              </a:spcBef>
            </a:pPr>
            <a:r>
              <a:rPr lang="en-IN" sz="2000" b="1" strike="noStrike" spc="-1" dirty="0">
                <a:solidFill>
                  <a:srgbClr val="000000"/>
                </a:solidFill>
                <a:latin typeface="Times New Roman"/>
              </a:rPr>
              <a:t>Department of Computer Engineering,</a:t>
            </a:r>
            <a:endParaRPr lang="en-IN" sz="2000" b="0" strike="noStrike" spc="-1" dirty="0">
              <a:latin typeface="Arial"/>
            </a:endParaRPr>
          </a:p>
          <a:p>
            <a:pPr algn="ctr">
              <a:lnSpc>
                <a:spcPct val="80000"/>
              </a:lnSpc>
              <a:spcBef>
                <a:spcPts val="400"/>
              </a:spcBef>
            </a:pPr>
            <a:r>
              <a:rPr lang="en-IN" sz="2000" b="1" strike="noStrike" spc="-1" dirty="0" err="1">
                <a:solidFill>
                  <a:srgbClr val="000000"/>
                </a:solidFill>
                <a:latin typeface="Times New Roman"/>
              </a:rPr>
              <a:t>Sinhgad</a:t>
            </a:r>
            <a:r>
              <a:rPr lang="en-IN" sz="2000" b="1" strike="noStrike" spc="-1" dirty="0">
                <a:solidFill>
                  <a:srgbClr val="000000"/>
                </a:solidFill>
                <a:latin typeface="Times New Roman"/>
              </a:rPr>
              <a:t> Institute of Technology and Science, Pune</a:t>
            </a:r>
            <a:endParaRPr lang="en-IN" sz="2000" b="0" strike="noStrike" spc="-1" dirty="0">
              <a:latin typeface="Arial"/>
            </a:endParaRPr>
          </a:p>
          <a:p>
            <a:pPr algn="ctr">
              <a:lnSpc>
                <a:spcPct val="80000"/>
              </a:lnSpc>
              <a:spcBef>
                <a:spcPts val="400"/>
              </a:spcBef>
            </a:pPr>
            <a:r>
              <a:rPr lang="en-IN" sz="2000" b="1" strike="noStrike" spc="-1" dirty="0" smtClean="0">
                <a:solidFill>
                  <a:srgbClr val="000000"/>
                </a:solidFill>
                <a:latin typeface="Times New Roman"/>
              </a:rPr>
              <a:t>2021-22</a:t>
            </a:r>
            <a:endParaRPr lang="en-IN" sz="2000" b="0" strike="noStrike" spc="-1" dirty="0">
              <a:latin typeface="Arial"/>
            </a:endParaRPr>
          </a:p>
        </p:txBody>
      </p:sp>
      <p:sp>
        <p:nvSpPr>
          <p:cNvPr id="137" name="CustomShape 2"/>
          <p:cNvSpPr/>
          <p:nvPr/>
        </p:nvSpPr>
        <p:spPr>
          <a:xfrm>
            <a:off x="1978200" y="600120"/>
            <a:ext cx="533124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strike="noStrike" spc="-1" dirty="0">
                <a:solidFill>
                  <a:srgbClr val="000000"/>
                </a:solidFill>
                <a:latin typeface="Times New Roman"/>
                <a:ea typeface="DejaVu Sans"/>
              </a:rPr>
              <a:t>Project Stage </a:t>
            </a:r>
            <a:r>
              <a:rPr lang="en-IN" sz="2400" b="1" strike="noStrike" spc="-1" dirty="0" smtClean="0">
                <a:solidFill>
                  <a:srgbClr val="000000"/>
                </a:solidFill>
                <a:latin typeface="Times New Roman"/>
                <a:ea typeface="DejaVu Sans"/>
              </a:rPr>
              <a:t>II </a:t>
            </a:r>
            <a:r>
              <a:rPr lang="en-IN" sz="2400" b="1" strike="noStrike" spc="-1" dirty="0">
                <a:solidFill>
                  <a:srgbClr val="000000"/>
                </a:solidFill>
                <a:latin typeface="Times New Roman"/>
                <a:ea typeface="DejaVu Sans"/>
              </a:rPr>
              <a:t>SPPU Examination</a:t>
            </a:r>
            <a:endParaRPr lang="en-IN" sz="2400" b="0" strike="noStrike" spc="-1" dirty="0">
              <a:latin typeface="Arial"/>
            </a:endParaRPr>
          </a:p>
        </p:txBody>
      </p:sp>
      <p:pic>
        <p:nvPicPr>
          <p:cNvPr id="138" name="Picture 5" descr="C:\Users\pl-17\Pictures\sinhgad-logo.jpg"/>
          <p:cNvPicPr/>
          <p:nvPr/>
        </p:nvPicPr>
        <p:blipFill>
          <a:blip r:embed="rId2"/>
          <a:stretch/>
        </p:blipFill>
        <p:spPr>
          <a:xfrm>
            <a:off x="79200" y="34920"/>
            <a:ext cx="1565640" cy="1005480"/>
          </a:xfrm>
          <a:prstGeom prst="rect">
            <a:avLst/>
          </a:prstGeom>
          <a:ln>
            <a:noFill/>
          </a:ln>
        </p:spPr>
      </p:pic>
      <p:pic>
        <p:nvPicPr>
          <p:cNvPr id="139"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140" name="CustomShape 3"/>
          <p:cNvSpPr/>
          <p:nvPr/>
        </p:nvSpPr>
        <p:spPr>
          <a:xfrm>
            <a:off x="1403280" y="2997360"/>
            <a:ext cx="6480720" cy="25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US" sz="2400" dirty="0" smtClean="0">
                <a:solidFill>
                  <a:schemeClr val="tx1"/>
                </a:solidFill>
                <a:latin typeface="Times New Roman" pitchFamily="18" charset="0"/>
                <a:cs typeface="Times New Roman" pitchFamily="18" charset="0"/>
              </a:rPr>
              <a:t>SURAJ ADSUL 			4101001</a:t>
            </a:r>
            <a:endParaRPr lang="en-IN" sz="2400" b="0" strike="noStrike" spc="-1" dirty="0" smtClean="0">
              <a:solidFill>
                <a:srgbClr val="000000"/>
              </a:solidFill>
              <a:latin typeface="Times New Roman"/>
              <a:ea typeface="DejaVu Sans"/>
            </a:endParaRPr>
          </a:p>
          <a:p>
            <a:pPr>
              <a:lnSpc>
                <a:spcPct val="100000"/>
              </a:lnSpc>
            </a:pPr>
            <a:r>
              <a:rPr lang="en-US" sz="2400" dirty="0" smtClean="0">
                <a:latin typeface="Times New Roman" pitchFamily="18" charset="0"/>
                <a:cs typeface="Times New Roman" pitchFamily="18" charset="0"/>
              </a:rPr>
              <a:t>AMIT </a:t>
            </a:r>
            <a:r>
              <a:rPr lang="en-US" sz="2400" dirty="0">
                <a:latin typeface="Times New Roman" pitchFamily="18" charset="0"/>
                <a:cs typeface="Times New Roman" pitchFamily="18" charset="0"/>
              </a:rPr>
              <a:t>DIGHE			</a:t>
            </a:r>
            <a:r>
              <a:rPr lang="en-US" sz="2400" dirty="0" smtClean="0">
                <a:latin typeface="Times New Roman" pitchFamily="18" charset="0"/>
                <a:cs typeface="Times New Roman" pitchFamily="18" charset="0"/>
              </a:rPr>
              <a:t>	4101014</a:t>
            </a:r>
          </a:p>
          <a:p>
            <a:pPr>
              <a:lnSpc>
                <a:spcPct val="100000"/>
              </a:lnSpc>
            </a:pPr>
            <a:r>
              <a:rPr lang="en-US" sz="2400" dirty="0" smtClean="0">
                <a:latin typeface="Times New Roman" pitchFamily="18" charset="0"/>
                <a:cs typeface="Times New Roman" pitchFamily="18" charset="0"/>
              </a:rPr>
              <a:t>SAURABH </a:t>
            </a:r>
            <a:r>
              <a:rPr lang="en-US" sz="2400" dirty="0">
                <a:latin typeface="Times New Roman" pitchFamily="18" charset="0"/>
                <a:cs typeface="Times New Roman" pitchFamily="18" charset="0"/>
              </a:rPr>
              <a:t>WANKHEDE	</a:t>
            </a:r>
            <a:r>
              <a:rPr lang="en-US" sz="2400" dirty="0" smtClean="0">
                <a:latin typeface="Times New Roman" pitchFamily="18" charset="0"/>
                <a:cs typeface="Times New Roman" pitchFamily="18" charset="0"/>
              </a:rPr>
              <a:t>	4101056</a:t>
            </a:r>
          </a:p>
          <a:p>
            <a:pPr algn="ctr">
              <a:defRPr/>
            </a:pPr>
            <a:endParaRPr lang="en-US" sz="2400" dirty="0">
              <a:latin typeface="Times New Roman" pitchFamily="18" charset="0"/>
              <a:cs typeface="Times New Roman" pitchFamily="18" charset="0"/>
            </a:endParaRPr>
          </a:p>
          <a:p>
            <a:pPr algn="ctr">
              <a:lnSpc>
                <a:spcPct val="100000"/>
              </a:lnSpc>
            </a:pPr>
            <a:r>
              <a:rPr lang="en-IN" sz="2400" b="0" strike="noStrike" spc="-1" dirty="0" smtClean="0">
                <a:solidFill>
                  <a:srgbClr val="000000"/>
                </a:solidFill>
                <a:latin typeface="Times New Roman"/>
                <a:ea typeface="DejaVu Sans"/>
              </a:rPr>
              <a:t>Name </a:t>
            </a:r>
            <a:r>
              <a:rPr lang="en-IN" sz="2400" b="0" strike="noStrike" spc="-1" dirty="0">
                <a:solidFill>
                  <a:srgbClr val="000000"/>
                </a:solidFill>
                <a:latin typeface="Times New Roman"/>
                <a:ea typeface="DejaVu Sans"/>
              </a:rPr>
              <a:t>of the guide :- </a:t>
            </a:r>
            <a:r>
              <a:rPr lang="en-IN" sz="2400" b="0" strike="noStrike" spc="-1" dirty="0" smtClean="0">
                <a:solidFill>
                  <a:srgbClr val="000000"/>
                </a:solidFill>
                <a:latin typeface="Times New Roman"/>
                <a:ea typeface="DejaVu Sans"/>
              </a:rPr>
              <a:t>Ms S.B. BORHADE </a:t>
            </a:r>
            <a:r>
              <a:rPr dirty="0"/>
              <a:t/>
            </a:r>
            <a:br>
              <a:rPr dirty="0"/>
            </a:br>
            <a:endParaRPr lang="en-IN" sz="2400" b="0" strike="noStrike" spc="-1" dirty="0">
              <a:latin typeface="Arial"/>
            </a:endParaRPr>
          </a:p>
        </p:txBody>
      </p:sp>
      <p:sp>
        <p:nvSpPr>
          <p:cNvPr id="141" name="CustomShape 4"/>
          <p:cNvSpPr/>
          <p:nvPr/>
        </p:nvSpPr>
        <p:spPr>
          <a:xfrm>
            <a:off x="757080" y="1413000"/>
            <a:ext cx="7771320" cy="86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600" b="0" strike="noStrike" spc="-1" dirty="0">
                <a:solidFill>
                  <a:srgbClr val="000000"/>
                </a:solidFill>
                <a:latin typeface="Times New Roman"/>
              </a:rPr>
              <a:t>Sign Language Recognition Using Python and </a:t>
            </a:r>
            <a:r>
              <a:rPr lang="en-IN" sz="3600" b="0" strike="noStrike" spc="-1" dirty="0" err="1">
                <a:solidFill>
                  <a:srgbClr val="000000"/>
                </a:solidFill>
                <a:latin typeface="Times New Roman"/>
              </a:rPr>
              <a:t>OpenCV</a:t>
            </a:r>
            <a:endParaRPr lang="en-IN" sz="3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57200" y="302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dirty="0" smtClean="0">
                <a:solidFill>
                  <a:srgbClr val="000000"/>
                </a:solidFill>
                <a:latin typeface="Times New Roman"/>
              </a:rPr>
              <a:t>Literature Survey</a:t>
            </a:r>
            <a:endParaRPr lang="en-IN" sz="3400" b="0" strike="noStrike" spc="-1" dirty="0">
              <a:latin typeface="Arial"/>
            </a:endParaRPr>
          </a:p>
        </p:txBody>
      </p:sp>
      <p:sp>
        <p:nvSpPr>
          <p:cNvPr id="229"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r>
              <a:rPr lang="en-US" sz="1600" dirty="0">
                <a:latin typeface="Times New Roman" pitchFamily="18" charset="0"/>
                <a:cs typeface="Times New Roman" pitchFamily="18" charset="0"/>
              </a:rPr>
              <a:t>This section presents the explanation of the involvement of </a:t>
            </a:r>
            <a:r>
              <a:rPr lang="en-US" sz="1600" spc="-1" dirty="0">
                <a:solidFill>
                  <a:srgbClr val="000000"/>
                </a:solidFill>
                <a:highlight>
                  <a:srgbClr val="FFFFFF"/>
                </a:highlight>
                <a:latin typeface="Times New Roman" pitchFamily="18" charset="0"/>
                <a:ea typeface="DejaVu Sans"/>
                <a:cs typeface="Times New Roman" pitchFamily="18" charset="0"/>
              </a:rPr>
              <a:t>Convolutional </a:t>
            </a:r>
            <a:r>
              <a:rPr lang="en-US" sz="1600" spc="-1" dirty="0" smtClean="0">
                <a:solidFill>
                  <a:srgbClr val="000000"/>
                </a:solidFill>
                <a:highlight>
                  <a:srgbClr val="FFFFFF"/>
                </a:highlight>
                <a:latin typeface="Times New Roman" pitchFamily="18" charset="0"/>
                <a:ea typeface="DejaVu Sans"/>
                <a:cs typeface="Times New Roman" pitchFamily="18" charset="0"/>
              </a:rPr>
              <a:t>Neural</a:t>
            </a:r>
            <a:r>
              <a:rPr lang="en-US" sz="1600" dirty="0" smtClean="0">
                <a:latin typeface="Times New Roman" pitchFamily="18" charset="0"/>
                <a:cs typeface="Times New Roman" pitchFamily="18" charset="0"/>
              </a:rPr>
              <a:t> Networks </a:t>
            </a:r>
            <a:r>
              <a:rPr lang="en-US" sz="1600" dirty="0">
                <a:latin typeface="Times New Roman" pitchFamily="18" charset="0"/>
                <a:cs typeface="Times New Roman" pitchFamily="18" charset="0"/>
              </a:rPr>
              <a:t>in major domains and list presents the overview of </a:t>
            </a:r>
            <a:r>
              <a:rPr lang="en-US" sz="1600" dirty="0" smtClean="0">
                <a:latin typeface="Times New Roman" pitchFamily="18" charset="0"/>
                <a:cs typeface="Times New Roman" pitchFamily="18" charset="0"/>
              </a:rPr>
              <a:t>CNN </a:t>
            </a:r>
            <a:r>
              <a:rPr lang="en-US" sz="1600" dirty="0">
                <a:latin typeface="Times New Roman" panose="02020603050405020304" pitchFamily="18" charset="0"/>
                <a:cs typeface="Times New Roman" panose="02020603050405020304" pitchFamily="18" charset="0"/>
              </a:rPr>
              <a:t>studies involved in different domains.</a:t>
            </a:r>
          </a:p>
          <a:p>
            <a:pPr marL="285750" indent="-285750">
              <a:buFont typeface="Wingdings" panose="05000000000000000000" pitchFamily="2" charset="2"/>
              <a:buChar char="v"/>
            </a:pPr>
            <a:r>
              <a:rPr lang="en-IN" sz="1400" b="1" dirty="0">
                <a:latin typeface="NexusSerif"/>
              </a:rPr>
              <a:t>3 D object generation</a:t>
            </a:r>
          </a:p>
          <a:p>
            <a:pPr marL="742950" lvl="1" indent="-285750">
              <a:buFont typeface="Wingdings" panose="05000000000000000000" pitchFamily="2" charset="2"/>
              <a:buChar char="Ø"/>
            </a:pPr>
            <a:r>
              <a:rPr lang="en-US" sz="1400" dirty="0" err="1" smtClean="0">
                <a:latin typeface="NexusSerif"/>
              </a:rPr>
              <a:t>Analyse</a:t>
            </a:r>
            <a:r>
              <a:rPr lang="en-US" sz="1400" dirty="0" smtClean="0">
                <a:latin typeface="NexusSerif"/>
              </a:rPr>
              <a:t> shapes in </a:t>
            </a:r>
            <a:r>
              <a:rPr lang="en-US" sz="1400" dirty="0">
                <a:latin typeface="NexusSerif"/>
              </a:rPr>
              <a:t>images </a:t>
            </a:r>
            <a:endParaRPr lang="en-US" sz="1400" dirty="0" smtClean="0">
              <a:latin typeface="NexusSerif"/>
            </a:endParaRPr>
          </a:p>
          <a:p>
            <a:pPr marL="742950" lvl="1" indent="-285750">
              <a:buFont typeface="Wingdings" panose="05000000000000000000" pitchFamily="2" charset="2"/>
              <a:buChar char="Ø"/>
            </a:pPr>
            <a:r>
              <a:rPr lang="en-IN" sz="1400" dirty="0" smtClean="0">
                <a:latin typeface="NexusSerif"/>
              </a:rPr>
              <a:t>Human </a:t>
            </a:r>
            <a:r>
              <a:rPr lang="en-IN" sz="1400" dirty="0">
                <a:latin typeface="NexusSerif"/>
              </a:rPr>
              <a:t>motion capturing</a:t>
            </a:r>
            <a:endParaRPr lang="en-US" sz="1400" dirty="0">
              <a:latin typeface="NexusSerif"/>
            </a:endParaRPr>
          </a:p>
          <a:p>
            <a:pPr marL="742950" lvl="1" indent="-285750">
              <a:buFont typeface="Wingdings" panose="05000000000000000000" pitchFamily="2" charset="2"/>
              <a:buChar char="Ø"/>
            </a:pPr>
            <a:r>
              <a:rPr lang="en-US" sz="1400" dirty="0" smtClean="0">
                <a:latin typeface="NexusSerif"/>
              </a:rPr>
              <a:t>Recognition of </a:t>
            </a:r>
            <a:r>
              <a:rPr lang="en-US" sz="1400" dirty="0">
                <a:latin typeface="NexusSerif"/>
              </a:rPr>
              <a:t>high-quality 3D objects</a:t>
            </a:r>
          </a:p>
          <a:p>
            <a:pPr marL="285750" indent="-285750">
              <a:buFont typeface="Wingdings" panose="05000000000000000000" pitchFamily="2" charset="2"/>
              <a:buChar char="v"/>
            </a:pPr>
            <a:r>
              <a:rPr lang="en-IN" sz="1400" b="1" dirty="0">
                <a:latin typeface="NexusSerif"/>
              </a:rPr>
              <a:t>Face</a:t>
            </a:r>
            <a:r>
              <a:rPr lang="en-IN" sz="1400" dirty="0">
                <a:latin typeface="NexusSerif"/>
              </a:rPr>
              <a:t> </a:t>
            </a:r>
            <a:r>
              <a:rPr lang="en-IN" sz="1400" b="1" dirty="0">
                <a:latin typeface="NexusSerif"/>
              </a:rPr>
              <a:t>detection</a:t>
            </a:r>
          </a:p>
          <a:p>
            <a:pPr marL="742950" lvl="1" indent="-285750">
              <a:buFont typeface="Wingdings" panose="05000000000000000000" pitchFamily="2" charset="2"/>
              <a:buChar char="Ø"/>
            </a:pPr>
            <a:r>
              <a:rPr lang="en-IN" sz="1400" dirty="0">
                <a:latin typeface="NexusSerif"/>
              </a:rPr>
              <a:t>Face Image </a:t>
            </a:r>
            <a:r>
              <a:rPr lang="en-IN" sz="1400" dirty="0" smtClean="0">
                <a:latin typeface="NexusSerif"/>
              </a:rPr>
              <a:t>Mapping</a:t>
            </a:r>
            <a:endParaRPr lang="en-IN" sz="1400" dirty="0">
              <a:latin typeface="NexusSerif"/>
            </a:endParaRPr>
          </a:p>
          <a:p>
            <a:pPr marL="742950" lvl="1" indent="-285750">
              <a:buFont typeface="Wingdings" panose="05000000000000000000" pitchFamily="2" charset="2"/>
              <a:buChar char="Ø"/>
            </a:pPr>
            <a:r>
              <a:rPr lang="en-IN" sz="1400" dirty="0">
                <a:latin typeface="NexusSerif"/>
              </a:rPr>
              <a:t> Face animation</a:t>
            </a:r>
          </a:p>
          <a:p>
            <a:pPr marL="742950" lvl="1" indent="-285750">
              <a:buFont typeface="Wingdings" panose="05000000000000000000" pitchFamily="2" charset="2"/>
              <a:buChar char="Ø"/>
            </a:pPr>
            <a:r>
              <a:rPr lang="en-IN" sz="1400" dirty="0">
                <a:latin typeface="NexusSerif"/>
              </a:rPr>
              <a:t>Cross-domain face synthesis</a:t>
            </a:r>
          </a:p>
          <a:p>
            <a:pPr marL="285750" indent="-285750">
              <a:buFont typeface="Wingdings" panose="05000000000000000000" pitchFamily="2" charset="2"/>
              <a:buChar char="v"/>
            </a:pPr>
            <a:r>
              <a:rPr lang="en-IN" sz="1400" b="1" dirty="0">
                <a:latin typeface="NexusSerif"/>
              </a:rPr>
              <a:t>Text transferring</a:t>
            </a:r>
          </a:p>
          <a:p>
            <a:pPr marL="800100" lvl="1" indent="-342900">
              <a:buFont typeface="Wingdings" panose="05000000000000000000" pitchFamily="2" charset="2"/>
              <a:buChar char="Ø"/>
            </a:pPr>
            <a:r>
              <a:rPr lang="en-US" sz="1400" dirty="0" smtClean="0">
                <a:latin typeface="NexusSerif"/>
              </a:rPr>
              <a:t>Studying realistic </a:t>
            </a:r>
            <a:r>
              <a:rPr lang="en-US" sz="1400" dirty="0" err="1">
                <a:latin typeface="NexusSerif"/>
              </a:rPr>
              <a:t>labelled</a:t>
            </a:r>
            <a:r>
              <a:rPr lang="en-US" sz="1400" dirty="0">
                <a:latin typeface="NexusSerif"/>
              </a:rPr>
              <a:t> data</a:t>
            </a:r>
          </a:p>
          <a:p>
            <a:pPr marL="800100" lvl="1" indent="-342900">
              <a:buFont typeface="Wingdings" panose="05000000000000000000" pitchFamily="2" charset="2"/>
              <a:buChar char="Ø"/>
            </a:pPr>
            <a:r>
              <a:rPr lang="en-US" sz="1400" dirty="0" smtClean="0">
                <a:latin typeface="NexusSerif"/>
              </a:rPr>
              <a:t>Sorting </a:t>
            </a:r>
            <a:r>
              <a:rPr lang="en-US" sz="1400" dirty="0">
                <a:latin typeface="NexusSerif"/>
              </a:rPr>
              <a:t>high-quality </a:t>
            </a:r>
            <a:r>
              <a:rPr lang="en-US" sz="1400" dirty="0" smtClean="0">
                <a:latin typeface="NexusSerif"/>
              </a:rPr>
              <a:t>data </a:t>
            </a:r>
            <a:r>
              <a:rPr lang="en-US" sz="1400" dirty="0">
                <a:latin typeface="NexusSerif"/>
              </a:rPr>
              <a:t>by </a:t>
            </a:r>
            <a:r>
              <a:rPr lang="en-US" sz="1400" dirty="0" smtClean="0">
                <a:latin typeface="NexusSerif"/>
              </a:rPr>
              <a:t>desired algorithms</a:t>
            </a:r>
            <a:endParaRPr lang="en-IN" sz="1400" dirty="0">
              <a:latin typeface="NexusSerif"/>
            </a:endParaRPr>
          </a:p>
          <a:p>
            <a:pPr marL="285750" indent="-285750">
              <a:buFont typeface="Wingdings" panose="05000000000000000000" pitchFamily="2" charset="2"/>
              <a:buChar char="v"/>
            </a:pPr>
            <a:r>
              <a:rPr lang="en-IN" sz="1400" b="1" dirty="0">
                <a:latin typeface="NexusSerif"/>
              </a:rPr>
              <a:t>Pandemics</a:t>
            </a:r>
          </a:p>
          <a:p>
            <a:pPr marL="742950" lvl="1" indent="-285750">
              <a:buFont typeface="Wingdings" panose="05000000000000000000" pitchFamily="2" charset="2"/>
              <a:buChar char="Ø"/>
            </a:pPr>
            <a:r>
              <a:rPr lang="en-US" sz="1400" dirty="0">
                <a:latin typeface="NexusSerif"/>
              </a:rPr>
              <a:t>COVID-19 detection with chest images</a:t>
            </a:r>
            <a:endParaRPr lang="en-IN" sz="1400" dirty="0">
              <a:latin typeface="NexusSerif"/>
            </a:endParaRPr>
          </a:p>
          <a:p>
            <a:pPr marL="742950" lvl="1" indent="-285750">
              <a:buFont typeface="Wingdings" panose="05000000000000000000" pitchFamily="2" charset="2"/>
              <a:buChar char="Ø"/>
            </a:pPr>
            <a:r>
              <a:rPr lang="en-IN" sz="1400" dirty="0">
                <a:latin typeface="NexusSerif"/>
              </a:rPr>
              <a:t>Diagnose coronavirus disease pneumonia</a:t>
            </a:r>
          </a:p>
          <a:p>
            <a:pPr marL="285750" indent="-285750">
              <a:buFont typeface="Wingdings" panose="05000000000000000000" pitchFamily="2" charset="2"/>
              <a:buChar char="v"/>
            </a:pPr>
            <a:r>
              <a:rPr lang="en-IN" sz="1400" b="1" dirty="0">
                <a:latin typeface="NexusSerif"/>
              </a:rPr>
              <a:t>Image processing</a:t>
            </a:r>
          </a:p>
          <a:p>
            <a:pPr marL="742950" lvl="1" indent="-285750">
              <a:buFont typeface="Wingdings" panose="05000000000000000000" pitchFamily="2" charset="2"/>
              <a:buChar char="Ø"/>
            </a:pPr>
            <a:r>
              <a:rPr lang="en-IN" sz="1400" dirty="0">
                <a:latin typeface="NexusSerif"/>
              </a:rPr>
              <a:t>Recovering of high-resolution images</a:t>
            </a:r>
          </a:p>
          <a:p>
            <a:pPr marL="742950" lvl="1" indent="-285750">
              <a:buFont typeface="Wingdings" panose="05000000000000000000" pitchFamily="2" charset="2"/>
              <a:buChar char="Ø"/>
            </a:pPr>
            <a:r>
              <a:rPr lang="en-IN" sz="1400" dirty="0">
                <a:latin typeface="NexusSerif"/>
              </a:rPr>
              <a:t>Perform image </a:t>
            </a:r>
            <a:r>
              <a:rPr lang="en-IN" sz="1400" dirty="0" smtClean="0">
                <a:latin typeface="NexusSerif"/>
              </a:rPr>
              <a:t>comparisons</a:t>
            </a:r>
            <a:endParaRPr lang="en-IN" sz="1400" dirty="0">
              <a:latin typeface="NexusSerif"/>
            </a:endParaRPr>
          </a:p>
          <a:p>
            <a:pPr marL="742950" lvl="1" indent="-285750">
              <a:buFont typeface="Wingdings" panose="05000000000000000000" pitchFamily="2" charset="2"/>
              <a:buChar char="Ø"/>
            </a:pPr>
            <a:r>
              <a:rPr lang="en-IN" sz="1400" dirty="0" smtClean="0">
                <a:latin typeface="NexusSerif"/>
              </a:rPr>
              <a:t>Generate information from </a:t>
            </a:r>
            <a:r>
              <a:rPr lang="en-IN" sz="1400" dirty="0">
                <a:latin typeface="NexusSerif"/>
              </a:rPr>
              <a:t>3D </a:t>
            </a:r>
            <a:r>
              <a:rPr lang="en-IN" sz="1400" dirty="0" smtClean="0">
                <a:latin typeface="NexusSerif"/>
              </a:rPr>
              <a:t>images and 2D images</a:t>
            </a:r>
            <a:endParaRPr lang="en-IN" sz="1400" dirty="0">
              <a:latin typeface="NexusSerif"/>
            </a:endParaRPr>
          </a:p>
        </p:txBody>
      </p:sp>
      <p:sp>
        <p:nvSpPr>
          <p:cNvPr id="230"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EF395C77-750F-4288-B82B-E8472F60F406}" type="datetime1">
              <a:rPr lang="en-IN" sz="1200" b="0" strike="noStrike" spc="-1">
                <a:solidFill>
                  <a:srgbClr val="8B8B8B"/>
                </a:solidFill>
                <a:latin typeface="Calibri"/>
              </a:rPr>
              <a:t>20-05-2022</a:t>
            </a:fld>
            <a:endParaRPr lang="en-IN" sz="1200" b="0" strike="noStrike" spc="-1">
              <a:latin typeface="Arial"/>
            </a:endParaRPr>
          </a:p>
        </p:txBody>
      </p:sp>
      <p:sp>
        <p:nvSpPr>
          <p:cNvPr id="231"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32"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2325FAE-72AA-48D0-84C8-17B4C0F570D7}" type="slidenum">
              <a:rPr lang="en-IN" sz="1200" b="0" strike="noStrike" spc="-1">
                <a:solidFill>
                  <a:srgbClr val="898989"/>
                </a:solidFill>
                <a:latin typeface="Calibri"/>
              </a:rPr>
              <a:t>10</a:t>
            </a:fld>
            <a:endParaRPr lang="en-IN" sz="1200" b="0" strike="noStrike" spc="-1">
              <a:latin typeface="Arial"/>
            </a:endParaRPr>
          </a:p>
        </p:txBody>
      </p:sp>
      <p:pic>
        <p:nvPicPr>
          <p:cNvPr id="233" name="Picture 5" descr="C:\Users\pl-17\Pictures\sinhgad-logo.jpg"/>
          <p:cNvPicPr/>
          <p:nvPr/>
        </p:nvPicPr>
        <p:blipFill>
          <a:blip r:embed="rId2"/>
          <a:stretch/>
        </p:blipFill>
        <p:spPr>
          <a:xfrm>
            <a:off x="79200" y="34920"/>
            <a:ext cx="1565640" cy="1005480"/>
          </a:xfrm>
          <a:prstGeom prst="rect">
            <a:avLst/>
          </a:prstGeom>
          <a:ln>
            <a:noFill/>
          </a:ln>
        </p:spPr>
      </p:pic>
      <p:pic>
        <p:nvPicPr>
          <p:cNvPr id="234"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371115038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57200" y="87840"/>
            <a:ext cx="8228520" cy="74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a:solidFill>
                  <a:srgbClr val="000000"/>
                </a:solidFill>
                <a:latin typeface="Times New Roman"/>
              </a:rPr>
              <a:t>Literature Survey</a:t>
            </a:r>
            <a:endParaRPr lang="en-IN" sz="3400" b="0" strike="noStrike" spc="-1">
              <a:latin typeface="Arial"/>
            </a:endParaRPr>
          </a:p>
          <a:p>
            <a:pPr algn="just">
              <a:lnSpc>
                <a:spcPct val="100000"/>
              </a:lnSpc>
            </a:pPr>
            <a:r>
              <a:rPr lang="en-IN" sz="2000" b="0" strike="noStrike" spc="-1">
                <a:solidFill>
                  <a:srgbClr val="000000"/>
                </a:solidFill>
                <a:highlight>
                  <a:srgbClr val="FFFFFF"/>
                </a:highlight>
                <a:latin typeface="Times New Roman"/>
              </a:rPr>
              <a:t>                    </a:t>
            </a:r>
            <a:endParaRPr lang="en-IN" sz="2000" b="0" strike="noStrike" spc="-1">
              <a:latin typeface="Arial"/>
            </a:endParaRPr>
          </a:p>
        </p:txBody>
      </p:sp>
      <p:sp>
        <p:nvSpPr>
          <p:cNvPr id="236" name="CustomShape 2"/>
          <p:cNvSpPr/>
          <p:nvPr/>
        </p:nvSpPr>
        <p:spPr>
          <a:xfrm>
            <a:off x="457200" y="1268280"/>
            <a:ext cx="8228520" cy="6337800"/>
          </a:xfrm>
          <a:prstGeom prst="rect">
            <a:avLst/>
          </a:prstGeom>
          <a:noFill/>
          <a:ln>
            <a:noFill/>
          </a:ln>
        </p:spPr>
        <p:style>
          <a:lnRef idx="0">
            <a:scrgbClr r="0" g="0" b="0"/>
          </a:lnRef>
          <a:fillRef idx="0">
            <a:scrgbClr r="0" g="0" b="0"/>
          </a:fillRef>
          <a:effectRef idx="0">
            <a:scrgbClr r="0" g="0" b="0"/>
          </a:effectRef>
          <a:fontRef idx="minor"/>
        </p:style>
      </p:sp>
      <p:sp>
        <p:nvSpPr>
          <p:cNvPr id="237"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C278E2CB-68D4-466C-B824-7876F7974E0F}" type="datetime1">
              <a:rPr lang="en-IN" sz="1200" b="0" strike="noStrike" spc="-1">
                <a:solidFill>
                  <a:srgbClr val="8B8B8B"/>
                </a:solidFill>
                <a:latin typeface="Calibri"/>
              </a:rPr>
              <a:t>20-05-2022</a:t>
            </a:fld>
            <a:endParaRPr lang="en-IN" sz="1200" b="0" strike="noStrike" spc="-1">
              <a:latin typeface="Arial"/>
            </a:endParaRPr>
          </a:p>
        </p:txBody>
      </p:sp>
      <p:sp>
        <p:nvSpPr>
          <p:cNvPr id="238"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spc="-1" dirty="0">
                <a:solidFill>
                  <a:schemeClr val="bg1">
                    <a:lumMod val="65000"/>
                  </a:schemeClr>
                </a:solidFill>
                <a:latin typeface="Times New Roman"/>
              </a:rPr>
              <a:t>Sign Language Recognition Using Python and </a:t>
            </a:r>
            <a:r>
              <a:rPr lang="en-IN" sz="1200" spc="-1" dirty="0" err="1">
                <a:solidFill>
                  <a:schemeClr val="bg1">
                    <a:lumMod val="65000"/>
                  </a:schemeClr>
                </a:solidFill>
                <a:latin typeface="Times New Roman"/>
              </a:rPr>
              <a:t>OpenCV</a:t>
            </a:r>
            <a:endParaRPr lang="en-IN" sz="1200" spc="-1" dirty="0">
              <a:solidFill>
                <a:schemeClr val="bg1">
                  <a:lumMod val="65000"/>
                </a:schemeClr>
              </a:solidFill>
              <a:latin typeface="Arial"/>
            </a:endParaRPr>
          </a:p>
        </p:txBody>
      </p:sp>
      <p:sp>
        <p:nvSpPr>
          <p:cNvPr id="239"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F93D199-6830-4B10-82A9-62D83C9F24EF}" type="slidenum">
              <a:rPr lang="en-IN" sz="1200" b="0" strike="noStrike" spc="-1">
                <a:solidFill>
                  <a:srgbClr val="898989"/>
                </a:solidFill>
                <a:latin typeface="Calibri"/>
              </a:rPr>
              <a:t>11</a:t>
            </a:fld>
            <a:endParaRPr lang="en-IN" sz="1200" b="0" strike="noStrike" spc="-1">
              <a:latin typeface="Arial"/>
            </a:endParaRPr>
          </a:p>
        </p:txBody>
      </p:sp>
      <p:pic>
        <p:nvPicPr>
          <p:cNvPr id="240" name="Picture 5" descr="C:\Users\pl-17\Pictures\sinhgad-logo.jpg"/>
          <p:cNvPicPr/>
          <p:nvPr/>
        </p:nvPicPr>
        <p:blipFill>
          <a:blip r:embed="rId2"/>
          <a:stretch/>
        </p:blipFill>
        <p:spPr>
          <a:xfrm>
            <a:off x="79200" y="34920"/>
            <a:ext cx="1565640" cy="1005480"/>
          </a:xfrm>
          <a:prstGeom prst="rect">
            <a:avLst/>
          </a:prstGeom>
          <a:ln>
            <a:noFill/>
          </a:ln>
        </p:spPr>
      </p:pic>
      <p:pic>
        <p:nvPicPr>
          <p:cNvPr id="241" name="Picture 6" descr="C:\Users\pl-17\Pictures\download.jpg"/>
          <p:cNvPicPr/>
          <p:nvPr/>
        </p:nvPicPr>
        <p:blipFill>
          <a:blip r:embed="rId3"/>
          <a:srcRect l="22068" t="17429" r="23405" b="11479"/>
          <a:stretch/>
        </p:blipFill>
        <p:spPr>
          <a:xfrm>
            <a:off x="7527960" y="37624"/>
            <a:ext cx="1614960" cy="1095840"/>
          </a:xfrm>
          <a:prstGeom prst="rect">
            <a:avLst/>
          </a:prstGeom>
          <a:ln>
            <a:noFill/>
          </a:ln>
        </p:spPr>
      </p:pic>
      <p:sp>
        <p:nvSpPr>
          <p:cNvPr id="242" name="CustomShape 6"/>
          <p:cNvSpPr/>
          <p:nvPr/>
        </p:nvSpPr>
        <p:spPr>
          <a:xfrm>
            <a:off x="555120" y="1368000"/>
            <a:ext cx="8228520" cy="3887640"/>
          </a:xfrm>
          <a:prstGeom prst="rect">
            <a:avLst/>
          </a:prstGeom>
          <a:noFill/>
          <a:ln>
            <a:noFill/>
          </a:ln>
        </p:spPr>
        <p:style>
          <a:lnRef idx="0">
            <a:scrgbClr r="0" g="0" b="0"/>
          </a:lnRef>
          <a:fillRef idx="0">
            <a:scrgbClr r="0" g="0" b="0"/>
          </a:fillRef>
          <a:effectRef idx="0">
            <a:scrgbClr r="0" g="0" b="0"/>
          </a:effectRef>
          <a:fontRef idx="minor"/>
        </p:style>
      </p:sp>
      <p:graphicFrame>
        <p:nvGraphicFramePr>
          <p:cNvPr id="243" name="Table 7"/>
          <p:cNvGraphicFramePr/>
          <p:nvPr>
            <p:extLst>
              <p:ext uri="{D42A27DB-BD31-4B8C-83A1-F6EECF244321}">
                <p14:modId xmlns:p14="http://schemas.microsoft.com/office/powerpoint/2010/main" val="1934487594"/>
              </p:ext>
            </p:extLst>
          </p:nvPr>
        </p:nvGraphicFramePr>
        <p:xfrm>
          <a:off x="395536" y="1269153"/>
          <a:ext cx="8199000" cy="5087367"/>
        </p:xfrm>
        <a:graphic>
          <a:graphicData uri="http://schemas.openxmlformats.org/drawingml/2006/table">
            <a:tbl>
              <a:tblPr/>
              <a:tblGrid>
                <a:gridCol w="511512"/>
                <a:gridCol w="2232248"/>
                <a:gridCol w="1800200"/>
                <a:gridCol w="3655040"/>
              </a:tblGrid>
              <a:tr h="437514">
                <a:tc>
                  <a:txBody>
                    <a:bodyPr/>
                    <a:lstStyle/>
                    <a:p>
                      <a:pPr>
                        <a:lnSpc>
                          <a:spcPct val="100000"/>
                        </a:lnSpc>
                      </a:pPr>
                      <a:r>
                        <a:rPr lang="en-IN" sz="1200" b="0" strike="noStrike" spc="-1" dirty="0" err="1">
                          <a:solidFill>
                            <a:srgbClr val="000000"/>
                          </a:solidFill>
                          <a:latin typeface="Calibri"/>
                        </a:rPr>
                        <a:t>Sr</a:t>
                      </a:r>
                      <a:r>
                        <a:rPr lang="en-IN" sz="1200" b="0" strike="noStrike" spc="-1" dirty="0">
                          <a:solidFill>
                            <a:srgbClr val="000000"/>
                          </a:solidFill>
                          <a:latin typeface="Calibri"/>
                        </a:rPr>
                        <a:t> No</a:t>
                      </a:r>
                      <a:endParaRPr lang="en-IN" sz="1200" b="0" strike="noStrike" spc="-1" dirty="0">
                        <a:latin typeface="Arial"/>
                      </a:endParaRPr>
                    </a:p>
                  </a:txBody>
                  <a:tcPr marL="90000" marR="90000">
                    <a:lnL w="720">
                      <a:solidFill>
                        <a:srgbClr val="FFFFFF"/>
                      </a:solidFill>
                    </a:lnL>
                    <a:lnR w="720">
                      <a:solidFill>
                        <a:srgbClr val="2A6099"/>
                      </a:solidFill>
                    </a:lnR>
                    <a:lnT w="720">
                      <a:solidFill>
                        <a:srgbClr val="FFFFFF"/>
                      </a:solidFill>
                    </a:lnT>
                    <a:lnB w="720">
                      <a:solidFill>
                        <a:srgbClr val="FFFFFF"/>
                      </a:solidFill>
                    </a:lnB>
                    <a:solidFill>
                      <a:srgbClr val="B3B3B3"/>
                    </a:solidFill>
                  </a:tcPr>
                </a:tc>
                <a:tc>
                  <a:txBody>
                    <a:bodyPr/>
                    <a:lstStyle/>
                    <a:p>
                      <a:pPr>
                        <a:lnSpc>
                          <a:spcPct val="100000"/>
                        </a:lnSpc>
                      </a:pPr>
                      <a:r>
                        <a:rPr lang="en-IN" sz="1200" b="0" strike="noStrike" spc="-1">
                          <a:solidFill>
                            <a:srgbClr val="000000"/>
                          </a:solidFill>
                          <a:latin typeface="Calibri"/>
                        </a:rPr>
                        <a:t>Title</a:t>
                      </a:r>
                      <a:endParaRPr lang="en-IN" sz="1200" b="0" strike="noStrike" spc="-1">
                        <a:latin typeface="Arial"/>
                      </a:endParaRPr>
                    </a:p>
                  </a:txBody>
                  <a:tcPr marL="90000" marR="90000">
                    <a:lnL w="720">
                      <a:solidFill>
                        <a:srgbClr val="2A6099"/>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200" b="0" strike="noStrike" spc="-1">
                          <a:solidFill>
                            <a:srgbClr val="000000"/>
                          </a:solidFill>
                          <a:latin typeface="Calibri"/>
                        </a:rPr>
                        <a:t>Author/Publication</a:t>
                      </a:r>
                      <a:endParaRPr lang="en-IN"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200" b="0" strike="noStrike" spc="-1">
                          <a:solidFill>
                            <a:srgbClr val="000000"/>
                          </a:solidFill>
                          <a:latin typeface="Calibri"/>
                        </a:rPr>
                        <a:t>Detail of Paper</a:t>
                      </a:r>
                      <a:endParaRPr lang="en-IN"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62531">
                <a:tc>
                  <a:txBody>
                    <a:bodyPr/>
                    <a:lstStyle/>
                    <a:p>
                      <a:pPr>
                        <a:lnSpc>
                          <a:spcPct val="100000"/>
                        </a:lnSpc>
                      </a:pPr>
                      <a:r>
                        <a:rPr lang="en-IN" sz="1200" b="0" strike="noStrike" spc="-1">
                          <a:solidFill>
                            <a:srgbClr val="000000"/>
                          </a:solidFill>
                          <a:latin typeface="Calibri"/>
                        </a:rPr>
                        <a:t>1</a:t>
                      </a:r>
                      <a:endParaRPr lang="en-IN"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200" b="0" i="0" u="none" strike="noStrike" kern="1200" baseline="0" dirty="0" smtClean="0">
                          <a:solidFill>
                            <a:schemeClr val="tx1"/>
                          </a:solidFill>
                          <a:latin typeface="+mn-lt"/>
                          <a:ea typeface="+mn-ea"/>
                          <a:cs typeface="+mn-cs"/>
                        </a:rPr>
                        <a:t>A new framework for sign language alphabet hand posture recognition using geometrical features through artificial neural </a:t>
                      </a:r>
                      <a:r>
                        <a:rPr lang="en-IN" sz="1200" b="0" i="0" u="none" strike="noStrike" kern="1200" baseline="0" dirty="0" smtClean="0">
                          <a:solidFill>
                            <a:schemeClr val="tx1"/>
                          </a:solidFill>
                          <a:latin typeface="+mn-lt"/>
                          <a:ea typeface="+mn-ea"/>
                          <a:cs typeface="+mn-cs"/>
                        </a:rPr>
                        <a:t>network, 19 August 2020</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en-IN" sz="1200" b="0" i="0" u="none" strike="noStrike" kern="1200" baseline="0" dirty="0" err="1" smtClean="0">
                          <a:solidFill>
                            <a:schemeClr val="tx1"/>
                          </a:solidFill>
                          <a:latin typeface="+mn-lt"/>
                          <a:ea typeface="+mn-ea"/>
                          <a:cs typeface="+mn-cs"/>
                        </a:rPr>
                        <a:t>Hoshang</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Kolivand</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Saba</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Joudaki</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Mohd</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Shahrizal</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Sunar</a:t>
                      </a:r>
                      <a:r>
                        <a:rPr lang="en-IN" sz="1200" b="0" i="0" u="none" strike="noStrike" kern="1200" baseline="0" dirty="0" smtClean="0">
                          <a:solidFill>
                            <a:schemeClr val="tx1"/>
                          </a:solidFill>
                          <a:latin typeface="+mn-lt"/>
                          <a:ea typeface="+mn-ea"/>
                          <a:cs typeface="+mn-cs"/>
                        </a:rPr>
                        <a:t>, David Tully</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en-US" sz="1200" b="0" i="0" u="none" strike="noStrike" kern="1200" baseline="0" dirty="0" smtClean="0">
                          <a:solidFill>
                            <a:schemeClr val="tx1"/>
                          </a:solidFill>
                          <a:latin typeface="+mn-lt"/>
                          <a:ea typeface="+mn-ea"/>
                          <a:cs typeface="+mn-cs"/>
                        </a:rPr>
                        <a:t>Then, an artificial neural network is used to drive desired outcomes. ASLNN is proficient to hand posture recognition and provides accuracy up to 96.78% which will be discussed on the additional paper of this authors in this journal.</a:t>
                      </a:r>
                      <a:r>
                        <a:rPr lang="en-IN" sz="1200" b="0" strike="noStrike" spc="-1" dirty="0">
                          <a:solidFill>
                            <a:srgbClr val="000000"/>
                          </a:solidFill>
                          <a:latin typeface="Calibri"/>
                        </a:rPr>
                        <a:t> </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962531">
                <a:tc>
                  <a:txBody>
                    <a:bodyPr/>
                    <a:lstStyle/>
                    <a:p>
                      <a:pPr>
                        <a:lnSpc>
                          <a:spcPct val="100000"/>
                        </a:lnSpc>
                      </a:pPr>
                      <a:r>
                        <a:rPr lang="en-IN" sz="1200" b="0" strike="noStrike" spc="-1">
                          <a:solidFill>
                            <a:srgbClr val="000000"/>
                          </a:solidFill>
                          <a:latin typeface="Calibri"/>
                        </a:rPr>
                        <a:t>2</a:t>
                      </a:r>
                      <a:endParaRPr lang="en-IN"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200" b="0" strike="noStrike" spc="-1" dirty="0">
                          <a:solidFill>
                            <a:srgbClr val="000000"/>
                          </a:solidFill>
                          <a:latin typeface="Calibri"/>
                        </a:rPr>
                        <a:t>Real time Finger Tracking and Contour Detection for Gesture</a:t>
                      </a:r>
                      <a:endParaRPr lang="en-IN" sz="1200" b="0" strike="noStrike" spc="-1" dirty="0">
                        <a:latin typeface="Arial"/>
                      </a:endParaRPr>
                    </a:p>
                    <a:p>
                      <a:pPr>
                        <a:lnSpc>
                          <a:spcPct val="100000"/>
                        </a:lnSpc>
                      </a:pPr>
                      <a:r>
                        <a:rPr lang="en-IN" sz="1200" b="0" strike="noStrike" spc="-1" dirty="0">
                          <a:solidFill>
                            <a:srgbClr val="000000"/>
                          </a:solidFill>
                          <a:latin typeface="Calibri"/>
                        </a:rPr>
                        <a:t>Recognition using OpenCV,2016</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IN" sz="1200" b="0" strike="noStrike" spc="-1" dirty="0" err="1">
                          <a:solidFill>
                            <a:srgbClr val="000000"/>
                          </a:solidFill>
                          <a:latin typeface="Calibri"/>
                        </a:rPr>
                        <a:t>Ruchi</a:t>
                      </a:r>
                      <a:r>
                        <a:rPr lang="en-IN" sz="1200" b="0" strike="noStrike" spc="-1" dirty="0">
                          <a:solidFill>
                            <a:srgbClr val="000000"/>
                          </a:solidFill>
                          <a:latin typeface="Calibri"/>
                        </a:rPr>
                        <a:t> Manish </a:t>
                      </a:r>
                      <a:r>
                        <a:rPr lang="en-IN" sz="1200" b="0" strike="noStrike" spc="-1" dirty="0" err="1">
                          <a:solidFill>
                            <a:srgbClr val="000000"/>
                          </a:solidFill>
                          <a:latin typeface="Calibri"/>
                        </a:rPr>
                        <a:t>Gurav</a:t>
                      </a:r>
                      <a:r>
                        <a:rPr lang="en-IN" sz="1200" b="0" strike="noStrike" spc="-1" dirty="0">
                          <a:solidFill>
                            <a:srgbClr val="000000"/>
                          </a:solidFill>
                          <a:latin typeface="Calibri"/>
                        </a:rPr>
                        <a:t>, </a:t>
                      </a:r>
                      <a:r>
                        <a:rPr lang="en-IN" sz="1200" b="0" strike="noStrike" spc="-1" dirty="0" err="1">
                          <a:solidFill>
                            <a:srgbClr val="000000"/>
                          </a:solidFill>
                          <a:latin typeface="Calibri"/>
                        </a:rPr>
                        <a:t>Premanand</a:t>
                      </a:r>
                      <a:r>
                        <a:rPr lang="en-IN" sz="1200" b="0" strike="noStrike" spc="-1" dirty="0">
                          <a:solidFill>
                            <a:srgbClr val="000000"/>
                          </a:solidFill>
                          <a:latin typeface="Calibri"/>
                        </a:rPr>
                        <a:t> K. </a:t>
                      </a:r>
                      <a:r>
                        <a:rPr lang="en-IN" sz="1200" b="0" strike="noStrike" spc="-1" dirty="0" err="1">
                          <a:solidFill>
                            <a:srgbClr val="000000"/>
                          </a:solidFill>
                          <a:latin typeface="Calibri"/>
                        </a:rPr>
                        <a:t>Kadbe</a:t>
                      </a:r>
                      <a:r>
                        <a:rPr lang="en-IN" sz="1200" b="0" strike="noStrike" spc="-1" dirty="0">
                          <a:solidFill>
                            <a:srgbClr val="000000"/>
                          </a:solidFill>
                          <a:latin typeface="Calibri"/>
                        </a:rPr>
                        <a:t> </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IN" sz="1200" b="0" strike="noStrike" spc="-1" dirty="0">
                          <a:solidFill>
                            <a:srgbClr val="000000"/>
                          </a:solidFill>
                          <a:latin typeface="Calibri"/>
                        </a:rPr>
                        <a:t>Human Computer Interaction(HCI) is a new technology that is being developed to </a:t>
                      </a:r>
                      <a:r>
                        <a:rPr lang="en-IN" sz="1200" b="0" strike="noStrike" spc="-1" dirty="0" smtClean="0">
                          <a:solidFill>
                            <a:srgbClr val="000000"/>
                          </a:solidFill>
                          <a:latin typeface="Calibri"/>
                        </a:rPr>
                        <a:t>deliver</a:t>
                      </a:r>
                      <a:r>
                        <a:rPr lang="en-IN" sz="1200" b="0" strike="noStrike" spc="-1" baseline="0" dirty="0">
                          <a:solidFill>
                            <a:schemeClr val="tx1"/>
                          </a:solidFill>
                          <a:latin typeface="Arial"/>
                        </a:rPr>
                        <a:t> </a:t>
                      </a:r>
                      <a:r>
                        <a:rPr lang="en-IN" sz="1200" b="0" strike="noStrike" spc="-1" dirty="0" smtClean="0">
                          <a:solidFill>
                            <a:srgbClr val="000000"/>
                          </a:solidFill>
                          <a:latin typeface="Calibri"/>
                        </a:rPr>
                        <a:t>commands </a:t>
                      </a:r>
                      <a:r>
                        <a:rPr lang="en-IN" sz="1200" b="0" strike="noStrike" spc="-1" dirty="0">
                          <a:solidFill>
                            <a:srgbClr val="000000"/>
                          </a:solidFill>
                          <a:latin typeface="Calibri"/>
                        </a:rPr>
                        <a:t>given by the user to the </a:t>
                      </a:r>
                      <a:r>
                        <a:rPr lang="en-IN" sz="1200" b="0" strike="noStrike" spc="-1" dirty="0" smtClean="0">
                          <a:solidFill>
                            <a:srgbClr val="000000"/>
                          </a:solidFill>
                          <a:latin typeface="Calibri"/>
                        </a:rPr>
                        <a:t>robots.</a:t>
                      </a:r>
                      <a:r>
                        <a:rPr lang="en-IN" sz="1200" b="0" strike="noStrike" spc="-1" baseline="0" dirty="0" smtClean="0">
                          <a:solidFill>
                            <a:srgbClr val="000000"/>
                          </a:solidFill>
                          <a:latin typeface="Calibri"/>
                        </a:rPr>
                        <a:t> </a:t>
                      </a:r>
                      <a:r>
                        <a:rPr lang="en-IN" sz="1200" b="0" strike="noStrike" spc="-1" dirty="0" smtClean="0">
                          <a:solidFill>
                            <a:srgbClr val="000000"/>
                          </a:solidFill>
                          <a:latin typeface="Calibri"/>
                        </a:rPr>
                        <a:t>Interaction </a:t>
                      </a:r>
                      <a:r>
                        <a:rPr lang="en-IN" sz="1200" b="0" strike="noStrike" spc="-1" dirty="0">
                          <a:solidFill>
                            <a:srgbClr val="000000"/>
                          </a:solidFill>
                          <a:latin typeface="Calibri"/>
                        </a:rPr>
                        <a:t>with machines by the users can be through facial expressions, </a:t>
                      </a:r>
                      <a:r>
                        <a:rPr lang="en-IN" sz="1200" b="0" strike="noStrike" spc="-1" dirty="0" smtClean="0">
                          <a:solidFill>
                            <a:srgbClr val="000000"/>
                          </a:solidFill>
                          <a:latin typeface="Calibri"/>
                        </a:rPr>
                        <a:t>head,</a:t>
                      </a:r>
                      <a:r>
                        <a:rPr lang="en-IN" sz="1200" b="0" strike="noStrike" spc="-1" baseline="0" dirty="0">
                          <a:solidFill>
                            <a:schemeClr val="tx1"/>
                          </a:solidFill>
                          <a:latin typeface="Arial"/>
                        </a:rPr>
                        <a:t> </a:t>
                      </a:r>
                      <a:r>
                        <a:rPr lang="en-IN" sz="1200" b="0" strike="noStrike" spc="-1" dirty="0" smtClean="0">
                          <a:solidFill>
                            <a:srgbClr val="000000"/>
                          </a:solidFill>
                          <a:latin typeface="Calibri"/>
                        </a:rPr>
                        <a:t>voice</a:t>
                      </a:r>
                      <a:r>
                        <a:rPr lang="en-IN" sz="1200" b="0" strike="noStrike" spc="-1" dirty="0">
                          <a:solidFill>
                            <a:srgbClr val="000000"/>
                          </a:solidFill>
                          <a:latin typeface="Calibri"/>
                        </a:rPr>
                        <a:t>, hand, touch, etc.</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102521">
                <a:tc>
                  <a:txBody>
                    <a:bodyPr/>
                    <a:lstStyle/>
                    <a:p>
                      <a:pPr>
                        <a:lnSpc>
                          <a:spcPct val="100000"/>
                        </a:lnSpc>
                      </a:pPr>
                      <a:r>
                        <a:rPr lang="en-IN" sz="1200" b="0" strike="noStrike" spc="-1">
                          <a:solidFill>
                            <a:srgbClr val="000000"/>
                          </a:solidFill>
                          <a:latin typeface="Calibri"/>
                        </a:rPr>
                        <a:t>3</a:t>
                      </a:r>
                      <a:endParaRPr lang="en-IN" sz="1200" b="0" strike="noStrike" spc="-1">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200" b="0" strike="noStrike" spc="-1" dirty="0">
                          <a:solidFill>
                            <a:srgbClr val="000000"/>
                          </a:solidFill>
                          <a:latin typeface="Calibri"/>
                        </a:rPr>
                        <a:t>Sign Language Translator Application Using </a:t>
                      </a:r>
                      <a:r>
                        <a:rPr lang="en-IN" sz="1200" b="0" strike="noStrike" spc="-1" dirty="0" err="1">
                          <a:solidFill>
                            <a:srgbClr val="000000"/>
                          </a:solidFill>
                          <a:latin typeface="Calibri"/>
                        </a:rPr>
                        <a:t>OpenCV</a:t>
                      </a:r>
                      <a:r>
                        <a:rPr lang="en-IN" sz="1200" b="0" strike="noStrike" spc="-1" dirty="0">
                          <a:solidFill>
                            <a:srgbClr val="000000"/>
                          </a:solidFill>
                          <a:latin typeface="Calibri"/>
                        </a:rPr>
                        <a:t>, 2017</a:t>
                      </a: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IN" sz="1200" b="0" strike="noStrike" spc="-1" dirty="0" err="1">
                          <a:solidFill>
                            <a:srgbClr val="000000"/>
                          </a:solidFill>
                          <a:highlight>
                            <a:srgbClr val="FFFFFF"/>
                          </a:highlight>
                          <a:latin typeface="Calibri"/>
                        </a:rPr>
                        <a:t>LTriyono</a:t>
                      </a:r>
                      <a:r>
                        <a:rPr lang="en-IN" sz="1200" b="0" strike="noStrike" spc="-1" dirty="0">
                          <a:solidFill>
                            <a:srgbClr val="000000"/>
                          </a:solidFill>
                          <a:highlight>
                            <a:srgbClr val="FFFFFF"/>
                          </a:highlight>
                          <a:latin typeface="Calibri"/>
                        </a:rPr>
                        <a:t>, E H </a:t>
                      </a:r>
                      <a:r>
                        <a:rPr lang="en-IN" sz="1200" b="0" strike="noStrike" spc="-1" dirty="0" err="1">
                          <a:solidFill>
                            <a:srgbClr val="000000"/>
                          </a:solidFill>
                          <a:highlight>
                            <a:srgbClr val="FFFFFF"/>
                          </a:highlight>
                          <a:latin typeface="Calibri"/>
                        </a:rPr>
                        <a:t>Pratisto</a:t>
                      </a:r>
                      <a:r>
                        <a:rPr lang="en-IN" sz="1200" b="0" strike="noStrike" spc="-1" dirty="0">
                          <a:solidFill>
                            <a:srgbClr val="000000"/>
                          </a:solidFill>
                          <a:highlight>
                            <a:srgbClr val="FFFFFF"/>
                          </a:highlight>
                          <a:latin typeface="Calibri"/>
                        </a:rPr>
                        <a:t>, S A T </a:t>
                      </a:r>
                      <a:r>
                        <a:rPr lang="en-IN" sz="1200" b="0" strike="noStrike" spc="-1" dirty="0" err="1">
                          <a:solidFill>
                            <a:srgbClr val="000000"/>
                          </a:solidFill>
                          <a:highlight>
                            <a:srgbClr val="FFFFFF"/>
                          </a:highlight>
                          <a:latin typeface="Calibri"/>
                        </a:rPr>
                        <a:t>Bawono</a:t>
                      </a:r>
                      <a:r>
                        <a:rPr lang="en-IN" sz="1200" b="0" strike="noStrike" spc="-1" dirty="0">
                          <a:solidFill>
                            <a:srgbClr val="000000"/>
                          </a:solidFill>
                          <a:highlight>
                            <a:srgbClr val="FFFFFF"/>
                          </a:highlight>
                          <a:latin typeface="Calibri"/>
                        </a:rPr>
                        <a:t>, F A </a:t>
                      </a:r>
                      <a:r>
                        <a:rPr lang="en-IN" sz="1200" b="0" strike="noStrike" spc="-1" dirty="0" err="1">
                          <a:solidFill>
                            <a:srgbClr val="000000"/>
                          </a:solidFill>
                          <a:highlight>
                            <a:srgbClr val="FFFFFF"/>
                          </a:highlight>
                          <a:latin typeface="Calibri"/>
                        </a:rPr>
                        <a:t>Purnomo</a:t>
                      </a:r>
                      <a:r>
                        <a:rPr lang="en-IN" sz="1200" b="0" strike="noStrike" spc="-1" dirty="0">
                          <a:solidFill>
                            <a:srgbClr val="000000"/>
                          </a:solidFill>
                          <a:highlight>
                            <a:srgbClr val="FFFFFF"/>
                          </a:highlight>
                          <a:latin typeface="Calibri"/>
                        </a:rPr>
                        <a:t>, Y </a:t>
                      </a:r>
                      <a:r>
                        <a:rPr lang="en-IN" sz="1200" b="0" strike="noStrike" spc="-1" dirty="0" err="1">
                          <a:solidFill>
                            <a:srgbClr val="000000"/>
                          </a:solidFill>
                          <a:highlight>
                            <a:srgbClr val="FFFFFF"/>
                          </a:highlight>
                          <a:latin typeface="Calibri"/>
                        </a:rPr>
                        <a:t>Yudhanto</a:t>
                      </a:r>
                      <a:r>
                        <a:rPr lang="en-IN" sz="1200" b="0" strike="noStrike" spc="-1" dirty="0">
                          <a:solidFill>
                            <a:srgbClr val="000000"/>
                          </a:solidFill>
                          <a:highlight>
                            <a:srgbClr val="FFFFFF"/>
                          </a:highlight>
                          <a:latin typeface="Calibri"/>
                        </a:rPr>
                        <a:t> and B </a:t>
                      </a:r>
                      <a:r>
                        <a:rPr lang="en-IN" sz="1200" b="0" strike="noStrike" spc="-1" dirty="0" err="1">
                          <a:solidFill>
                            <a:srgbClr val="000000"/>
                          </a:solidFill>
                          <a:highlight>
                            <a:srgbClr val="FFFFFF"/>
                          </a:highlight>
                          <a:latin typeface="Calibri"/>
                        </a:rPr>
                        <a:t>Raharjo</a:t>
                      </a:r>
                      <a:r>
                        <a:rPr lang="en-IN" sz="1200" b="0" strike="noStrike" spc="-1" dirty="0">
                          <a:solidFill>
                            <a:srgbClr val="000000"/>
                          </a:solidFill>
                          <a:highlight>
                            <a:srgbClr val="FFFFFF"/>
                          </a:highlight>
                          <a:latin typeface="Calibri"/>
                        </a:rPr>
                        <a:t>.</a:t>
                      </a: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IN" sz="1200" b="0" strike="noStrike" spc="-1">
                          <a:solidFill>
                            <a:srgbClr val="000000"/>
                          </a:solidFill>
                          <a:latin typeface="Calibri"/>
                        </a:rPr>
                        <a:t>This research focuses on the development of sign language translator application using OpenCV Android based, this application is based on the difference in color. The author also utilizes Support Machine Learning to predict the label.</a:t>
                      </a:r>
                      <a:endParaRPr lang="en-IN" sz="1200" b="0" strike="noStrike" spc="-1">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515966">
                <a:tc>
                  <a:txBody>
                    <a:bodyPr/>
                    <a:lstStyle/>
                    <a:p>
                      <a:pPr>
                        <a:lnSpc>
                          <a:spcPct val="100000"/>
                        </a:lnSpc>
                      </a:pPr>
                      <a:r>
                        <a:rPr lang="en-IN" sz="1200" b="0" strike="noStrike" spc="-1">
                          <a:solidFill>
                            <a:srgbClr val="000000"/>
                          </a:solidFill>
                          <a:latin typeface="Calibri"/>
                        </a:rPr>
                        <a:t>4</a:t>
                      </a:r>
                      <a:endParaRPr lang="en-IN" sz="1200" b="0" strike="noStrike" spc="-1">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200" b="0" strike="noStrike" spc="-1">
                          <a:solidFill>
                            <a:srgbClr val="000000"/>
                          </a:solidFill>
                          <a:highlight>
                            <a:srgbClr val="FFFFFF"/>
                          </a:highlight>
                          <a:latin typeface="Calibri"/>
                        </a:rPr>
                        <a:t>STUDY OF VISION BASED HAND GESTURE RECOGNITION USING INDIAN SIGN LANGUAGE 2014</a:t>
                      </a:r>
                      <a:endParaRPr lang="en-IN" sz="1200" b="0" strike="noStrike" spc="-1">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lnSpc>
                          <a:spcPct val="100000"/>
                        </a:lnSpc>
                      </a:pPr>
                      <a:r>
                        <a:rPr lang="en-IN" sz="1200" b="0" strike="noStrike" spc="-1" dirty="0" err="1">
                          <a:solidFill>
                            <a:srgbClr val="000000"/>
                          </a:solidFill>
                          <a:highlight>
                            <a:srgbClr val="FFFFFF"/>
                          </a:highlight>
                          <a:latin typeface="Calibri"/>
                        </a:rPr>
                        <a:t>Archana</a:t>
                      </a:r>
                      <a:r>
                        <a:rPr lang="en-IN" sz="1200" b="0" strike="noStrike" spc="-1" dirty="0">
                          <a:solidFill>
                            <a:srgbClr val="000000"/>
                          </a:solidFill>
                          <a:highlight>
                            <a:srgbClr val="FFFFFF"/>
                          </a:highlight>
                          <a:latin typeface="Calibri"/>
                        </a:rPr>
                        <a:t> S. </a:t>
                      </a:r>
                      <a:r>
                        <a:rPr lang="en-IN" sz="1200" b="0" strike="noStrike" spc="-1" dirty="0" err="1">
                          <a:solidFill>
                            <a:srgbClr val="000000"/>
                          </a:solidFill>
                          <a:highlight>
                            <a:srgbClr val="FFFFFF"/>
                          </a:highlight>
                          <a:latin typeface="Calibri"/>
                        </a:rPr>
                        <a:t>Ghotkar</a:t>
                      </a:r>
                      <a:r>
                        <a:rPr lang="en-IN" sz="1200" b="0" strike="noStrike" spc="-1" dirty="0">
                          <a:solidFill>
                            <a:srgbClr val="000000"/>
                          </a:solidFill>
                          <a:highlight>
                            <a:srgbClr val="FFFFFF"/>
                          </a:highlight>
                          <a:latin typeface="Calibri"/>
                        </a:rPr>
                        <a:t> and </a:t>
                      </a:r>
                      <a:r>
                        <a:rPr lang="en-IN" sz="1200" b="0" strike="noStrike" spc="-1" dirty="0" err="1">
                          <a:solidFill>
                            <a:srgbClr val="000000"/>
                          </a:solidFill>
                          <a:highlight>
                            <a:srgbClr val="FFFFFF"/>
                          </a:highlight>
                          <a:latin typeface="Calibri"/>
                        </a:rPr>
                        <a:t>Dr.</a:t>
                      </a:r>
                      <a:r>
                        <a:rPr lang="en-IN" sz="1200" b="0" strike="noStrike" spc="-1" dirty="0">
                          <a:solidFill>
                            <a:srgbClr val="000000"/>
                          </a:solidFill>
                          <a:highlight>
                            <a:srgbClr val="FFFFFF"/>
                          </a:highlight>
                          <a:latin typeface="Calibri"/>
                        </a:rPr>
                        <a:t> </a:t>
                      </a:r>
                      <a:r>
                        <a:rPr lang="en-IN" sz="1200" b="0" strike="noStrike" spc="-1" dirty="0" err="1">
                          <a:solidFill>
                            <a:srgbClr val="000000"/>
                          </a:solidFill>
                          <a:highlight>
                            <a:srgbClr val="FFFFFF"/>
                          </a:highlight>
                          <a:latin typeface="Calibri"/>
                        </a:rPr>
                        <a:t>Gajanan</a:t>
                      </a:r>
                      <a:r>
                        <a:rPr lang="en-IN" sz="1200" b="0" strike="noStrike" spc="-1" dirty="0">
                          <a:solidFill>
                            <a:srgbClr val="000000"/>
                          </a:solidFill>
                          <a:highlight>
                            <a:srgbClr val="FFFFFF"/>
                          </a:highlight>
                          <a:latin typeface="Calibri"/>
                        </a:rPr>
                        <a:t> K. </a:t>
                      </a:r>
                      <a:r>
                        <a:rPr lang="en-IN" sz="1200" b="0" strike="noStrike" spc="-1" dirty="0" err="1">
                          <a:solidFill>
                            <a:srgbClr val="000000"/>
                          </a:solidFill>
                          <a:highlight>
                            <a:srgbClr val="FFFFFF"/>
                          </a:highlight>
                          <a:latin typeface="Calibri"/>
                        </a:rPr>
                        <a:t>Kharate</a:t>
                      </a:r>
                      <a:endParaRPr lang="en-IN" sz="1200" b="0" strike="noStrike" spc="-1" dirty="0">
                        <a:latin typeface="Arial"/>
                      </a:endParaRPr>
                    </a:p>
                    <a:p>
                      <a:pPr>
                        <a:lnSpc>
                          <a:spcPct val="100000"/>
                        </a:lnSpc>
                      </a:pP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IN" sz="1200" b="0" strike="noStrike" spc="-1" dirty="0">
                          <a:solidFill>
                            <a:srgbClr val="000000"/>
                          </a:solidFill>
                          <a:latin typeface="Calibri"/>
                        </a:rPr>
                        <a:t>Human Computer Interaction moves forward in the field of sign language interpretation. </a:t>
                      </a:r>
                      <a:endParaRPr lang="en-IN" sz="1200" b="0" strike="noStrike" spc="-1" dirty="0">
                        <a:latin typeface="Arial"/>
                      </a:endParaRPr>
                    </a:p>
                    <a:p>
                      <a:pPr>
                        <a:lnSpc>
                          <a:spcPct val="100000"/>
                        </a:lnSpc>
                      </a:pPr>
                      <a:r>
                        <a:rPr lang="en-IN" sz="1200" b="0" strike="noStrike" spc="-1" dirty="0">
                          <a:solidFill>
                            <a:srgbClr val="000000"/>
                          </a:solidFill>
                          <a:latin typeface="Calibri"/>
                        </a:rPr>
                        <a:t>Indian Sign Language (ISL) Interpretation system is a good way to help the Indian hearing impaired </a:t>
                      </a:r>
                      <a:endParaRPr lang="en-IN" sz="1200" b="0" strike="noStrike" spc="-1" dirty="0">
                        <a:latin typeface="Arial"/>
                      </a:endParaRPr>
                    </a:p>
                    <a:p>
                      <a:pPr>
                        <a:lnSpc>
                          <a:spcPct val="100000"/>
                        </a:lnSpc>
                      </a:pPr>
                      <a:r>
                        <a:rPr lang="en-IN" sz="1200" b="0" strike="noStrike" spc="-1" dirty="0">
                          <a:solidFill>
                            <a:srgbClr val="000000"/>
                          </a:solidFill>
                          <a:latin typeface="Calibri"/>
                        </a:rPr>
                        <a:t>people to interact with normal people with the help of computer.</a:t>
                      </a:r>
                      <a:endParaRPr lang="en-IN" sz="1200" b="0" strike="noStrike" spc="-1" dirty="0">
                        <a:latin typeface="Arial"/>
                      </a:endParaRPr>
                    </a:p>
                    <a:p>
                      <a:pPr>
                        <a:lnSpc>
                          <a:spcPct val="100000"/>
                        </a:lnSpc>
                      </a:pP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57200" y="87840"/>
            <a:ext cx="8228520" cy="74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a:solidFill>
                  <a:srgbClr val="000000"/>
                </a:solidFill>
                <a:latin typeface="Times New Roman"/>
              </a:rPr>
              <a:t>Literature Survey</a:t>
            </a:r>
            <a:endParaRPr lang="en-IN" sz="3400" b="0" strike="noStrike" spc="-1">
              <a:latin typeface="Arial"/>
            </a:endParaRPr>
          </a:p>
          <a:p>
            <a:pPr algn="just">
              <a:lnSpc>
                <a:spcPct val="100000"/>
              </a:lnSpc>
            </a:pPr>
            <a:r>
              <a:rPr lang="en-IN" sz="2000" b="0" strike="noStrike" spc="-1">
                <a:solidFill>
                  <a:srgbClr val="000000"/>
                </a:solidFill>
                <a:highlight>
                  <a:srgbClr val="FFFFFF"/>
                </a:highlight>
                <a:latin typeface="Times New Roman"/>
              </a:rPr>
              <a:t>                    </a:t>
            </a:r>
            <a:endParaRPr lang="en-IN" sz="2000" b="0" strike="noStrike" spc="-1">
              <a:latin typeface="Arial"/>
            </a:endParaRPr>
          </a:p>
        </p:txBody>
      </p:sp>
      <p:sp>
        <p:nvSpPr>
          <p:cNvPr id="236" name="CustomShape 2"/>
          <p:cNvSpPr/>
          <p:nvPr/>
        </p:nvSpPr>
        <p:spPr>
          <a:xfrm>
            <a:off x="457200" y="1268280"/>
            <a:ext cx="8228520" cy="6337800"/>
          </a:xfrm>
          <a:prstGeom prst="rect">
            <a:avLst/>
          </a:prstGeom>
          <a:noFill/>
          <a:ln>
            <a:noFill/>
          </a:ln>
        </p:spPr>
        <p:style>
          <a:lnRef idx="0">
            <a:scrgbClr r="0" g="0" b="0"/>
          </a:lnRef>
          <a:fillRef idx="0">
            <a:scrgbClr r="0" g="0" b="0"/>
          </a:fillRef>
          <a:effectRef idx="0">
            <a:scrgbClr r="0" g="0" b="0"/>
          </a:effectRef>
          <a:fontRef idx="minor"/>
        </p:style>
      </p:sp>
      <p:sp>
        <p:nvSpPr>
          <p:cNvPr id="237"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C278E2CB-68D4-466C-B824-7876F7974E0F}" type="datetime1">
              <a:rPr lang="en-IN" sz="1200" b="0" strike="noStrike" spc="-1">
                <a:solidFill>
                  <a:srgbClr val="8B8B8B"/>
                </a:solidFill>
                <a:latin typeface="Calibri"/>
              </a:rPr>
              <a:t>20-05-2022</a:t>
            </a:fld>
            <a:endParaRPr lang="en-IN" sz="1200" b="0" strike="noStrike" spc="-1">
              <a:latin typeface="Arial"/>
            </a:endParaRPr>
          </a:p>
        </p:txBody>
      </p:sp>
      <p:sp>
        <p:nvSpPr>
          <p:cNvPr id="238"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spc="-1" dirty="0">
                <a:solidFill>
                  <a:schemeClr val="bg1">
                    <a:lumMod val="65000"/>
                  </a:schemeClr>
                </a:solidFill>
                <a:latin typeface="Times New Roman"/>
              </a:rPr>
              <a:t>Sign Language Recognition Using Python and </a:t>
            </a:r>
            <a:r>
              <a:rPr lang="en-IN" sz="1200" spc="-1" dirty="0" err="1">
                <a:solidFill>
                  <a:schemeClr val="bg1">
                    <a:lumMod val="65000"/>
                  </a:schemeClr>
                </a:solidFill>
                <a:latin typeface="Times New Roman"/>
              </a:rPr>
              <a:t>OpenCV</a:t>
            </a:r>
            <a:endParaRPr lang="en-IN" sz="1200" spc="-1" dirty="0">
              <a:solidFill>
                <a:schemeClr val="bg1">
                  <a:lumMod val="65000"/>
                </a:schemeClr>
              </a:solidFill>
              <a:latin typeface="Arial"/>
            </a:endParaRPr>
          </a:p>
        </p:txBody>
      </p:sp>
      <p:sp>
        <p:nvSpPr>
          <p:cNvPr id="239"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F93D199-6830-4B10-82A9-62D83C9F24EF}" type="slidenum">
              <a:rPr lang="en-IN" sz="1200" b="0" strike="noStrike" spc="-1">
                <a:solidFill>
                  <a:srgbClr val="898989"/>
                </a:solidFill>
                <a:latin typeface="Calibri"/>
              </a:rPr>
              <a:t>12</a:t>
            </a:fld>
            <a:endParaRPr lang="en-IN" sz="1200" b="0" strike="noStrike" spc="-1">
              <a:latin typeface="Arial"/>
            </a:endParaRPr>
          </a:p>
        </p:txBody>
      </p:sp>
      <p:pic>
        <p:nvPicPr>
          <p:cNvPr id="240" name="Picture 5" descr="C:\Users\pl-17\Pictures\sinhgad-logo.jpg"/>
          <p:cNvPicPr/>
          <p:nvPr/>
        </p:nvPicPr>
        <p:blipFill>
          <a:blip r:embed="rId2"/>
          <a:stretch/>
        </p:blipFill>
        <p:spPr>
          <a:xfrm>
            <a:off x="79200" y="34920"/>
            <a:ext cx="1565640" cy="1005480"/>
          </a:xfrm>
          <a:prstGeom prst="rect">
            <a:avLst/>
          </a:prstGeom>
          <a:ln>
            <a:noFill/>
          </a:ln>
        </p:spPr>
      </p:pic>
      <p:pic>
        <p:nvPicPr>
          <p:cNvPr id="241"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242" name="CustomShape 6"/>
          <p:cNvSpPr/>
          <p:nvPr/>
        </p:nvSpPr>
        <p:spPr>
          <a:xfrm>
            <a:off x="555120" y="1368000"/>
            <a:ext cx="8228520" cy="3887640"/>
          </a:xfrm>
          <a:prstGeom prst="rect">
            <a:avLst/>
          </a:prstGeom>
          <a:noFill/>
          <a:ln>
            <a:noFill/>
          </a:ln>
        </p:spPr>
        <p:style>
          <a:lnRef idx="0">
            <a:scrgbClr r="0" g="0" b="0"/>
          </a:lnRef>
          <a:fillRef idx="0">
            <a:scrgbClr r="0" g="0" b="0"/>
          </a:fillRef>
          <a:effectRef idx="0">
            <a:scrgbClr r="0" g="0" b="0"/>
          </a:effectRef>
          <a:fontRef idx="minor"/>
        </p:style>
      </p:sp>
      <p:graphicFrame>
        <p:nvGraphicFramePr>
          <p:cNvPr id="243" name="Table 7"/>
          <p:cNvGraphicFramePr/>
          <p:nvPr>
            <p:extLst>
              <p:ext uri="{D42A27DB-BD31-4B8C-83A1-F6EECF244321}">
                <p14:modId xmlns:p14="http://schemas.microsoft.com/office/powerpoint/2010/main" val="1763119958"/>
              </p:ext>
            </p:extLst>
          </p:nvPr>
        </p:nvGraphicFramePr>
        <p:xfrm>
          <a:off x="388080" y="1121400"/>
          <a:ext cx="8199000" cy="5014552"/>
        </p:xfrm>
        <a:graphic>
          <a:graphicData uri="http://schemas.openxmlformats.org/drawingml/2006/table">
            <a:tbl>
              <a:tblPr/>
              <a:tblGrid>
                <a:gridCol w="782640"/>
                <a:gridCol w="1763280"/>
                <a:gridCol w="2706840"/>
                <a:gridCol w="2946240"/>
              </a:tblGrid>
              <a:tr h="270360">
                <a:tc>
                  <a:txBody>
                    <a:bodyPr/>
                    <a:lstStyle/>
                    <a:p>
                      <a:pPr>
                        <a:lnSpc>
                          <a:spcPct val="100000"/>
                        </a:lnSpc>
                      </a:pPr>
                      <a:r>
                        <a:rPr lang="en-IN" sz="1200" b="0" strike="noStrike" spc="-1" dirty="0" err="1">
                          <a:solidFill>
                            <a:srgbClr val="000000"/>
                          </a:solidFill>
                          <a:latin typeface="Calibri"/>
                        </a:rPr>
                        <a:t>Sr</a:t>
                      </a:r>
                      <a:r>
                        <a:rPr lang="en-IN" sz="1200" b="0" strike="noStrike" spc="-1" dirty="0">
                          <a:solidFill>
                            <a:srgbClr val="000000"/>
                          </a:solidFill>
                          <a:latin typeface="Calibri"/>
                        </a:rPr>
                        <a:t> No</a:t>
                      </a:r>
                      <a:endParaRPr lang="en-IN" sz="1200" b="0" strike="noStrike" spc="-1" dirty="0">
                        <a:latin typeface="Arial"/>
                      </a:endParaRPr>
                    </a:p>
                  </a:txBody>
                  <a:tcPr marL="90000" marR="90000">
                    <a:lnL w="720">
                      <a:solidFill>
                        <a:srgbClr val="FFFFFF"/>
                      </a:solidFill>
                    </a:lnL>
                    <a:lnR w="720">
                      <a:solidFill>
                        <a:srgbClr val="2A6099"/>
                      </a:solidFill>
                    </a:lnR>
                    <a:lnT w="720">
                      <a:solidFill>
                        <a:srgbClr val="FFFFFF"/>
                      </a:solidFill>
                    </a:lnT>
                    <a:lnB w="720">
                      <a:solidFill>
                        <a:srgbClr val="FFFFFF"/>
                      </a:solidFill>
                    </a:lnB>
                    <a:solidFill>
                      <a:srgbClr val="B3B3B3"/>
                    </a:solidFill>
                  </a:tcPr>
                </a:tc>
                <a:tc>
                  <a:txBody>
                    <a:bodyPr/>
                    <a:lstStyle/>
                    <a:p>
                      <a:pPr>
                        <a:lnSpc>
                          <a:spcPct val="100000"/>
                        </a:lnSpc>
                      </a:pPr>
                      <a:r>
                        <a:rPr lang="en-IN" sz="1200" b="0" strike="noStrike" spc="-1">
                          <a:solidFill>
                            <a:srgbClr val="000000"/>
                          </a:solidFill>
                          <a:latin typeface="Calibri"/>
                        </a:rPr>
                        <a:t>Title</a:t>
                      </a:r>
                      <a:endParaRPr lang="en-IN" sz="1200" b="0" strike="noStrike" spc="-1">
                        <a:latin typeface="Arial"/>
                      </a:endParaRPr>
                    </a:p>
                  </a:txBody>
                  <a:tcPr marL="90000" marR="90000">
                    <a:lnL w="720">
                      <a:solidFill>
                        <a:srgbClr val="2A6099"/>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200" b="0" strike="noStrike" spc="-1">
                          <a:solidFill>
                            <a:srgbClr val="000000"/>
                          </a:solidFill>
                          <a:latin typeface="Calibri"/>
                        </a:rPr>
                        <a:t>Author/Publication</a:t>
                      </a:r>
                      <a:endParaRPr lang="en-IN"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200" b="0" strike="noStrike" spc="-1">
                          <a:solidFill>
                            <a:srgbClr val="000000"/>
                          </a:solidFill>
                          <a:latin typeface="Calibri"/>
                        </a:rPr>
                        <a:t>Detail of Paper</a:t>
                      </a:r>
                      <a:endParaRPr lang="en-IN"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84600">
                <a:tc>
                  <a:txBody>
                    <a:bodyPr/>
                    <a:lstStyle/>
                    <a:p>
                      <a:pPr>
                        <a:lnSpc>
                          <a:spcPct val="100000"/>
                        </a:lnSpc>
                      </a:pPr>
                      <a:r>
                        <a:rPr lang="en-US" sz="1200" b="0" strike="noStrike" spc="-1" dirty="0" smtClean="0">
                          <a:solidFill>
                            <a:srgbClr val="000000"/>
                          </a:solidFill>
                          <a:latin typeface="Calibri"/>
                        </a:rPr>
                        <a:t>5</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200" b="0" i="0" u="none" strike="noStrike" kern="1200" baseline="0" dirty="0" smtClean="0">
                          <a:solidFill>
                            <a:schemeClr val="tx1"/>
                          </a:solidFill>
                          <a:latin typeface="+mn-lt"/>
                          <a:ea typeface="+mn-ea"/>
                          <a:cs typeface="+mn-cs"/>
                        </a:rPr>
                        <a:t>ASL Recognition with </a:t>
                      </a:r>
                      <a:r>
                        <a:rPr lang="en-US" sz="1200" b="0" i="0" u="none" strike="noStrike" kern="1200" baseline="0" dirty="0" err="1" smtClean="0">
                          <a:solidFill>
                            <a:schemeClr val="tx1"/>
                          </a:solidFill>
                          <a:latin typeface="+mn-lt"/>
                          <a:ea typeface="+mn-ea"/>
                          <a:cs typeface="+mn-cs"/>
                        </a:rPr>
                        <a:t>MediaPipe</a:t>
                      </a:r>
                      <a:r>
                        <a:rPr lang="en-US" sz="1200" b="0" i="0" u="none" strike="noStrike" kern="1200" baseline="0" dirty="0" smtClean="0">
                          <a:solidFill>
                            <a:schemeClr val="tx1"/>
                          </a:solidFill>
                          <a:latin typeface="+mn-lt"/>
                          <a:ea typeface="+mn-ea"/>
                          <a:cs typeface="+mn-cs"/>
                        </a:rPr>
                        <a:t> and Recurrent</a:t>
                      </a:r>
                    </a:p>
                    <a:p>
                      <a:r>
                        <a:rPr lang="en-IN" sz="1200" b="0" i="0" u="none" strike="noStrike" kern="1200" baseline="0" dirty="0" smtClean="0">
                          <a:solidFill>
                            <a:schemeClr val="tx1"/>
                          </a:solidFill>
                          <a:latin typeface="+mn-lt"/>
                          <a:ea typeface="+mn-ea"/>
                          <a:cs typeface="+mn-cs"/>
                        </a:rPr>
                        <a:t>Neural Networks, 28. July 2020</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IN" sz="1200" b="0" i="0" u="none" strike="noStrike" kern="1200" baseline="0" dirty="0" smtClean="0">
                          <a:solidFill>
                            <a:schemeClr val="tx1"/>
                          </a:solidFill>
                          <a:latin typeface="+mn-lt"/>
                          <a:ea typeface="+mn-ea"/>
                          <a:cs typeface="+mn-cs"/>
                        </a:rPr>
                        <a:t>Antonio </a:t>
                      </a:r>
                      <a:r>
                        <a:rPr lang="en-IN" sz="1200" b="0" i="0" u="none" strike="noStrike" kern="1200" baseline="0" dirty="0" err="1" smtClean="0">
                          <a:solidFill>
                            <a:schemeClr val="tx1"/>
                          </a:solidFill>
                          <a:latin typeface="+mn-lt"/>
                          <a:ea typeface="+mn-ea"/>
                          <a:cs typeface="+mn-cs"/>
                        </a:rPr>
                        <a:t>Domenech</a:t>
                      </a:r>
                      <a:r>
                        <a:rPr lang="en-IN" sz="1200" b="0" i="0" u="none" strike="noStrike" kern="1200" baseline="0" dirty="0" smtClean="0">
                          <a:solidFill>
                            <a:schemeClr val="tx1"/>
                          </a:solidFill>
                          <a:latin typeface="+mn-lt"/>
                          <a:ea typeface="+mn-ea"/>
                          <a:cs typeface="+mn-cs"/>
                        </a:rPr>
                        <a:t> L.</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en-US" sz="1200" b="0" i="0" u="none" strike="noStrike" kern="1200" baseline="0" dirty="0" smtClean="0">
                          <a:solidFill>
                            <a:schemeClr val="tx1"/>
                          </a:solidFill>
                          <a:latin typeface="+mn-lt"/>
                          <a:ea typeface="+mn-ea"/>
                          <a:cs typeface="+mn-cs"/>
                        </a:rPr>
                        <a:t>this paper proofs it is possible to recognize four </a:t>
                      </a:r>
                      <a:r>
                        <a:rPr lang="en-US" sz="1200" b="0" i="0" u="none" strike="noStrike" kern="1200" baseline="0" dirty="0" err="1" smtClean="0">
                          <a:solidFill>
                            <a:schemeClr val="tx1"/>
                          </a:solidFill>
                          <a:latin typeface="+mn-lt"/>
                          <a:ea typeface="+mn-ea"/>
                          <a:cs typeface="+mn-cs"/>
                        </a:rPr>
                        <a:t>dierent</a:t>
                      </a:r>
                      <a:r>
                        <a:rPr lang="en-US" sz="1200" b="0" i="0" u="none" strike="noStrike" kern="1200" baseline="0" dirty="0" smtClean="0">
                          <a:solidFill>
                            <a:schemeClr val="tx1"/>
                          </a:solidFill>
                          <a:latin typeface="+mn-lt"/>
                          <a:ea typeface="+mn-ea"/>
                          <a:cs typeface="+mn-cs"/>
                        </a:rPr>
                        <a:t> with an accuracy of 92%, in real time, and with a mobile</a:t>
                      </a:r>
                    </a:p>
                    <a:p>
                      <a:r>
                        <a:rPr lang="en-IN" sz="1200" b="0" i="0" u="none" strike="noStrike" kern="1200" baseline="0" dirty="0" smtClean="0">
                          <a:solidFill>
                            <a:schemeClr val="tx1"/>
                          </a:solidFill>
                          <a:latin typeface="+mn-lt"/>
                          <a:ea typeface="+mn-ea"/>
                          <a:cs typeface="+mn-cs"/>
                        </a:rPr>
                        <a:t>phone or computer camera.</a:t>
                      </a:r>
                      <a:r>
                        <a:rPr lang="en-IN" sz="1200" b="0" strike="noStrike" spc="-1" dirty="0">
                          <a:solidFill>
                            <a:srgbClr val="000000"/>
                          </a:solidFill>
                          <a:latin typeface="Calibri"/>
                        </a:rPr>
                        <a:t> </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904664">
                <a:tc>
                  <a:txBody>
                    <a:bodyPr/>
                    <a:lstStyle/>
                    <a:p>
                      <a:pPr>
                        <a:lnSpc>
                          <a:spcPct val="100000"/>
                        </a:lnSpc>
                      </a:pPr>
                      <a:r>
                        <a:rPr lang="en-US" sz="1200" b="0" strike="noStrike" spc="-1" dirty="0" smtClean="0">
                          <a:solidFill>
                            <a:srgbClr val="000000"/>
                          </a:solidFill>
                          <a:latin typeface="Calibri"/>
                        </a:rPr>
                        <a:t>6</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200" b="0" i="0" u="none" strike="noStrike" kern="1200" baseline="0" dirty="0" smtClean="0">
                          <a:solidFill>
                            <a:schemeClr val="tx1"/>
                          </a:solidFill>
                          <a:latin typeface="+mn-lt"/>
                          <a:ea typeface="+mn-ea"/>
                          <a:cs typeface="+mn-cs"/>
                        </a:rPr>
                        <a:t>Sign Recognition and Speech Translation Using OPENCV , Nov 2020</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en-US" sz="1200" b="0" i="0" u="none" strike="noStrike" kern="1200" baseline="0" dirty="0" err="1" smtClean="0">
                          <a:solidFill>
                            <a:schemeClr val="tx1"/>
                          </a:solidFill>
                          <a:latin typeface="+mn-lt"/>
                          <a:ea typeface="+mn-ea"/>
                          <a:cs typeface="+mn-cs"/>
                        </a:rPr>
                        <a:t>Akshay</a:t>
                      </a:r>
                      <a:r>
                        <a:rPr lang="en-US" sz="1200" b="0" i="0" u="none" strike="noStrike" kern="1200" baseline="0" dirty="0" smtClean="0">
                          <a:solidFill>
                            <a:schemeClr val="tx1"/>
                          </a:solidFill>
                          <a:latin typeface="+mn-lt"/>
                          <a:ea typeface="+mn-ea"/>
                          <a:cs typeface="+mn-cs"/>
                        </a:rPr>
                        <a:t> Goel1, </a:t>
                      </a:r>
                      <a:r>
                        <a:rPr lang="en-US" sz="1200" b="0" i="0" u="none" strike="noStrike" kern="1200" baseline="0" dirty="0" err="1" smtClean="0">
                          <a:solidFill>
                            <a:schemeClr val="tx1"/>
                          </a:solidFill>
                          <a:latin typeface="+mn-lt"/>
                          <a:ea typeface="+mn-ea"/>
                          <a:cs typeface="+mn-cs"/>
                        </a:rPr>
                        <a:t>Raksha</a:t>
                      </a:r>
                      <a:r>
                        <a:rPr lang="en-US" sz="1200" b="0" i="0" u="none" strike="noStrike" kern="1200" baseline="0" dirty="0" smtClean="0">
                          <a:solidFill>
                            <a:schemeClr val="tx1"/>
                          </a:solidFill>
                          <a:latin typeface="+mn-lt"/>
                          <a:ea typeface="+mn-ea"/>
                          <a:cs typeface="+mn-cs"/>
                        </a:rPr>
                        <a:t> Tandon2, </a:t>
                      </a:r>
                      <a:r>
                        <a:rPr lang="en-US" sz="1200" b="0" i="0" u="none" strike="noStrike" kern="1200" baseline="0" dirty="0" err="1" smtClean="0">
                          <a:solidFill>
                            <a:schemeClr val="tx1"/>
                          </a:solidFill>
                          <a:latin typeface="+mn-lt"/>
                          <a:ea typeface="+mn-ea"/>
                          <a:cs typeface="+mn-cs"/>
                        </a:rPr>
                        <a:t>Mandeep</a:t>
                      </a:r>
                      <a:r>
                        <a:rPr lang="en-US" sz="1200" b="0" i="0" u="none" strike="noStrike" kern="1200" baseline="0" dirty="0" smtClean="0">
                          <a:solidFill>
                            <a:schemeClr val="tx1"/>
                          </a:solidFill>
                          <a:latin typeface="+mn-lt"/>
                          <a:ea typeface="+mn-ea"/>
                          <a:cs typeface="+mn-cs"/>
                        </a:rPr>
                        <a:t> Singh Narula3 </a:t>
                      </a:r>
                      <a:r>
                        <a:rPr lang="en-IN" sz="1200" b="0" strike="noStrike" spc="-1" dirty="0">
                          <a:solidFill>
                            <a:srgbClr val="000000"/>
                          </a:solidFill>
                          <a:latin typeface="Calibri"/>
                        </a:rPr>
                        <a:t> </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en-US" sz="1200" b="0" i="0" u="none" strike="noStrike" kern="1200" baseline="0" dirty="0" smtClean="0">
                          <a:solidFill>
                            <a:schemeClr val="tx1"/>
                          </a:solidFill>
                          <a:latin typeface="+mn-lt"/>
                          <a:ea typeface="+mn-ea"/>
                          <a:cs typeface="+mn-cs"/>
                        </a:rPr>
                        <a:t>In this paper a way is suggested to convert ASL into human understandable language so that deaf and dumb</a:t>
                      </a:r>
                      <a:r>
                        <a:rPr lang="en-IN" sz="1200" b="0" strike="noStrike" spc="-1" dirty="0" smtClean="0">
                          <a:solidFill>
                            <a:srgbClr val="000000"/>
                          </a:solidFill>
                          <a:latin typeface="Calibri"/>
                        </a:rPr>
                        <a:t>.</a:t>
                      </a:r>
                      <a:endParaRPr lang="en-IN"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152128">
                <a:tc>
                  <a:txBody>
                    <a:bodyPr/>
                    <a:lstStyle/>
                    <a:p>
                      <a:pPr>
                        <a:lnSpc>
                          <a:spcPct val="100000"/>
                        </a:lnSpc>
                      </a:pPr>
                      <a:r>
                        <a:rPr lang="en-US" sz="1200" b="0" strike="noStrike" spc="-1" dirty="0" smtClean="0">
                          <a:solidFill>
                            <a:srgbClr val="000000"/>
                          </a:solidFill>
                          <a:latin typeface="Calibri"/>
                        </a:rPr>
                        <a:t>7</a:t>
                      </a: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strike="noStrike" spc="-1" dirty="0" smtClean="0">
                          <a:solidFill>
                            <a:srgbClr val="000000"/>
                          </a:solidFill>
                          <a:latin typeface="+mn-lt"/>
                        </a:rPr>
                        <a:t>Hand Gesture Recognition using Computer Vision,2013</a:t>
                      </a:r>
                      <a:endParaRPr lang="en-IN" sz="1200" b="0" strike="noStrike" spc="-1" dirty="0" smtClean="0">
                        <a:latin typeface="Arial"/>
                      </a:endParaRPr>
                    </a:p>
                    <a:p>
                      <a:pPr>
                        <a:lnSpc>
                          <a:spcPct val="100000"/>
                        </a:lnSpc>
                      </a:pP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IN" sz="1200" b="0" strike="noStrike" spc="-1" dirty="0" err="1" smtClean="0">
                          <a:solidFill>
                            <a:srgbClr val="000000"/>
                          </a:solidFill>
                          <a:latin typeface="+mn-lt"/>
                        </a:rPr>
                        <a:t>Ashutosh</a:t>
                      </a:r>
                      <a:r>
                        <a:rPr lang="en-IN" sz="1200" b="0" strike="noStrike" spc="-1" dirty="0" smtClean="0">
                          <a:solidFill>
                            <a:srgbClr val="000000"/>
                          </a:solidFill>
                          <a:latin typeface="+mn-lt"/>
                        </a:rPr>
                        <a:t> </a:t>
                      </a:r>
                      <a:r>
                        <a:rPr lang="en-IN" sz="1200" b="0" strike="noStrike" spc="-1" dirty="0" err="1" smtClean="0">
                          <a:solidFill>
                            <a:srgbClr val="000000"/>
                          </a:solidFill>
                          <a:latin typeface="+mn-lt"/>
                        </a:rPr>
                        <a:t>Samantararay</a:t>
                      </a:r>
                      <a:r>
                        <a:rPr lang="en-IN" sz="1200" b="0" strike="noStrike" spc="-1" dirty="0" smtClean="0">
                          <a:solidFill>
                            <a:srgbClr val="000000"/>
                          </a:solidFill>
                          <a:latin typeface="+mn-lt"/>
                        </a:rPr>
                        <a:t>,</a:t>
                      </a:r>
                      <a:endParaRPr lang="en-IN" sz="1200" b="0" strike="noStrike" spc="-1" dirty="0" smtClean="0">
                        <a:latin typeface="Arial"/>
                      </a:endParaRPr>
                    </a:p>
                    <a:p>
                      <a:pPr>
                        <a:lnSpc>
                          <a:spcPct val="100000"/>
                        </a:lnSpc>
                      </a:pPr>
                      <a:r>
                        <a:rPr lang="en-IN" sz="1200" b="0" strike="noStrike" spc="-1" dirty="0" smtClean="0">
                          <a:solidFill>
                            <a:srgbClr val="000000"/>
                          </a:solidFill>
                          <a:latin typeface="+mn-lt"/>
                        </a:rPr>
                        <a:t>Sanjay Kumar </a:t>
                      </a:r>
                      <a:r>
                        <a:rPr lang="en-IN" sz="1200" b="0" strike="noStrike" spc="-1" dirty="0" err="1" smtClean="0">
                          <a:solidFill>
                            <a:srgbClr val="000000"/>
                          </a:solidFill>
                          <a:latin typeface="+mn-lt"/>
                        </a:rPr>
                        <a:t>Nayak</a:t>
                      </a:r>
                      <a:r>
                        <a:rPr lang="en-IN" sz="1200" b="0" strike="noStrike" spc="-1" dirty="0" smtClean="0">
                          <a:solidFill>
                            <a:srgbClr val="000000"/>
                          </a:solidFill>
                          <a:latin typeface="+mn-lt"/>
                        </a:rPr>
                        <a:t>,</a:t>
                      </a:r>
                      <a:endParaRPr lang="en-IN" sz="1200" b="0" strike="noStrike" spc="-1" dirty="0" smtClean="0">
                        <a:latin typeface="Arial"/>
                      </a:endParaRPr>
                    </a:p>
                    <a:p>
                      <a:pPr>
                        <a:lnSpc>
                          <a:spcPct val="100000"/>
                        </a:lnSpc>
                      </a:pPr>
                      <a:r>
                        <a:rPr lang="en-IN" sz="1200" b="0" strike="noStrike" spc="-1" dirty="0" err="1" smtClean="0">
                          <a:solidFill>
                            <a:srgbClr val="000000"/>
                          </a:solidFill>
                          <a:latin typeface="+mn-lt"/>
                        </a:rPr>
                        <a:t>Ashis</a:t>
                      </a:r>
                      <a:r>
                        <a:rPr lang="en-IN" sz="1200" b="0" strike="noStrike" spc="-1" dirty="0" smtClean="0">
                          <a:solidFill>
                            <a:srgbClr val="000000"/>
                          </a:solidFill>
                          <a:latin typeface="+mn-lt"/>
                        </a:rPr>
                        <a:t> Kumar Mishra</a:t>
                      </a:r>
                      <a:r>
                        <a:rPr lang="en-IN" sz="1200" b="0" strike="noStrike" spc="-1" dirty="0" smtClean="0">
                          <a:solidFill>
                            <a:srgbClr val="000000"/>
                          </a:solidFill>
                          <a:highlight>
                            <a:srgbClr val="FFFFFF"/>
                          </a:highlight>
                          <a:latin typeface="+mn-lt"/>
                        </a:rPr>
                        <a:t>.</a:t>
                      </a:r>
                      <a:endParaRPr lang="en-IN" sz="1200" b="0" strike="noStrike" spc="-1" dirty="0" smtClean="0">
                        <a:latin typeface="Arial"/>
                      </a:endParaRPr>
                    </a:p>
                    <a:p>
                      <a:pPr>
                        <a:lnSpc>
                          <a:spcPct val="100000"/>
                        </a:lnSpc>
                      </a:pP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IN" sz="1200" b="0" strike="noStrike" spc="-1" dirty="0" smtClean="0">
                          <a:solidFill>
                            <a:srgbClr val="000000"/>
                          </a:solidFill>
                          <a:latin typeface="+mn-lt"/>
                        </a:rPr>
                        <a:t>A survey on the methods of analysing, modelling and recognizing hand gestures in the context of the HCI is provided in this paper.</a:t>
                      </a: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698840">
                <a:tc>
                  <a:txBody>
                    <a:bodyPr/>
                    <a:lstStyle/>
                    <a:p>
                      <a:pPr>
                        <a:lnSpc>
                          <a:spcPct val="100000"/>
                        </a:lnSpc>
                      </a:pPr>
                      <a:r>
                        <a:rPr lang="en-US" sz="1200" b="0" strike="noStrike" spc="-1" dirty="0" smtClean="0">
                          <a:solidFill>
                            <a:srgbClr val="000000"/>
                          </a:solidFill>
                          <a:latin typeface="Calibri"/>
                        </a:rPr>
                        <a:t>8</a:t>
                      </a: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200" b="0" i="0" u="none" strike="noStrike" kern="1200" baseline="0" dirty="0" smtClean="0">
                          <a:solidFill>
                            <a:schemeClr val="tx1"/>
                          </a:solidFill>
                          <a:latin typeface="+mn-lt"/>
                          <a:ea typeface="+mn-ea"/>
                          <a:cs typeface="+mn-cs"/>
                        </a:rPr>
                        <a:t>A Survey on Sign Language Recognition Systems , 3 March 2021</a:t>
                      </a: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en-IN" sz="1200" b="0" i="0" u="none" strike="noStrike" kern="1200" baseline="0" dirty="0" err="1" smtClean="0">
                          <a:solidFill>
                            <a:schemeClr val="tx1"/>
                          </a:solidFill>
                          <a:latin typeface="+mn-lt"/>
                          <a:ea typeface="+mn-ea"/>
                          <a:cs typeface="+mn-cs"/>
                        </a:rPr>
                        <a:t>Shruty</a:t>
                      </a:r>
                      <a:r>
                        <a:rPr lang="en-IN" sz="1200" b="0" i="0" u="none" strike="noStrike" kern="1200" baseline="0" dirty="0" smtClean="0">
                          <a:solidFill>
                            <a:schemeClr val="tx1"/>
                          </a:solidFill>
                          <a:latin typeface="+mn-lt"/>
                          <a:ea typeface="+mn-ea"/>
                          <a:cs typeface="+mn-cs"/>
                        </a:rPr>
                        <a:t> M. </a:t>
                      </a:r>
                      <a:r>
                        <a:rPr lang="en-IN" sz="1200" b="0" i="0" u="none" strike="noStrike" kern="1200" baseline="0" dirty="0" err="1" smtClean="0">
                          <a:solidFill>
                            <a:schemeClr val="tx1"/>
                          </a:solidFill>
                          <a:latin typeface="+mn-lt"/>
                          <a:ea typeface="+mn-ea"/>
                          <a:cs typeface="+mn-cs"/>
                        </a:rPr>
                        <a:t>Tomar</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Dr.</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Narendra</a:t>
                      </a:r>
                      <a:r>
                        <a:rPr lang="en-IN" sz="1200" b="0" i="0" u="none" strike="noStrike" kern="1200" baseline="0" dirty="0" smtClean="0">
                          <a:solidFill>
                            <a:schemeClr val="tx1"/>
                          </a:solidFill>
                          <a:latin typeface="+mn-lt"/>
                          <a:ea typeface="+mn-ea"/>
                          <a:cs typeface="+mn-cs"/>
                        </a:rPr>
                        <a:t> M. Patel, </a:t>
                      </a:r>
                      <a:r>
                        <a:rPr lang="en-IN" sz="1200" b="0" i="0" u="none" strike="noStrike" kern="1200" baseline="0" dirty="0" err="1" smtClean="0">
                          <a:solidFill>
                            <a:schemeClr val="tx1"/>
                          </a:solidFill>
                          <a:latin typeface="+mn-lt"/>
                          <a:ea typeface="+mn-ea"/>
                          <a:cs typeface="+mn-cs"/>
                        </a:rPr>
                        <a:t>Dr.</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Darshak</a:t>
                      </a:r>
                      <a:r>
                        <a:rPr lang="en-IN" sz="1200" b="0" i="0" u="none" strike="noStrike" kern="1200" baseline="0" dirty="0" smtClean="0">
                          <a:solidFill>
                            <a:schemeClr val="tx1"/>
                          </a:solidFill>
                          <a:latin typeface="+mn-lt"/>
                          <a:ea typeface="+mn-ea"/>
                          <a:cs typeface="+mn-cs"/>
                        </a:rPr>
                        <a:t>, G. </a:t>
                      </a:r>
                      <a:r>
                        <a:rPr lang="en-IN" sz="1200" b="0" i="0" u="none" strike="noStrike" kern="1200" baseline="0" dirty="0" err="1" smtClean="0">
                          <a:solidFill>
                            <a:schemeClr val="tx1"/>
                          </a:solidFill>
                          <a:latin typeface="+mn-lt"/>
                          <a:ea typeface="+mn-ea"/>
                          <a:cs typeface="+mn-cs"/>
                        </a:rPr>
                        <a:t>Thakore</a:t>
                      </a:r>
                      <a:r>
                        <a:rPr lang="en-IN" sz="1200" b="0" i="0" u="none" strike="noStrike" kern="1200" baseline="0" dirty="0" smtClean="0">
                          <a:solidFill>
                            <a:schemeClr val="tx1"/>
                          </a:solidFill>
                          <a:latin typeface="+mn-lt"/>
                          <a:ea typeface="+mn-ea"/>
                          <a:cs typeface="+mn-cs"/>
                        </a:rPr>
                        <a:t> </a:t>
                      </a: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en-IN" sz="1200" b="0" i="0" u="none" strike="noStrike" kern="1200" baseline="0" dirty="0" smtClean="0">
                          <a:solidFill>
                            <a:schemeClr val="tx1"/>
                          </a:solidFill>
                          <a:latin typeface="+mn-lt"/>
                          <a:ea typeface="+mn-ea"/>
                          <a:cs typeface="+mn-cs"/>
                        </a:rPr>
                        <a:t>S</a:t>
                      </a:r>
                      <a:r>
                        <a:rPr lang="en-US" sz="1200" b="0" i="0" u="none" strike="noStrike" kern="1200" baseline="0" dirty="0" err="1" smtClean="0">
                          <a:solidFill>
                            <a:schemeClr val="tx1"/>
                          </a:solidFill>
                          <a:latin typeface="+mn-lt"/>
                          <a:ea typeface="+mn-ea"/>
                          <a:cs typeface="+mn-cs"/>
                        </a:rPr>
                        <a:t>ign</a:t>
                      </a:r>
                      <a:r>
                        <a:rPr lang="en-US" sz="1200" b="0" i="0" u="none" strike="noStrike" kern="1200" baseline="0" dirty="0" smtClean="0">
                          <a:solidFill>
                            <a:schemeClr val="tx1"/>
                          </a:solidFill>
                          <a:latin typeface="+mn-lt"/>
                          <a:ea typeface="+mn-ea"/>
                          <a:cs typeface="+mn-cs"/>
                        </a:rPr>
                        <a:t> language recognition can be done by two methods. First one is sensor based technique, in this technique a sensor based wearable gadgets are used such as gloves</a:t>
                      </a:r>
                      <a:r>
                        <a:rPr lang="en-IN" sz="1200" b="0" strike="noStrike" spc="-1" dirty="0" smtClean="0">
                          <a:solidFill>
                            <a:srgbClr val="000000"/>
                          </a:solidFill>
                          <a:latin typeface="Calibri"/>
                        </a:rPr>
                        <a:t>.</a:t>
                      </a:r>
                      <a:endParaRPr lang="en-IN" sz="1200" b="0" strike="noStrike" spc="-1" dirty="0">
                        <a:latin typeface="Arial"/>
                      </a:endParaRPr>
                    </a:p>
                    <a:p>
                      <a:r>
                        <a:rPr lang="en-US" sz="1200" b="0" i="0" u="none" strike="noStrike" kern="1200" baseline="0" dirty="0" smtClean="0">
                          <a:solidFill>
                            <a:schemeClr val="tx1"/>
                          </a:solidFill>
                          <a:latin typeface="+mn-lt"/>
                          <a:ea typeface="+mn-ea"/>
                          <a:cs typeface="+mn-cs"/>
                        </a:rPr>
                        <a:t>Second approach involves computer vision based methods </a:t>
                      </a:r>
                      <a:endParaRPr lang="en-IN" sz="1200" b="0" strike="noStrike" spc="-1" dirty="0">
                        <a:latin typeface="Arial"/>
                      </a:endParaRPr>
                    </a:p>
                  </a:txBody>
                  <a:tcPr marL="89640" marR="8964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extLst>
      <p:ext uri="{BB962C8B-B14F-4D97-AF65-F5344CB8AC3E}">
        <p14:creationId xmlns:p14="http://schemas.microsoft.com/office/powerpoint/2010/main" val="158439437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57200" y="302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a:solidFill>
                  <a:srgbClr val="000000"/>
                </a:solidFill>
                <a:latin typeface="Times New Roman"/>
              </a:rPr>
              <a:t>Motivation</a:t>
            </a:r>
            <a:endParaRPr lang="en-IN" sz="3400" b="0" strike="noStrike" spc="-1">
              <a:latin typeface="Arial"/>
            </a:endParaRPr>
          </a:p>
        </p:txBody>
      </p:sp>
      <p:sp>
        <p:nvSpPr>
          <p:cNvPr id="229"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1640" indent="-322920" algn="just">
              <a:lnSpc>
                <a:spcPct val="100000"/>
              </a:lnSpc>
              <a:spcBef>
                <a:spcPts val="530"/>
              </a:spcBef>
              <a:buClr>
                <a:srgbClr val="000000"/>
              </a:buClr>
              <a:buSzPct val="45000"/>
              <a:buFont typeface="Wingdings" charset="2"/>
              <a:buChar char=""/>
            </a:pPr>
            <a:r>
              <a:rPr lang="en-IN" sz="1800" b="0" strike="noStrike" spc="-1">
                <a:solidFill>
                  <a:srgbClr val="000000"/>
                </a:solidFill>
                <a:highlight>
                  <a:srgbClr val="FFFFFF"/>
                </a:highlight>
                <a:latin typeface="Calibri"/>
              </a:rPr>
              <a:t>The 2011 Indian census cites roughly 1.3 million people with “hearing impairment”. In contrast to that numbers from India’s National Association of the Deaf estimates that 18 million people –roughly 1 per cent of Indian population are deaf.</a:t>
            </a:r>
            <a:endParaRPr lang="en-IN" sz="1800" b="0" strike="noStrike" spc="-1">
              <a:latin typeface="Arial"/>
            </a:endParaRPr>
          </a:p>
          <a:p>
            <a:pPr marL="431640" indent="-322920" algn="just">
              <a:lnSpc>
                <a:spcPct val="100000"/>
              </a:lnSpc>
              <a:spcBef>
                <a:spcPts val="530"/>
              </a:spcBef>
              <a:buClr>
                <a:srgbClr val="000000"/>
              </a:buClr>
              <a:buSzPct val="45000"/>
              <a:buFont typeface="Wingdings" charset="2"/>
              <a:buChar char=""/>
            </a:pPr>
            <a:r>
              <a:rPr lang="en-IN" sz="1800" b="0" strike="noStrike" spc="-1">
                <a:solidFill>
                  <a:srgbClr val="000000"/>
                </a:solidFill>
                <a:highlight>
                  <a:srgbClr val="FFFFFF"/>
                </a:highlight>
                <a:latin typeface="Calibri"/>
              </a:rPr>
              <a:t>These statistics formed the motivation for our project. As these speech impairment and deaf people need a proper channel to communicate with normal people there is a need for a system .Not all normal people can understand sign language of impaired people. </a:t>
            </a:r>
            <a:endParaRPr lang="en-IN" sz="1800" b="0" strike="noStrike" spc="-1">
              <a:latin typeface="Arial"/>
            </a:endParaRPr>
          </a:p>
        </p:txBody>
      </p:sp>
      <p:sp>
        <p:nvSpPr>
          <p:cNvPr id="230"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EF395C77-750F-4288-B82B-E8472F60F406}" type="datetime1">
              <a:rPr lang="en-IN" sz="1200" b="0" strike="noStrike" spc="-1">
                <a:solidFill>
                  <a:srgbClr val="8B8B8B"/>
                </a:solidFill>
                <a:latin typeface="Calibri"/>
              </a:rPr>
              <a:t>20-05-2022</a:t>
            </a:fld>
            <a:endParaRPr lang="en-IN" sz="1200" b="0" strike="noStrike" spc="-1">
              <a:latin typeface="Arial"/>
            </a:endParaRPr>
          </a:p>
        </p:txBody>
      </p:sp>
      <p:sp>
        <p:nvSpPr>
          <p:cNvPr id="231"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32"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2325FAE-72AA-48D0-84C8-17B4C0F570D7}" type="slidenum">
              <a:rPr lang="en-IN" sz="1200" b="0" strike="noStrike" spc="-1">
                <a:solidFill>
                  <a:srgbClr val="898989"/>
                </a:solidFill>
                <a:latin typeface="Calibri"/>
              </a:rPr>
              <a:t>13</a:t>
            </a:fld>
            <a:endParaRPr lang="en-IN" sz="1200" b="0" strike="noStrike" spc="-1">
              <a:latin typeface="Arial"/>
            </a:endParaRPr>
          </a:p>
        </p:txBody>
      </p:sp>
      <p:pic>
        <p:nvPicPr>
          <p:cNvPr id="233" name="Picture 5" descr="C:\Users\pl-17\Pictures\sinhgad-logo.jpg"/>
          <p:cNvPicPr/>
          <p:nvPr/>
        </p:nvPicPr>
        <p:blipFill>
          <a:blip r:embed="rId2"/>
          <a:stretch/>
        </p:blipFill>
        <p:spPr>
          <a:xfrm>
            <a:off x="79200" y="34920"/>
            <a:ext cx="1565640" cy="1005480"/>
          </a:xfrm>
          <a:prstGeom prst="rect">
            <a:avLst/>
          </a:prstGeom>
          <a:ln>
            <a:noFill/>
          </a:ln>
        </p:spPr>
      </p:pic>
      <p:pic>
        <p:nvPicPr>
          <p:cNvPr id="234"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360"/>
            <a:ext cx="8228520" cy="7200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dirty="0">
                <a:solidFill>
                  <a:srgbClr val="000000"/>
                </a:solidFill>
                <a:latin typeface="Times New Roman"/>
              </a:rPr>
              <a:t>Objectives</a:t>
            </a:r>
            <a:endParaRPr lang="en-IN" sz="3400" b="0" strike="noStrike" spc="-1" dirty="0">
              <a:latin typeface="Arial"/>
            </a:endParaRPr>
          </a:p>
        </p:txBody>
      </p:sp>
      <p:sp>
        <p:nvSpPr>
          <p:cNvPr id="252"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080" algn="just">
              <a:lnSpc>
                <a:spcPct val="150000"/>
              </a:lnSpc>
              <a:spcBef>
                <a:spcPts val="641"/>
              </a:spcBef>
              <a:buClr>
                <a:srgbClr val="000000"/>
              </a:buClr>
            </a:pPr>
            <a:r>
              <a:rPr lang="en-US" sz="2800" b="0" strike="noStrike" spc="-1" dirty="0" smtClean="0">
                <a:solidFill>
                  <a:srgbClr val="000000"/>
                </a:solidFill>
                <a:highlight>
                  <a:srgbClr val="FFFFFF"/>
                </a:highlight>
                <a:latin typeface="Calibri"/>
                <a:ea typeface="DejaVu Sans"/>
              </a:rPr>
              <a:t>Possible Objectives:</a:t>
            </a:r>
            <a:endParaRPr lang="en-IN" sz="2800" b="0" strike="noStrike" spc="-1" dirty="0" smtClean="0">
              <a:solidFill>
                <a:srgbClr val="000000"/>
              </a:solidFill>
              <a:highlight>
                <a:srgbClr val="FFFFFF"/>
              </a:highlight>
              <a:latin typeface="Calibri"/>
              <a:ea typeface="DejaVu Sans"/>
            </a:endParaRPr>
          </a:p>
          <a:p>
            <a:pPr marL="343080" indent="-342000" algn="just">
              <a:lnSpc>
                <a:spcPct val="150000"/>
              </a:lnSpc>
              <a:spcBef>
                <a:spcPts val="641"/>
              </a:spcBef>
              <a:buClr>
                <a:srgbClr val="000000"/>
              </a:buClr>
              <a:buFont typeface="Arial"/>
              <a:buChar char="•"/>
            </a:pPr>
            <a:r>
              <a:rPr lang="en-IN" sz="2200" spc="-1" dirty="0">
                <a:solidFill>
                  <a:srgbClr val="000000"/>
                </a:solidFill>
                <a:highlight>
                  <a:srgbClr val="FFFFFF"/>
                </a:highlight>
                <a:latin typeface="Calibri"/>
                <a:ea typeface="DejaVu Sans"/>
              </a:rPr>
              <a:t>T</a:t>
            </a:r>
            <a:r>
              <a:rPr lang="en-IN" sz="2200" b="0" strike="noStrike" spc="-1" dirty="0" smtClean="0">
                <a:solidFill>
                  <a:srgbClr val="000000"/>
                </a:solidFill>
                <a:highlight>
                  <a:srgbClr val="FFFFFF"/>
                </a:highlight>
                <a:latin typeface="Calibri"/>
                <a:ea typeface="DejaVu Sans"/>
              </a:rPr>
              <a:t>o provide an efficient and accurate way to convert sign language into text or voice </a:t>
            </a:r>
          </a:p>
          <a:p>
            <a:pPr marL="343080" indent="-342000" algn="just">
              <a:lnSpc>
                <a:spcPct val="150000"/>
              </a:lnSpc>
              <a:spcBef>
                <a:spcPts val="641"/>
              </a:spcBef>
              <a:buClr>
                <a:srgbClr val="000000"/>
              </a:buClr>
              <a:buFont typeface="Arial"/>
              <a:buChar char="•"/>
            </a:pPr>
            <a:r>
              <a:rPr lang="en-US" sz="2200" spc="-1" dirty="0" smtClean="0">
                <a:solidFill>
                  <a:srgbClr val="000000"/>
                </a:solidFill>
                <a:highlight>
                  <a:srgbClr val="FFFFFF"/>
                </a:highlight>
                <a:latin typeface="Calibri"/>
                <a:ea typeface="DejaVu Sans"/>
              </a:rPr>
              <a:t>To generate dataset related to gestures for further synthesis.</a:t>
            </a:r>
          </a:p>
          <a:p>
            <a:pPr marL="343080" indent="-342000" algn="just">
              <a:lnSpc>
                <a:spcPct val="150000"/>
              </a:lnSpc>
              <a:spcBef>
                <a:spcPts val="641"/>
              </a:spcBef>
              <a:buClr>
                <a:srgbClr val="000000"/>
              </a:buClr>
              <a:buFont typeface="Arial"/>
              <a:buChar char="•"/>
            </a:pPr>
            <a:r>
              <a:rPr lang="en-US" sz="2200" b="0" strike="noStrike" spc="-1" dirty="0" smtClean="0">
                <a:solidFill>
                  <a:srgbClr val="000000"/>
                </a:solidFill>
                <a:highlight>
                  <a:srgbClr val="FFFFFF"/>
                </a:highlight>
                <a:latin typeface="Calibri"/>
                <a:ea typeface="DejaVu Sans"/>
              </a:rPr>
              <a:t>To train proper model for effective prediction and analysis purpose.</a:t>
            </a:r>
            <a:endParaRPr lang="en-IN" sz="2200" b="0" strike="noStrike" spc="-1" dirty="0" smtClean="0">
              <a:solidFill>
                <a:srgbClr val="000000"/>
              </a:solidFill>
              <a:highlight>
                <a:srgbClr val="FFFFFF"/>
              </a:highlight>
              <a:latin typeface="Calibri"/>
              <a:ea typeface="DejaVu Sans"/>
            </a:endParaRPr>
          </a:p>
          <a:p>
            <a:pPr marL="343080" indent="-342000" algn="just">
              <a:lnSpc>
                <a:spcPct val="150000"/>
              </a:lnSpc>
              <a:spcBef>
                <a:spcPts val="641"/>
              </a:spcBef>
              <a:buClr>
                <a:srgbClr val="000000"/>
              </a:buClr>
              <a:buFont typeface="Arial"/>
              <a:buChar char="•"/>
            </a:pPr>
            <a:r>
              <a:rPr lang="en-IN" sz="2200" b="0" strike="noStrike" spc="-1" dirty="0" smtClean="0">
                <a:solidFill>
                  <a:srgbClr val="000000"/>
                </a:solidFill>
                <a:highlight>
                  <a:srgbClr val="FFFFFF"/>
                </a:highlight>
                <a:latin typeface="Calibri"/>
                <a:ea typeface="DejaVu Sans"/>
              </a:rPr>
              <a:t>To present a pre-trained CNN model for gesture recognition.</a:t>
            </a:r>
            <a:endParaRPr lang="en-IN" sz="2200" b="0" strike="noStrike" spc="-1" dirty="0">
              <a:latin typeface="Arial"/>
            </a:endParaRPr>
          </a:p>
          <a:p>
            <a:pPr marL="343080" indent="-342000" algn="just">
              <a:lnSpc>
                <a:spcPct val="150000"/>
              </a:lnSpc>
              <a:spcBef>
                <a:spcPts val="641"/>
              </a:spcBef>
              <a:buClr>
                <a:srgbClr val="000000"/>
              </a:buClr>
              <a:buFont typeface="Arial"/>
              <a:buChar char="•"/>
            </a:pPr>
            <a:r>
              <a:rPr lang="en-IN" sz="2200" b="0" strike="noStrike" spc="-1" dirty="0" smtClean="0">
                <a:solidFill>
                  <a:srgbClr val="000000"/>
                </a:solidFill>
                <a:highlight>
                  <a:srgbClr val="FFFFFF"/>
                </a:highlight>
                <a:latin typeface="Calibri"/>
                <a:ea typeface="DejaVu Sans"/>
              </a:rPr>
              <a:t>To develop proper and user friendly UI, for fluent user experience for getting desired result from the model.</a:t>
            </a:r>
            <a:endParaRPr lang="en-IN" sz="2200" b="0" strike="noStrike" spc="-1" dirty="0">
              <a:latin typeface="Arial"/>
            </a:endParaRPr>
          </a:p>
        </p:txBody>
      </p:sp>
      <p:sp>
        <p:nvSpPr>
          <p:cNvPr id="253"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443A8A46-9281-4636-8D51-EB39E5B8D29F}" type="datetime1">
              <a:rPr lang="en-IN" sz="1200" b="0" strike="noStrike" spc="-1">
                <a:solidFill>
                  <a:srgbClr val="8B8B8B"/>
                </a:solidFill>
                <a:latin typeface="Calibri"/>
              </a:rPr>
              <a:t>20-05-2022</a:t>
            </a:fld>
            <a:endParaRPr lang="en-IN" sz="1200" b="0" strike="noStrike" spc="-1">
              <a:latin typeface="Arial"/>
            </a:endParaRPr>
          </a:p>
        </p:txBody>
      </p:sp>
      <p:sp>
        <p:nvSpPr>
          <p:cNvPr id="254"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55"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30D7318-4E19-4AC6-9D54-C4F41E35C699}" type="slidenum">
              <a:rPr lang="en-IN" sz="1200" b="0" strike="noStrike" spc="-1">
                <a:solidFill>
                  <a:srgbClr val="898989"/>
                </a:solidFill>
                <a:latin typeface="Calibri"/>
              </a:rPr>
              <a:t>14</a:t>
            </a:fld>
            <a:endParaRPr lang="en-IN" sz="1200" b="0" strike="noStrike" spc="-1">
              <a:latin typeface="Arial"/>
            </a:endParaRPr>
          </a:p>
        </p:txBody>
      </p:sp>
      <p:pic>
        <p:nvPicPr>
          <p:cNvPr id="256" name="Picture 5" descr="C:\Users\pl-17\Pictures\sinhgad-logo.jpg"/>
          <p:cNvPicPr/>
          <p:nvPr/>
        </p:nvPicPr>
        <p:blipFill>
          <a:blip r:embed="rId2"/>
          <a:stretch/>
        </p:blipFill>
        <p:spPr>
          <a:xfrm>
            <a:off x="79200" y="34920"/>
            <a:ext cx="1565640" cy="1005480"/>
          </a:xfrm>
          <a:prstGeom prst="rect">
            <a:avLst/>
          </a:prstGeom>
          <a:ln>
            <a:noFill/>
          </a:ln>
        </p:spPr>
      </p:pic>
      <p:pic>
        <p:nvPicPr>
          <p:cNvPr id="25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360"/>
            <a:ext cx="8228520" cy="7920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dirty="0" smtClean="0">
                <a:solidFill>
                  <a:srgbClr val="000000"/>
                </a:solidFill>
                <a:latin typeface="Times New Roman"/>
              </a:rPr>
              <a:t>Activities Per Objectives</a:t>
            </a:r>
            <a:endParaRPr lang="en-IN" sz="3400" b="0" strike="noStrike" spc="-1" dirty="0">
              <a:latin typeface="Arial"/>
            </a:endParaRPr>
          </a:p>
        </p:txBody>
      </p:sp>
      <p:sp>
        <p:nvSpPr>
          <p:cNvPr id="252"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50000"/>
              </a:lnSpc>
              <a:spcBef>
                <a:spcPts val="641"/>
              </a:spcBef>
              <a:buClr>
                <a:srgbClr val="000000"/>
              </a:buClr>
              <a:buFont typeface="Arial"/>
              <a:buChar char="•"/>
            </a:pPr>
            <a:r>
              <a:rPr lang="en-IN" sz="2200" spc="-1" dirty="0" smtClean="0">
                <a:solidFill>
                  <a:srgbClr val="000000"/>
                </a:solidFill>
                <a:highlight>
                  <a:srgbClr val="FFFFFF"/>
                </a:highlight>
                <a:latin typeface="Calibri"/>
                <a:ea typeface="DejaVu Sans"/>
              </a:rPr>
              <a:t>T</a:t>
            </a:r>
            <a:r>
              <a:rPr lang="en-IN" sz="2200" b="0" strike="noStrike" spc="-1" dirty="0" smtClean="0">
                <a:solidFill>
                  <a:srgbClr val="000000"/>
                </a:solidFill>
                <a:highlight>
                  <a:srgbClr val="FFFFFF"/>
                </a:highlight>
                <a:latin typeface="Calibri"/>
                <a:ea typeface="DejaVu Sans"/>
              </a:rPr>
              <a:t>o provide an efficient and accurate way to convert sign language into text or voice.</a:t>
            </a:r>
          </a:p>
          <a:p>
            <a:pPr marL="1080" algn="just">
              <a:lnSpc>
                <a:spcPct val="250000"/>
              </a:lnSpc>
              <a:spcBef>
                <a:spcPts val="641"/>
              </a:spcBef>
              <a:buClr>
                <a:srgbClr val="000000"/>
              </a:buClr>
            </a:pPr>
            <a:r>
              <a:rPr lang="en-US" sz="2200" spc="-1" dirty="0" smtClean="0">
                <a:solidFill>
                  <a:srgbClr val="000000"/>
                </a:solidFill>
                <a:highlight>
                  <a:srgbClr val="FFFFFF"/>
                </a:highlight>
                <a:latin typeface="Calibri"/>
                <a:ea typeface="DejaVu Sans"/>
              </a:rPr>
              <a:t>Activity:</a:t>
            </a:r>
          </a:p>
          <a:p>
            <a:pPr marL="515430" indent="-514350" algn="just">
              <a:lnSpc>
                <a:spcPct val="150000"/>
              </a:lnSpc>
              <a:spcBef>
                <a:spcPts val="641"/>
              </a:spcBef>
              <a:buClr>
                <a:srgbClr val="000000"/>
              </a:buClr>
              <a:buFont typeface="+mj-lt"/>
              <a:buAutoNum type="romanLcPeriod"/>
            </a:pPr>
            <a:r>
              <a:rPr lang="en-US" sz="2200" b="0" strike="noStrike" spc="-1" dirty="0" smtClean="0">
                <a:solidFill>
                  <a:srgbClr val="000000"/>
                </a:solidFill>
                <a:highlight>
                  <a:srgbClr val="FFFFFF"/>
                </a:highlight>
                <a:latin typeface="Calibri"/>
                <a:ea typeface="DejaVu Sans"/>
              </a:rPr>
              <a:t>To take video as input from the user’s camera.</a:t>
            </a:r>
          </a:p>
          <a:p>
            <a:pPr marL="515430" indent="-514350" algn="just">
              <a:lnSpc>
                <a:spcPct val="150000"/>
              </a:lnSpc>
              <a:spcBef>
                <a:spcPts val="641"/>
              </a:spcBef>
              <a:buClr>
                <a:srgbClr val="000000"/>
              </a:buClr>
              <a:buFont typeface="+mj-lt"/>
              <a:buAutoNum type="romanLcPeriod"/>
            </a:pPr>
            <a:r>
              <a:rPr lang="en-US" sz="2200" spc="-1" dirty="0" smtClean="0">
                <a:solidFill>
                  <a:srgbClr val="000000"/>
                </a:solidFill>
                <a:highlight>
                  <a:srgbClr val="FFFFFF"/>
                </a:highlight>
                <a:latin typeface="Calibri"/>
                <a:ea typeface="DejaVu Sans"/>
              </a:rPr>
              <a:t>To process the input video.</a:t>
            </a:r>
            <a:endParaRPr lang="en-IN" sz="2200" b="0" strike="noStrike" spc="-1" dirty="0" smtClean="0">
              <a:solidFill>
                <a:srgbClr val="000000"/>
              </a:solidFill>
              <a:highlight>
                <a:srgbClr val="FFFFFF"/>
              </a:highlight>
              <a:latin typeface="Calibri"/>
              <a:ea typeface="DejaVu Sans"/>
            </a:endParaRPr>
          </a:p>
        </p:txBody>
      </p:sp>
      <p:sp>
        <p:nvSpPr>
          <p:cNvPr id="253"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443A8A46-9281-4636-8D51-EB39E5B8D29F}" type="datetime1">
              <a:rPr lang="en-IN" sz="1200" b="0" strike="noStrike" spc="-1">
                <a:solidFill>
                  <a:srgbClr val="8B8B8B"/>
                </a:solidFill>
                <a:latin typeface="Calibri"/>
              </a:rPr>
              <a:t>20-05-2022</a:t>
            </a:fld>
            <a:endParaRPr lang="en-IN" sz="1200" b="0" strike="noStrike" spc="-1">
              <a:latin typeface="Arial"/>
            </a:endParaRPr>
          </a:p>
        </p:txBody>
      </p:sp>
      <p:sp>
        <p:nvSpPr>
          <p:cNvPr id="254"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55"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30D7318-4E19-4AC6-9D54-C4F41E35C699}" type="slidenum">
              <a:rPr lang="en-IN" sz="1200" b="0" strike="noStrike" spc="-1">
                <a:solidFill>
                  <a:srgbClr val="898989"/>
                </a:solidFill>
                <a:latin typeface="Calibri"/>
              </a:rPr>
              <a:t>15</a:t>
            </a:fld>
            <a:endParaRPr lang="en-IN" sz="1200" b="0" strike="noStrike" spc="-1">
              <a:latin typeface="Arial"/>
            </a:endParaRPr>
          </a:p>
        </p:txBody>
      </p:sp>
      <p:pic>
        <p:nvPicPr>
          <p:cNvPr id="256" name="Picture 5" descr="C:\Users\pl-17\Pictures\sinhgad-logo.jpg"/>
          <p:cNvPicPr/>
          <p:nvPr/>
        </p:nvPicPr>
        <p:blipFill>
          <a:blip r:embed="rId2"/>
          <a:stretch/>
        </p:blipFill>
        <p:spPr>
          <a:xfrm>
            <a:off x="79200" y="34920"/>
            <a:ext cx="1565640" cy="1005480"/>
          </a:xfrm>
          <a:prstGeom prst="rect">
            <a:avLst/>
          </a:prstGeom>
          <a:ln>
            <a:noFill/>
          </a:ln>
        </p:spPr>
      </p:pic>
      <p:pic>
        <p:nvPicPr>
          <p:cNvPr id="25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26739543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360"/>
            <a:ext cx="8228520" cy="7920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dirty="0" smtClean="0">
                <a:solidFill>
                  <a:srgbClr val="000000"/>
                </a:solidFill>
                <a:latin typeface="Times New Roman"/>
              </a:rPr>
              <a:t>Activities Per Objectives</a:t>
            </a:r>
            <a:endParaRPr lang="en-IN" sz="3400" b="0" strike="noStrike" spc="-1" dirty="0">
              <a:latin typeface="Arial"/>
            </a:endParaRPr>
          </a:p>
        </p:txBody>
      </p:sp>
      <p:sp>
        <p:nvSpPr>
          <p:cNvPr id="252"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50000"/>
              </a:lnSpc>
              <a:spcBef>
                <a:spcPts val="641"/>
              </a:spcBef>
              <a:buClr>
                <a:srgbClr val="000000"/>
              </a:buClr>
              <a:buFont typeface="Arial"/>
              <a:buChar char="•"/>
            </a:pPr>
            <a:r>
              <a:rPr lang="en-US" sz="2200" spc="-1" dirty="0">
                <a:solidFill>
                  <a:srgbClr val="000000"/>
                </a:solidFill>
                <a:highlight>
                  <a:srgbClr val="FFFFFF"/>
                </a:highlight>
                <a:ea typeface="DejaVu Sans"/>
              </a:rPr>
              <a:t>To generate dataset related to gestures for further synthesis.</a:t>
            </a:r>
          </a:p>
          <a:p>
            <a:pPr marL="1080" algn="just">
              <a:lnSpc>
                <a:spcPct val="250000"/>
              </a:lnSpc>
              <a:spcBef>
                <a:spcPts val="641"/>
              </a:spcBef>
              <a:buClr>
                <a:srgbClr val="000000"/>
              </a:buClr>
            </a:pPr>
            <a:r>
              <a:rPr lang="en-US" sz="2200" spc="-1" dirty="0" smtClean="0">
                <a:solidFill>
                  <a:srgbClr val="000000"/>
                </a:solidFill>
                <a:highlight>
                  <a:srgbClr val="FFFFFF"/>
                </a:highlight>
                <a:latin typeface="Calibri"/>
                <a:ea typeface="DejaVu Sans"/>
              </a:rPr>
              <a:t>Activity:</a:t>
            </a:r>
          </a:p>
          <a:p>
            <a:pPr marL="515430" indent="-514350" algn="just">
              <a:lnSpc>
                <a:spcPct val="150000"/>
              </a:lnSpc>
              <a:spcBef>
                <a:spcPts val="641"/>
              </a:spcBef>
              <a:buClr>
                <a:srgbClr val="000000"/>
              </a:buClr>
              <a:buFont typeface="+mj-lt"/>
              <a:buAutoNum type="romanLcPeriod"/>
            </a:pPr>
            <a:r>
              <a:rPr lang="en-US" sz="2200" b="0" strike="noStrike" spc="-1" dirty="0" smtClean="0">
                <a:solidFill>
                  <a:srgbClr val="000000"/>
                </a:solidFill>
                <a:highlight>
                  <a:srgbClr val="FFFFFF"/>
                </a:highlight>
                <a:latin typeface="Calibri"/>
                <a:ea typeface="DejaVu Sans"/>
              </a:rPr>
              <a:t>To create a database for the newly generated outputs.</a:t>
            </a:r>
          </a:p>
          <a:p>
            <a:pPr marL="515430" indent="-514350" algn="just">
              <a:lnSpc>
                <a:spcPct val="150000"/>
              </a:lnSpc>
              <a:spcBef>
                <a:spcPts val="641"/>
              </a:spcBef>
              <a:buClr>
                <a:srgbClr val="000000"/>
              </a:buClr>
              <a:buFont typeface="+mj-lt"/>
              <a:buAutoNum type="romanLcPeriod"/>
            </a:pPr>
            <a:r>
              <a:rPr lang="en-US" sz="2200" spc="-1" dirty="0" smtClean="0">
                <a:solidFill>
                  <a:srgbClr val="000000"/>
                </a:solidFill>
                <a:highlight>
                  <a:srgbClr val="FFFFFF"/>
                </a:highlight>
                <a:latin typeface="Calibri"/>
                <a:ea typeface="DejaVu Sans"/>
              </a:rPr>
              <a:t>To store the text/voice message generated from the given input video to the database. </a:t>
            </a:r>
            <a:endParaRPr lang="en-IN" sz="2200" b="0" strike="noStrike" spc="-1" dirty="0" smtClean="0">
              <a:solidFill>
                <a:srgbClr val="000000"/>
              </a:solidFill>
              <a:highlight>
                <a:srgbClr val="FFFFFF"/>
              </a:highlight>
              <a:latin typeface="Calibri"/>
              <a:ea typeface="DejaVu Sans"/>
            </a:endParaRPr>
          </a:p>
        </p:txBody>
      </p:sp>
      <p:sp>
        <p:nvSpPr>
          <p:cNvPr id="253"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443A8A46-9281-4636-8D51-EB39E5B8D29F}" type="datetime1">
              <a:rPr lang="en-IN" sz="1200" b="0" strike="noStrike" spc="-1">
                <a:solidFill>
                  <a:srgbClr val="8B8B8B"/>
                </a:solidFill>
                <a:latin typeface="Calibri"/>
              </a:rPr>
              <a:t>20-05-2022</a:t>
            </a:fld>
            <a:endParaRPr lang="en-IN" sz="1200" b="0" strike="noStrike" spc="-1">
              <a:latin typeface="Arial"/>
            </a:endParaRPr>
          </a:p>
        </p:txBody>
      </p:sp>
      <p:sp>
        <p:nvSpPr>
          <p:cNvPr id="254"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55"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30D7318-4E19-4AC6-9D54-C4F41E35C699}" type="slidenum">
              <a:rPr lang="en-IN" sz="1200" b="0" strike="noStrike" spc="-1">
                <a:solidFill>
                  <a:srgbClr val="898989"/>
                </a:solidFill>
                <a:latin typeface="Calibri"/>
              </a:rPr>
              <a:t>16</a:t>
            </a:fld>
            <a:endParaRPr lang="en-IN" sz="1200" b="0" strike="noStrike" spc="-1">
              <a:latin typeface="Arial"/>
            </a:endParaRPr>
          </a:p>
        </p:txBody>
      </p:sp>
      <p:pic>
        <p:nvPicPr>
          <p:cNvPr id="256" name="Picture 5" descr="C:\Users\pl-17\Pictures\sinhgad-logo.jpg"/>
          <p:cNvPicPr/>
          <p:nvPr/>
        </p:nvPicPr>
        <p:blipFill>
          <a:blip r:embed="rId2"/>
          <a:stretch/>
        </p:blipFill>
        <p:spPr>
          <a:xfrm>
            <a:off x="79200" y="34920"/>
            <a:ext cx="1565640" cy="1005480"/>
          </a:xfrm>
          <a:prstGeom prst="rect">
            <a:avLst/>
          </a:prstGeom>
          <a:ln>
            <a:noFill/>
          </a:ln>
        </p:spPr>
      </p:pic>
      <p:pic>
        <p:nvPicPr>
          <p:cNvPr id="25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20643105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360"/>
            <a:ext cx="8228520" cy="7920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dirty="0" smtClean="0">
                <a:solidFill>
                  <a:srgbClr val="000000"/>
                </a:solidFill>
                <a:latin typeface="Times New Roman"/>
              </a:rPr>
              <a:t>Activities Per Objectives</a:t>
            </a:r>
            <a:endParaRPr lang="en-IN" sz="3400" b="0" strike="noStrike" spc="-1" dirty="0">
              <a:latin typeface="Arial"/>
            </a:endParaRPr>
          </a:p>
        </p:txBody>
      </p:sp>
      <p:sp>
        <p:nvSpPr>
          <p:cNvPr id="252"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50000"/>
              </a:lnSpc>
              <a:spcBef>
                <a:spcPts val="641"/>
              </a:spcBef>
              <a:buClr>
                <a:srgbClr val="000000"/>
              </a:buClr>
              <a:buFont typeface="Arial"/>
              <a:buChar char="•"/>
            </a:pPr>
            <a:r>
              <a:rPr lang="en-IN" sz="2200" spc="-1" dirty="0">
                <a:solidFill>
                  <a:srgbClr val="000000"/>
                </a:solidFill>
                <a:highlight>
                  <a:srgbClr val="FFFFFF"/>
                </a:highlight>
                <a:ea typeface="DejaVu Sans"/>
              </a:rPr>
              <a:t>To </a:t>
            </a:r>
            <a:r>
              <a:rPr lang="en-IN" sz="2200" spc="-1" dirty="0" smtClean="0">
                <a:solidFill>
                  <a:srgbClr val="000000"/>
                </a:solidFill>
                <a:highlight>
                  <a:srgbClr val="FFFFFF"/>
                </a:highlight>
                <a:ea typeface="DejaVu Sans"/>
              </a:rPr>
              <a:t>train a </a:t>
            </a:r>
            <a:r>
              <a:rPr lang="en-IN" sz="2200" spc="-1" dirty="0">
                <a:solidFill>
                  <a:srgbClr val="000000"/>
                </a:solidFill>
                <a:highlight>
                  <a:srgbClr val="FFFFFF"/>
                </a:highlight>
                <a:ea typeface="DejaVu Sans"/>
              </a:rPr>
              <a:t>pre-trained CNN model for gesture recognition</a:t>
            </a:r>
            <a:r>
              <a:rPr lang="en-US" sz="2200" spc="-1" dirty="0" smtClean="0">
                <a:solidFill>
                  <a:srgbClr val="000000"/>
                </a:solidFill>
                <a:highlight>
                  <a:srgbClr val="FFFFFF"/>
                </a:highlight>
                <a:ea typeface="DejaVu Sans"/>
              </a:rPr>
              <a:t>.</a:t>
            </a:r>
            <a:endParaRPr lang="en-US" sz="2200" spc="-1" dirty="0">
              <a:solidFill>
                <a:srgbClr val="000000"/>
              </a:solidFill>
              <a:highlight>
                <a:srgbClr val="FFFFFF"/>
              </a:highlight>
              <a:ea typeface="DejaVu Sans"/>
            </a:endParaRPr>
          </a:p>
          <a:p>
            <a:pPr marL="1080" algn="just">
              <a:lnSpc>
                <a:spcPct val="250000"/>
              </a:lnSpc>
              <a:spcBef>
                <a:spcPts val="641"/>
              </a:spcBef>
              <a:buClr>
                <a:srgbClr val="000000"/>
              </a:buClr>
            </a:pPr>
            <a:r>
              <a:rPr lang="en-US" sz="2200" spc="-1" dirty="0" smtClean="0">
                <a:solidFill>
                  <a:srgbClr val="000000"/>
                </a:solidFill>
                <a:highlight>
                  <a:srgbClr val="FFFFFF"/>
                </a:highlight>
                <a:latin typeface="Calibri"/>
                <a:ea typeface="DejaVu Sans"/>
              </a:rPr>
              <a:t>Activity:</a:t>
            </a:r>
          </a:p>
          <a:p>
            <a:pPr marL="515430" indent="-514350" algn="just">
              <a:spcBef>
                <a:spcPts val="641"/>
              </a:spcBef>
              <a:buClr>
                <a:srgbClr val="000000"/>
              </a:buClr>
              <a:buFont typeface="+mj-lt"/>
              <a:buAutoNum type="romanLcPeriod"/>
            </a:pPr>
            <a:r>
              <a:rPr lang="en-US" sz="2200" b="0" strike="noStrike" spc="-1" dirty="0" smtClean="0">
                <a:solidFill>
                  <a:srgbClr val="000000"/>
                </a:solidFill>
                <a:highlight>
                  <a:srgbClr val="FFFFFF"/>
                </a:highlight>
                <a:latin typeface="Calibri"/>
                <a:ea typeface="DejaVu Sans"/>
              </a:rPr>
              <a:t>To train Stage-I and Stage-II CNN for generation of text or voice message about gestures from input video.</a:t>
            </a:r>
          </a:p>
          <a:p>
            <a:pPr marL="515430" indent="-514350" algn="just">
              <a:spcBef>
                <a:spcPts val="641"/>
              </a:spcBef>
              <a:buClr>
                <a:srgbClr val="000000"/>
              </a:buClr>
              <a:buFont typeface="+mj-lt"/>
              <a:buAutoNum type="romanLcPeriod"/>
            </a:pPr>
            <a:r>
              <a:rPr lang="en-US" sz="2200" spc="-1" dirty="0" smtClean="0">
                <a:solidFill>
                  <a:srgbClr val="000000"/>
                </a:solidFill>
                <a:highlight>
                  <a:srgbClr val="FFFFFF"/>
                </a:highlight>
                <a:latin typeface="Calibri"/>
                <a:ea typeface="DejaVu Sans"/>
              </a:rPr>
              <a:t>Training Stage-I CNN will recognize the gesture in the given input video. </a:t>
            </a:r>
          </a:p>
          <a:p>
            <a:pPr marL="515430" indent="-514350" algn="just">
              <a:spcBef>
                <a:spcPts val="641"/>
              </a:spcBef>
              <a:buClr>
                <a:srgbClr val="000000"/>
              </a:buClr>
              <a:buFont typeface="+mj-lt"/>
              <a:buAutoNum type="romanLcPeriod"/>
            </a:pPr>
            <a:r>
              <a:rPr lang="en-US" sz="2200" b="0" strike="noStrike" spc="-1" dirty="0" smtClean="0">
                <a:solidFill>
                  <a:srgbClr val="000000"/>
                </a:solidFill>
                <a:highlight>
                  <a:srgbClr val="FFFFFF"/>
                </a:highlight>
                <a:latin typeface="Calibri"/>
                <a:ea typeface="DejaVu Sans"/>
              </a:rPr>
              <a:t>Stage-II CNN will predict given gesture and display output text or voice message.</a:t>
            </a:r>
            <a:endParaRPr lang="en-IN" sz="2200" b="0" strike="noStrike" spc="-1" dirty="0" smtClean="0">
              <a:solidFill>
                <a:srgbClr val="000000"/>
              </a:solidFill>
              <a:highlight>
                <a:srgbClr val="FFFFFF"/>
              </a:highlight>
              <a:latin typeface="Calibri"/>
              <a:ea typeface="DejaVu Sans"/>
            </a:endParaRPr>
          </a:p>
        </p:txBody>
      </p:sp>
      <p:sp>
        <p:nvSpPr>
          <p:cNvPr id="253"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443A8A46-9281-4636-8D51-EB39E5B8D29F}" type="datetime1">
              <a:rPr lang="en-IN" sz="1200" b="0" strike="noStrike" spc="-1">
                <a:solidFill>
                  <a:srgbClr val="8B8B8B"/>
                </a:solidFill>
                <a:latin typeface="Calibri"/>
              </a:rPr>
              <a:t>20-05-2022</a:t>
            </a:fld>
            <a:endParaRPr lang="en-IN" sz="1200" b="0" strike="noStrike" spc="-1">
              <a:latin typeface="Arial"/>
            </a:endParaRPr>
          </a:p>
        </p:txBody>
      </p:sp>
      <p:sp>
        <p:nvSpPr>
          <p:cNvPr id="254"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55"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30D7318-4E19-4AC6-9D54-C4F41E35C699}" type="slidenum">
              <a:rPr lang="en-IN" sz="1200" b="0" strike="noStrike" spc="-1">
                <a:solidFill>
                  <a:srgbClr val="898989"/>
                </a:solidFill>
                <a:latin typeface="Calibri"/>
              </a:rPr>
              <a:t>17</a:t>
            </a:fld>
            <a:endParaRPr lang="en-IN" sz="1200" b="0" strike="noStrike" spc="-1">
              <a:latin typeface="Arial"/>
            </a:endParaRPr>
          </a:p>
        </p:txBody>
      </p:sp>
      <p:pic>
        <p:nvPicPr>
          <p:cNvPr id="256" name="Picture 5" descr="C:\Users\pl-17\Pictures\sinhgad-logo.jpg"/>
          <p:cNvPicPr/>
          <p:nvPr/>
        </p:nvPicPr>
        <p:blipFill>
          <a:blip r:embed="rId2"/>
          <a:stretch/>
        </p:blipFill>
        <p:spPr>
          <a:xfrm>
            <a:off x="79200" y="34920"/>
            <a:ext cx="1565640" cy="1005480"/>
          </a:xfrm>
          <a:prstGeom prst="rect">
            <a:avLst/>
          </a:prstGeom>
          <a:ln>
            <a:noFill/>
          </a:ln>
        </p:spPr>
      </p:pic>
      <p:pic>
        <p:nvPicPr>
          <p:cNvPr id="25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314700333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360"/>
            <a:ext cx="8228520" cy="7920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dirty="0" smtClean="0">
                <a:solidFill>
                  <a:srgbClr val="000000"/>
                </a:solidFill>
                <a:latin typeface="Times New Roman"/>
              </a:rPr>
              <a:t>Activities Per Objectives</a:t>
            </a:r>
            <a:endParaRPr lang="en-IN" sz="3400" b="0" strike="noStrike" spc="-1" dirty="0">
              <a:latin typeface="Arial"/>
            </a:endParaRPr>
          </a:p>
        </p:txBody>
      </p:sp>
      <p:sp>
        <p:nvSpPr>
          <p:cNvPr id="252"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50000"/>
              </a:lnSpc>
              <a:spcBef>
                <a:spcPts val="641"/>
              </a:spcBef>
              <a:buClr>
                <a:srgbClr val="000000"/>
              </a:buClr>
              <a:buFont typeface="Arial"/>
              <a:buChar char="•"/>
            </a:pPr>
            <a:r>
              <a:rPr lang="en-IN" sz="2200" spc="-1" dirty="0">
                <a:solidFill>
                  <a:srgbClr val="000000"/>
                </a:solidFill>
                <a:highlight>
                  <a:srgbClr val="FFFFFF"/>
                </a:highlight>
                <a:ea typeface="DejaVu Sans"/>
              </a:rPr>
              <a:t>To develop proper and user friendly UI, for fluent user experience for getting desired result from the model.</a:t>
            </a:r>
            <a:endParaRPr lang="en-IN" sz="2200" spc="-1" dirty="0">
              <a:latin typeface="Arial"/>
            </a:endParaRPr>
          </a:p>
          <a:p>
            <a:pPr marL="1080" algn="just">
              <a:lnSpc>
                <a:spcPct val="250000"/>
              </a:lnSpc>
              <a:spcBef>
                <a:spcPts val="641"/>
              </a:spcBef>
              <a:buClr>
                <a:srgbClr val="000000"/>
              </a:buClr>
            </a:pPr>
            <a:r>
              <a:rPr lang="en-US" sz="2200" spc="-1" dirty="0" smtClean="0">
                <a:solidFill>
                  <a:srgbClr val="000000"/>
                </a:solidFill>
                <a:highlight>
                  <a:srgbClr val="FFFFFF"/>
                </a:highlight>
                <a:latin typeface="Calibri"/>
                <a:ea typeface="DejaVu Sans"/>
              </a:rPr>
              <a:t>Activity:</a:t>
            </a:r>
          </a:p>
          <a:p>
            <a:pPr marL="515430" indent="-514350" algn="just">
              <a:spcBef>
                <a:spcPts val="641"/>
              </a:spcBef>
              <a:buClr>
                <a:srgbClr val="000000"/>
              </a:buClr>
              <a:buFont typeface="+mj-lt"/>
              <a:buAutoNum type="romanLcPeriod"/>
            </a:pPr>
            <a:r>
              <a:rPr lang="en-US" sz="2200" b="0" strike="noStrike" spc="-1" dirty="0" smtClean="0">
                <a:solidFill>
                  <a:srgbClr val="000000"/>
                </a:solidFill>
                <a:highlight>
                  <a:srgbClr val="FFFFFF"/>
                </a:highlight>
                <a:latin typeface="Calibri"/>
                <a:ea typeface="DejaVu Sans"/>
              </a:rPr>
              <a:t>To develop a UI for user to give video input and </a:t>
            </a:r>
            <a:r>
              <a:rPr lang="en-IN" sz="2200" spc="-1" dirty="0">
                <a:solidFill>
                  <a:srgbClr val="000000"/>
                </a:solidFill>
                <a:highlight>
                  <a:srgbClr val="FFFFFF"/>
                </a:highlight>
                <a:ea typeface="DejaVu Sans"/>
              </a:rPr>
              <a:t>convert sign language into text or </a:t>
            </a:r>
            <a:r>
              <a:rPr lang="en-IN" sz="2200" spc="-1" dirty="0" smtClean="0">
                <a:solidFill>
                  <a:srgbClr val="000000"/>
                </a:solidFill>
                <a:highlight>
                  <a:srgbClr val="FFFFFF"/>
                </a:highlight>
                <a:ea typeface="DejaVu Sans"/>
              </a:rPr>
              <a:t>voice.</a:t>
            </a:r>
            <a:endParaRPr lang="en-US" sz="2200" b="0" strike="noStrike" spc="-1" dirty="0" smtClean="0">
              <a:solidFill>
                <a:srgbClr val="000000"/>
              </a:solidFill>
              <a:highlight>
                <a:srgbClr val="FFFFFF"/>
              </a:highlight>
              <a:latin typeface="Calibri"/>
              <a:ea typeface="DejaVu Sans"/>
            </a:endParaRPr>
          </a:p>
          <a:p>
            <a:pPr marL="515430" indent="-514350" algn="just">
              <a:spcBef>
                <a:spcPts val="641"/>
              </a:spcBef>
              <a:buClr>
                <a:srgbClr val="000000"/>
              </a:buClr>
              <a:buFont typeface="+mj-lt"/>
              <a:buAutoNum type="romanLcPeriod"/>
            </a:pPr>
            <a:r>
              <a:rPr lang="en-US" sz="2200" spc="-1" dirty="0" smtClean="0">
                <a:solidFill>
                  <a:srgbClr val="000000"/>
                </a:solidFill>
                <a:highlight>
                  <a:srgbClr val="FFFFFF"/>
                </a:highlight>
                <a:latin typeface="Calibri"/>
                <a:ea typeface="DejaVu Sans"/>
              </a:rPr>
              <a:t>To learn and Understand Client Side scripting.</a:t>
            </a:r>
          </a:p>
        </p:txBody>
      </p:sp>
      <p:sp>
        <p:nvSpPr>
          <p:cNvPr id="253"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443A8A46-9281-4636-8D51-EB39E5B8D29F}" type="datetime1">
              <a:rPr lang="en-IN" sz="1200" b="0" strike="noStrike" spc="-1">
                <a:solidFill>
                  <a:srgbClr val="8B8B8B"/>
                </a:solidFill>
                <a:latin typeface="Calibri"/>
              </a:rPr>
              <a:t>20-05-2022</a:t>
            </a:fld>
            <a:endParaRPr lang="en-IN" sz="1200" b="0" strike="noStrike" spc="-1">
              <a:latin typeface="Arial"/>
            </a:endParaRPr>
          </a:p>
        </p:txBody>
      </p:sp>
      <p:sp>
        <p:nvSpPr>
          <p:cNvPr id="254"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55"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30D7318-4E19-4AC6-9D54-C4F41E35C699}" type="slidenum">
              <a:rPr lang="en-IN" sz="1200" b="0" strike="noStrike" spc="-1">
                <a:solidFill>
                  <a:srgbClr val="898989"/>
                </a:solidFill>
                <a:latin typeface="Calibri"/>
              </a:rPr>
              <a:t>18</a:t>
            </a:fld>
            <a:endParaRPr lang="en-IN" sz="1200" b="0" strike="noStrike" spc="-1">
              <a:latin typeface="Arial"/>
            </a:endParaRPr>
          </a:p>
        </p:txBody>
      </p:sp>
      <p:pic>
        <p:nvPicPr>
          <p:cNvPr id="256" name="Picture 5" descr="C:\Users\pl-17\Pictures\sinhgad-logo.jpg"/>
          <p:cNvPicPr/>
          <p:nvPr/>
        </p:nvPicPr>
        <p:blipFill>
          <a:blip r:embed="rId2"/>
          <a:stretch/>
        </p:blipFill>
        <p:spPr>
          <a:xfrm>
            <a:off x="79200" y="34920"/>
            <a:ext cx="1565640" cy="1005480"/>
          </a:xfrm>
          <a:prstGeom prst="rect">
            <a:avLst/>
          </a:prstGeom>
          <a:ln>
            <a:noFill/>
          </a:ln>
        </p:spPr>
      </p:pic>
      <p:pic>
        <p:nvPicPr>
          <p:cNvPr id="25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261182149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529200" y="302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a:solidFill>
                  <a:srgbClr val="000000"/>
                </a:solidFill>
                <a:latin typeface="Times New Roman"/>
              </a:rPr>
              <a:t>Problem Statement</a:t>
            </a:r>
            <a:endParaRPr lang="en-IN" sz="3400" b="0" strike="noStrike" spc="-1">
              <a:latin typeface="Arial"/>
            </a:endParaRPr>
          </a:p>
        </p:txBody>
      </p:sp>
      <p:sp>
        <p:nvSpPr>
          <p:cNvPr id="245"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080">
              <a:lnSpc>
                <a:spcPct val="100000"/>
              </a:lnSpc>
              <a:spcBef>
                <a:spcPts val="641"/>
              </a:spcBef>
              <a:buClr>
                <a:srgbClr val="000000"/>
              </a:buClr>
            </a:pPr>
            <a:r>
              <a:rPr lang="en-IN" sz="2400" b="1" strike="noStrike" spc="-1" dirty="0" smtClean="0">
                <a:solidFill>
                  <a:srgbClr val="000000"/>
                </a:solidFill>
                <a:highlight>
                  <a:srgbClr val="FFFFFF"/>
                </a:highlight>
                <a:latin typeface="Calibri"/>
                <a:ea typeface="DejaVu Sans"/>
              </a:rPr>
              <a:t>Title</a:t>
            </a:r>
            <a:r>
              <a:rPr lang="en-IN" sz="2400" b="0" strike="noStrike" spc="-1" dirty="0" smtClean="0">
                <a:solidFill>
                  <a:srgbClr val="000000"/>
                </a:solidFill>
                <a:highlight>
                  <a:srgbClr val="FFFFFF"/>
                </a:highlight>
                <a:latin typeface="Calibri"/>
                <a:ea typeface="DejaVu Sans"/>
              </a:rPr>
              <a:t>: </a:t>
            </a:r>
            <a:r>
              <a:rPr lang="en-IN" sz="2400" spc="-1" dirty="0">
                <a:solidFill>
                  <a:srgbClr val="000000"/>
                </a:solidFill>
                <a:latin typeface="Times New Roman"/>
              </a:rPr>
              <a:t>Sign Language Recognition Using Python and </a:t>
            </a:r>
            <a:r>
              <a:rPr lang="en-IN" sz="2400" spc="-1" dirty="0" err="1" smtClean="0">
                <a:solidFill>
                  <a:srgbClr val="000000"/>
                </a:solidFill>
                <a:latin typeface="Times New Roman"/>
              </a:rPr>
              <a:t>OpenCV</a:t>
            </a:r>
            <a:r>
              <a:rPr lang="en-IN" sz="2400" spc="-1" dirty="0" smtClean="0">
                <a:solidFill>
                  <a:srgbClr val="000000"/>
                </a:solidFill>
                <a:latin typeface="Times New Roman"/>
              </a:rPr>
              <a:t>.</a:t>
            </a:r>
          </a:p>
          <a:p>
            <a:pPr marL="1080">
              <a:lnSpc>
                <a:spcPct val="100000"/>
              </a:lnSpc>
              <a:spcBef>
                <a:spcPts val="641"/>
              </a:spcBef>
              <a:buClr>
                <a:srgbClr val="000000"/>
              </a:buClr>
            </a:pPr>
            <a:endParaRPr lang="en-IN" sz="2400" b="0" strike="noStrike" spc="-1" dirty="0">
              <a:latin typeface="Arial"/>
            </a:endParaRPr>
          </a:p>
          <a:p>
            <a:pPr marL="1080" algn="just">
              <a:lnSpc>
                <a:spcPct val="100000"/>
              </a:lnSpc>
              <a:spcBef>
                <a:spcPts val="641"/>
              </a:spcBef>
              <a:buClr>
                <a:srgbClr val="000000"/>
              </a:buClr>
            </a:pPr>
            <a:r>
              <a:rPr lang="en-IN" sz="2800" b="1" strike="noStrike" spc="-1" dirty="0" smtClean="0">
                <a:solidFill>
                  <a:srgbClr val="000000"/>
                </a:solidFill>
                <a:highlight>
                  <a:srgbClr val="FFFFFF"/>
                </a:highlight>
                <a:latin typeface="Calibri"/>
                <a:ea typeface="DejaVu Sans"/>
              </a:rPr>
              <a:t>Problem Statement:</a:t>
            </a:r>
          </a:p>
          <a:p>
            <a:pPr marL="1080" algn="just">
              <a:lnSpc>
                <a:spcPct val="100000"/>
              </a:lnSpc>
              <a:spcBef>
                <a:spcPts val="641"/>
              </a:spcBef>
              <a:buClr>
                <a:srgbClr val="000000"/>
              </a:buClr>
            </a:pPr>
            <a:r>
              <a:rPr lang="en-US" sz="2200" spc="-1" dirty="0" smtClean="0">
                <a:solidFill>
                  <a:srgbClr val="000000"/>
                </a:solidFill>
                <a:highlight>
                  <a:srgbClr val="FFFFFF"/>
                </a:highlight>
                <a:latin typeface="Times New Roman" pitchFamily="18" charset="0"/>
                <a:ea typeface="DejaVu Sans"/>
                <a:cs typeface="Times New Roman" pitchFamily="18" charset="0"/>
              </a:rPr>
              <a:t>To train Convolutional Neural Network (CNN) model for recognition of Sign Language gestures from video input and develop a UI which will work using Python and </a:t>
            </a:r>
            <a:r>
              <a:rPr lang="en-US" sz="2200" spc="-1" dirty="0" err="1" smtClean="0">
                <a:solidFill>
                  <a:srgbClr val="000000"/>
                </a:solidFill>
                <a:highlight>
                  <a:srgbClr val="FFFFFF"/>
                </a:highlight>
                <a:latin typeface="Times New Roman" pitchFamily="18" charset="0"/>
                <a:ea typeface="DejaVu Sans"/>
                <a:cs typeface="Times New Roman" pitchFamily="18" charset="0"/>
              </a:rPr>
              <a:t>OpenCV</a:t>
            </a:r>
            <a:r>
              <a:rPr lang="en-US" sz="2200" spc="-1" dirty="0" smtClean="0">
                <a:solidFill>
                  <a:srgbClr val="000000"/>
                </a:solidFill>
                <a:highlight>
                  <a:srgbClr val="FFFFFF"/>
                </a:highlight>
                <a:latin typeface="Times New Roman" pitchFamily="18" charset="0"/>
                <a:ea typeface="DejaVu Sans"/>
                <a:cs typeface="Times New Roman" pitchFamily="18" charset="0"/>
              </a:rPr>
              <a:t>.</a:t>
            </a:r>
            <a:endParaRPr lang="en-IN" sz="2200" b="0" strike="noStrike" spc="-1" dirty="0" smtClean="0">
              <a:solidFill>
                <a:srgbClr val="000000"/>
              </a:solidFill>
              <a:highlight>
                <a:srgbClr val="FFFFFF"/>
              </a:highlight>
              <a:latin typeface="Times New Roman" pitchFamily="18" charset="0"/>
              <a:ea typeface="DejaVu Sans"/>
              <a:cs typeface="Times New Roman" pitchFamily="18" charset="0"/>
            </a:endParaRPr>
          </a:p>
          <a:p>
            <a:pPr marL="1080" algn="just">
              <a:lnSpc>
                <a:spcPct val="100000"/>
              </a:lnSpc>
              <a:spcBef>
                <a:spcPts val="641"/>
              </a:spcBef>
              <a:buClr>
                <a:srgbClr val="000000"/>
              </a:buClr>
            </a:pPr>
            <a:endParaRPr lang="en-IN" sz="2200" b="0" strike="noStrike" spc="-1" dirty="0">
              <a:latin typeface="Arial"/>
            </a:endParaRPr>
          </a:p>
          <a:p>
            <a:pPr algn="just">
              <a:lnSpc>
                <a:spcPct val="100000"/>
              </a:lnSpc>
              <a:spcBef>
                <a:spcPts val="641"/>
              </a:spcBef>
            </a:pPr>
            <a:endParaRPr lang="en-IN" sz="2200" b="0" strike="noStrike" spc="-1" dirty="0">
              <a:latin typeface="Arial"/>
            </a:endParaRPr>
          </a:p>
        </p:txBody>
      </p:sp>
      <p:sp>
        <p:nvSpPr>
          <p:cNvPr id="246"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73EABC6C-95F9-4BE4-91D6-1F1F30DF65C7}" type="datetime1">
              <a:rPr lang="en-IN" sz="1200" b="0" strike="noStrike" spc="-1">
                <a:solidFill>
                  <a:srgbClr val="8B8B8B"/>
                </a:solidFill>
                <a:latin typeface="Calibri"/>
              </a:rPr>
              <a:t>20-05-2022</a:t>
            </a:fld>
            <a:endParaRPr lang="en-IN" sz="1200" b="0" strike="noStrike" spc="-1">
              <a:latin typeface="Arial"/>
            </a:endParaRPr>
          </a:p>
        </p:txBody>
      </p:sp>
      <p:sp>
        <p:nvSpPr>
          <p:cNvPr id="247"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48"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1EF0688-E947-4D81-A304-CBE6E8AC7803}" type="slidenum">
              <a:rPr lang="en-IN" sz="1200" b="0" strike="noStrike" spc="-1">
                <a:solidFill>
                  <a:srgbClr val="898989"/>
                </a:solidFill>
                <a:latin typeface="Calibri"/>
              </a:rPr>
              <a:t>19</a:t>
            </a:fld>
            <a:endParaRPr lang="en-IN" sz="1200" b="0" strike="noStrike" spc="-1">
              <a:latin typeface="Arial"/>
            </a:endParaRPr>
          </a:p>
        </p:txBody>
      </p:sp>
      <p:pic>
        <p:nvPicPr>
          <p:cNvPr id="249" name="Picture 5" descr="C:\Users\pl-17\Pictures\sinhgad-logo.jpg"/>
          <p:cNvPicPr/>
          <p:nvPr/>
        </p:nvPicPr>
        <p:blipFill>
          <a:blip r:embed="rId2"/>
          <a:stretch/>
        </p:blipFill>
        <p:spPr>
          <a:xfrm>
            <a:off x="79200" y="34920"/>
            <a:ext cx="1565640" cy="1005480"/>
          </a:xfrm>
          <a:prstGeom prst="rect">
            <a:avLst/>
          </a:prstGeom>
          <a:ln>
            <a:noFill/>
          </a:ln>
        </p:spPr>
      </p:pic>
      <p:pic>
        <p:nvPicPr>
          <p:cNvPr id="250"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56400" y="-123120"/>
            <a:ext cx="8228520" cy="87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600" b="0" strike="noStrike" spc="-1">
                <a:solidFill>
                  <a:srgbClr val="000000"/>
                </a:solidFill>
                <a:latin typeface="Times New Roman"/>
              </a:rPr>
              <a:t>Agenda</a:t>
            </a:r>
            <a:endParaRPr lang="en-IN" sz="3600" b="0" strike="noStrike" spc="-1">
              <a:latin typeface="Arial"/>
            </a:endParaRPr>
          </a:p>
        </p:txBody>
      </p:sp>
      <p:sp>
        <p:nvSpPr>
          <p:cNvPr id="143" name="CustomShape 2"/>
          <p:cNvSpPr/>
          <p:nvPr/>
        </p:nvSpPr>
        <p:spPr>
          <a:xfrm>
            <a:off x="410760" y="1224000"/>
            <a:ext cx="8228520" cy="569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39"/>
              </a:spcBef>
              <a:buClr>
                <a:srgbClr val="000000"/>
              </a:buClr>
              <a:buFont typeface="Arial"/>
              <a:buChar char="•"/>
            </a:pPr>
            <a:r>
              <a:rPr lang="en-IN" b="0" strike="noStrike" spc="-1" dirty="0">
                <a:solidFill>
                  <a:srgbClr val="000000"/>
                </a:solidFill>
                <a:highlight>
                  <a:srgbClr val="FFFFFF"/>
                </a:highlight>
                <a:latin typeface="Times New Roman"/>
              </a:rPr>
              <a:t>Introduction of Group Members</a:t>
            </a:r>
            <a:endParaRPr lang="en-IN" b="0" strike="noStrike" spc="-1" dirty="0">
              <a:latin typeface="Arial"/>
            </a:endParaRPr>
          </a:p>
          <a:p>
            <a:pPr marL="343080" indent="-342000">
              <a:lnSpc>
                <a:spcPct val="100000"/>
              </a:lnSpc>
              <a:spcBef>
                <a:spcPts val="439"/>
              </a:spcBef>
              <a:buClr>
                <a:srgbClr val="000000"/>
              </a:buClr>
              <a:buFont typeface="Arial"/>
              <a:buChar char="•"/>
            </a:pPr>
            <a:r>
              <a:rPr lang="en-IN" b="0" strike="noStrike" spc="-1" dirty="0">
                <a:solidFill>
                  <a:srgbClr val="000000"/>
                </a:solidFill>
                <a:highlight>
                  <a:srgbClr val="FFFFFF"/>
                </a:highlight>
                <a:latin typeface="Times New Roman"/>
              </a:rPr>
              <a:t>Introduction of Project Topic</a:t>
            </a:r>
            <a:endParaRPr lang="en-IN" b="0" strike="noStrike" spc="-1" dirty="0">
              <a:latin typeface="Arial"/>
            </a:endParaRPr>
          </a:p>
          <a:p>
            <a:pPr marL="343080" indent="-342000">
              <a:lnSpc>
                <a:spcPct val="100000"/>
              </a:lnSpc>
              <a:spcBef>
                <a:spcPts val="439"/>
              </a:spcBef>
              <a:buClr>
                <a:srgbClr val="000000"/>
              </a:buClr>
              <a:buFont typeface="Arial"/>
              <a:buChar char="•"/>
            </a:pPr>
            <a:r>
              <a:rPr lang="en-IN" b="0" strike="noStrike" spc="-1" dirty="0">
                <a:solidFill>
                  <a:srgbClr val="000000"/>
                </a:solidFill>
                <a:highlight>
                  <a:srgbClr val="FFFFFF"/>
                </a:highlight>
                <a:latin typeface="Times New Roman"/>
              </a:rPr>
              <a:t>Motivation</a:t>
            </a:r>
            <a:endParaRPr lang="en-IN" b="0" strike="noStrike" spc="-1" dirty="0">
              <a:latin typeface="Arial"/>
            </a:endParaRPr>
          </a:p>
          <a:p>
            <a:pPr marL="343080" indent="-342000">
              <a:lnSpc>
                <a:spcPct val="100000"/>
              </a:lnSpc>
              <a:spcBef>
                <a:spcPts val="439"/>
              </a:spcBef>
              <a:buClr>
                <a:srgbClr val="000000"/>
              </a:buClr>
              <a:buFont typeface="Arial"/>
              <a:buChar char="•"/>
            </a:pPr>
            <a:r>
              <a:rPr lang="en-IN" b="0" strike="noStrike" spc="-1" dirty="0">
                <a:solidFill>
                  <a:srgbClr val="000000"/>
                </a:solidFill>
                <a:highlight>
                  <a:srgbClr val="FFFFFF"/>
                </a:highlight>
                <a:latin typeface="Times New Roman"/>
              </a:rPr>
              <a:t>Literature Survey </a:t>
            </a:r>
            <a:endParaRPr lang="en-IN" b="0" strike="noStrike" spc="-1" dirty="0">
              <a:latin typeface="Arial"/>
            </a:endParaRPr>
          </a:p>
          <a:p>
            <a:pPr marL="343080" indent="-342000">
              <a:lnSpc>
                <a:spcPct val="100000"/>
              </a:lnSpc>
              <a:spcBef>
                <a:spcPts val="439"/>
              </a:spcBef>
              <a:buClr>
                <a:srgbClr val="000000"/>
              </a:buClr>
              <a:buFont typeface="Arial"/>
              <a:buChar char="•"/>
            </a:pPr>
            <a:r>
              <a:rPr lang="en-IN" b="0" strike="noStrike" spc="-1" dirty="0">
                <a:solidFill>
                  <a:srgbClr val="000000"/>
                </a:solidFill>
                <a:highlight>
                  <a:srgbClr val="FFFFFF"/>
                </a:highlight>
                <a:latin typeface="Times New Roman"/>
              </a:rPr>
              <a:t>Problem Statement</a:t>
            </a:r>
            <a:endParaRPr lang="en-IN" b="0" strike="noStrike" spc="-1" dirty="0">
              <a:latin typeface="Arial"/>
            </a:endParaRPr>
          </a:p>
          <a:p>
            <a:pPr marL="343080" indent="-342000">
              <a:lnSpc>
                <a:spcPct val="100000"/>
              </a:lnSpc>
              <a:spcBef>
                <a:spcPts val="439"/>
              </a:spcBef>
              <a:buClr>
                <a:srgbClr val="000000"/>
              </a:buClr>
              <a:buFont typeface="Arial"/>
              <a:buChar char="•"/>
            </a:pPr>
            <a:r>
              <a:rPr lang="en-IN" b="0" strike="noStrike" spc="-1" dirty="0">
                <a:solidFill>
                  <a:srgbClr val="000000"/>
                </a:solidFill>
                <a:highlight>
                  <a:srgbClr val="FFFFFF"/>
                </a:highlight>
                <a:latin typeface="Times New Roman"/>
              </a:rPr>
              <a:t>Objectives</a:t>
            </a:r>
            <a:endParaRPr lang="en-IN" b="0" strike="noStrike" spc="-1" dirty="0">
              <a:latin typeface="Arial"/>
            </a:endParaRPr>
          </a:p>
          <a:p>
            <a:pPr marL="343080" indent="-342000">
              <a:lnSpc>
                <a:spcPct val="100000"/>
              </a:lnSpc>
              <a:spcBef>
                <a:spcPts val="439"/>
              </a:spcBef>
              <a:buClr>
                <a:srgbClr val="000000"/>
              </a:buClr>
              <a:buFont typeface="Arial"/>
              <a:buChar char="•"/>
            </a:pPr>
            <a:r>
              <a:rPr lang="en-IN" b="0" strike="noStrike" spc="-1" dirty="0" smtClean="0">
                <a:solidFill>
                  <a:srgbClr val="000000"/>
                </a:solidFill>
                <a:highlight>
                  <a:srgbClr val="FFFFFF"/>
                </a:highlight>
                <a:latin typeface="Times New Roman"/>
              </a:rPr>
              <a:t>System </a:t>
            </a:r>
            <a:r>
              <a:rPr lang="en-IN" b="0" strike="noStrike" spc="-1" dirty="0">
                <a:solidFill>
                  <a:srgbClr val="000000"/>
                </a:solidFill>
                <a:highlight>
                  <a:srgbClr val="FFFFFF"/>
                </a:highlight>
                <a:latin typeface="Times New Roman"/>
              </a:rPr>
              <a:t>Architecture </a:t>
            </a:r>
            <a:r>
              <a:rPr lang="en-IN" b="0" strike="noStrike" spc="-1" dirty="0" smtClean="0">
                <a:solidFill>
                  <a:srgbClr val="000000"/>
                </a:solidFill>
                <a:highlight>
                  <a:srgbClr val="FFFFFF"/>
                </a:highlight>
                <a:latin typeface="Times New Roman"/>
              </a:rPr>
              <a:t>/ Block Diagram</a:t>
            </a:r>
            <a:endParaRPr lang="en-IN" b="0" strike="noStrike" spc="-1" dirty="0">
              <a:latin typeface="Arial"/>
            </a:endParaRPr>
          </a:p>
          <a:p>
            <a:pPr marL="343080" indent="-342000">
              <a:lnSpc>
                <a:spcPct val="100000"/>
              </a:lnSpc>
              <a:spcBef>
                <a:spcPts val="439"/>
              </a:spcBef>
              <a:buClr>
                <a:srgbClr val="000000"/>
              </a:buClr>
              <a:buFont typeface="Arial"/>
              <a:buChar char="•"/>
            </a:pPr>
            <a:r>
              <a:rPr lang="en-IN" b="0" strike="noStrike" spc="-1" dirty="0" smtClean="0">
                <a:solidFill>
                  <a:srgbClr val="000000"/>
                </a:solidFill>
                <a:highlight>
                  <a:srgbClr val="FFFFFF"/>
                </a:highlight>
                <a:latin typeface="Times New Roman"/>
              </a:rPr>
              <a:t>Algorithm / </a:t>
            </a:r>
            <a:r>
              <a:rPr lang="en-IN" b="0" strike="noStrike" spc="-1" dirty="0" err="1" smtClean="0">
                <a:solidFill>
                  <a:srgbClr val="000000"/>
                </a:solidFill>
                <a:highlight>
                  <a:srgbClr val="FFFFFF"/>
                </a:highlight>
                <a:latin typeface="Times New Roman"/>
              </a:rPr>
              <a:t>methadology</a:t>
            </a:r>
            <a:endParaRPr lang="en-IN" b="0" strike="noStrike" spc="-1" dirty="0">
              <a:latin typeface="Arial"/>
            </a:endParaRPr>
          </a:p>
          <a:p>
            <a:pPr marL="343080" indent="-342000">
              <a:lnSpc>
                <a:spcPct val="100000"/>
              </a:lnSpc>
              <a:spcBef>
                <a:spcPts val="439"/>
              </a:spcBef>
              <a:buClr>
                <a:srgbClr val="000000"/>
              </a:buClr>
              <a:buFont typeface="Arial"/>
              <a:buChar char="•"/>
            </a:pPr>
            <a:r>
              <a:rPr lang="en-IN" b="0" strike="noStrike" spc="-1" dirty="0" smtClean="0">
                <a:solidFill>
                  <a:srgbClr val="000000"/>
                </a:solidFill>
                <a:highlight>
                  <a:srgbClr val="FFFFFF"/>
                </a:highlight>
                <a:latin typeface="Times New Roman"/>
              </a:rPr>
              <a:t>Module-wise description</a:t>
            </a:r>
            <a:endParaRPr lang="en-IN" b="0" strike="noStrike" spc="-1" dirty="0">
              <a:latin typeface="Arial"/>
            </a:endParaRPr>
          </a:p>
          <a:p>
            <a:pPr marL="343080" indent="-342000">
              <a:lnSpc>
                <a:spcPct val="100000"/>
              </a:lnSpc>
              <a:spcBef>
                <a:spcPts val="439"/>
              </a:spcBef>
              <a:buClr>
                <a:srgbClr val="000000"/>
              </a:buClr>
              <a:buFont typeface="Arial"/>
              <a:buChar char="•"/>
            </a:pPr>
            <a:r>
              <a:rPr lang="en-IN" b="0" strike="noStrike" spc="-1" dirty="0" smtClean="0">
                <a:solidFill>
                  <a:srgbClr val="000000"/>
                </a:solidFill>
                <a:highlight>
                  <a:srgbClr val="FFFFFF"/>
                </a:highlight>
                <a:latin typeface="Times New Roman"/>
              </a:rPr>
              <a:t>Implementation details</a:t>
            </a:r>
            <a:endParaRPr lang="en-IN" b="0" strike="noStrike" spc="-1" dirty="0">
              <a:latin typeface="Arial"/>
            </a:endParaRPr>
          </a:p>
          <a:p>
            <a:pPr marL="343080" indent="-342000">
              <a:spcBef>
                <a:spcPts val="439"/>
              </a:spcBef>
              <a:buClr>
                <a:srgbClr val="000000"/>
              </a:buClr>
              <a:buFont typeface="Arial"/>
              <a:buChar char="•"/>
            </a:pPr>
            <a:r>
              <a:rPr lang="en-US" spc="-1" dirty="0" smtClean="0">
                <a:solidFill>
                  <a:srgbClr val="000000"/>
                </a:solidFill>
                <a:latin typeface="Times New Roman"/>
              </a:rPr>
              <a:t>Hardware and Software requirements</a:t>
            </a:r>
            <a:endParaRPr lang="en-IN" spc="-1" dirty="0" smtClean="0">
              <a:solidFill>
                <a:srgbClr val="000000"/>
              </a:solidFill>
              <a:latin typeface="Times New Roman"/>
            </a:endParaRPr>
          </a:p>
          <a:p>
            <a:pPr marL="343080" indent="-342000">
              <a:spcBef>
                <a:spcPts val="439"/>
              </a:spcBef>
              <a:buClr>
                <a:srgbClr val="000000"/>
              </a:buClr>
              <a:buFont typeface="Arial"/>
              <a:buChar char="•"/>
            </a:pPr>
            <a:r>
              <a:rPr lang="en-IN" spc="-1" dirty="0" smtClean="0">
                <a:solidFill>
                  <a:srgbClr val="000000"/>
                </a:solidFill>
                <a:latin typeface="Times New Roman"/>
              </a:rPr>
              <a:t>Dataset Description</a:t>
            </a:r>
          </a:p>
          <a:p>
            <a:pPr marL="343080" indent="-342000">
              <a:spcBef>
                <a:spcPts val="439"/>
              </a:spcBef>
              <a:buClr>
                <a:srgbClr val="000000"/>
              </a:buClr>
              <a:buFont typeface="Arial"/>
              <a:buChar char="•"/>
            </a:pPr>
            <a:r>
              <a:rPr lang="en-US" spc="-1" dirty="0" smtClean="0">
                <a:solidFill>
                  <a:srgbClr val="000000"/>
                </a:solidFill>
                <a:latin typeface="Times New Roman"/>
              </a:rPr>
              <a:t>Applications and Advantages</a:t>
            </a:r>
          </a:p>
          <a:p>
            <a:pPr marL="343080" indent="-342000">
              <a:spcBef>
                <a:spcPts val="439"/>
              </a:spcBef>
              <a:buClr>
                <a:srgbClr val="000000"/>
              </a:buClr>
              <a:buFont typeface="Arial"/>
              <a:buChar char="•"/>
            </a:pPr>
            <a:r>
              <a:rPr lang="en-US" spc="-1" dirty="0" smtClean="0">
                <a:solidFill>
                  <a:srgbClr val="000000"/>
                </a:solidFill>
                <a:latin typeface="Times New Roman"/>
              </a:rPr>
              <a:t>Conclusion</a:t>
            </a:r>
          </a:p>
          <a:p>
            <a:pPr marL="343080" indent="-342000">
              <a:spcBef>
                <a:spcPts val="439"/>
              </a:spcBef>
              <a:buClr>
                <a:srgbClr val="000000"/>
              </a:buClr>
              <a:buFont typeface="Arial"/>
              <a:buChar char="•"/>
            </a:pPr>
            <a:r>
              <a:rPr lang="en-US" spc="-1" dirty="0" smtClean="0">
                <a:solidFill>
                  <a:srgbClr val="000000"/>
                </a:solidFill>
                <a:latin typeface="Times New Roman"/>
              </a:rPr>
              <a:t>Future scope</a:t>
            </a:r>
          </a:p>
          <a:p>
            <a:pPr marL="343080" indent="-342000">
              <a:spcBef>
                <a:spcPts val="439"/>
              </a:spcBef>
              <a:buClr>
                <a:srgbClr val="000000"/>
              </a:buClr>
              <a:buFont typeface="Arial"/>
              <a:buChar char="•"/>
            </a:pPr>
            <a:r>
              <a:rPr lang="en-IN" spc="-1" dirty="0">
                <a:solidFill>
                  <a:srgbClr val="000000"/>
                </a:solidFill>
                <a:highlight>
                  <a:srgbClr val="FFFFFF"/>
                </a:highlight>
                <a:latin typeface="Times New Roman"/>
              </a:rPr>
              <a:t>References</a:t>
            </a:r>
          </a:p>
          <a:p>
            <a:pPr marL="343080" indent="-342000">
              <a:spcBef>
                <a:spcPts val="439"/>
              </a:spcBef>
              <a:buClr>
                <a:srgbClr val="000000"/>
              </a:buClr>
              <a:buFont typeface="Arial"/>
              <a:buChar char="•"/>
            </a:pPr>
            <a:endParaRPr lang="en-IN" spc="-1" dirty="0" smtClean="0">
              <a:solidFill>
                <a:srgbClr val="000000"/>
              </a:solidFill>
              <a:latin typeface="Times New Roman"/>
            </a:endParaRPr>
          </a:p>
          <a:p>
            <a:pPr marL="343080" indent="-342000">
              <a:spcBef>
                <a:spcPts val="439"/>
              </a:spcBef>
              <a:buClr>
                <a:srgbClr val="000000"/>
              </a:buClr>
              <a:buFont typeface="Arial"/>
              <a:buChar char="•"/>
            </a:pPr>
            <a:endParaRPr lang="en-IN" spc="-1" dirty="0">
              <a:latin typeface="Arial"/>
            </a:endParaRPr>
          </a:p>
          <a:p>
            <a:pPr marL="343080" indent="-342000">
              <a:lnSpc>
                <a:spcPct val="100000"/>
              </a:lnSpc>
              <a:spcBef>
                <a:spcPts val="439"/>
              </a:spcBef>
              <a:buClr>
                <a:srgbClr val="000000"/>
              </a:buClr>
              <a:buFont typeface="Arial"/>
              <a:buChar char="•"/>
            </a:pPr>
            <a:endParaRPr lang="en-IN" b="0" strike="noStrike" spc="-1" dirty="0">
              <a:latin typeface="Arial"/>
            </a:endParaRPr>
          </a:p>
          <a:p>
            <a:pPr>
              <a:lnSpc>
                <a:spcPct val="100000"/>
              </a:lnSpc>
              <a:spcBef>
                <a:spcPts val="561"/>
              </a:spcBef>
            </a:pPr>
            <a:endParaRPr lang="en-IN" b="0" strike="noStrike" spc="-1" dirty="0">
              <a:latin typeface="Arial"/>
            </a:endParaRPr>
          </a:p>
          <a:p>
            <a:pPr>
              <a:lnSpc>
                <a:spcPct val="100000"/>
              </a:lnSpc>
              <a:spcBef>
                <a:spcPts val="561"/>
              </a:spcBef>
            </a:pPr>
            <a:endParaRPr lang="en-IN" b="0" strike="noStrike" spc="-1" dirty="0">
              <a:latin typeface="Arial"/>
            </a:endParaRPr>
          </a:p>
          <a:p>
            <a:pPr>
              <a:lnSpc>
                <a:spcPct val="100000"/>
              </a:lnSpc>
              <a:spcBef>
                <a:spcPts val="641"/>
              </a:spcBef>
            </a:pPr>
            <a:endParaRPr lang="en-IN" b="0" strike="noStrike" spc="-1" dirty="0">
              <a:latin typeface="Arial"/>
            </a:endParaRPr>
          </a:p>
          <a:p>
            <a:pPr>
              <a:lnSpc>
                <a:spcPct val="100000"/>
              </a:lnSpc>
              <a:spcBef>
                <a:spcPts val="641"/>
              </a:spcBef>
            </a:pPr>
            <a:endParaRPr lang="en-IN" b="0" strike="noStrike" spc="-1" dirty="0">
              <a:latin typeface="Arial"/>
            </a:endParaRPr>
          </a:p>
          <a:p>
            <a:pPr>
              <a:lnSpc>
                <a:spcPct val="100000"/>
              </a:lnSpc>
              <a:spcBef>
                <a:spcPts val="641"/>
              </a:spcBef>
            </a:pPr>
            <a:endParaRPr lang="en-IN" b="0" strike="noStrike" spc="-1" dirty="0">
              <a:latin typeface="Arial"/>
            </a:endParaRPr>
          </a:p>
        </p:txBody>
      </p:sp>
      <p:pic>
        <p:nvPicPr>
          <p:cNvPr id="144" name="Picture 5" descr="C:\Users\pl-17\Pictures\sinhgad-logo.jpg"/>
          <p:cNvPicPr/>
          <p:nvPr/>
        </p:nvPicPr>
        <p:blipFill>
          <a:blip r:embed="rId2"/>
          <a:stretch/>
        </p:blipFill>
        <p:spPr>
          <a:xfrm>
            <a:off x="79200" y="34920"/>
            <a:ext cx="1565640" cy="1005480"/>
          </a:xfrm>
          <a:prstGeom prst="rect">
            <a:avLst/>
          </a:prstGeom>
          <a:ln>
            <a:noFill/>
          </a:ln>
        </p:spPr>
      </p:pic>
      <p:pic>
        <p:nvPicPr>
          <p:cNvPr id="145"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146"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B49B25F4-C220-434F-AD20-A6A7C67A86E3}" type="datetime1">
              <a:rPr lang="en-IN" sz="1200" b="0" strike="noStrike" spc="-1">
                <a:solidFill>
                  <a:srgbClr val="8B8B8B"/>
                </a:solidFill>
                <a:latin typeface="Calibri"/>
              </a:rPr>
              <a:t>20-05-2022</a:t>
            </a:fld>
            <a:endParaRPr lang="en-IN" sz="1200" b="0" strike="noStrike" spc="-1">
              <a:latin typeface="Arial"/>
            </a:endParaRPr>
          </a:p>
        </p:txBody>
      </p:sp>
      <p:sp>
        <p:nvSpPr>
          <p:cNvPr id="147"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148"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37E95DB-CF7A-43E4-A182-E7FE7FDB68D1}" type="slidenum">
              <a:rPr lang="en-IN" sz="1200" b="0" strike="noStrike" spc="-1">
                <a:solidFill>
                  <a:srgbClr val="898989"/>
                </a:solidFill>
                <a:latin typeface="Calibri"/>
              </a:rPr>
              <a:t>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457200" y="30240"/>
            <a:ext cx="8228520" cy="6624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200" b="0" strike="noStrike" spc="-1" dirty="0" smtClean="0">
                <a:solidFill>
                  <a:srgbClr val="000000"/>
                </a:solidFill>
                <a:latin typeface="Times New Roman"/>
              </a:rPr>
              <a:t>System Architecture/ Block </a:t>
            </a:r>
            <a:r>
              <a:rPr lang="en-IN" sz="3200" b="0" strike="noStrike" spc="-1" dirty="0" err="1" smtClean="0">
                <a:solidFill>
                  <a:srgbClr val="000000"/>
                </a:solidFill>
                <a:latin typeface="Times New Roman"/>
              </a:rPr>
              <a:t>diadram</a:t>
            </a:r>
            <a:endParaRPr lang="en-IN" sz="3200" b="0" strike="noStrike" spc="-1" dirty="0">
              <a:latin typeface="Arial"/>
            </a:endParaRPr>
          </a:p>
        </p:txBody>
      </p:sp>
      <p:pic>
        <p:nvPicPr>
          <p:cNvPr id="266" name="Picture 243"/>
          <p:cNvPicPr/>
          <p:nvPr/>
        </p:nvPicPr>
        <p:blipFill>
          <a:blip r:embed="rId2"/>
          <a:stretch/>
        </p:blipFill>
        <p:spPr>
          <a:xfrm>
            <a:off x="525960" y="868320"/>
            <a:ext cx="8228520" cy="5078520"/>
          </a:xfrm>
          <a:prstGeom prst="rect">
            <a:avLst/>
          </a:prstGeom>
          <a:ln>
            <a:noFill/>
          </a:ln>
        </p:spPr>
      </p:pic>
      <p:sp>
        <p:nvSpPr>
          <p:cNvPr id="267" name="CustomShape 2"/>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BD2C87BA-A213-42A2-8003-1CF7D87E7162}" type="datetime1">
              <a:rPr lang="en-IN" sz="1200" b="0" strike="noStrike" spc="-1">
                <a:solidFill>
                  <a:srgbClr val="8B8B8B"/>
                </a:solidFill>
                <a:latin typeface="Calibri"/>
              </a:rPr>
              <a:t>20-05-2022</a:t>
            </a:fld>
            <a:endParaRPr lang="en-IN" sz="1200" b="0" strike="noStrike" spc="-1">
              <a:latin typeface="Arial"/>
            </a:endParaRPr>
          </a:p>
        </p:txBody>
      </p:sp>
      <p:sp>
        <p:nvSpPr>
          <p:cNvPr id="268" name="CustomShape 3"/>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69" name="CustomShape 4"/>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F8C70C1-1890-4A49-8ECC-9D8F1237FC6A}" type="slidenum">
              <a:rPr lang="en-IN" sz="1200" b="0" strike="noStrike" spc="-1">
                <a:solidFill>
                  <a:srgbClr val="898989"/>
                </a:solidFill>
                <a:latin typeface="Calibri"/>
              </a:rPr>
              <a:t>20</a:t>
            </a:fld>
            <a:endParaRPr lang="en-IN" sz="1200" b="0" strike="noStrike" spc="-1">
              <a:latin typeface="Arial"/>
            </a:endParaRPr>
          </a:p>
        </p:txBody>
      </p:sp>
      <p:pic>
        <p:nvPicPr>
          <p:cNvPr id="270" name="Picture 5" descr="C:\Users\pl-17\Pictures\sinhgad-logo.jpg"/>
          <p:cNvPicPr/>
          <p:nvPr/>
        </p:nvPicPr>
        <p:blipFill>
          <a:blip r:embed="rId3"/>
          <a:stretch/>
        </p:blipFill>
        <p:spPr>
          <a:xfrm>
            <a:off x="79200" y="34920"/>
            <a:ext cx="1565640" cy="1005480"/>
          </a:xfrm>
          <a:prstGeom prst="rect">
            <a:avLst/>
          </a:prstGeom>
          <a:ln>
            <a:noFill/>
          </a:ln>
        </p:spPr>
      </p:pic>
      <p:pic>
        <p:nvPicPr>
          <p:cNvPr id="271" name="Picture 6" descr="C:\Users\pl-17\Pictures\download.jpg"/>
          <p:cNvPicPr/>
          <p:nvPr/>
        </p:nvPicPr>
        <p:blipFill>
          <a:blip r:embed="rId4"/>
          <a:srcRect l="22068" t="17429" r="23405" b="11479"/>
          <a:stretch/>
        </p:blipFill>
        <p:spPr>
          <a:xfrm>
            <a:off x="7527960" y="34920"/>
            <a:ext cx="1614960" cy="1095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14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0" strike="noStrike" spc="-1">
                <a:solidFill>
                  <a:srgbClr val="000000"/>
                </a:solidFill>
                <a:latin typeface="Times New Roman"/>
              </a:rPr>
              <a:t>Explaination of Architectural Design</a:t>
            </a:r>
            <a:endParaRPr lang="en-IN" sz="2800" b="0" strike="noStrike" spc="-1">
              <a:latin typeface="Arial"/>
            </a:endParaRPr>
          </a:p>
        </p:txBody>
      </p:sp>
      <p:sp>
        <p:nvSpPr>
          <p:cNvPr id="273"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851670" lvl="1" indent="-285750" algn="just">
              <a:spcBef>
                <a:spcPts val="530"/>
              </a:spcBef>
              <a:buClr>
                <a:srgbClr val="000000"/>
              </a:buClr>
              <a:buSzPct val="45000"/>
              <a:buFont typeface="Arial" pitchFamily="34" charset="0"/>
              <a:buChar char="•"/>
            </a:pPr>
            <a:endParaRPr lang="en-IN" b="1" strike="noStrike" spc="-1" dirty="0" smtClean="0">
              <a:solidFill>
                <a:srgbClr val="000000"/>
              </a:solidFill>
              <a:highlight>
                <a:srgbClr val="FFFFFF"/>
              </a:highlight>
              <a:latin typeface="Calibri"/>
            </a:endParaRPr>
          </a:p>
          <a:p>
            <a:pPr marL="285750" indent="-285750" algn="just">
              <a:buFont typeface="Arial" pitchFamily="34" charset="0"/>
              <a:buChar char="•"/>
            </a:pPr>
            <a:r>
              <a:rPr lang="en-IN" b="1" spc="-1" dirty="0">
                <a:solidFill>
                  <a:srgbClr val="000000"/>
                </a:solidFill>
                <a:highlight>
                  <a:srgbClr val="FFFFFF"/>
                </a:highlight>
              </a:rPr>
              <a:t>Pooling: </a:t>
            </a:r>
            <a:r>
              <a:rPr lang="en-IN" spc="-1" dirty="0">
                <a:solidFill>
                  <a:srgbClr val="000000"/>
                </a:solidFill>
                <a:highlight>
                  <a:srgbClr val="FFFFFF"/>
                </a:highlight>
              </a:rPr>
              <a:t>Max pooling takes the maximum value of a defined grid</a:t>
            </a:r>
            <a:r>
              <a:rPr lang="en-IN" spc="-1" dirty="0" smtClean="0">
                <a:solidFill>
                  <a:srgbClr val="000000"/>
                </a:solidFill>
                <a:highlight>
                  <a:srgbClr val="FFFFFF"/>
                </a:highlight>
              </a:rPr>
              <a:t>.</a:t>
            </a:r>
          </a:p>
          <a:p>
            <a:pPr marL="285750" indent="-285750" algn="just">
              <a:buFont typeface="Arial" pitchFamily="34" charset="0"/>
              <a:buChar char="•"/>
            </a:pPr>
            <a:endParaRPr lang="en-IN" spc="-1" dirty="0" smtClean="0">
              <a:solidFill>
                <a:srgbClr val="000000"/>
              </a:solidFill>
              <a:highlight>
                <a:srgbClr val="FFFFFF"/>
              </a:highlight>
            </a:endParaRPr>
          </a:p>
          <a:p>
            <a:pPr marL="285750" indent="-285750" algn="just">
              <a:buFont typeface="Arial" pitchFamily="34" charset="0"/>
              <a:buChar char="•"/>
            </a:pPr>
            <a:r>
              <a:rPr lang="en-IN" b="1" spc="-1" dirty="0">
                <a:solidFill>
                  <a:srgbClr val="000000"/>
                </a:solidFill>
                <a:highlight>
                  <a:srgbClr val="FFFFFF"/>
                </a:highlight>
              </a:rPr>
              <a:t>CNN</a:t>
            </a:r>
            <a:r>
              <a:rPr lang="en-IN" spc="-1" dirty="0">
                <a:solidFill>
                  <a:srgbClr val="000000"/>
                </a:solidFill>
                <a:highlight>
                  <a:srgbClr val="FFFFFF"/>
                </a:highlight>
              </a:rPr>
              <a:t>: </a:t>
            </a:r>
            <a:r>
              <a:rPr lang="en-US" dirty="0"/>
              <a:t>CNNs have repetitive blocks of neurons that are applied across space (for images) or time (for audio signals </a:t>
            </a:r>
            <a:r>
              <a:rPr lang="en-US" dirty="0" err="1"/>
              <a:t>etc</a:t>
            </a:r>
            <a:r>
              <a:rPr lang="en-US" dirty="0"/>
              <a:t>). For images, these blocks of neurons can be interpreted as 2D convolutional kernels, repeatedly applied over each patch of the </a:t>
            </a:r>
            <a:r>
              <a:rPr lang="en-US" dirty="0" smtClean="0"/>
              <a:t>image</a:t>
            </a:r>
            <a:r>
              <a:rPr lang="en-IN" spc="-1" dirty="0" smtClean="0">
                <a:latin typeface="Arial"/>
              </a:rPr>
              <a:t>.</a:t>
            </a:r>
          </a:p>
          <a:p>
            <a:pPr marL="285750" indent="-285750" algn="just">
              <a:buFont typeface="Arial" pitchFamily="34" charset="0"/>
              <a:buChar char="•"/>
            </a:pPr>
            <a:endParaRPr lang="en-IN" sz="1800" b="1" strike="noStrike" spc="-1" dirty="0" smtClean="0">
              <a:solidFill>
                <a:srgbClr val="000000"/>
              </a:solidFill>
              <a:highlight>
                <a:srgbClr val="FFFFFF"/>
              </a:highlight>
              <a:latin typeface="Calibri"/>
            </a:endParaRPr>
          </a:p>
          <a:p>
            <a:pPr marL="285750" indent="-285750" algn="just">
              <a:buFont typeface="Arial" pitchFamily="34" charset="0"/>
              <a:buChar char="•"/>
            </a:pPr>
            <a:r>
              <a:rPr lang="en-IN" sz="1800" b="1" strike="noStrike" spc="-1" dirty="0" smtClean="0">
                <a:solidFill>
                  <a:srgbClr val="000000"/>
                </a:solidFill>
                <a:highlight>
                  <a:srgbClr val="FFFFFF"/>
                </a:highlight>
                <a:latin typeface="Calibri"/>
              </a:rPr>
              <a:t>Activation</a:t>
            </a:r>
            <a:r>
              <a:rPr lang="en-IN" sz="1800" b="0" strike="noStrike" spc="-1" dirty="0">
                <a:solidFill>
                  <a:srgbClr val="000000"/>
                </a:solidFill>
                <a:highlight>
                  <a:srgbClr val="FFFFFF"/>
                </a:highlight>
                <a:latin typeface="Calibri"/>
              </a:rPr>
              <a:t>: Activation function helps the linear operation of inputs to a non-linear </a:t>
            </a:r>
            <a:r>
              <a:rPr lang="en-IN" sz="1800" b="0" strike="noStrike" spc="-1" dirty="0" smtClean="0">
                <a:solidFill>
                  <a:srgbClr val="000000"/>
                </a:solidFill>
                <a:highlight>
                  <a:srgbClr val="FFFFFF"/>
                </a:highlight>
                <a:latin typeface="Calibri"/>
              </a:rPr>
              <a:t>operation.</a:t>
            </a:r>
          </a:p>
          <a:p>
            <a:pPr marL="285750" indent="-285750" algn="just">
              <a:buFont typeface="Arial" pitchFamily="34" charset="0"/>
              <a:buChar char="•"/>
            </a:pPr>
            <a:endParaRPr lang="en-IN" spc="-1" dirty="0">
              <a:highlight>
                <a:srgbClr val="FFFFFF"/>
              </a:highlight>
              <a:latin typeface="Arial"/>
            </a:endParaRPr>
          </a:p>
          <a:p>
            <a:pPr marL="285750" indent="-285750" algn="just">
              <a:buFont typeface="Arial" pitchFamily="34" charset="0"/>
              <a:buChar char="•"/>
            </a:pPr>
            <a:r>
              <a:rPr lang="en-IN" sz="1800" b="1" strike="noStrike" spc="-1" dirty="0" smtClean="0">
                <a:solidFill>
                  <a:srgbClr val="000000"/>
                </a:solidFill>
                <a:highlight>
                  <a:srgbClr val="FFFFFF"/>
                </a:highlight>
                <a:latin typeface="Calibri"/>
              </a:rPr>
              <a:t>LSTM</a:t>
            </a:r>
            <a:r>
              <a:rPr lang="en-IN" sz="1800" b="0" strike="noStrike" spc="-1" dirty="0">
                <a:solidFill>
                  <a:srgbClr val="000000"/>
                </a:solidFill>
                <a:highlight>
                  <a:srgbClr val="FFFFFF"/>
                </a:highlight>
                <a:latin typeface="Calibri"/>
              </a:rPr>
              <a:t>: It is responsible for remembering values over arbitrary time </a:t>
            </a:r>
            <a:r>
              <a:rPr lang="en-IN" sz="1800" b="0" strike="noStrike" spc="-1" dirty="0" smtClean="0">
                <a:solidFill>
                  <a:srgbClr val="000000"/>
                </a:solidFill>
                <a:highlight>
                  <a:srgbClr val="FFFFFF"/>
                </a:highlight>
                <a:latin typeface="Calibri"/>
              </a:rPr>
              <a:t>intervals.</a:t>
            </a:r>
          </a:p>
          <a:p>
            <a:pPr marL="285750" indent="-285750" algn="just">
              <a:buFont typeface="Arial" pitchFamily="34" charset="0"/>
              <a:buChar char="•"/>
            </a:pPr>
            <a:endParaRPr lang="en-IN" sz="1800" b="0" strike="noStrike" spc="-1" dirty="0" smtClean="0">
              <a:solidFill>
                <a:srgbClr val="000000"/>
              </a:solidFill>
              <a:highlight>
                <a:srgbClr val="FFFFFF"/>
              </a:highlight>
              <a:latin typeface="Calibri"/>
            </a:endParaRPr>
          </a:p>
          <a:p>
            <a:pPr marL="285750" indent="-285750" algn="just">
              <a:buFont typeface="Arial" pitchFamily="34" charset="0"/>
              <a:buChar char="•"/>
            </a:pPr>
            <a:r>
              <a:rPr lang="en-IN" b="1" spc="-1" dirty="0" smtClean="0">
                <a:solidFill>
                  <a:srgbClr val="000000"/>
                </a:solidFill>
                <a:highlight>
                  <a:srgbClr val="FFFFFF"/>
                </a:highlight>
              </a:rPr>
              <a:t>Image </a:t>
            </a:r>
            <a:r>
              <a:rPr lang="en-IN" b="1" spc="-1" dirty="0">
                <a:solidFill>
                  <a:srgbClr val="000000"/>
                </a:solidFill>
                <a:highlight>
                  <a:srgbClr val="FFFFFF"/>
                </a:highlight>
              </a:rPr>
              <a:t>in RGB</a:t>
            </a:r>
            <a:r>
              <a:rPr lang="en-IN" spc="-1" dirty="0">
                <a:solidFill>
                  <a:srgbClr val="000000"/>
                </a:solidFill>
                <a:highlight>
                  <a:srgbClr val="FFFFFF"/>
                </a:highlight>
              </a:rPr>
              <a:t>: the image captured is in RGB </a:t>
            </a:r>
            <a:r>
              <a:rPr lang="en-IN" spc="-1" dirty="0" smtClean="0">
                <a:solidFill>
                  <a:srgbClr val="000000"/>
                </a:solidFill>
                <a:highlight>
                  <a:srgbClr val="FFFFFF"/>
                </a:highlight>
              </a:rPr>
              <a:t>format.</a:t>
            </a:r>
            <a:endParaRPr lang="en-IN" spc="-1" dirty="0" smtClean="0">
              <a:highlight>
                <a:srgbClr val="FFFFFF"/>
              </a:highlight>
              <a:latin typeface="Arial"/>
            </a:endParaRPr>
          </a:p>
          <a:p>
            <a:endParaRPr lang="en-IN" sz="1800" b="0" strike="noStrike" spc="-1" dirty="0">
              <a:latin typeface="Arial"/>
            </a:endParaRPr>
          </a:p>
        </p:txBody>
      </p:sp>
      <p:sp>
        <p:nvSpPr>
          <p:cNvPr id="274"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7B23440-33D2-4235-AAE3-2ED48E18B4C5}" type="datetime1">
              <a:rPr lang="en-IN" sz="1200" b="0" strike="noStrike" spc="-1">
                <a:solidFill>
                  <a:srgbClr val="8B8B8B"/>
                </a:solidFill>
                <a:latin typeface="Calibri"/>
              </a:rPr>
              <a:t>20-05-2022</a:t>
            </a:fld>
            <a:endParaRPr lang="en-IN" sz="1200" b="0" strike="noStrike" spc="-1">
              <a:latin typeface="Arial"/>
            </a:endParaRPr>
          </a:p>
        </p:txBody>
      </p:sp>
      <p:sp>
        <p:nvSpPr>
          <p:cNvPr id="275"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76"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D4D880-A130-4AD4-8BD4-675BA5511875}" type="slidenum">
              <a:rPr lang="en-IN" sz="1200" b="0" strike="noStrike" spc="-1">
                <a:solidFill>
                  <a:srgbClr val="898989"/>
                </a:solidFill>
                <a:latin typeface="Calibri"/>
              </a:rPr>
              <a:t>21</a:t>
            </a:fld>
            <a:endParaRPr lang="en-IN" sz="1200" b="0" strike="noStrike" spc="-1">
              <a:latin typeface="Arial"/>
            </a:endParaRPr>
          </a:p>
        </p:txBody>
      </p:sp>
      <p:pic>
        <p:nvPicPr>
          <p:cNvPr id="277" name="Picture 5" descr="C:\Users\pl-17\Pictures\sinhgad-logo.jpg"/>
          <p:cNvPicPr/>
          <p:nvPr/>
        </p:nvPicPr>
        <p:blipFill>
          <a:blip r:embed="rId2"/>
          <a:stretch/>
        </p:blipFill>
        <p:spPr>
          <a:xfrm>
            <a:off x="79200" y="34920"/>
            <a:ext cx="1565640" cy="1005480"/>
          </a:xfrm>
          <a:prstGeom prst="rect">
            <a:avLst/>
          </a:prstGeom>
          <a:ln>
            <a:noFill/>
          </a:ln>
        </p:spPr>
      </p:pic>
      <p:pic>
        <p:nvPicPr>
          <p:cNvPr id="278"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14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0" strike="noStrike" spc="-1" dirty="0" smtClean="0">
                <a:solidFill>
                  <a:srgbClr val="000000"/>
                </a:solidFill>
                <a:latin typeface="Times New Roman"/>
              </a:rPr>
              <a:t>Algorithms / Methodology</a:t>
            </a:r>
            <a:endParaRPr lang="en-IN" sz="2800" b="0" strike="noStrike" spc="-1" dirty="0">
              <a:latin typeface="Arial"/>
            </a:endParaRPr>
          </a:p>
        </p:txBody>
      </p:sp>
      <p:sp>
        <p:nvSpPr>
          <p:cNvPr id="273"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08720" algn="just">
              <a:lnSpc>
                <a:spcPct val="100000"/>
              </a:lnSpc>
              <a:spcBef>
                <a:spcPts val="530"/>
              </a:spcBef>
              <a:buClr>
                <a:srgbClr val="000000"/>
              </a:buClr>
              <a:buSzPct val="45000"/>
            </a:pPr>
            <a:r>
              <a:rPr lang="en-IN" sz="2400" b="1" dirty="0" smtClean="0"/>
              <a:t>Algorithm:</a:t>
            </a:r>
          </a:p>
          <a:p>
            <a:pPr marL="285750" indent="-285750">
              <a:buFont typeface="Wingdings" pitchFamily="2" charset="2"/>
              <a:buChar char="Ø"/>
            </a:pPr>
            <a:r>
              <a:rPr lang="en-IN" b="1" dirty="0" smtClean="0"/>
              <a:t>Deep </a:t>
            </a:r>
            <a:r>
              <a:rPr lang="en-IN" b="1" dirty="0"/>
              <a:t>learning</a:t>
            </a:r>
            <a:r>
              <a:rPr lang="en-IN" b="1" dirty="0" smtClean="0"/>
              <a:t>: </a:t>
            </a:r>
            <a:r>
              <a:rPr lang="en-US" dirty="0"/>
              <a:t>There have been several advancements in technology and a lot of research has been done </a:t>
            </a:r>
            <a:r>
              <a:rPr lang="en-US" dirty="0" smtClean="0"/>
              <a:t>to help </a:t>
            </a:r>
            <a:r>
              <a:rPr lang="en-US" dirty="0"/>
              <a:t>the people who are deaf and dumb. Aiding the cause, Deep learning, </a:t>
            </a:r>
            <a:r>
              <a:rPr lang="en-US" dirty="0" smtClean="0"/>
              <a:t>and computer vision can </a:t>
            </a:r>
            <a:r>
              <a:rPr lang="en-US" dirty="0"/>
              <a:t>be used too to make an impact on this </a:t>
            </a:r>
            <a:r>
              <a:rPr lang="en-US" dirty="0" smtClean="0"/>
              <a:t>cause.</a:t>
            </a:r>
          </a:p>
          <a:p>
            <a:r>
              <a:rPr lang="en-IN" sz="1800" b="1" strike="noStrike" spc="-1" dirty="0" smtClean="0">
                <a:solidFill>
                  <a:srgbClr val="000000"/>
                </a:solidFill>
                <a:highlight>
                  <a:srgbClr val="FFFFFF"/>
                </a:highlight>
                <a:latin typeface="Calibri"/>
              </a:rPr>
              <a:t>CNN:</a:t>
            </a:r>
            <a:r>
              <a:rPr lang="en-IN" sz="1800" b="0" strike="noStrike" spc="-1" dirty="0" smtClean="0">
                <a:solidFill>
                  <a:srgbClr val="000000"/>
                </a:solidFill>
                <a:highlight>
                  <a:srgbClr val="FFFFFF"/>
                </a:highlight>
                <a:latin typeface="Calibri"/>
              </a:rPr>
              <a:t> </a:t>
            </a:r>
            <a:r>
              <a:rPr lang="en-IN" sz="1800" b="0" strike="noStrike" spc="-1" dirty="0">
                <a:solidFill>
                  <a:srgbClr val="000000"/>
                </a:solidFill>
                <a:highlight>
                  <a:srgbClr val="FFFFFF"/>
                </a:highlight>
                <a:latin typeface="Calibri"/>
              </a:rPr>
              <a:t>A set of learnable filters (or kernels), which have a small receptive field, but extend through the full depth of the input volume. During the forward pass, each filter is convolved across the width and height of the input volume, computing the dot product between the entries of the filter and the input and producing a 2-dimensional activation map of that </a:t>
            </a:r>
            <a:r>
              <a:rPr lang="en-IN" sz="1800" b="0" strike="noStrike" spc="-1" dirty="0" smtClean="0">
                <a:solidFill>
                  <a:srgbClr val="000000"/>
                </a:solidFill>
                <a:highlight>
                  <a:srgbClr val="FFFFFF"/>
                </a:highlight>
                <a:latin typeface="Calibri"/>
              </a:rPr>
              <a:t>filter.</a:t>
            </a:r>
            <a:endParaRPr lang="en-IN" spc="-1" dirty="0">
              <a:highlight>
                <a:srgbClr val="FFFFFF"/>
              </a:highlight>
              <a:latin typeface="Arial"/>
            </a:endParaRPr>
          </a:p>
          <a:p>
            <a:endParaRPr lang="en-IN" sz="1800" b="1" strike="noStrike" spc="-1" dirty="0" smtClean="0">
              <a:solidFill>
                <a:srgbClr val="000000"/>
              </a:solidFill>
              <a:highlight>
                <a:srgbClr val="FFFFFF"/>
              </a:highlight>
              <a:latin typeface="Arial"/>
            </a:endParaRPr>
          </a:p>
          <a:p>
            <a:pPr marL="342900" indent="-342900">
              <a:buFont typeface="Wingdings" pitchFamily="2" charset="2"/>
              <a:buChar char="Ø"/>
            </a:pPr>
            <a:r>
              <a:rPr lang="en-IN" sz="2400" b="1" dirty="0" smtClean="0"/>
              <a:t>Methodology: </a:t>
            </a:r>
            <a:r>
              <a:rPr lang="en-IN" dirty="0" smtClean="0"/>
              <a:t>Methodology </a:t>
            </a:r>
            <a:r>
              <a:rPr lang="en-IN" dirty="0"/>
              <a:t>to be </a:t>
            </a:r>
            <a:r>
              <a:rPr lang="en-IN" dirty="0" smtClean="0"/>
              <a:t>used in </a:t>
            </a:r>
            <a:r>
              <a:rPr lang="en-IN" dirty="0"/>
              <a:t>SDLC, etc</a:t>
            </a:r>
            <a:r>
              <a:rPr lang="en-IN" dirty="0" smtClean="0"/>
              <a:t>.</a:t>
            </a:r>
          </a:p>
          <a:p>
            <a:r>
              <a:rPr lang="en-IN" b="1" spc="-1" dirty="0">
                <a:solidFill>
                  <a:srgbClr val="000000"/>
                </a:solidFill>
                <a:highlight>
                  <a:srgbClr val="FFFFFF"/>
                </a:highlight>
              </a:rPr>
              <a:t>SDCL</a:t>
            </a:r>
            <a:r>
              <a:rPr lang="en-IN" b="1" spc="-1" dirty="0" smtClean="0">
                <a:solidFill>
                  <a:srgbClr val="000000"/>
                </a:solidFill>
                <a:highlight>
                  <a:srgbClr val="FFFFFF"/>
                </a:highlight>
              </a:rPr>
              <a:t>: </a:t>
            </a:r>
            <a:r>
              <a:rPr lang="en-US" dirty="0"/>
              <a:t>SDLC is a step by step procedure or systematic approach to develop software. It consists </a:t>
            </a:r>
            <a:r>
              <a:rPr lang="en-US" dirty="0" smtClean="0"/>
              <a:t>of various </a:t>
            </a:r>
            <a:r>
              <a:rPr lang="en-US" dirty="0"/>
              <a:t>phases which tells us how to design, develop, enhance and maintain particular software. </a:t>
            </a:r>
            <a:r>
              <a:rPr lang="en-US" dirty="0" smtClean="0"/>
              <a:t>It </a:t>
            </a:r>
            <a:r>
              <a:rPr lang="en-IN" dirty="0" smtClean="0"/>
              <a:t>consists </a:t>
            </a:r>
            <a:r>
              <a:rPr lang="en-IN" dirty="0"/>
              <a:t>of various </a:t>
            </a:r>
            <a:r>
              <a:rPr lang="en-IN" dirty="0" smtClean="0"/>
              <a:t>phases.</a:t>
            </a:r>
            <a:endParaRPr lang="en-IN" b="1" dirty="0" smtClean="0"/>
          </a:p>
        </p:txBody>
      </p:sp>
      <p:sp>
        <p:nvSpPr>
          <p:cNvPr id="274"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7B23440-33D2-4235-AAE3-2ED48E18B4C5}" type="datetime1">
              <a:rPr lang="en-IN" sz="1200" b="0" strike="noStrike" spc="-1">
                <a:solidFill>
                  <a:srgbClr val="8B8B8B"/>
                </a:solidFill>
                <a:latin typeface="Calibri"/>
              </a:rPr>
              <a:t>20-05-2022</a:t>
            </a:fld>
            <a:endParaRPr lang="en-IN" sz="1200" b="0" strike="noStrike" spc="-1">
              <a:latin typeface="Arial"/>
            </a:endParaRPr>
          </a:p>
        </p:txBody>
      </p:sp>
      <p:sp>
        <p:nvSpPr>
          <p:cNvPr id="275"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76"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D4D880-A130-4AD4-8BD4-675BA5511875}" type="slidenum">
              <a:rPr lang="en-IN" sz="1200" b="0" strike="noStrike" spc="-1">
                <a:solidFill>
                  <a:srgbClr val="898989"/>
                </a:solidFill>
                <a:latin typeface="Calibri"/>
              </a:rPr>
              <a:t>22</a:t>
            </a:fld>
            <a:endParaRPr lang="en-IN" sz="1200" b="0" strike="noStrike" spc="-1">
              <a:latin typeface="Arial"/>
            </a:endParaRPr>
          </a:p>
        </p:txBody>
      </p:sp>
      <p:pic>
        <p:nvPicPr>
          <p:cNvPr id="277" name="Picture 5" descr="C:\Users\pl-17\Pictures\sinhgad-logo.jpg"/>
          <p:cNvPicPr/>
          <p:nvPr/>
        </p:nvPicPr>
        <p:blipFill>
          <a:blip r:embed="rId2"/>
          <a:stretch/>
        </p:blipFill>
        <p:spPr>
          <a:xfrm>
            <a:off x="79200" y="34920"/>
            <a:ext cx="1565640" cy="1005480"/>
          </a:xfrm>
          <a:prstGeom prst="rect">
            <a:avLst/>
          </a:prstGeom>
          <a:ln>
            <a:noFill/>
          </a:ln>
        </p:spPr>
      </p:pic>
      <p:pic>
        <p:nvPicPr>
          <p:cNvPr id="278"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246682222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14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0" strike="noStrike" spc="-1" dirty="0" smtClean="0">
                <a:solidFill>
                  <a:srgbClr val="000000"/>
                </a:solidFill>
                <a:latin typeface="Times New Roman"/>
              </a:rPr>
              <a:t>Module-wise description</a:t>
            </a:r>
            <a:endParaRPr lang="en-IN" sz="2800" b="0" strike="noStrike" spc="-1" dirty="0">
              <a:latin typeface="Arial"/>
            </a:endParaRPr>
          </a:p>
        </p:txBody>
      </p:sp>
      <p:sp>
        <p:nvSpPr>
          <p:cNvPr id="273"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94470" indent="-285750">
              <a:lnSpc>
                <a:spcPct val="100000"/>
              </a:lnSpc>
              <a:spcBef>
                <a:spcPts val="530"/>
              </a:spcBef>
              <a:buClr>
                <a:srgbClr val="000000"/>
              </a:buClr>
              <a:buSzPct val="45000"/>
              <a:buFont typeface="Arial" pitchFamily="34" charset="0"/>
              <a:buChar char="•"/>
            </a:pPr>
            <a:r>
              <a:rPr lang="en-US" b="1" dirty="0" smtClean="0"/>
              <a:t>Development Module</a:t>
            </a:r>
          </a:p>
          <a:p>
            <a:pPr marL="394470" indent="-285750">
              <a:lnSpc>
                <a:spcPct val="100000"/>
              </a:lnSpc>
              <a:spcBef>
                <a:spcPts val="530"/>
              </a:spcBef>
              <a:buClr>
                <a:srgbClr val="000000"/>
              </a:buClr>
              <a:buSzPct val="45000"/>
              <a:buFont typeface="Arial" pitchFamily="34" charset="0"/>
              <a:buChar char="•"/>
            </a:pPr>
            <a:r>
              <a:rPr lang="en-US" b="1" dirty="0" smtClean="0"/>
              <a:t>Testing module</a:t>
            </a:r>
          </a:p>
          <a:p>
            <a:pPr marL="108720">
              <a:lnSpc>
                <a:spcPct val="100000"/>
              </a:lnSpc>
              <a:spcBef>
                <a:spcPts val="530"/>
              </a:spcBef>
              <a:buClr>
                <a:srgbClr val="000000"/>
              </a:buClr>
              <a:buSzPct val="45000"/>
            </a:pPr>
            <a:endParaRPr lang="en-US" dirty="0"/>
          </a:p>
          <a:p>
            <a:pPr marL="108720">
              <a:lnSpc>
                <a:spcPct val="100000"/>
              </a:lnSpc>
              <a:spcBef>
                <a:spcPts val="530"/>
              </a:spcBef>
              <a:buClr>
                <a:srgbClr val="000000"/>
              </a:buClr>
              <a:buSzPct val="45000"/>
            </a:pPr>
            <a:r>
              <a:rPr lang="en-US" dirty="0" smtClean="0"/>
              <a:t>We </a:t>
            </a:r>
            <a:r>
              <a:rPr lang="en-US" dirty="0"/>
              <a:t>have developed this project using </a:t>
            </a:r>
            <a:r>
              <a:rPr lang="en-US" dirty="0" err="1"/>
              <a:t>OpenCV</a:t>
            </a:r>
            <a:r>
              <a:rPr lang="en-US" dirty="0"/>
              <a:t> and </a:t>
            </a:r>
            <a:r>
              <a:rPr lang="en-US" dirty="0" err="1"/>
              <a:t>Keras</a:t>
            </a:r>
            <a:r>
              <a:rPr lang="en-US" dirty="0"/>
              <a:t> modules of python</a:t>
            </a:r>
            <a:r>
              <a:rPr lang="en-US" dirty="0" smtClean="0"/>
              <a:t>.</a:t>
            </a:r>
          </a:p>
          <a:p>
            <a:pPr marL="394470" indent="-285750">
              <a:lnSpc>
                <a:spcPct val="100000"/>
              </a:lnSpc>
              <a:spcBef>
                <a:spcPts val="530"/>
              </a:spcBef>
              <a:buClr>
                <a:srgbClr val="000000"/>
              </a:buClr>
              <a:buSzPct val="45000"/>
              <a:buFont typeface="Arial" pitchFamily="34" charset="0"/>
              <a:buChar char="•"/>
            </a:pPr>
            <a:r>
              <a:rPr lang="en-US" b="1" dirty="0" err="1" smtClean="0"/>
              <a:t>OpenCV</a:t>
            </a:r>
            <a:r>
              <a:rPr lang="en-US" b="1" dirty="0" smtClean="0"/>
              <a:t> : </a:t>
            </a:r>
          </a:p>
          <a:p>
            <a:pPr marL="108720">
              <a:lnSpc>
                <a:spcPct val="100000"/>
              </a:lnSpc>
              <a:spcBef>
                <a:spcPts val="530"/>
              </a:spcBef>
              <a:buClr>
                <a:srgbClr val="000000"/>
              </a:buClr>
              <a:buSzPct val="45000"/>
            </a:pPr>
            <a:r>
              <a:rPr lang="en-US" dirty="0" smtClean="0"/>
              <a:t>	Now </a:t>
            </a:r>
            <a:r>
              <a:rPr lang="en-US" dirty="0"/>
              <a:t>for creating the dataset we get the live cam feed using </a:t>
            </a:r>
            <a:r>
              <a:rPr lang="en-US" dirty="0" err="1"/>
              <a:t>OpenCV</a:t>
            </a:r>
            <a:r>
              <a:rPr lang="en-US" dirty="0"/>
              <a:t> and create an ROI that is nothing but the part of the frame where we want to detect the hand in for the gestures.</a:t>
            </a:r>
            <a:endParaRPr lang="en-US" b="1" dirty="0" smtClean="0"/>
          </a:p>
          <a:p>
            <a:pPr marL="108720">
              <a:lnSpc>
                <a:spcPct val="100000"/>
              </a:lnSpc>
              <a:spcBef>
                <a:spcPts val="530"/>
              </a:spcBef>
              <a:buClr>
                <a:srgbClr val="000000"/>
              </a:buClr>
              <a:buSzPct val="45000"/>
            </a:pPr>
            <a:endParaRPr lang="en-US" b="1" dirty="0" smtClean="0"/>
          </a:p>
          <a:p>
            <a:pPr marL="394470" indent="-285750">
              <a:lnSpc>
                <a:spcPct val="100000"/>
              </a:lnSpc>
              <a:spcBef>
                <a:spcPts val="530"/>
              </a:spcBef>
              <a:buClr>
                <a:srgbClr val="000000"/>
              </a:buClr>
              <a:buSzPct val="45000"/>
              <a:buFont typeface="Arial" pitchFamily="34" charset="0"/>
              <a:buChar char="•"/>
            </a:pPr>
            <a:r>
              <a:rPr lang="en-US" b="1" dirty="0" err="1" smtClean="0"/>
              <a:t>Keras</a:t>
            </a:r>
            <a:r>
              <a:rPr lang="en-US" b="1" dirty="0" smtClean="0"/>
              <a:t> :</a:t>
            </a:r>
          </a:p>
          <a:p>
            <a:pPr marL="108720">
              <a:lnSpc>
                <a:spcPct val="100000"/>
              </a:lnSpc>
              <a:spcBef>
                <a:spcPts val="530"/>
              </a:spcBef>
              <a:buClr>
                <a:srgbClr val="000000"/>
              </a:buClr>
              <a:buSzPct val="45000"/>
            </a:pPr>
            <a:r>
              <a:rPr lang="en-US" b="1" dirty="0" smtClean="0"/>
              <a:t>	</a:t>
            </a:r>
            <a:r>
              <a:rPr lang="en-US" dirty="0" err="1"/>
              <a:t>Keras</a:t>
            </a:r>
            <a:r>
              <a:rPr lang="en-US" dirty="0"/>
              <a:t> is a deep learning API written in Python, running on top of the machine learning platform </a:t>
            </a:r>
            <a:r>
              <a:rPr lang="en-US" dirty="0" err="1"/>
              <a:t>TensorFlow</a:t>
            </a:r>
            <a:r>
              <a:rPr lang="en-US" dirty="0"/>
              <a:t>. It was developed with a focus on enabling fast experimentation. Being able to go from idea to result as fast as possible is key to doing good research. </a:t>
            </a:r>
            <a:r>
              <a:rPr lang="en-US" dirty="0" err="1"/>
              <a:t>Keras</a:t>
            </a:r>
            <a:r>
              <a:rPr lang="en-US" dirty="0"/>
              <a:t> is: Simple -- but not simplistic.</a:t>
            </a:r>
            <a:endParaRPr lang="en-US" b="1" dirty="0" smtClean="0"/>
          </a:p>
          <a:p>
            <a:pPr marL="108720">
              <a:lnSpc>
                <a:spcPct val="100000"/>
              </a:lnSpc>
              <a:spcBef>
                <a:spcPts val="530"/>
              </a:spcBef>
              <a:buClr>
                <a:srgbClr val="000000"/>
              </a:buClr>
              <a:buSzPct val="45000"/>
            </a:pPr>
            <a:endParaRPr lang="en-IN" sz="1800" b="0" strike="noStrike" spc="-1" dirty="0">
              <a:latin typeface="Arial"/>
            </a:endParaRPr>
          </a:p>
        </p:txBody>
      </p:sp>
      <p:sp>
        <p:nvSpPr>
          <p:cNvPr id="274"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7B23440-33D2-4235-AAE3-2ED48E18B4C5}" type="datetime1">
              <a:rPr lang="en-IN" sz="1200" b="0" strike="noStrike" spc="-1">
                <a:solidFill>
                  <a:srgbClr val="8B8B8B"/>
                </a:solidFill>
                <a:latin typeface="Calibri"/>
              </a:rPr>
              <a:t>20-05-2022</a:t>
            </a:fld>
            <a:endParaRPr lang="en-IN" sz="1200" b="0" strike="noStrike" spc="-1">
              <a:latin typeface="Arial"/>
            </a:endParaRPr>
          </a:p>
        </p:txBody>
      </p:sp>
      <p:sp>
        <p:nvSpPr>
          <p:cNvPr id="275"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76"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D4D880-A130-4AD4-8BD4-675BA5511875}" type="slidenum">
              <a:rPr lang="en-IN" sz="1200" b="0" strike="noStrike" spc="-1">
                <a:solidFill>
                  <a:srgbClr val="898989"/>
                </a:solidFill>
                <a:latin typeface="Calibri"/>
              </a:rPr>
              <a:t>23</a:t>
            </a:fld>
            <a:endParaRPr lang="en-IN" sz="1200" b="0" strike="noStrike" spc="-1">
              <a:latin typeface="Arial"/>
            </a:endParaRPr>
          </a:p>
        </p:txBody>
      </p:sp>
      <p:pic>
        <p:nvPicPr>
          <p:cNvPr id="277" name="Picture 5" descr="C:\Users\pl-17\Pictures\sinhgad-logo.jpg"/>
          <p:cNvPicPr/>
          <p:nvPr/>
        </p:nvPicPr>
        <p:blipFill>
          <a:blip r:embed="rId2"/>
          <a:stretch/>
        </p:blipFill>
        <p:spPr>
          <a:xfrm>
            <a:off x="79200" y="34920"/>
            <a:ext cx="1565640" cy="1005480"/>
          </a:xfrm>
          <a:prstGeom prst="rect">
            <a:avLst/>
          </a:prstGeom>
          <a:ln>
            <a:noFill/>
          </a:ln>
        </p:spPr>
      </p:pic>
      <p:pic>
        <p:nvPicPr>
          <p:cNvPr id="278"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158170122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14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0" strike="noStrike" spc="-1" dirty="0" smtClean="0">
                <a:solidFill>
                  <a:srgbClr val="000000"/>
                </a:solidFill>
                <a:latin typeface="Times New Roman"/>
              </a:rPr>
              <a:t>Implementation Details </a:t>
            </a:r>
            <a:endParaRPr lang="en-IN" sz="2800" b="0" strike="noStrike" spc="-1" dirty="0">
              <a:latin typeface="Arial"/>
            </a:endParaRPr>
          </a:p>
        </p:txBody>
      </p:sp>
      <p:sp>
        <p:nvSpPr>
          <p:cNvPr id="273"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50000"/>
              </a:lnSpc>
              <a:buFont typeface="Arial" pitchFamily="34" charset="0"/>
              <a:buChar char="•"/>
            </a:pPr>
            <a:r>
              <a:rPr lang="en-US" dirty="0"/>
              <a:t>Concerning to the implementation, we have used </a:t>
            </a:r>
            <a:r>
              <a:rPr lang="en-US" dirty="0" err="1"/>
              <a:t>TensorFlow</a:t>
            </a:r>
            <a:r>
              <a:rPr lang="en-US" dirty="0"/>
              <a:t> framework, with </a:t>
            </a:r>
            <a:r>
              <a:rPr lang="en-US" dirty="0" err="1"/>
              <a:t>keras</a:t>
            </a:r>
            <a:r>
              <a:rPr lang="en-US" dirty="0"/>
              <a:t> API</a:t>
            </a:r>
            <a:r>
              <a:rPr lang="en-US" dirty="0" smtClean="0"/>
              <a:t>.</a:t>
            </a:r>
          </a:p>
          <a:p>
            <a:pPr marL="285750" indent="-285750">
              <a:lnSpc>
                <a:spcPct val="150000"/>
              </a:lnSpc>
              <a:buFont typeface="Arial" pitchFamily="34" charset="0"/>
              <a:buChar char="•"/>
            </a:pPr>
            <a:r>
              <a:rPr lang="en-US" dirty="0"/>
              <a:t>Our strategy involves implementing such an application which detects </a:t>
            </a:r>
            <a:r>
              <a:rPr lang="en-US" dirty="0" smtClean="0"/>
              <a:t>pre-defined sign language </a:t>
            </a:r>
            <a:r>
              <a:rPr lang="en-US" dirty="0"/>
              <a:t>through hand gestures. </a:t>
            </a:r>
            <a:endParaRPr lang="en-US" dirty="0" smtClean="0"/>
          </a:p>
          <a:p>
            <a:pPr marL="285750" indent="-285750">
              <a:lnSpc>
                <a:spcPct val="150000"/>
              </a:lnSpc>
              <a:buFont typeface="Arial" pitchFamily="34" charset="0"/>
              <a:buChar char="•"/>
            </a:pPr>
            <a:r>
              <a:rPr lang="en-US" dirty="0" smtClean="0"/>
              <a:t>For </a:t>
            </a:r>
            <a:r>
              <a:rPr lang="en-US" dirty="0"/>
              <a:t>the detection of movement of gesture, we would use </a:t>
            </a:r>
            <a:r>
              <a:rPr lang="en-US" dirty="0" smtClean="0"/>
              <a:t>basic level </a:t>
            </a:r>
            <a:r>
              <a:rPr lang="en-US" dirty="0"/>
              <a:t>of hardware component like camera and interfacing is required</a:t>
            </a:r>
            <a:r>
              <a:rPr lang="en-US" dirty="0" smtClean="0"/>
              <a:t>.</a:t>
            </a:r>
          </a:p>
          <a:p>
            <a:pPr marL="285750" indent="-285750">
              <a:lnSpc>
                <a:spcPct val="150000"/>
              </a:lnSpc>
              <a:buFont typeface="Arial" pitchFamily="34" charset="0"/>
              <a:buChar char="•"/>
            </a:pPr>
            <a:r>
              <a:rPr lang="en-US" dirty="0"/>
              <a:t>Instead of using technology like gloves or </a:t>
            </a:r>
            <a:r>
              <a:rPr lang="en-US" dirty="0" err="1"/>
              <a:t>kinect</a:t>
            </a:r>
            <a:r>
              <a:rPr lang="en-US" dirty="0"/>
              <a:t>, we are trying to solve </a:t>
            </a:r>
            <a:r>
              <a:rPr lang="en-US" dirty="0" smtClean="0"/>
              <a:t>this problem using state </a:t>
            </a:r>
            <a:r>
              <a:rPr lang="en-US" dirty="0"/>
              <a:t>of the art computer vision and machine learning algorithms.</a:t>
            </a:r>
          </a:p>
        </p:txBody>
      </p:sp>
      <p:sp>
        <p:nvSpPr>
          <p:cNvPr id="274"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7B23440-33D2-4235-AAE3-2ED48E18B4C5}" type="datetime1">
              <a:rPr lang="en-IN" sz="1200" b="0" strike="noStrike" spc="-1">
                <a:solidFill>
                  <a:srgbClr val="8B8B8B"/>
                </a:solidFill>
                <a:latin typeface="Calibri"/>
              </a:rPr>
              <a:t>20-05-2022</a:t>
            </a:fld>
            <a:endParaRPr lang="en-IN" sz="1200" b="0" strike="noStrike" spc="-1">
              <a:latin typeface="Arial"/>
            </a:endParaRPr>
          </a:p>
        </p:txBody>
      </p:sp>
      <p:sp>
        <p:nvSpPr>
          <p:cNvPr id="275"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76"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D4D880-A130-4AD4-8BD4-675BA5511875}" type="slidenum">
              <a:rPr lang="en-IN" sz="1200" b="0" strike="noStrike" spc="-1">
                <a:solidFill>
                  <a:srgbClr val="898989"/>
                </a:solidFill>
                <a:latin typeface="Calibri"/>
              </a:rPr>
              <a:t>24</a:t>
            </a:fld>
            <a:endParaRPr lang="en-IN" sz="1200" b="0" strike="noStrike" spc="-1">
              <a:latin typeface="Arial"/>
            </a:endParaRPr>
          </a:p>
        </p:txBody>
      </p:sp>
      <p:pic>
        <p:nvPicPr>
          <p:cNvPr id="277" name="Picture 5" descr="C:\Users\pl-17\Pictures\sinhgad-logo.jpg"/>
          <p:cNvPicPr/>
          <p:nvPr/>
        </p:nvPicPr>
        <p:blipFill>
          <a:blip r:embed="rId2"/>
          <a:stretch/>
        </p:blipFill>
        <p:spPr>
          <a:xfrm>
            <a:off x="79200" y="34920"/>
            <a:ext cx="1565640" cy="1005480"/>
          </a:xfrm>
          <a:prstGeom prst="rect">
            <a:avLst/>
          </a:prstGeom>
          <a:ln>
            <a:noFill/>
          </a:ln>
        </p:spPr>
      </p:pic>
      <p:pic>
        <p:nvPicPr>
          <p:cNvPr id="278"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31336568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0" y="0"/>
            <a:ext cx="9142920" cy="129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dirty="0" smtClean="0">
                <a:solidFill>
                  <a:srgbClr val="000000"/>
                </a:solidFill>
                <a:latin typeface="Times New Roman"/>
              </a:rPr>
              <a:t>Implementation in Graphical format</a:t>
            </a:r>
            <a:endParaRPr lang="en-IN" sz="1800" b="0" strike="noStrike" spc="-1" dirty="0">
              <a:latin typeface="Arial"/>
            </a:endParaRPr>
          </a:p>
        </p:txBody>
      </p:sp>
      <p:sp>
        <p:nvSpPr>
          <p:cNvPr id="280" name="CustomShape 2"/>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9A4D34C3-5AA5-46F3-988C-BEECC4DF00CC}" type="datetime1">
              <a:rPr lang="en-IN" sz="1200" b="0" strike="noStrike" spc="-1">
                <a:solidFill>
                  <a:srgbClr val="8B8B8B"/>
                </a:solidFill>
                <a:latin typeface="Calibri"/>
              </a:rPr>
              <a:t>20-05-2022</a:t>
            </a:fld>
            <a:endParaRPr lang="en-IN" sz="1200" b="0" strike="noStrike" spc="-1">
              <a:latin typeface="Arial"/>
            </a:endParaRPr>
          </a:p>
        </p:txBody>
      </p:sp>
      <p:sp>
        <p:nvSpPr>
          <p:cNvPr id="281" name="CustomShape 3"/>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82" name="CustomShape 4"/>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30F7416-6F4E-4BEC-A7D4-5B76DCFA976F}" type="slidenum">
              <a:rPr lang="en-IN" sz="1200" b="0" strike="noStrike" spc="-1">
                <a:solidFill>
                  <a:srgbClr val="898989"/>
                </a:solidFill>
                <a:latin typeface="Calibri"/>
              </a:rPr>
              <a:t>25</a:t>
            </a:fld>
            <a:endParaRPr lang="en-IN" sz="1200" b="0" strike="noStrike" spc="-1">
              <a:latin typeface="Arial"/>
            </a:endParaRPr>
          </a:p>
        </p:txBody>
      </p:sp>
      <p:pic>
        <p:nvPicPr>
          <p:cNvPr id="283" name="Picture 5" descr="C:\Users\pl-17\Pictures\sinhgad-logo.jpg"/>
          <p:cNvPicPr/>
          <p:nvPr/>
        </p:nvPicPr>
        <p:blipFill>
          <a:blip r:embed="rId2"/>
          <a:stretch/>
        </p:blipFill>
        <p:spPr>
          <a:xfrm>
            <a:off x="79200" y="34920"/>
            <a:ext cx="1565640" cy="1005480"/>
          </a:xfrm>
          <a:prstGeom prst="rect">
            <a:avLst/>
          </a:prstGeom>
          <a:ln>
            <a:noFill/>
          </a:ln>
        </p:spPr>
      </p:pic>
      <p:pic>
        <p:nvPicPr>
          <p:cNvPr id="284"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285" name="CustomShape 5"/>
          <p:cNvSpPr/>
          <p:nvPr/>
        </p:nvSpPr>
        <p:spPr>
          <a:xfrm>
            <a:off x="648000" y="1296000"/>
            <a:ext cx="8228520" cy="4823280"/>
          </a:xfrm>
          <a:prstGeom prst="rect">
            <a:avLst/>
          </a:prstGeom>
          <a:noFill/>
          <a:ln>
            <a:noFill/>
          </a:ln>
        </p:spPr>
        <p:style>
          <a:lnRef idx="0">
            <a:scrgbClr r="0" g="0" b="0"/>
          </a:lnRef>
          <a:fillRef idx="0">
            <a:scrgbClr r="0" g="0" b="0"/>
          </a:fillRef>
          <a:effectRef idx="0">
            <a:scrgbClr r="0" g="0" b="0"/>
          </a:effectRef>
          <a:fontRef idx="minor"/>
        </p:style>
      </p:sp>
      <p:pic>
        <p:nvPicPr>
          <p:cNvPr id="286" name="Picture 263"/>
          <p:cNvPicPr/>
          <p:nvPr/>
        </p:nvPicPr>
        <p:blipFill>
          <a:blip r:embed="rId4"/>
          <a:stretch/>
        </p:blipFill>
        <p:spPr>
          <a:xfrm>
            <a:off x="899592" y="1057416"/>
            <a:ext cx="6869064" cy="5259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0" y="0"/>
            <a:ext cx="9142920" cy="129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dirty="0" smtClean="0">
                <a:solidFill>
                  <a:srgbClr val="000000"/>
                </a:solidFill>
                <a:latin typeface="Times New Roman"/>
              </a:rPr>
              <a:t>Implementation in Graphical format</a:t>
            </a:r>
            <a:endParaRPr lang="en-IN" sz="1800" b="0" strike="noStrike" spc="-1" dirty="0">
              <a:latin typeface="Arial"/>
            </a:endParaRPr>
          </a:p>
        </p:txBody>
      </p:sp>
      <p:sp>
        <p:nvSpPr>
          <p:cNvPr id="280" name="CustomShape 2"/>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9A4D34C3-5AA5-46F3-988C-BEECC4DF00CC}" type="datetime1">
              <a:rPr lang="en-IN" sz="1200" b="0" strike="noStrike" spc="-1">
                <a:solidFill>
                  <a:srgbClr val="8B8B8B"/>
                </a:solidFill>
                <a:latin typeface="Calibri"/>
              </a:rPr>
              <a:t>20-05-2022</a:t>
            </a:fld>
            <a:endParaRPr lang="en-IN" sz="1200" b="0" strike="noStrike" spc="-1">
              <a:latin typeface="Arial"/>
            </a:endParaRPr>
          </a:p>
        </p:txBody>
      </p:sp>
      <p:sp>
        <p:nvSpPr>
          <p:cNvPr id="281" name="CustomShape 3"/>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82" name="CustomShape 4"/>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30F7416-6F4E-4BEC-A7D4-5B76DCFA976F}" type="slidenum">
              <a:rPr lang="en-IN" sz="1200" b="0" strike="noStrike" spc="-1">
                <a:solidFill>
                  <a:srgbClr val="898989"/>
                </a:solidFill>
                <a:latin typeface="Calibri"/>
              </a:rPr>
              <a:t>26</a:t>
            </a:fld>
            <a:endParaRPr lang="en-IN" sz="1200" b="0" strike="noStrike" spc="-1">
              <a:latin typeface="Arial"/>
            </a:endParaRPr>
          </a:p>
        </p:txBody>
      </p:sp>
      <p:pic>
        <p:nvPicPr>
          <p:cNvPr id="283" name="Picture 5" descr="C:\Users\pl-17\Pictures\sinhgad-logo.jpg"/>
          <p:cNvPicPr/>
          <p:nvPr/>
        </p:nvPicPr>
        <p:blipFill>
          <a:blip r:embed="rId2"/>
          <a:stretch/>
        </p:blipFill>
        <p:spPr>
          <a:xfrm>
            <a:off x="79200" y="34920"/>
            <a:ext cx="1565640" cy="1005480"/>
          </a:xfrm>
          <a:prstGeom prst="rect">
            <a:avLst/>
          </a:prstGeom>
          <a:ln>
            <a:noFill/>
          </a:ln>
        </p:spPr>
      </p:pic>
      <p:pic>
        <p:nvPicPr>
          <p:cNvPr id="284"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285" name="CustomShape 5"/>
          <p:cNvSpPr/>
          <p:nvPr/>
        </p:nvSpPr>
        <p:spPr>
          <a:xfrm>
            <a:off x="648000" y="1296000"/>
            <a:ext cx="8228520" cy="4823280"/>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07" y="1296000"/>
            <a:ext cx="4894955" cy="2556664"/>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l="188" t="15826" r="66301" b="12778"/>
          <a:stretch/>
        </p:blipFill>
        <p:spPr>
          <a:xfrm>
            <a:off x="6613553" y="3852664"/>
            <a:ext cx="2038548" cy="2135432"/>
          </a:xfrm>
          <a:prstGeom prst="rect">
            <a:avLst/>
          </a:prstGeom>
        </p:spPr>
      </p:pic>
    </p:spTree>
    <p:extLst>
      <p:ext uri="{BB962C8B-B14F-4D97-AF65-F5344CB8AC3E}">
        <p14:creationId xmlns:p14="http://schemas.microsoft.com/office/powerpoint/2010/main" val="260183736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14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0" strike="noStrike" spc="-1" dirty="0" smtClean="0">
                <a:solidFill>
                  <a:srgbClr val="000000"/>
                </a:solidFill>
                <a:latin typeface="Times New Roman"/>
              </a:rPr>
              <a:t>Hardware and Software Requirements</a:t>
            </a:r>
            <a:endParaRPr lang="en-IN" sz="2800" b="0" strike="noStrike" spc="-1" dirty="0">
              <a:latin typeface="Arial"/>
            </a:endParaRPr>
          </a:p>
        </p:txBody>
      </p:sp>
      <p:sp>
        <p:nvSpPr>
          <p:cNvPr id="273"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200000"/>
              </a:lnSpc>
            </a:pPr>
            <a:r>
              <a:rPr lang="en-IN" sz="2400" b="1" dirty="0"/>
              <a:t>Hardware </a:t>
            </a:r>
            <a:r>
              <a:rPr lang="en-IN" sz="2400" b="1" dirty="0" smtClean="0"/>
              <a:t>Requirements:</a:t>
            </a:r>
            <a:endParaRPr lang="en-IN" sz="2400" b="1" dirty="0"/>
          </a:p>
          <a:p>
            <a:pPr>
              <a:lnSpc>
                <a:spcPct val="200000"/>
              </a:lnSpc>
            </a:pPr>
            <a:r>
              <a:rPr lang="en-US" dirty="0"/>
              <a:t>• Processor: Intel Core i3 3 </a:t>
            </a:r>
            <a:r>
              <a:rPr lang="en-US" dirty="0" err="1"/>
              <a:t>rd</a:t>
            </a:r>
            <a:r>
              <a:rPr lang="en-US" dirty="0"/>
              <a:t> gen processor or later</a:t>
            </a:r>
          </a:p>
          <a:p>
            <a:pPr>
              <a:lnSpc>
                <a:spcPct val="200000"/>
              </a:lnSpc>
            </a:pPr>
            <a:r>
              <a:rPr lang="en-IN" dirty="0"/>
              <a:t>• Hard Disk: 512 MB disk space</a:t>
            </a:r>
          </a:p>
          <a:p>
            <a:pPr>
              <a:lnSpc>
                <a:spcPct val="200000"/>
              </a:lnSpc>
            </a:pPr>
            <a:r>
              <a:rPr lang="en-IN" dirty="0"/>
              <a:t>• RAM: 512 MB</a:t>
            </a:r>
          </a:p>
          <a:p>
            <a:pPr>
              <a:lnSpc>
                <a:spcPct val="200000"/>
              </a:lnSpc>
            </a:pPr>
            <a:r>
              <a:rPr lang="en-US" dirty="0"/>
              <a:t>• Camera :(300ppi or 150lpi) 4-megapixel cameras and up</a:t>
            </a:r>
            <a:endParaRPr lang="en-IN" sz="1800" b="0" strike="noStrike" spc="-1" dirty="0">
              <a:latin typeface="Arial"/>
            </a:endParaRPr>
          </a:p>
        </p:txBody>
      </p:sp>
      <p:sp>
        <p:nvSpPr>
          <p:cNvPr id="274"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7B23440-33D2-4235-AAE3-2ED48E18B4C5}" type="datetime1">
              <a:rPr lang="en-IN" sz="1200" b="0" strike="noStrike" spc="-1">
                <a:solidFill>
                  <a:srgbClr val="8B8B8B"/>
                </a:solidFill>
                <a:latin typeface="Calibri"/>
              </a:rPr>
              <a:t>20-05-2022</a:t>
            </a:fld>
            <a:endParaRPr lang="en-IN" sz="1200" b="0" strike="noStrike" spc="-1">
              <a:latin typeface="Arial"/>
            </a:endParaRPr>
          </a:p>
        </p:txBody>
      </p:sp>
      <p:sp>
        <p:nvSpPr>
          <p:cNvPr id="275"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76"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D4D880-A130-4AD4-8BD4-675BA5511875}" type="slidenum">
              <a:rPr lang="en-IN" sz="1200" b="0" strike="noStrike" spc="-1">
                <a:solidFill>
                  <a:srgbClr val="898989"/>
                </a:solidFill>
                <a:latin typeface="Calibri"/>
              </a:rPr>
              <a:t>27</a:t>
            </a:fld>
            <a:endParaRPr lang="en-IN" sz="1200" b="0" strike="noStrike" spc="-1">
              <a:latin typeface="Arial"/>
            </a:endParaRPr>
          </a:p>
        </p:txBody>
      </p:sp>
      <p:pic>
        <p:nvPicPr>
          <p:cNvPr id="277" name="Picture 5" descr="C:\Users\pl-17\Pictures\sinhgad-logo.jpg"/>
          <p:cNvPicPr/>
          <p:nvPr/>
        </p:nvPicPr>
        <p:blipFill>
          <a:blip r:embed="rId2"/>
          <a:stretch/>
        </p:blipFill>
        <p:spPr>
          <a:xfrm>
            <a:off x="79200" y="34920"/>
            <a:ext cx="1565640" cy="1005480"/>
          </a:xfrm>
          <a:prstGeom prst="rect">
            <a:avLst/>
          </a:prstGeom>
          <a:ln>
            <a:noFill/>
          </a:ln>
        </p:spPr>
      </p:pic>
      <p:pic>
        <p:nvPicPr>
          <p:cNvPr id="278"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8379891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14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spc="-1" dirty="0">
                <a:solidFill>
                  <a:srgbClr val="000000"/>
                </a:solidFill>
                <a:latin typeface="Times New Roman"/>
              </a:rPr>
              <a:t>Hardware and Software Requirements</a:t>
            </a:r>
            <a:endParaRPr lang="en-IN" sz="2800" spc="-1" dirty="0">
              <a:latin typeface="Arial"/>
            </a:endParaRPr>
          </a:p>
        </p:txBody>
      </p:sp>
      <p:sp>
        <p:nvSpPr>
          <p:cNvPr id="273"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08720">
              <a:lnSpc>
                <a:spcPct val="100000"/>
              </a:lnSpc>
              <a:spcBef>
                <a:spcPts val="530"/>
              </a:spcBef>
              <a:buClr>
                <a:srgbClr val="000000"/>
              </a:buClr>
              <a:buSzPct val="45000"/>
            </a:pPr>
            <a:r>
              <a:rPr lang="en-IN" sz="2400" b="1" dirty="0"/>
              <a:t>Software Requirements (Platform choice</a:t>
            </a:r>
            <a:r>
              <a:rPr lang="en-IN" sz="2400" b="1" dirty="0" smtClean="0"/>
              <a:t>)</a:t>
            </a:r>
          </a:p>
          <a:p>
            <a:r>
              <a:rPr lang="en-US" dirty="0"/>
              <a:t>Microsoft Windows XP or later </a:t>
            </a:r>
            <a:r>
              <a:rPr lang="en-US" dirty="0" smtClean="0"/>
              <a:t>/Ubuntu </a:t>
            </a:r>
            <a:r>
              <a:rPr lang="en-US" dirty="0"/>
              <a:t>12.0 LTS or later /MAC OS 10.1 or </a:t>
            </a:r>
            <a:r>
              <a:rPr lang="en-US" dirty="0" smtClean="0"/>
              <a:t>later. Python</a:t>
            </a:r>
            <a:r>
              <a:rPr lang="en-US" dirty="0"/>
              <a:t> </a:t>
            </a:r>
            <a:r>
              <a:rPr lang="en-IN" dirty="0" smtClean="0"/>
              <a:t>Interpreter </a:t>
            </a:r>
            <a:r>
              <a:rPr lang="en-IN" dirty="0"/>
              <a:t>(3.6).</a:t>
            </a:r>
          </a:p>
          <a:p>
            <a:r>
              <a:rPr lang="en-IN" dirty="0"/>
              <a:t>1. Language { </a:t>
            </a:r>
            <a:r>
              <a:rPr lang="en-IN" dirty="0" smtClean="0"/>
              <a:t>Python }</a:t>
            </a:r>
            <a:endParaRPr lang="en-IN" dirty="0"/>
          </a:p>
          <a:p>
            <a:r>
              <a:rPr lang="en-IN" dirty="0"/>
              <a:t>2. Libraries</a:t>
            </a:r>
          </a:p>
          <a:p>
            <a:r>
              <a:rPr lang="en-IN" dirty="0" smtClean="0"/>
              <a:t>(</a:t>
            </a:r>
            <a:r>
              <a:rPr lang="en-IN" dirty="0"/>
              <a:t>a) </a:t>
            </a:r>
            <a:r>
              <a:rPr lang="en-IN" dirty="0" err="1"/>
              <a:t>Numpy</a:t>
            </a:r>
            <a:endParaRPr lang="en-IN" dirty="0"/>
          </a:p>
          <a:p>
            <a:r>
              <a:rPr lang="en-IN" dirty="0"/>
              <a:t>(b) Pandas</a:t>
            </a:r>
          </a:p>
          <a:p>
            <a:r>
              <a:rPr lang="en-IN" dirty="0"/>
              <a:t>(c) </a:t>
            </a:r>
            <a:r>
              <a:rPr lang="en-IN" dirty="0" err="1"/>
              <a:t>OpenCV</a:t>
            </a:r>
            <a:endParaRPr lang="en-IN" dirty="0"/>
          </a:p>
          <a:p>
            <a:r>
              <a:rPr lang="en-IN" dirty="0"/>
              <a:t>(d) </a:t>
            </a:r>
            <a:r>
              <a:rPr lang="en-IN" dirty="0" err="1"/>
              <a:t>Matplotlib</a:t>
            </a:r>
            <a:endParaRPr lang="en-IN" dirty="0"/>
          </a:p>
          <a:p>
            <a:r>
              <a:rPr lang="en-IN" dirty="0"/>
              <a:t>(e) </a:t>
            </a:r>
            <a:r>
              <a:rPr lang="en-IN" dirty="0" err="1"/>
              <a:t>Scikit</a:t>
            </a:r>
            <a:r>
              <a:rPr lang="en-IN" dirty="0"/>
              <a:t> Learn</a:t>
            </a:r>
          </a:p>
          <a:p>
            <a:r>
              <a:rPr lang="en-IN" dirty="0"/>
              <a:t>(f) </a:t>
            </a:r>
            <a:r>
              <a:rPr lang="en-IN" dirty="0" err="1"/>
              <a:t>Mahotas</a:t>
            </a:r>
            <a:endParaRPr lang="en-IN" dirty="0"/>
          </a:p>
          <a:p>
            <a:r>
              <a:rPr lang="en-IN" dirty="0"/>
              <a:t>(g) </a:t>
            </a:r>
            <a:r>
              <a:rPr lang="en-IN" dirty="0" err="1"/>
              <a:t>Keras</a:t>
            </a:r>
            <a:endParaRPr lang="en-IN" dirty="0"/>
          </a:p>
          <a:p>
            <a:r>
              <a:rPr lang="en-IN" dirty="0"/>
              <a:t>(h) </a:t>
            </a:r>
            <a:r>
              <a:rPr lang="en-IN" dirty="0" err="1"/>
              <a:t>Tensorow</a:t>
            </a:r>
            <a:endParaRPr lang="en-IN" dirty="0"/>
          </a:p>
          <a:p>
            <a:r>
              <a:rPr lang="en-US" dirty="0"/>
              <a:t>It is recommended to use Anaconda Python 3.6 distribution and using a </a:t>
            </a:r>
            <a:r>
              <a:rPr lang="en-US" dirty="0" err="1"/>
              <a:t>Jupyter</a:t>
            </a:r>
            <a:r>
              <a:rPr lang="en-US" dirty="0"/>
              <a:t> Notebook.</a:t>
            </a:r>
            <a:endParaRPr lang="en-IN" sz="1800" b="0" strike="noStrike" spc="-1" dirty="0">
              <a:latin typeface="Arial"/>
            </a:endParaRPr>
          </a:p>
        </p:txBody>
      </p:sp>
      <p:sp>
        <p:nvSpPr>
          <p:cNvPr id="274"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7B23440-33D2-4235-AAE3-2ED48E18B4C5}" type="datetime1">
              <a:rPr lang="en-IN" sz="1200" b="0" strike="noStrike" spc="-1">
                <a:solidFill>
                  <a:srgbClr val="8B8B8B"/>
                </a:solidFill>
                <a:latin typeface="Calibri"/>
              </a:rPr>
              <a:t>20-05-2022</a:t>
            </a:fld>
            <a:endParaRPr lang="en-IN" sz="1200" b="0" strike="noStrike" spc="-1">
              <a:latin typeface="Arial"/>
            </a:endParaRPr>
          </a:p>
        </p:txBody>
      </p:sp>
      <p:sp>
        <p:nvSpPr>
          <p:cNvPr id="275"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76"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D4D880-A130-4AD4-8BD4-675BA5511875}" type="slidenum">
              <a:rPr lang="en-IN" sz="1200" b="0" strike="noStrike" spc="-1">
                <a:solidFill>
                  <a:srgbClr val="898989"/>
                </a:solidFill>
                <a:latin typeface="Calibri"/>
              </a:rPr>
              <a:t>28</a:t>
            </a:fld>
            <a:endParaRPr lang="en-IN" sz="1200" b="0" strike="noStrike" spc="-1">
              <a:latin typeface="Arial"/>
            </a:endParaRPr>
          </a:p>
        </p:txBody>
      </p:sp>
      <p:pic>
        <p:nvPicPr>
          <p:cNvPr id="277" name="Picture 5" descr="C:\Users\pl-17\Pictures\sinhgad-logo.jpg"/>
          <p:cNvPicPr/>
          <p:nvPr/>
        </p:nvPicPr>
        <p:blipFill>
          <a:blip r:embed="rId2"/>
          <a:stretch/>
        </p:blipFill>
        <p:spPr>
          <a:xfrm>
            <a:off x="79200" y="34920"/>
            <a:ext cx="1565640" cy="1005480"/>
          </a:xfrm>
          <a:prstGeom prst="rect">
            <a:avLst/>
          </a:prstGeom>
          <a:ln>
            <a:noFill/>
          </a:ln>
        </p:spPr>
      </p:pic>
      <p:pic>
        <p:nvPicPr>
          <p:cNvPr id="278"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98632823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14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spc="-1" dirty="0" smtClean="0">
                <a:solidFill>
                  <a:srgbClr val="000000"/>
                </a:solidFill>
                <a:latin typeface="Times New Roman"/>
              </a:rPr>
              <a:t>Dataset Description</a:t>
            </a:r>
            <a:endParaRPr lang="en-IN" sz="2800" spc="-1" dirty="0">
              <a:latin typeface="Arial"/>
            </a:endParaRPr>
          </a:p>
        </p:txBody>
      </p:sp>
      <p:sp>
        <p:nvSpPr>
          <p:cNvPr id="273"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50000"/>
              </a:lnSpc>
              <a:buFont typeface="Arial" pitchFamily="34" charset="0"/>
              <a:buChar char="•"/>
            </a:pPr>
            <a:r>
              <a:rPr lang="en-US" dirty="0"/>
              <a:t>The American Sign Language Letters dataset is an object detection dataset of each ASL letter with a bounding box. David Lee, a data scientist focused on accessibility, curated and released the dataset for public use</a:t>
            </a:r>
            <a:r>
              <a:rPr lang="en-US" dirty="0" smtClean="0"/>
              <a:t>.</a:t>
            </a:r>
          </a:p>
          <a:p>
            <a:pPr marL="285750" indent="-285750">
              <a:lnSpc>
                <a:spcPct val="150000"/>
              </a:lnSpc>
              <a:buFont typeface="Arial" pitchFamily="34" charset="0"/>
              <a:buChar char="•"/>
            </a:pPr>
            <a:r>
              <a:rPr lang="en-US" dirty="0" smtClean="0"/>
              <a:t>static </a:t>
            </a:r>
            <a:r>
              <a:rPr lang="en-US" dirty="0"/>
              <a:t>hand gesture dataset for gestures in American Sign Language (ASL) by hand segmentation, noise reduction and feature extraction from input RGB </a:t>
            </a:r>
            <a:r>
              <a:rPr lang="en-US" dirty="0" smtClean="0"/>
              <a:t>images. </a:t>
            </a:r>
          </a:p>
          <a:p>
            <a:pPr marL="285750" indent="-285750">
              <a:lnSpc>
                <a:spcPct val="150000"/>
              </a:lnSpc>
              <a:buFont typeface="Arial" pitchFamily="34" charset="0"/>
              <a:buChar char="•"/>
            </a:pPr>
            <a:r>
              <a:rPr lang="en-US" dirty="0" smtClean="0"/>
              <a:t>Statistical </a:t>
            </a:r>
            <a:r>
              <a:rPr lang="en-US" dirty="0"/>
              <a:t>information of the ASL dataset is given below - After data augmentation and preprocessing the image samples of 10 sign digits, each of size 400 × </a:t>
            </a:r>
            <a:r>
              <a:rPr lang="en-US" dirty="0" smtClean="0"/>
              <a:t>400.</a:t>
            </a:r>
          </a:p>
          <a:p>
            <a:pPr marL="285750" indent="-285750">
              <a:lnSpc>
                <a:spcPct val="150000"/>
              </a:lnSpc>
              <a:buFont typeface="Arial" pitchFamily="34" charset="0"/>
              <a:buChar char="•"/>
            </a:pPr>
            <a:r>
              <a:rPr lang="en-US" dirty="0"/>
              <a:t>Here, user can create hi own dataset or assign a specific message to a particular hand gesture</a:t>
            </a:r>
            <a:r>
              <a:rPr lang="en-US" dirty="0" smtClean="0"/>
              <a:t>.</a:t>
            </a:r>
          </a:p>
          <a:p>
            <a:pPr marL="285750" indent="-285750">
              <a:lnSpc>
                <a:spcPct val="150000"/>
              </a:lnSpc>
              <a:buFont typeface="Arial" pitchFamily="34" charset="0"/>
              <a:buChar char="•"/>
            </a:pPr>
            <a:r>
              <a:rPr lang="en-US" dirty="0" smtClean="0"/>
              <a:t>And thus gives us a accuracy of over 96%.</a:t>
            </a:r>
          </a:p>
          <a:p>
            <a:pPr marL="285750" indent="-285750">
              <a:lnSpc>
                <a:spcPct val="150000"/>
              </a:lnSpc>
              <a:buFont typeface="Arial" pitchFamily="34" charset="0"/>
              <a:buChar char="•"/>
            </a:pPr>
            <a:r>
              <a:rPr lang="en-US" dirty="0"/>
              <a:t>Our Dataset consists of over 45,000 images.</a:t>
            </a:r>
          </a:p>
          <a:p>
            <a:pPr marL="285750" indent="-285750">
              <a:lnSpc>
                <a:spcPct val="150000"/>
              </a:lnSpc>
              <a:buFont typeface="Arial" pitchFamily="34" charset="0"/>
              <a:buChar char="•"/>
            </a:pPr>
            <a:endParaRPr lang="en-US" dirty="0"/>
          </a:p>
          <a:p>
            <a:pPr marL="285750" indent="-285750">
              <a:buFont typeface="Arial" pitchFamily="34" charset="0"/>
              <a:buChar char="•"/>
            </a:pPr>
            <a:endParaRPr lang="en-US" dirty="0"/>
          </a:p>
          <a:p>
            <a:endParaRPr lang="en-IN" sz="1800" strike="noStrike" spc="-1" dirty="0">
              <a:latin typeface="Arial"/>
            </a:endParaRPr>
          </a:p>
        </p:txBody>
      </p:sp>
      <p:sp>
        <p:nvSpPr>
          <p:cNvPr id="274"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7B23440-33D2-4235-AAE3-2ED48E18B4C5}" type="datetime1">
              <a:rPr lang="en-IN" sz="1200" b="0" strike="noStrike" spc="-1">
                <a:solidFill>
                  <a:srgbClr val="8B8B8B"/>
                </a:solidFill>
                <a:latin typeface="Calibri"/>
              </a:rPr>
              <a:t>20-05-2022</a:t>
            </a:fld>
            <a:endParaRPr lang="en-IN" sz="1200" b="0" strike="noStrike" spc="-1">
              <a:latin typeface="Arial"/>
            </a:endParaRPr>
          </a:p>
        </p:txBody>
      </p:sp>
      <p:sp>
        <p:nvSpPr>
          <p:cNvPr id="275"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76"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D4D880-A130-4AD4-8BD4-675BA5511875}" type="slidenum">
              <a:rPr lang="en-IN" sz="1200" b="0" strike="noStrike" spc="-1">
                <a:solidFill>
                  <a:srgbClr val="898989"/>
                </a:solidFill>
                <a:latin typeface="Calibri"/>
              </a:rPr>
              <a:t>29</a:t>
            </a:fld>
            <a:endParaRPr lang="en-IN" sz="1200" b="0" strike="noStrike" spc="-1">
              <a:latin typeface="Arial"/>
            </a:endParaRPr>
          </a:p>
        </p:txBody>
      </p:sp>
      <p:pic>
        <p:nvPicPr>
          <p:cNvPr id="277" name="Picture 5" descr="C:\Users\pl-17\Pictures\sinhgad-logo.jpg"/>
          <p:cNvPicPr/>
          <p:nvPr/>
        </p:nvPicPr>
        <p:blipFill>
          <a:blip r:embed="rId2"/>
          <a:stretch/>
        </p:blipFill>
        <p:spPr>
          <a:xfrm>
            <a:off x="79200" y="34920"/>
            <a:ext cx="1565640" cy="1005480"/>
          </a:xfrm>
          <a:prstGeom prst="rect">
            <a:avLst/>
          </a:prstGeom>
          <a:ln>
            <a:noFill/>
          </a:ln>
        </p:spPr>
      </p:pic>
      <p:pic>
        <p:nvPicPr>
          <p:cNvPr id="278"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362132920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385200" y="-137520"/>
            <a:ext cx="8228520" cy="87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200" b="0" strike="noStrike" spc="-1">
                <a:solidFill>
                  <a:srgbClr val="000000"/>
                </a:solidFill>
                <a:latin typeface="Times New Roman"/>
              </a:rPr>
              <a:t>Introduction of Group Member 1</a:t>
            </a:r>
            <a:endParaRPr lang="en-IN" sz="3200" b="0" strike="noStrike" spc="-1">
              <a:latin typeface="Arial"/>
            </a:endParaRPr>
          </a:p>
        </p:txBody>
      </p:sp>
      <p:pic>
        <p:nvPicPr>
          <p:cNvPr id="150" name="Picture 5" descr="C:\Users\pl-17\Pictures\sinhgad-logo.jpg"/>
          <p:cNvPicPr/>
          <p:nvPr/>
        </p:nvPicPr>
        <p:blipFill>
          <a:blip r:embed="rId2"/>
          <a:stretch/>
        </p:blipFill>
        <p:spPr>
          <a:xfrm>
            <a:off x="79200" y="34920"/>
            <a:ext cx="1565640" cy="1005480"/>
          </a:xfrm>
          <a:prstGeom prst="rect">
            <a:avLst/>
          </a:prstGeom>
          <a:ln>
            <a:noFill/>
          </a:ln>
        </p:spPr>
      </p:pic>
      <p:pic>
        <p:nvPicPr>
          <p:cNvPr id="151"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152" name="CustomShape 2"/>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F9DF4570-A231-4749-B5E3-43870EEA7428}" type="datetime1">
              <a:rPr lang="en-IN" sz="1200" b="0" strike="noStrike" spc="-1">
                <a:solidFill>
                  <a:srgbClr val="8B8B8B"/>
                </a:solidFill>
                <a:latin typeface="Calibri"/>
              </a:rPr>
              <a:t>20-05-2022</a:t>
            </a:fld>
            <a:endParaRPr lang="en-IN" sz="1200" b="0" strike="noStrike" spc="-1">
              <a:latin typeface="Arial"/>
            </a:endParaRPr>
          </a:p>
        </p:txBody>
      </p:sp>
      <p:sp>
        <p:nvSpPr>
          <p:cNvPr id="153" name="CustomShape 3"/>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154" name="CustomShape 4"/>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F769CAF-03DB-413A-9B4D-DED2E50C8401}" type="slidenum">
              <a:rPr lang="en-IN" sz="1200" b="0" strike="noStrike" spc="-1">
                <a:solidFill>
                  <a:srgbClr val="898989"/>
                </a:solidFill>
                <a:latin typeface="Calibri"/>
              </a:rPr>
              <a:t>3</a:t>
            </a:fld>
            <a:endParaRPr lang="en-IN" sz="1200" b="0" strike="noStrike" spc="-1">
              <a:latin typeface="Arial"/>
            </a:endParaRPr>
          </a:p>
        </p:txBody>
      </p:sp>
      <p:graphicFrame>
        <p:nvGraphicFramePr>
          <p:cNvPr id="155" name="Table 5"/>
          <p:cNvGraphicFramePr/>
          <p:nvPr/>
        </p:nvGraphicFramePr>
        <p:xfrm>
          <a:off x="1042920" y="2637000"/>
          <a:ext cx="7535520" cy="3714480"/>
        </p:xfrm>
        <a:graphic>
          <a:graphicData uri="http://schemas.openxmlformats.org/drawingml/2006/table">
            <a:tbl>
              <a:tblPr/>
              <a:tblGrid>
                <a:gridCol w="2664000"/>
                <a:gridCol w="4871520"/>
              </a:tblGrid>
              <a:tr h="371160">
                <a:tc gridSpan="2">
                  <a:txBody>
                    <a:bodyPr/>
                    <a:lstStyle/>
                    <a:p>
                      <a:pPr algn="ctr">
                        <a:lnSpc>
                          <a:spcPct val="100000"/>
                        </a:lnSpc>
                      </a:pPr>
                      <a:r>
                        <a:rPr lang="en-IN" sz="1800" b="1" strike="noStrike" spc="-1" dirty="0">
                          <a:solidFill>
                            <a:srgbClr val="FFFFFF"/>
                          </a:solidFill>
                          <a:latin typeface="Times New Roman"/>
                        </a:rPr>
                        <a:t>Bio – Data : Personal Information </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marL="90000" marR="90000">
                    <a:solidFill>
                      <a:srgbClr val="729FCF"/>
                    </a:solidFill>
                  </a:tcPr>
                </a:tc>
              </a:tr>
              <a:tr h="371160">
                <a:tc>
                  <a:txBody>
                    <a:bodyPr/>
                    <a:lstStyle/>
                    <a:p>
                      <a:pPr>
                        <a:lnSpc>
                          <a:spcPct val="100000"/>
                        </a:lnSpc>
                      </a:pPr>
                      <a:r>
                        <a:rPr lang="en-IN" sz="1800" b="0" strike="noStrike" spc="-1">
                          <a:solidFill>
                            <a:srgbClr val="000000"/>
                          </a:solidFill>
                          <a:latin typeface="Times New Roman"/>
                        </a:rPr>
                        <a:t>Roll No </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r>
                        <a:rPr lang="en-US" dirty="0" smtClean="0"/>
                        <a:t>4101014</a:t>
                      </a:r>
                      <a:endParaRPr lang="en-US" dirty="0"/>
                    </a:p>
                  </a:txBody>
                  <a:tcPr>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71160">
                <a:tc>
                  <a:txBody>
                    <a:bodyPr/>
                    <a:lstStyle/>
                    <a:p>
                      <a:pPr>
                        <a:lnSpc>
                          <a:spcPct val="100000"/>
                        </a:lnSpc>
                      </a:pPr>
                      <a:r>
                        <a:rPr lang="en-IN" sz="1800" b="0" strike="noStrike" spc="-1">
                          <a:solidFill>
                            <a:srgbClr val="000000"/>
                          </a:solidFill>
                          <a:latin typeface="Times New Roman"/>
                        </a:rPr>
                        <a:t>Name of Student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US" dirty="0" err="1" smtClean="0"/>
                        <a:t>Amit</a:t>
                      </a:r>
                      <a:r>
                        <a:rPr lang="en-US" dirty="0" smtClean="0"/>
                        <a:t> </a:t>
                      </a:r>
                      <a:r>
                        <a:rPr lang="en-US" dirty="0" err="1" smtClean="0"/>
                        <a:t>Subhash</a:t>
                      </a:r>
                      <a:r>
                        <a:rPr lang="en-US" dirty="0" smtClean="0"/>
                        <a:t> </a:t>
                      </a:r>
                      <a:r>
                        <a:rPr lang="en-US" dirty="0" err="1" smtClean="0"/>
                        <a:t>Dighe</a:t>
                      </a:r>
                      <a:endParaRPr lang="en-IN"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Date of Birth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smtClean="0"/>
                        <a:t>11/06/1999</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pPr>
                        <a:lnSpc>
                          <a:spcPct val="100000"/>
                        </a:lnSpc>
                      </a:pPr>
                      <a:r>
                        <a:rPr lang="en-IN" sz="1600" b="0" strike="noStrike" spc="-1">
                          <a:solidFill>
                            <a:srgbClr val="000000"/>
                          </a:solidFill>
                          <a:latin typeface="Times New Roman"/>
                        </a:rPr>
                        <a:t>Address   House No Bldg No</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US" dirty="0" smtClean="0"/>
                        <a:t>Plot no. 3, s. no. 222/3a/2,</a:t>
                      </a:r>
                      <a:endParaRPr lang="en-IN"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 Lane, Appt,Society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err="1" smtClean="0"/>
                        <a:t>Tathe</a:t>
                      </a:r>
                      <a:r>
                        <a:rPr lang="en-US" dirty="0" smtClean="0"/>
                        <a:t> </a:t>
                      </a:r>
                      <a:r>
                        <a:rPr lang="en-US" dirty="0" err="1" smtClean="0"/>
                        <a:t>nagar</a:t>
                      </a:r>
                      <a:r>
                        <a:rPr lang="en-US" dirty="0" smtClean="0"/>
                        <a:t>, b/h </a:t>
                      </a:r>
                      <a:r>
                        <a:rPr lang="en-US" dirty="0" err="1" smtClean="0"/>
                        <a:t>shinde</a:t>
                      </a:r>
                      <a:r>
                        <a:rPr lang="en-US" dirty="0" smtClean="0"/>
                        <a:t> mala</a:t>
                      </a:r>
                      <a:endParaRPr lang="en-IN"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pPr>
                        <a:lnSpc>
                          <a:spcPct val="100000"/>
                        </a:lnSpc>
                      </a:pPr>
                      <a:r>
                        <a:rPr lang="en-IN" sz="1800" b="0" strike="noStrike" spc="-1">
                          <a:solidFill>
                            <a:srgbClr val="000000"/>
                          </a:solidFill>
                          <a:latin typeface="Times New Roman"/>
                        </a:rPr>
                        <a:t> City District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US" dirty="0" err="1" smtClean="0"/>
                        <a:t>Savedi</a:t>
                      </a:r>
                      <a:r>
                        <a:rPr lang="en-US" dirty="0" smtClean="0"/>
                        <a:t>,</a:t>
                      </a:r>
                      <a:r>
                        <a:rPr lang="en-US" baseline="0" dirty="0" smtClean="0"/>
                        <a:t> </a:t>
                      </a:r>
                      <a:r>
                        <a:rPr lang="en-US" baseline="0" dirty="0" err="1" smtClean="0"/>
                        <a:t>Ahmednagar</a:t>
                      </a:r>
                      <a:endParaRPr lang="en-IN"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 Tal Dist State Pin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err="1" smtClean="0"/>
                        <a:t>Ahmednagar</a:t>
                      </a:r>
                      <a:r>
                        <a:rPr lang="en-US" dirty="0" smtClean="0"/>
                        <a:t>, 414003</a:t>
                      </a:r>
                      <a:endParaRPr lang="en-IN"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pPr>
                        <a:lnSpc>
                          <a:spcPct val="100000"/>
                        </a:lnSpc>
                      </a:pPr>
                      <a:r>
                        <a:rPr lang="en-IN" sz="1800" b="0" strike="noStrike" spc="-1">
                          <a:solidFill>
                            <a:srgbClr val="000000"/>
                          </a:solidFill>
                          <a:latin typeface="Times New Roman"/>
                        </a:rPr>
                        <a:t> Email id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US" dirty="0" smtClean="0"/>
                        <a:t>amit.dighe1@gmail.com</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4040">
                <a:tc>
                  <a:txBody>
                    <a:bodyPr/>
                    <a:lstStyle/>
                    <a:p>
                      <a:pPr>
                        <a:lnSpc>
                          <a:spcPct val="100000"/>
                        </a:lnSpc>
                      </a:pPr>
                      <a:r>
                        <a:rPr lang="en-IN" sz="1800" b="0" strike="noStrike" spc="-1">
                          <a:solidFill>
                            <a:srgbClr val="000000"/>
                          </a:solidFill>
                          <a:latin typeface="Times New Roman"/>
                        </a:rPr>
                        <a:t>  Mobile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US" dirty="0" smtClean="0"/>
                        <a:t>7588539924</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bl>
          </a:graphicData>
        </a:graphic>
      </p:graphicFrame>
      <p:grpSp>
        <p:nvGrpSpPr>
          <p:cNvPr id="156" name="Group 6"/>
          <p:cNvGrpSpPr/>
          <p:nvPr/>
        </p:nvGrpSpPr>
        <p:grpSpPr>
          <a:xfrm>
            <a:off x="5911920" y="1131840"/>
            <a:ext cx="1238760" cy="1438920"/>
            <a:chOff x="5911920" y="1131840"/>
            <a:chExt cx="1238760" cy="1438920"/>
          </a:xfrm>
        </p:grpSpPr>
        <p:sp>
          <p:nvSpPr>
            <p:cNvPr id="157" name="CustomShape 7"/>
            <p:cNvSpPr/>
            <p:nvPr/>
          </p:nvSpPr>
          <p:spPr>
            <a:xfrm>
              <a:off x="5911920" y="1131840"/>
              <a:ext cx="1238760" cy="1438920"/>
            </a:xfrm>
            <a:prstGeom prst="rect">
              <a:avLst/>
            </a:prstGeom>
            <a:noFill/>
            <a:ln cap="rnd">
              <a:solidFill>
                <a:schemeClr val="tx1"/>
              </a:solidFill>
              <a:round/>
            </a:ln>
          </p:spPr>
          <p:style>
            <a:lnRef idx="2">
              <a:schemeClr val="accent1">
                <a:shade val="50000"/>
              </a:schemeClr>
            </a:lnRef>
            <a:fillRef idx="1">
              <a:schemeClr val="accent1"/>
            </a:fillRef>
            <a:effectRef idx="0">
              <a:schemeClr val="accent1"/>
            </a:effectRef>
            <a:fontRef idx="minor"/>
          </p:style>
        </p:sp>
        <p:sp>
          <p:nvSpPr>
            <p:cNvPr id="158" name="CustomShape 8"/>
            <p:cNvSpPr/>
            <p:nvPr/>
          </p:nvSpPr>
          <p:spPr>
            <a:xfrm>
              <a:off x="6063840" y="1489320"/>
              <a:ext cx="93492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1" strike="noStrike" spc="-1" dirty="0">
                  <a:solidFill>
                    <a:srgbClr val="000000"/>
                  </a:solidFill>
                  <a:latin typeface="Times New Roman"/>
                  <a:ea typeface="DejaVu Sans"/>
                </a:rPr>
                <a:t>Recent Photo 4.05cm </a:t>
              </a:r>
              <a:r>
                <a:rPr lang="en-IN" sz="1400" b="1" strike="noStrike" spc="-1" dirty="0" err="1">
                  <a:solidFill>
                    <a:srgbClr val="000000"/>
                  </a:solidFill>
                  <a:latin typeface="Times New Roman"/>
                  <a:ea typeface="DejaVu Sans"/>
                </a:rPr>
                <a:t>ht</a:t>
              </a:r>
              <a:endParaRPr lang="en-IN" sz="1400" b="0" strike="noStrike" spc="-1" dirty="0">
                <a:latin typeface="Arial"/>
              </a:endParaRP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0858" y="1086120"/>
            <a:ext cx="1484444" cy="1530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144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spc="-1" dirty="0" smtClean="0">
                <a:solidFill>
                  <a:srgbClr val="000000"/>
                </a:solidFill>
                <a:latin typeface="Times New Roman"/>
              </a:rPr>
              <a:t>Applications and Advantages</a:t>
            </a:r>
            <a:endParaRPr lang="en-IN" sz="2800" spc="-1" dirty="0">
              <a:latin typeface="Arial"/>
            </a:endParaRPr>
          </a:p>
        </p:txBody>
      </p:sp>
      <p:sp>
        <p:nvSpPr>
          <p:cNvPr id="273"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r>
              <a:rPr lang="en-US" b="1" dirty="0" smtClean="0"/>
              <a:t>Applications:</a:t>
            </a:r>
          </a:p>
          <a:p>
            <a:pPr marL="285750" indent="-285750">
              <a:buFont typeface="Arial" pitchFamily="34" charset="0"/>
              <a:buChar char="•"/>
            </a:pPr>
            <a:r>
              <a:rPr lang="en-US" dirty="0" smtClean="0"/>
              <a:t>Sign Language Recognition is a breakthrough for helping deaf-mute people.</a:t>
            </a:r>
          </a:p>
          <a:p>
            <a:pPr marL="285750" indent="-285750">
              <a:buFont typeface="Arial" pitchFamily="34" charset="0"/>
              <a:buChar char="•"/>
            </a:pPr>
            <a:r>
              <a:rPr lang="en-US" dirty="0" smtClean="0"/>
              <a:t>The Sign language is a visual language used by the people with the speech and hearing disabilities for communication in their daily conversation activities</a:t>
            </a:r>
          </a:p>
          <a:p>
            <a:pPr marL="285750" indent="-285750">
              <a:buFont typeface="Arial" pitchFamily="34" charset="0"/>
              <a:buChar char="•"/>
            </a:pPr>
            <a:r>
              <a:rPr lang="en-US" dirty="0" smtClean="0"/>
              <a:t>It is completely an optical communication language through its native grammar, be unlike fundamentally from that of oral languages.</a:t>
            </a:r>
          </a:p>
          <a:p>
            <a:endParaRPr lang="en-US" sz="1800" strike="noStrike" spc="-1" dirty="0" smtClean="0">
              <a:latin typeface="Arial"/>
            </a:endParaRPr>
          </a:p>
          <a:p>
            <a:r>
              <a:rPr lang="en-IN" sz="1800" b="1" strike="noStrike" spc="-1" dirty="0" smtClean="0"/>
              <a:t>Advantages</a:t>
            </a:r>
            <a:r>
              <a:rPr lang="en-IN" sz="1800" b="1" strike="noStrike" spc="-1" dirty="0" smtClean="0">
                <a:latin typeface="Arial"/>
              </a:rPr>
              <a:t>:</a:t>
            </a:r>
          </a:p>
          <a:p>
            <a:pPr marL="285750" indent="-285750">
              <a:buFont typeface="Arial" pitchFamily="34" charset="0"/>
              <a:buChar char="•"/>
            </a:pPr>
            <a:r>
              <a:rPr lang="en-US" dirty="0"/>
              <a:t>Real Time </a:t>
            </a:r>
            <a:r>
              <a:rPr lang="en-US" dirty="0" err="1"/>
              <a:t>Functining</a:t>
            </a:r>
            <a:r>
              <a:rPr lang="en-US" dirty="0"/>
              <a:t> : The output of the sign language will be </a:t>
            </a:r>
            <a:r>
              <a:rPr lang="en-US" dirty="0" smtClean="0"/>
              <a:t>displayed</a:t>
            </a:r>
            <a:r>
              <a:rPr lang="en-US" dirty="0"/>
              <a:t> </a:t>
            </a:r>
            <a:r>
              <a:rPr lang="en-US" dirty="0" smtClean="0"/>
              <a:t>in </a:t>
            </a:r>
            <a:r>
              <a:rPr lang="en-US" dirty="0"/>
              <a:t>the text form in real time. This makes the system more efficient </a:t>
            </a:r>
            <a:r>
              <a:rPr lang="en-US" dirty="0" smtClean="0"/>
              <a:t>and hence </a:t>
            </a:r>
            <a:r>
              <a:rPr lang="en-US" dirty="0"/>
              <a:t>communication of the hearing and speech impaired people </a:t>
            </a:r>
            <a:r>
              <a:rPr lang="en-US" dirty="0" smtClean="0"/>
              <a:t>more </a:t>
            </a:r>
            <a:r>
              <a:rPr lang="en-IN" dirty="0" smtClean="0"/>
              <a:t>easy.</a:t>
            </a:r>
          </a:p>
          <a:p>
            <a:pPr marL="285750" indent="-285750">
              <a:buFont typeface="Arial" pitchFamily="34" charset="0"/>
              <a:buChar char="•"/>
            </a:pPr>
            <a:r>
              <a:rPr lang="en-US" dirty="0"/>
              <a:t>Portable : When this entire project is implemented on Raspberry </a:t>
            </a:r>
            <a:r>
              <a:rPr lang="en-US" dirty="0" smtClean="0"/>
              <a:t>Pie computer</a:t>
            </a:r>
            <a:r>
              <a:rPr lang="en-US" dirty="0"/>
              <a:t>, which is very small yet powerful computer, the entire </a:t>
            </a:r>
            <a:r>
              <a:rPr lang="en-US" dirty="0" smtClean="0"/>
              <a:t>system becomes </a:t>
            </a:r>
            <a:r>
              <a:rPr lang="en-US" dirty="0"/>
              <a:t>portable and can be taken anywhere</a:t>
            </a:r>
            <a:r>
              <a:rPr lang="en-US" dirty="0" smtClean="0"/>
              <a:t>.</a:t>
            </a:r>
          </a:p>
          <a:p>
            <a:pPr marL="285750" indent="-285750">
              <a:buFont typeface="Arial" pitchFamily="34" charset="0"/>
              <a:buChar char="•"/>
            </a:pPr>
            <a:r>
              <a:rPr lang="en-US" dirty="0"/>
              <a:t>No Need Of Calibration : In sign language recognition using sensors </a:t>
            </a:r>
            <a:r>
              <a:rPr lang="en-US" dirty="0" smtClean="0"/>
              <a:t>attached </a:t>
            </a:r>
            <a:r>
              <a:rPr lang="en-IN" dirty="0" smtClean="0"/>
              <a:t>to </a:t>
            </a:r>
            <a:r>
              <a:rPr lang="en-IN" dirty="0"/>
              <a:t>default system.</a:t>
            </a:r>
            <a:endParaRPr lang="en-IN" sz="1800" b="1" strike="noStrike" spc="-1" dirty="0">
              <a:latin typeface="Arial"/>
            </a:endParaRPr>
          </a:p>
        </p:txBody>
      </p:sp>
      <p:sp>
        <p:nvSpPr>
          <p:cNvPr id="274"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7B23440-33D2-4235-AAE3-2ED48E18B4C5}" type="datetime1">
              <a:rPr lang="en-IN" sz="1200" b="0" strike="noStrike" spc="-1">
                <a:solidFill>
                  <a:srgbClr val="8B8B8B"/>
                </a:solidFill>
                <a:latin typeface="Calibri"/>
              </a:rPr>
              <a:t>20-05-2022</a:t>
            </a:fld>
            <a:endParaRPr lang="en-IN" sz="1200" b="0" strike="noStrike" spc="-1">
              <a:latin typeface="Arial"/>
            </a:endParaRPr>
          </a:p>
        </p:txBody>
      </p:sp>
      <p:sp>
        <p:nvSpPr>
          <p:cNvPr id="275"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76"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D4D880-A130-4AD4-8BD4-675BA5511875}" type="slidenum">
              <a:rPr lang="en-IN" sz="1200" b="0" strike="noStrike" spc="-1">
                <a:solidFill>
                  <a:srgbClr val="898989"/>
                </a:solidFill>
                <a:latin typeface="Calibri"/>
              </a:rPr>
              <a:t>30</a:t>
            </a:fld>
            <a:endParaRPr lang="en-IN" sz="1200" b="0" strike="noStrike" spc="-1">
              <a:latin typeface="Arial"/>
            </a:endParaRPr>
          </a:p>
        </p:txBody>
      </p:sp>
      <p:pic>
        <p:nvPicPr>
          <p:cNvPr id="277" name="Picture 5" descr="C:\Users\pl-17\Pictures\sinhgad-logo.jpg"/>
          <p:cNvPicPr/>
          <p:nvPr/>
        </p:nvPicPr>
        <p:blipFill>
          <a:blip r:embed="rId2"/>
          <a:stretch/>
        </p:blipFill>
        <p:spPr>
          <a:xfrm>
            <a:off x="79200" y="34920"/>
            <a:ext cx="1565640" cy="1005480"/>
          </a:xfrm>
          <a:prstGeom prst="rect">
            <a:avLst/>
          </a:prstGeom>
          <a:ln>
            <a:noFill/>
          </a:ln>
        </p:spPr>
      </p:pic>
      <p:pic>
        <p:nvPicPr>
          <p:cNvPr id="278"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126921587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0400" y="-70200"/>
            <a:ext cx="8228520" cy="7628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600" b="0" strike="noStrike" spc="-1" dirty="0" smtClean="0">
                <a:solidFill>
                  <a:srgbClr val="000000"/>
                </a:solidFill>
                <a:latin typeface="Times New Roman"/>
              </a:rPr>
              <a:t>Conclusion</a:t>
            </a:r>
            <a:endParaRPr lang="en-IN" sz="3600" b="0" strike="noStrike" spc="-1" dirty="0">
              <a:latin typeface="Arial"/>
            </a:endParaRPr>
          </a:p>
        </p:txBody>
      </p:sp>
      <p:sp>
        <p:nvSpPr>
          <p:cNvPr id="312" name="CustomShape 2"/>
          <p:cNvSpPr/>
          <p:nvPr/>
        </p:nvSpPr>
        <p:spPr>
          <a:xfrm>
            <a:off x="504000" y="116244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1440" indent="-342720" algn="just">
              <a:lnSpc>
                <a:spcPct val="150000"/>
              </a:lnSpc>
              <a:buClr>
                <a:srgbClr val="000000"/>
              </a:buClr>
              <a:buSzPct val="45000"/>
              <a:buFont typeface="Wingdings" pitchFamily="2" charset="2"/>
              <a:buChar char="§"/>
            </a:pPr>
            <a:r>
              <a:rPr lang="en-IN" b="0" strike="noStrike" spc="-1" dirty="0" smtClean="0">
                <a:solidFill>
                  <a:srgbClr val="000000"/>
                </a:solidFill>
                <a:highlight>
                  <a:srgbClr val="FFFFFF"/>
                </a:highlight>
                <a:latin typeface="Times New Roman" pitchFamily="18" charset="0"/>
                <a:cs typeface="Times New Roman" pitchFamily="18" charset="0"/>
              </a:rPr>
              <a:t>After </a:t>
            </a:r>
            <a:r>
              <a:rPr lang="en-IN" b="0" strike="noStrike" spc="-1" dirty="0">
                <a:solidFill>
                  <a:srgbClr val="000000"/>
                </a:solidFill>
                <a:highlight>
                  <a:srgbClr val="FFFFFF"/>
                </a:highlight>
                <a:latin typeface="Times New Roman" pitchFamily="18" charset="0"/>
                <a:cs typeface="Times New Roman" pitchFamily="18" charset="0"/>
              </a:rPr>
              <a:t>recognising the hand gestures we also were able to form a word using the gestures to add more functionality to the project which made communication easier between specially-abled people who could not hear or speak</a:t>
            </a:r>
            <a:r>
              <a:rPr lang="en-IN" b="0" strike="noStrike" spc="-1" dirty="0" smtClean="0">
                <a:solidFill>
                  <a:srgbClr val="000000"/>
                </a:solidFill>
                <a:highlight>
                  <a:srgbClr val="FFFFFF"/>
                </a:highlight>
                <a:latin typeface="Times New Roman" pitchFamily="18" charset="0"/>
                <a:cs typeface="Times New Roman" pitchFamily="18" charset="0"/>
              </a:rPr>
              <a:t>.</a:t>
            </a:r>
          </a:p>
          <a:p>
            <a:pPr marL="451440" indent="-342720" algn="just">
              <a:lnSpc>
                <a:spcPct val="150000"/>
              </a:lnSpc>
              <a:buClr>
                <a:srgbClr val="000000"/>
              </a:buClr>
              <a:buSzPct val="45000"/>
              <a:buFont typeface="Wingdings" pitchFamily="2" charset="2"/>
              <a:buChar char="§"/>
            </a:pPr>
            <a:r>
              <a:rPr lang="en-US" dirty="0">
                <a:latin typeface="Times New Roman" pitchFamily="18" charset="0"/>
                <a:cs typeface="Times New Roman" pitchFamily="18" charset="0"/>
              </a:rPr>
              <a:t>The images captured through web cam are compared and the result of comparison is displayed at the same time. </a:t>
            </a:r>
            <a:endParaRPr lang="en-US" dirty="0" smtClean="0">
              <a:latin typeface="Times New Roman" pitchFamily="18" charset="0"/>
              <a:cs typeface="Times New Roman" pitchFamily="18" charset="0"/>
            </a:endParaRPr>
          </a:p>
          <a:p>
            <a:pPr marL="451440" indent="-342720" algn="just">
              <a:lnSpc>
                <a:spcPct val="150000"/>
              </a:lnSpc>
              <a:buClr>
                <a:srgbClr val="000000"/>
              </a:buClr>
              <a:buSzPct val="45000"/>
              <a:buFont typeface="Wingdings" pitchFamily="2" charset="2"/>
              <a:buChar char="§"/>
            </a:pPr>
            <a:r>
              <a:rPr lang="en-US" dirty="0" smtClean="0">
                <a:latin typeface="Times New Roman" pitchFamily="18" charset="0"/>
                <a:cs typeface="Times New Roman" pitchFamily="18" charset="0"/>
              </a:rPr>
              <a:t>Thus </a:t>
            </a:r>
            <a:r>
              <a:rPr lang="en-US" dirty="0">
                <a:latin typeface="Times New Roman" pitchFamily="18" charset="0"/>
                <a:cs typeface="Times New Roman" pitchFamily="18" charset="0"/>
              </a:rPr>
              <a:t>this feature of the system makes communication very simple and delay </a:t>
            </a:r>
            <a:r>
              <a:rPr lang="en-US" dirty="0" smtClean="0">
                <a:latin typeface="Times New Roman" pitchFamily="18" charset="0"/>
                <a:cs typeface="Times New Roman" pitchFamily="18" charset="0"/>
              </a:rPr>
              <a:t>free.</a:t>
            </a:r>
          </a:p>
          <a:p>
            <a:pPr marL="451440" indent="-342720" algn="just">
              <a:lnSpc>
                <a:spcPct val="150000"/>
              </a:lnSpc>
              <a:buClr>
                <a:srgbClr val="000000"/>
              </a:buClr>
              <a:buSzPct val="45000"/>
              <a:buFont typeface="Wingdings" pitchFamily="2" charset="2"/>
              <a:buChar char="§"/>
            </a:pPr>
            <a:r>
              <a:rPr lang="en-US" dirty="0" smtClean="0"/>
              <a:t>User </a:t>
            </a:r>
            <a:r>
              <a:rPr lang="en-US" dirty="0"/>
              <a:t>need not be a literate person if they </a:t>
            </a:r>
            <a:r>
              <a:rPr lang="en-US" dirty="0" smtClean="0"/>
              <a:t>know the </a:t>
            </a:r>
            <a:r>
              <a:rPr lang="en-US" dirty="0"/>
              <a:t>action of the gesture, they can quickly form the gesture and </a:t>
            </a:r>
            <a:r>
              <a:rPr lang="en-US" dirty="0" smtClean="0"/>
              <a:t>appropriate assigned </a:t>
            </a:r>
            <a:r>
              <a:rPr lang="en-US" dirty="0"/>
              <a:t>character will be shown onto </a:t>
            </a:r>
            <a:r>
              <a:rPr lang="en-US" dirty="0" smtClean="0"/>
              <a:t>the screen</a:t>
            </a:r>
            <a:r>
              <a:rPr lang="en-US" dirty="0"/>
              <a:t>.</a:t>
            </a:r>
            <a:endParaRPr lang="en-IN" b="0" strike="noStrike" spc="-1" dirty="0">
              <a:latin typeface="Times New Roman" pitchFamily="18" charset="0"/>
              <a:cs typeface="Times New Roman" pitchFamily="18" charset="0"/>
            </a:endParaRPr>
          </a:p>
        </p:txBody>
      </p:sp>
      <p:sp>
        <p:nvSpPr>
          <p:cNvPr id="313"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1F0A2B70-8863-4C0A-851C-25926B01ABAC}" type="datetime1">
              <a:rPr lang="en-IN" sz="1200" b="0" strike="noStrike" spc="-1">
                <a:solidFill>
                  <a:srgbClr val="8B8B8B"/>
                </a:solidFill>
                <a:latin typeface="Calibri"/>
              </a:rPr>
              <a:t>20-05-2022</a:t>
            </a:fld>
            <a:endParaRPr lang="en-IN" sz="1200" b="0" strike="noStrike" spc="-1">
              <a:latin typeface="Arial"/>
            </a:endParaRPr>
          </a:p>
        </p:txBody>
      </p:sp>
      <p:sp>
        <p:nvSpPr>
          <p:cNvPr id="314"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315"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B559F1A-5B4B-45FC-A01A-3411564AE9FE}" type="slidenum">
              <a:rPr lang="en-IN" sz="1200" b="0" strike="noStrike" spc="-1">
                <a:solidFill>
                  <a:srgbClr val="898989"/>
                </a:solidFill>
                <a:latin typeface="Calibri"/>
              </a:rPr>
              <a:t>31</a:t>
            </a:fld>
            <a:endParaRPr lang="en-IN" sz="1200" b="0" strike="noStrike" spc="-1">
              <a:latin typeface="Arial"/>
            </a:endParaRPr>
          </a:p>
        </p:txBody>
      </p:sp>
      <p:pic>
        <p:nvPicPr>
          <p:cNvPr id="316" name="Picture 5" descr="C:\Users\pl-17\Pictures\sinhgad-logo.jpg"/>
          <p:cNvPicPr/>
          <p:nvPr/>
        </p:nvPicPr>
        <p:blipFill>
          <a:blip r:embed="rId2"/>
          <a:stretch/>
        </p:blipFill>
        <p:spPr>
          <a:xfrm>
            <a:off x="79200" y="34920"/>
            <a:ext cx="1565640" cy="1005480"/>
          </a:xfrm>
          <a:prstGeom prst="rect">
            <a:avLst/>
          </a:prstGeom>
          <a:ln>
            <a:noFill/>
          </a:ln>
        </p:spPr>
      </p:pic>
      <p:pic>
        <p:nvPicPr>
          <p:cNvPr id="31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0400" y="-70200"/>
            <a:ext cx="8228520" cy="7628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600" b="0" strike="noStrike" spc="-1" dirty="0" smtClean="0">
                <a:solidFill>
                  <a:srgbClr val="000000"/>
                </a:solidFill>
                <a:latin typeface="Times New Roman"/>
              </a:rPr>
              <a:t>Future Scope</a:t>
            </a:r>
            <a:endParaRPr lang="en-IN" sz="3600" b="0" strike="noStrike" spc="-1" dirty="0">
              <a:latin typeface="Arial"/>
            </a:endParaRPr>
          </a:p>
        </p:txBody>
      </p:sp>
      <p:sp>
        <p:nvSpPr>
          <p:cNvPr id="312" name="CustomShape 2"/>
          <p:cNvSpPr/>
          <p:nvPr/>
        </p:nvSpPr>
        <p:spPr>
          <a:xfrm>
            <a:off x="504000" y="116244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50000"/>
              </a:lnSpc>
              <a:buFont typeface="Arial" pitchFamily="34" charset="0"/>
              <a:buChar char="•"/>
            </a:pPr>
            <a:r>
              <a:rPr lang="en-US" dirty="0"/>
              <a:t>It can be integrated with various search engines and texting </a:t>
            </a:r>
            <a:r>
              <a:rPr lang="en-US" dirty="0" smtClean="0"/>
              <a:t>application such </a:t>
            </a:r>
            <a:r>
              <a:rPr lang="en-US" dirty="0"/>
              <a:t>as </a:t>
            </a:r>
            <a:r>
              <a:rPr lang="en-US" dirty="0" err="1"/>
              <a:t>google</a:t>
            </a:r>
            <a:r>
              <a:rPr lang="en-US" dirty="0"/>
              <a:t>, </a:t>
            </a:r>
            <a:r>
              <a:rPr lang="en-US" dirty="0" err="1"/>
              <a:t>WhatsApp</a:t>
            </a:r>
            <a:r>
              <a:rPr lang="en-US" dirty="0"/>
              <a:t>. So that even the illiterate people could </a:t>
            </a:r>
            <a:r>
              <a:rPr lang="en-US" dirty="0" smtClean="0"/>
              <a:t>be able </a:t>
            </a:r>
            <a:r>
              <a:rPr lang="en-US" dirty="0"/>
              <a:t>to chat with other persons, or query something from web just </a:t>
            </a:r>
            <a:r>
              <a:rPr lang="en-US" dirty="0" smtClean="0"/>
              <a:t>with </a:t>
            </a:r>
            <a:r>
              <a:rPr lang="en-IN" dirty="0" smtClean="0"/>
              <a:t>the </a:t>
            </a:r>
            <a:r>
              <a:rPr lang="en-IN" dirty="0"/>
              <a:t>help of </a:t>
            </a:r>
            <a:r>
              <a:rPr lang="en-IN" dirty="0" smtClean="0"/>
              <a:t>gesture.</a:t>
            </a:r>
          </a:p>
          <a:p>
            <a:pPr marL="285750" indent="-285750">
              <a:lnSpc>
                <a:spcPct val="150000"/>
              </a:lnSpc>
              <a:buFont typeface="Arial" pitchFamily="34" charset="0"/>
              <a:buChar char="•"/>
            </a:pPr>
            <a:r>
              <a:rPr lang="en-US" dirty="0" smtClean="0"/>
              <a:t>This </a:t>
            </a:r>
            <a:r>
              <a:rPr lang="en-US" dirty="0"/>
              <a:t>project is working on image currently, further development can </a:t>
            </a:r>
            <a:r>
              <a:rPr lang="en-US" dirty="0" smtClean="0"/>
              <a:t>lead to </a:t>
            </a:r>
            <a:r>
              <a:rPr lang="en-US" dirty="0"/>
              <a:t>detecting the motion of video sequence and assigning it to a </a:t>
            </a:r>
            <a:r>
              <a:rPr lang="en-US" dirty="0" smtClean="0"/>
              <a:t>meaningful </a:t>
            </a:r>
            <a:r>
              <a:rPr lang="en-IN" dirty="0" smtClean="0"/>
              <a:t>sentence </a:t>
            </a:r>
            <a:r>
              <a:rPr lang="en-IN" dirty="0"/>
              <a:t>with TTS assistance.</a:t>
            </a:r>
            <a:endParaRPr lang="en-IN" b="0" strike="noStrike" spc="-1" dirty="0">
              <a:latin typeface="Times New Roman" pitchFamily="18" charset="0"/>
              <a:cs typeface="Times New Roman" pitchFamily="18" charset="0"/>
            </a:endParaRPr>
          </a:p>
        </p:txBody>
      </p:sp>
      <p:sp>
        <p:nvSpPr>
          <p:cNvPr id="313"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1F0A2B70-8863-4C0A-851C-25926B01ABAC}" type="datetime1">
              <a:rPr lang="en-IN" sz="1200" b="0" strike="noStrike" spc="-1">
                <a:solidFill>
                  <a:srgbClr val="8B8B8B"/>
                </a:solidFill>
                <a:latin typeface="Calibri"/>
              </a:rPr>
              <a:t>20-05-2022</a:t>
            </a:fld>
            <a:endParaRPr lang="en-IN" sz="1200" b="0" strike="noStrike" spc="-1">
              <a:latin typeface="Arial"/>
            </a:endParaRPr>
          </a:p>
        </p:txBody>
      </p:sp>
      <p:sp>
        <p:nvSpPr>
          <p:cNvPr id="314"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315"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B559F1A-5B4B-45FC-A01A-3411564AE9FE}" type="slidenum">
              <a:rPr lang="en-IN" sz="1200" b="0" strike="noStrike" spc="-1">
                <a:solidFill>
                  <a:srgbClr val="898989"/>
                </a:solidFill>
                <a:latin typeface="Calibri"/>
              </a:rPr>
              <a:t>32</a:t>
            </a:fld>
            <a:endParaRPr lang="en-IN" sz="1200" b="0" strike="noStrike" spc="-1">
              <a:latin typeface="Arial"/>
            </a:endParaRPr>
          </a:p>
        </p:txBody>
      </p:sp>
      <p:pic>
        <p:nvPicPr>
          <p:cNvPr id="316" name="Picture 5" descr="C:\Users\pl-17\Pictures\sinhgad-logo.jpg"/>
          <p:cNvPicPr/>
          <p:nvPr/>
        </p:nvPicPr>
        <p:blipFill>
          <a:blip r:embed="rId2"/>
          <a:stretch/>
        </p:blipFill>
        <p:spPr>
          <a:xfrm>
            <a:off x="79200" y="34920"/>
            <a:ext cx="1565640" cy="1005480"/>
          </a:xfrm>
          <a:prstGeom prst="rect">
            <a:avLst/>
          </a:prstGeom>
          <a:ln>
            <a:noFill/>
          </a:ln>
        </p:spPr>
      </p:pic>
      <p:pic>
        <p:nvPicPr>
          <p:cNvPr id="31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29198826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395280" y="-33552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600" b="0" strike="noStrike" spc="-1">
                <a:solidFill>
                  <a:srgbClr val="000000"/>
                </a:solidFill>
                <a:latin typeface="Times New Roman"/>
              </a:rPr>
              <a:t>References</a:t>
            </a:r>
            <a:endParaRPr lang="en-IN" sz="3600" b="0" strike="noStrike" spc="-1">
              <a:latin typeface="Arial"/>
            </a:endParaRPr>
          </a:p>
        </p:txBody>
      </p:sp>
      <p:sp>
        <p:nvSpPr>
          <p:cNvPr id="319" name="CustomShape 2"/>
          <p:cNvSpPr/>
          <p:nvPr/>
        </p:nvSpPr>
        <p:spPr>
          <a:xfrm>
            <a:off x="589544" y="1412776"/>
            <a:ext cx="82429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1440" indent="-342720" algn="just">
              <a:lnSpc>
                <a:spcPct val="100000"/>
              </a:lnSpc>
              <a:buClr>
                <a:srgbClr val="000000"/>
              </a:buClr>
              <a:buSzPct val="45000"/>
              <a:buFont typeface="Wingdings" pitchFamily="2" charset="2"/>
              <a:buChar char="Ø"/>
            </a:pPr>
            <a:r>
              <a:rPr lang="en-IN" spc="-1" dirty="0" err="1">
                <a:solidFill>
                  <a:srgbClr val="000000"/>
                </a:solidFill>
                <a:highlight>
                  <a:srgbClr val="FFFFFF"/>
                </a:highlight>
              </a:rPr>
              <a:t>Hoshang</a:t>
            </a:r>
            <a:r>
              <a:rPr lang="en-IN" spc="-1" dirty="0">
                <a:solidFill>
                  <a:srgbClr val="000000"/>
                </a:solidFill>
                <a:highlight>
                  <a:srgbClr val="FFFFFF"/>
                </a:highlight>
              </a:rPr>
              <a:t> </a:t>
            </a:r>
            <a:r>
              <a:rPr lang="en-IN" spc="-1" dirty="0" err="1">
                <a:solidFill>
                  <a:srgbClr val="000000"/>
                </a:solidFill>
                <a:highlight>
                  <a:srgbClr val="FFFFFF"/>
                </a:highlight>
              </a:rPr>
              <a:t>Kolivand</a:t>
            </a:r>
            <a:r>
              <a:rPr lang="en-IN" spc="-1" dirty="0">
                <a:solidFill>
                  <a:srgbClr val="000000"/>
                </a:solidFill>
                <a:highlight>
                  <a:srgbClr val="FFFFFF"/>
                </a:highlight>
              </a:rPr>
              <a:t>, </a:t>
            </a:r>
            <a:r>
              <a:rPr lang="en-IN" spc="-1" dirty="0" err="1">
                <a:solidFill>
                  <a:srgbClr val="000000"/>
                </a:solidFill>
                <a:highlight>
                  <a:srgbClr val="FFFFFF"/>
                </a:highlight>
              </a:rPr>
              <a:t>Saba</a:t>
            </a:r>
            <a:r>
              <a:rPr lang="en-IN" spc="-1" dirty="0">
                <a:solidFill>
                  <a:srgbClr val="000000"/>
                </a:solidFill>
                <a:highlight>
                  <a:srgbClr val="FFFFFF"/>
                </a:highlight>
              </a:rPr>
              <a:t> </a:t>
            </a:r>
            <a:r>
              <a:rPr lang="en-IN" spc="-1" dirty="0" err="1">
                <a:solidFill>
                  <a:srgbClr val="000000"/>
                </a:solidFill>
                <a:highlight>
                  <a:srgbClr val="FFFFFF"/>
                </a:highlight>
              </a:rPr>
              <a:t>Joudaki</a:t>
            </a:r>
            <a:r>
              <a:rPr lang="en-IN" spc="-1" dirty="0">
                <a:solidFill>
                  <a:srgbClr val="000000"/>
                </a:solidFill>
                <a:highlight>
                  <a:srgbClr val="FFFFFF"/>
                </a:highlight>
              </a:rPr>
              <a:t>, </a:t>
            </a:r>
            <a:r>
              <a:rPr lang="en-IN" spc="-1" dirty="0" err="1">
                <a:solidFill>
                  <a:srgbClr val="000000"/>
                </a:solidFill>
                <a:highlight>
                  <a:srgbClr val="FFFFFF"/>
                </a:highlight>
              </a:rPr>
              <a:t>Mohd</a:t>
            </a:r>
            <a:r>
              <a:rPr lang="en-IN" spc="-1" dirty="0">
                <a:solidFill>
                  <a:srgbClr val="000000"/>
                </a:solidFill>
                <a:highlight>
                  <a:srgbClr val="FFFFFF"/>
                </a:highlight>
              </a:rPr>
              <a:t> </a:t>
            </a:r>
            <a:r>
              <a:rPr lang="en-IN" spc="-1" dirty="0" err="1">
                <a:solidFill>
                  <a:srgbClr val="000000"/>
                </a:solidFill>
                <a:highlight>
                  <a:srgbClr val="FFFFFF"/>
                </a:highlight>
              </a:rPr>
              <a:t>Shahrizal</a:t>
            </a:r>
            <a:r>
              <a:rPr lang="en-IN" spc="-1" dirty="0">
                <a:solidFill>
                  <a:srgbClr val="000000"/>
                </a:solidFill>
                <a:highlight>
                  <a:srgbClr val="FFFFFF"/>
                </a:highlight>
              </a:rPr>
              <a:t> </a:t>
            </a:r>
            <a:r>
              <a:rPr lang="en-IN" spc="-1" dirty="0" err="1">
                <a:solidFill>
                  <a:srgbClr val="000000"/>
                </a:solidFill>
                <a:highlight>
                  <a:srgbClr val="FFFFFF"/>
                </a:highlight>
              </a:rPr>
              <a:t>Sunar</a:t>
            </a:r>
            <a:r>
              <a:rPr lang="en-IN" spc="-1" dirty="0">
                <a:solidFill>
                  <a:srgbClr val="000000"/>
                </a:solidFill>
                <a:highlight>
                  <a:srgbClr val="FFFFFF"/>
                </a:highlight>
              </a:rPr>
              <a:t>, David Tully "A new framework for sign language alphabet hand posture recognition using geometrical features through artificial neural network" ,International Journal of Engineering Research and Technology (IJERT), (19 August 2020)</a:t>
            </a:r>
            <a:r>
              <a:rPr lang="en-IN" b="0" strike="noStrike" spc="-1" dirty="0">
                <a:solidFill>
                  <a:srgbClr val="000000"/>
                </a:solidFill>
                <a:highlight>
                  <a:srgbClr val="FFFFFF"/>
                </a:highlight>
                <a:latin typeface="Calibri"/>
              </a:rPr>
              <a:t> </a:t>
            </a:r>
            <a:endParaRPr lang="en-IN" b="0" strike="noStrike" spc="-1" dirty="0">
              <a:latin typeface="Arial"/>
            </a:endParaRPr>
          </a:p>
          <a:p>
            <a:pPr marL="285750" indent="-285750" algn="just">
              <a:lnSpc>
                <a:spcPct val="100000"/>
              </a:lnSpc>
              <a:buFont typeface="Wingdings" pitchFamily="2" charset="2"/>
              <a:buChar char="Ø"/>
            </a:pPr>
            <a:endParaRPr lang="en-IN" b="0" strike="noStrike" spc="-1" dirty="0">
              <a:latin typeface="Arial"/>
            </a:endParaRPr>
          </a:p>
          <a:p>
            <a:pPr marL="451440" indent="-342720" algn="just">
              <a:lnSpc>
                <a:spcPct val="100000"/>
              </a:lnSpc>
              <a:buClr>
                <a:srgbClr val="000000"/>
              </a:buClr>
              <a:buSzPct val="45000"/>
              <a:buFont typeface="Wingdings" pitchFamily="2" charset="2"/>
              <a:buChar char="Ø"/>
            </a:pPr>
            <a:r>
              <a:rPr lang="en-US" spc="-1" dirty="0" err="1">
                <a:solidFill>
                  <a:srgbClr val="000000"/>
                </a:solidFill>
                <a:highlight>
                  <a:srgbClr val="FFFFFF"/>
                </a:highlight>
              </a:rPr>
              <a:t>Ruchi</a:t>
            </a:r>
            <a:r>
              <a:rPr lang="en-US" spc="-1" dirty="0">
                <a:solidFill>
                  <a:srgbClr val="000000"/>
                </a:solidFill>
                <a:highlight>
                  <a:srgbClr val="FFFFFF"/>
                </a:highlight>
              </a:rPr>
              <a:t> Manish </a:t>
            </a:r>
            <a:r>
              <a:rPr lang="en-US" spc="-1" dirty="0" err="1">
                <a:solidFill>
                  <a:srgbClr val="000000"/>
                </a:solidFill>
                <a:highlight>
                  <a:srgbClr val="FFFFFF"/>
                </a:highlight>
              </a:rPr>
              <a:t>Gurav</a:t>
            </a:r>
            <a:r>
              <a:rPr lang="en-US" spc="-1" dirty="0">
                <a:solidFill>
                  <a:srgbClr val="000000"/>
                </a:solidFill>
                <a:highlight>
                  <a:srgbClr val="FFFFFF"/>
                </a:highlight>
              </a:rPr>
              <a:t>, </a:t>
            </a:r>
            <a:r>
              <a:rPr lang="en-US" spc="-1" dirty="0" err="1">
                <a:solidFill>
                  <a:srgbClr val="000000"/>
                </a:solidFill>
                <a:highlight>
                  <a:srgbClr val="FFFFFF"/>
                </a:highlight>
              </a:rPr>
              <a:t>Premanand</a:t>
            </a:r>
            <a:r>
              <a:rPr lang="en-US" spc="-1" dirty="0">
                <a:solidFill>
                  <a:srgbClr val="000000"/>
                </a:solidFill>
                <a:highlight>
                  <a:srgbClr val="FFFFFF"/>
                </a:highlight>
              </a:rPr>
              <a:t> K. </a:t>
            </a:r>
            <a:r>
              <a:rPr lang="en-US" spc="-1" dirty="0" err="1">
                <a:solidFill>
                  <a:srgbClr val="000000"/>
                </a:solidFill>
                <a:highlight>
                  <a:srgbClr val="FFFFFF"/>
                </a:highlight>
              </a:rPr>
              <a:t>Kadbe</a:t>
            </a:r>
            <a:r>
              <a:rPr lang="en-US" spc="-1" dirty="0">
                <a:solidFill>
                  <a:srgbClr val="000000"/>
                </a:solidFill>
                <a:highlight>
                  <a:srgbClr val="FFFFFF"/>
                </a:highlight>
              </a:rPr>
              <a:t> "Real time Finger Tracking and Contour Detection for Gesture Recognition using </a:t>
            </a:r>
            <a:r>
              <a:rPr lang="en-US" spc="-1" dirty="0" err="1">
                <a:solidFill>
                  <a:srgbClr val="000000"/>
                </a:solidFill>
                <a:highlight>
                  <a:srgbClr val="FFFFFF"/>
                </a:highlight>
              </a:rPr>
              <a:t>OpenCV</a:t>
            </a:r>
            <a:r>
              <a:rPr lang="en-US" spc="-1" dirty="0">
                <a:solidFill>
                  <a:srgbClr val="000000"/>
                </a:solidFill>
                <a:highlight>
                  <a:srgbClr val="FFFFFF"/>
                </a:highlight>
              </a:rPr>
              <a:t>" ,International Journal of Engineering Research and Technology (IJERT), (2016)</a:t>
            </a:r>
            <a:r>
              <a:rPr lang="en-IN" b="0" strike="noStrike" spc="-1" dirty="0" smtClean="0">
                <a:solidFill>
                  <a:srgbClr val="000000"/>
                </a:solidFill>
                <a:highlight>
                  <a:srgbClr val="FFFFFF"/>
                </a:highlight>
                <a:latin typeface="Calibri"/>
              </a:rPr>
              <a:t>.</a:t>
            </a:r>
            <a:endParaRPr lang="en-IN" b="0" strike="noStrike" spc="-1" dirty="0">
              <a:latin typeface="Arial"/>
            </a:endParaRPr>
          </a:p>
          <a:p>
            <a:pPr marL="285750" indent="-285750" algn="just">
              <a:lnSpc>
                <a:spcPct val="100000"/>
              </a:lnSpc>
              <a:buFont typeface="Wingdings" pitchFamily="2" charset="2"/>
              <a:buChar char="Ø"/>
            </a:pPr>
            <a:endParaRPr lang="en-IN" b="0" strike="noStrike" spc="-1" dirty="0">
              <a:latin typeface="Arial"/>
            </a:endParaRPr>
          </a:p>
          <a:p>
            <a:pPr marL="451440" indent="-342720" algn="just">
              <a:lnSpc>
                <a:spcPct val="100000"/>
              </a:lnSpc>
              <a:buClr>
                <a:srgbClr val="000000"/>
              </a:buClr>
              <a:buSzPct val="45000"/>
              <a:buFont typeface="Wingdings" pitchFamily="2" charset="2"/>
              <a:buChar char="Ø"/>
            </a:pPr>
            <a:r>
              <a:rPr lang="en-IN" spc="-1" dirty="0" err="1">
                <a:solidFill>
                  <a:srgbClr val="000000"/>
                </a:solidFill>
                <a:highlight>
                  <a:srgbClr val="FFFFFF"/>
                </a:highlight>
              </a:rPr>
              <a:t>LTriyono</a:t>
            </a:r>
            <a:r>
              <a:rPr lang="en-IN" spc="-1" dirty="0">
                <a:solidFill>
                  <a:srgbClr val="000000"/>
                </a:solidFill>
                <a:highlight>
                  <a:srgbClr val="FFFFFF"/>
                </a:highlight>
              </a:rPr>
              <a:t>, E H </a:t>
            </a:r>
            <a:r>
              <a:rPr lang="en-IN" spc="-1" dirty="0" err="1">
                <a:solidFill>
                  <a:srgbClr val="000000"/>
                </a:solidFill>
                <a:highlight>
                  <a:srgbClr val="FFFFFF"/>
                </a:highlight>
              </a:rPr>
              <a:t>Pratisto</a:t>
            </a:r>
            <a:r>
              <a:rPr lang="en-IN" spc="-1" dirty="0">
                <a:solidFill>
                  <a:srgbClr val="000000"/>
                </a:solidFill>
                <a:highlight>
                  <a:srgbClr val="FFFFFF"/>
                </a:highlight>
              </a:rPr>
              <a:t>, S A T </a:t>
            </a:r>
            <a:r>
              <a:rPr lang="en-IN" spc="-1" dirty="0" err="1">
                <a:solidFill>
                  <a:srgbClr val="000000"/>
                </a:solidFill>
                <a:highlight>
                  <a:srgbClr val="FFFFFF"/>
                </a:highlight>
              </a:rPr>
              <a:t>Bawono</a:t>
            </a:r>
            <a:r>
              <a:rPr lang="en-IN" spc="-1" dirty="0">
                <a:solidFill>
                  <a:srgbClr val="000000"/>
                </a:solidFill>
                <a:highlight>
                  <a:srgbClr val="FFFFFF"/>
                </a:highlight>
              </a:rPr>
              <a:t>, F A </a:t>
            </a:r>
            <a:r>
              <a:rPr lang="en-IN" spc="-1" dirty="0" err="1">
                <a:solidFill>
                  <a:srgbClr val="000000"/>
                </a:solidFill>
                <a:highlight>
                  <a:srgbClr val="FFFFFF"/>
                </a:highlight>
              </a:rPr>
              <a:t>Purnomo</a:t>
            </a:r>
            <a:r>
              <a:rPr lang="en-IN" spc="-1" dirty="0">
                <a:solidFill>
                  <a:srgbClr val="000000"/>
                </a:solidFill>
                <a:highlight>
                  <a:srgbClr val="FFFFFF"/>
                </a:highlight>
              </a:rPr>
              <a:t>, Y </a:t>
            </a:r>
            <a:r>
              <a:rPr lang="en-IN" spc="-1" dirty="0" err="1">
                <a:solidFill>
                  <a:srgbClr val="000000"/>
                </a:solidFill>
                <a:highlight>
                  <a:srgbClr val="FFFFFF"/>
                </a:highlight>
              </a:rPr>
              <a:t>Yudhanto</a:t>
            </a:r>
            <a:r>
              <a:rPr lang="en-IN" spc="-1" dirty="0">
                <a:solidFill>
                  <a:srgbClr val="000000"/>
                </a:solidFill>
                <a:highlight>
                  <a:srgbClr val="FFFFFF"/>
                </a:highlight>
              </a:rPr>
              <a:t> and B </a:t>
            </a:r>
            <a:r>
              <a:rPr lang="en-IN" spc="-1" dirty="0" err="1">
                <a:solidFill>
                  <a:srgbClr val="000000"/>
                </a:solidFill>
                <a:highlight>
                  <a:srgbClr val="FFFFFF"/>
                </a:highlight>
              </a:rPr>
              <a:t>Raharjo</a:t>
            </a:r>
            <a:r>
              <a:rPr lang="en-IN" spc="-1" dirty="0">
                <a:solidFill>
                  <a:srgbClr val="000000"/>
                </a:solidFill>
                <a:highlight>
                  <a:srgbClr val="FFFFFF"/>
                </a:highlight>
              </a:rPr>
              <a:t>, “Sign Language Translator Application Using </a:t>
            </a:r>
            <a:r>
              <a:rPr lang="en-IN" spc="-1" dirty="0" err="1">
                <a:solidFill>
                  <a:srgbClr val="000000"/>
                </a:solidFill>
                <a:highlight>
                  <a:srgbClr val="FFFFFF"/>
                </a:highlight>
              </a:rPr>
              <a:t>OpenCV</a:t>
            </a:r>
            <a:r>
              <a:rPr lang="en-IN" spc="-1" dirty="0">
                <a:solidFill>
                  <a:srgbClr val="000000"/>
                </a:solidFill>
                <a:highlight>
                  <a:srgbClr val="FFFFFF"/>
                </a:highlight>
              </a:rPr>
              <a:t>’’, International Journal of Computer Science and Telecommunications, (2017</a:t>
            </a:r>
            <a:r>
              <a:rPr lang="en-IN" spc="-1" dirty="0" smtClean="0">
                <a:solidFill>
                  <a:srgbClr val="000000"/>
                </a:solidFill>
                <a:highlight>
                  <a:srgbClr val="FFFFFF"/>
                </a:highlight>
              </a:rPr>
              <a:t>)</a:t>
            </a:r>
          </a:p>
          <a:p>
            <a:pPr marL="451440" indent="-342720" algn="just">
              <a:lnSpc>
                <a:spcPct val="100000"/>
              </a:lnSpc>
              <a:buClr>
                <a:srgbClr val="000000"/>
              </a:buClr>
              <a:buSzPct val="45000"/>
              <a:buFont typeface="Wingdings" pitchFamily="2" charset="2"/>
              <a:buChar char="Ø"/>
            </a:pPr>
            <a:endParaRPr lang="en-IN" b="0" strike="noStrike" spc="-1" dirty="0">
              <a:latin typeface="Arial"/>
            </a:endParaRPr>
          </a:p>
          <a:p>
            <a:pPr marL="451620" indent="-342900" algn="just">
              <a:lnSpc>
                <a:spcPct val="100000"/>
              </a:lnSpc>
              <a:buClr>
                <a:srgbClr val="000000"/>
              </a:buClr>
              <a:buSzPct val="45000"/>
              <a:buFont typeface="Wingdings" pitchFamily="2" charset="2"/>
              <a:buChar char="Ø"/>
            </a:pPr>
            <a:r>
              <a:rPr lang="en-US" spc="-1" dirty="0" err="1">
                <a:solidFill>
                  <a:srgbClr val="000000"/>
                </a:solidFill>
                <a:highlight>
                  <a:srgbClr val="FFFFFF"/>
                </a:highlight>
              </a:rPr>
              <a:t>Archana</a:t>
            </a:r>
            <a:r>
              <a:rPr lang="en-US" spc="-1" dirty="0">
                <a:solidFill>
                  <a:srgbClr val="000000"/>
                </a:solidFill>
                <a:highlight>
                  <a:srgbClr val="FFFFFF"/>
                </a:highlight>
              </a:rPr>
              <a:t> S. </a:t>
            </a:r>
            <a:r>
              <a:rPr lang="en-US" spc="-1" dirty="0" err="1">
                <a:solidFill>
                  <a:srgbClr val="000000"/>
                </a:solidFill>
                <a:highlight>
                  <a:srgbClr val="FFFFFF"/>
                </a:highlight>
              </a:rPr>
              <a:t>Ghotkar</a:t>
            </a:r>
            <a:r>
              <a:rPr lang="en-US" spc="-1" dirty="0">
                <a:solidFill>
                  <a:srgbClr val="000000"/>
                </a:solidFill>
                <a:highlight>
                  <a:srgbClr val="FFFFFF"/>
                </a:highlight>
              </a:rPr>
              <a:t> and Dr. </a:t>
            </a:r>
            <a:r>
              <a:rPr lang="en-US" spc="-1" dirty="0" err="1">
                <a:solidFill>
                  <a:srgbClr val="000000"/>
                </a:solidFill>
                <a:highlight>
                  <a:srgbClr val="FFFFFF"/>
                </a:highlight>
              </a:rPr>
              <a:t>Gajanan</a:t>
            </a:r>
            <a:r>
              <a:rPr lang="en-US" spc="-1" dirty="0">
                <a:solidFill>
                  <a:srgbClr val="000000"/>
                </a:solidFill>
                <a:highlight>
                  <a:srgbClr val="FFFFFF"/>
                </a:highlight>
              </a:rPr>
              <a:t> K. </a:t>
            </a:r>
            <a:r>
              <a:rPr lang="en-US" spc="-1" dirty="0" err="1">
                <a:solidFill>
                  <a:srgbClr val="000000"/>
                </a:solidFill>
                <a:highlight>
                  <a:srgbClr val="FFFFFF"/>
                </a:highlight>
              </a:rPr>
              <a:t>Kharate</a:t>
            </a:r>
            <a:r>
              <a:rPr lang="en-US" spc="-1" dirty="0">
                <a:solidFill>
                  <a:srgbClr val="000000"/>
                </a:solidFill>
                <a:highlight>
                  <a:srgbClr val="FFFFFF"/>
                </a:highlight>
              </a:rPr>
              <a:t>, “STUDY OF VISION BASED HAND GESTURE RECOGNITION USING INDIAN SIGN LANGUAGE ’’, International conference on emerging trends in science (2014)</a:t>
            </a:r>
            <a:r>
              <a:rPr lang="en-IN" b="0" strike="noStrike" spc="-1" dirty="0" smtClean="0">
                <a:solidFill>
                  <a:srgbClr val="000000"/>
                </a:solidFill>
                <a:highlight>
                  <a:srgbClr val="FFFFFF"/>
                </a:highlight>
                <a:latin typeface="Calibri"/>
              </a:rPr>
              <a:t>.</a:t>
            </a:r>
            <a:endParaRPr lang="en-IN" b="0" strike="noStrike" spc="-1" dirty="0">
              <a:latin typeface="Arial"/>
            </a:endParaRPr>
          </a:p>
        </p:txBody>
      </p:sp>
      <p:sp>
        <p:nvSpPr>
          <p:cNvPr id="320"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000D0F6F-72ED-41EA-9CAB-CC356E34FBAA}" type="datetime1">
              <a:rPr lang="en-IN" sz="1200" b="0" strike="noStrike" spc="-1">
                <a:solidFill>
                  <a:srgbClr val="8B8B8B"/>
                </a:solidFill>
                <a:latin typeface="Calibri"/>
              </a:rPr>
              <a:t>20-05-2022</a:t>
            </a:fld>
            <a:endParaRPr lang="en-IN" sz="1200" b="0" strike="noStrike" spc="-1">
              <a:latin typeface="Arial"/>
            </a:endParaRPr>
          </a:p>
        </p:txBody>
      </p:sp>
      <p:sp>
        <p:nvSpPr>
          <p:cNvPr id="321"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322"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457C537-8352-4113-A4CD-2FEEAD7D42BD}" type="slidenum">
              <a:rPr lang="en-IN" sz="1200" b="0" strike="noStrike" spc="-1">
                <a:solidFill>
                  <a:srgbClr val="898989"/>
                </a:solidFill>
                <a:latin typeface="Calibri"/>
              </a:rPr>
              <a:t>33</a:t>
            </a:fld>
            <a:endParaRPr lang="en-IN" sz="1200" b="0" strike="noStrike" spc="-1">
              <a:latin typeface="Arial"/>
            </a:endParaRPr>
          </a:p>
        </p:txBody>
      </p:sp>
      <p:pic>
        <p:nvPicPr>
          <p:cNvPr id="323" name="Picture 5" descr="C:\Users\pl-17\Pictures\sinhgad-logo.jpg"/>
          <p:cNvPicPr/>
          <p:nvPr/>
        </p:nvPicPr>
        <p:blipFill>
          <a:blip r:embed="rId2"/>
          <a:stretch/>
        </p:blipFill>
        <p:spPr>
          <a:xfrm>
            <a:off x="79200" y="34920"/>
            <a:ext cx="1565640" cy="1005480"/>
          </a:xfrm>
          <a:prstGeom prst="rect">
            <a:avLst/>
          </a:prstGeom>
          <a:ln>
            <a:noFill/>
          </a:ln>
        </p:spPr>
      </p:pic>
      <p:pic>
        <p:nvPicPr>
          <p:cNvPr id="324"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395280" y="-33552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600" b="0" strike="noStrike" spc="-1">
                <a:solidFill>
                  <a:srgbClr val="000000"/>
                </a:solidFill>
                <a:latin typeface="Times New Roman"/>
              </a:rPr>
              <a:t>References</a:t>
            </a:r>
            <a:endParaRPr lang="en-IN" sz="3600" b="0" strike="noStrike" spc="-1">
              <a:latin typeface="Arial"/>
            </a:endParaRPr>
          </a:p>
        </p:txBody>
      </p:sp>
      <p:sp>
        <p:nvSpPr>
          <p:cNvPr id="319" name="CustomShape 2"/>
          <p:cNvSpPr/>
          <p:nvPr/>
        </p:nvSpPr>
        <p:spPr>
          <a:xfrm>
            <a:off x="612360" y="1584000"/>
            <a:ext cx="82429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pitchFamily="34" charset="0"/>
              <a:buChar char="•"/>
            </a:pPr>
            <a:r>
              <a:rPr lang="en-US" dirty="0"/>
              <a:t>Antonio </a:t>
            </a:r>
            <a:r>
              <a:rPr lang="en-US" dirty="0" err="1"/>
              <a:t>Domenech</a:t>
            </a:r>
            <a:r>
              <a:rPr lang="en-US" dirty="0"/>
              <a:t> L. ,” ASL Recognition with </a:t>
            </a:r>
            <a:r>
              <a:rPr lang="en-US" dirty="0" err="1"/>
              <a:t>MediaPipe</a:t>
            </a:r>
            <a:r>
              <a:rPr lang="en-US" dirty="0"/>
              <a:t> and Recurrent Neural Networks ”, International Journal of Artificial </a:t>
            </a:r>
            <a:r>
              <a:rPr lang="en-US" dirty="0" err="1"/>
              <a:t>Intelligenceand</a:t>
            </a:r>
            <a:r>
              <a:rPr lang="en-US" dirty="0"/>
              <a:t> Interactive Multimedia, Vol. 2, No 2.,(28. July 2020)</a:t>
            </a:r>
            <a:r>
              <a:rPr lang="en-IN" dirty="0" smtClean="0"/>
              <a:t>.</a:t>
            </a:r>
            <a:endParaRPr lang="en-IN" strike="noStrike" spc="-1" dirty="0"/>
          </a:p>
          <a:p>
            <a:pPr algn="just">
              <a:lnSpc>
                <a:spcPct val="100000"/>
              </a:lnSpc>
            </a:pPr>
            <a:endParaRPr lang="en-IN" b="0" strike="noStrike" spc="-1" dirty="0">
              <a:latin typeface="Arial"/>
            </a:endParaRPr>
          </a:p>
          <a:p>
            <a:pPr marL="342900" indent="-342900">
              <a:buFont typeface="Arial" pitchFamily="34" charset="0"/>
              <a:buChar char="•"/>
            </a:pPr>
            <a:r>
              <a:rPr lang="en-US" dirty="0" err="1"/>
              <a:t>Akshay</a:t>
            </a:r>
            <a:r>
              <a:rPr lang="en-US" dirty="0"/>
              <a:t> Goel1, </a:t>
            </a:r>
            <a:r>
              <a:rPr lang="en-US" dirty="0" err="1"/>
              <a:t>Raksha</a:t>
            </a:r>
            <a:r>
              <a:rPr lang="en-US" dirty="0"/>
              <a:t> Tandon2, </a:t>
            </a:r>
            <a:r>
              <a:rPr lang="en-US" dirty="0" err="1"/>
              <a:t>Mandeep</a:t>
            </a:r>
            <a:r>
              <a:rPr lang="en-US" dirty="0"/>
              <a:t> Singh Narula3, “Sign Recognition and Speech Translation Using OPENCV”, AIEEE, Vol. 15 No. (Nov 2020)</a:t>
            </a:r>
            <a:r>
              <a:rPr lang="en-IN" strike="noStrike" spc="-1" dirty="0" smtClean="0">
                <a:solidFill>
                  <a:srgbClr val="000000"/>
                </a:solidFill>
                <a:highlight>
                  <a:srgbClr val="FFFFFF"/>
                </a:highlight>
              </a:rPr>
              <a:t>.</a:t>
            </a:r>
            <a:endParaRPr lang="en-IN" strike="noStrike" spc="-1" dirty="0"/>
          </a:p>
          <a:p>
            <a:pPr algn="just">
              <a:lnSpc>
                <a:spcPct val="100000"/>
              </a:lnSpc>
            </a:pPr>
            <a:endParaRPr lang="en-IN" b="0" strike="noStrike" spc="-1" dirty="0">
              <a:latin typeface="Arial"/>
            </a:endParaRPr>
          </a:p>
          <a:p>
            <a:pPr marL="342900" indent="-342900">
              <a:buFont typeface="Arial" pitchFamily="34" charset="0"/>
              <a:buChar char="•"/>
            </a:pPr>
            <a:r>
              <a:rPr lang="en-US" dirty="0" err="1"/>
              <a:t>Ashutosh</a:t>
            </a:r>
            <a:r>
              <a:rPr lang="en-US" dirty="0"/>
              <a:t> </a:t>
            </a:r>
            <a:r>
              <a:rPr lang="en-US" dirty="0" err="1"/>
              <a:t>Samantararay</a:t>
            </a:r>
            <a:r>
              <a:rPr lang="en-US" dirty="0"/>
              <a:t>, Sanjay Kumar </a:t>
            </a:r>
            <a:r>
              <a:rPr lang="en-US" dirty="0" err="1"/>
              <a:t>Nayak</a:t>
            </a:r>
            <a:r>
              <a:rPr lang="en-US" dirty="0"/>
              <a:t>, </a:t>
            </a:r>
            <a:r>
              <a:rPr lang="en-US" dirty="0" err="1"/>
              <a:t>Ashis</a:t>
            </a:r>
            <a:r>
              <a:rPr lang="en-US" dirty="0"/>
              <a:t> Kumar Mishra, “Hand Gesture Recognition using Computer Vision”,(2013</a:t>
            </a:r>
            <a:r>
              <a:rPr lang="en-US" dirty="0" smtClean="0"/>
              <a:t>)</a:t>
            </a:r>
          </a:p>
          <a:p>
            <a:pPr marL="342900" indent="-342900">
              <a:buFont typeface="Arial" pitchFamily="34" charset="0"/>
              <a:buChar char="•"/>
            </a:pPr>
            <a:endParaRPr lang="en-IN" spc="-1" dirty="0">
              <a:latin typeface="Arial"/>
            </a:endParaRPr>
          </a:p>
          <a:p>
            <a:pPr marL="342900" indent="-342900">
              <a:buFont typeface="Arial" pitchFamily="34" charset="0"/>
              <a:buChar char="•"/>
            </a:pPr>
            <a:r>
              <a:rPr lang="en-US" dirty="0" err="1"/>
              <a:t>Shruty</a:t>
            </a:r>
            <a:r>
              <a:rPr lang="en-US" dirty="0"/>
              <a:t> M. </a:t>
            </a:r>
            <a:r>
              <a:rPr lang="en-US" dirty="0" err="1"/>
              <a:t>Tomar</a:t>
            </a:r>
            <a:r>
              <a:rPr lang="en-US" dirty="0"/>
              <a:t>, Dr. </a:t>
            </a:r>
            <a:r>
              <a:rPr lang="en-US" dirty="0" err="1"/>
              <a:t>Narendra</a:t>
            </a:r>
            <a:r>
              <a:rPr lang="en-US" dirty="0"/>
              <a:t> M. Patel, Dr. </a:t>
            </a:r>
            <a:r>
              <a:rPr lang="en-US" dirty="0" err="1"/>
              <a:t>Darshak</a:t>
            </a:r>
            <a:r>
              <a:rPr lang="en-US" dirty="0"/>
              <a:t>, G. </a:t>
            </a:r>
            <a:r>
              <a:rPr lang="en-US" dirty="0" err="1"/>
              <a:t>Thakore</a:t>
            </a:r>
            <a:r>
              <a:rPr lang="en-US" dirty="0"/>
              <a:t> “A Survey on Sign Language Recognition Systems ”, Conference: 2013 Fourth International Conference on Computing, Communications and Networking Technologies (ICCCNT) ,(3 March 2021)</a:t>
            </a:r>
            <a:r>
              <a:rPr lang="en-IN" b="1" dirty="0" smtClean="0"/>
              <a:t> </a:t>
            </a:r>
            <a:endParaRPr lang="en-IN" strike="noStrike" spc="-1" dirty="0"/>
          </a:p>
        </p:txBody>
      </p:sp>
      <p:sp>
        <p:nvSpPr>
          <p:cNvPr id="320"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000D0F6F-72ED-41EA-9CAB-CC356E34FBAA}" type="datetime1">
              <a:rPr lang="en-IN" sz="1200" b="0" strike="noStrike" spc="-1">
                <a:solidFill>
                  <a:srgbClr val="8B8B8B"/>
                </a:solidFill>
                <a:latin typeface="Calibri"/>
              </a:rPr>
              <a:t>20-05-2022</a:t>
            </a:fld>
            <a:endParaRPr lang="en-IN" sz="1200" b="0" strike="noStrike" spc="-1">
              <a:latin typeface="Arial"/>
            </a:endParaRPr>
          </a:p>
        </p:txBody>
      </p:sp>
      <p:sp>
        <p:nvSpPr>
          <p:cNvPr id="321"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322"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457C537-8352-4113-A4CD-2FEEAD7D42BD}" type="slidenum">
              <a:rPr lang="en-IN" sz="1200" b="0" strike="noStrike" spc="-1">
                <a:solidFill>
                  <a:srgbClr val="898989"/>
                </a:solidFill>
                <a:latin typeface="Calibri"/>
              </a:rPr>
              <a:t>34</a:t>
            </a:fld>
            <a:endParaRPr lang="en-IN" sz="1200" b="0" strike="noStrike" spc="-1">
              <a:latin typeface="Arial"/>
            </a:endParaRPr>
          </a:p>
        </p:txBody>
      </p:sp>
      <p:pic>
        <p:nvPicPr>
          <p:cNvPr id="323" name="Picture 5" descr="C:\Users\pl-17\Pictures\sinhgad-logo.jpg"/>
          <p:cNvPicPr/>
          <p:nvPr/>
        </p:nvPicPr>
        <p:blipFill>
          <a:blip r:embed="rId2"/>
          <a:stretch/>
        </p:blipFill>
        <p:spPr>
          <a:xfrm>
            <a:off x="79200" y="34920"/>
            <a:ext cx="1565640" cy="1005480"/>
          </a:xfrm>
          <a:prstGeom prst="rect">
            <a:avLst/>
          </a:prstGeom>
          <a:ln>
            <a:noFill/>
          </a:ln>
        </p:spPr>
      </p:pic>
      <p:pic>
        <p:nvPicPr>
          <p:cNvPr id="324"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extLst>
      <p:ext uri="{BB962C8B-B14F-4D97-AF65-F5344CB8AC3E}">
        <p14:creationId xmlns:p14="http://schemas.microsoft.com/office/powerpoint/2010/main" val="406832145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85800" y="2130480"/>
            <a:ext cx="7771320" cy="146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8000" b="0" strike="noStrike" spc="-1">
                <a:solidFill>
                  <a:srgbClr val="000000"/>
                </a:solidFill>
                <a:latin typeface="Arabic Typesetting"/>
              </a:rPr>
              <a:t>Thank You!!!</a:t>
            </a:r>
            <a:endParaRPr lang="en-IN" sz="8000" b="0" strike="noStrike" spc="-1">
              <a:latin typeface="Arial"/>
            </a:endParaRPr>
          </a:p>
        </p:txBody>
      </p:sp>
      <p:sp>
        <p:nvSpPr>
          <p:cNvPr id="326" name="CustomShape 2"/>
          <p:cNvSpPr/>
          <p:nvPr/>
        </p:nvSpPr>
        <p:spPr>
          <a:xfrm>
            <a:off x="1371600" y="3886200"/>
            <a:ext cx="6399720" cy="1751400"/>
          </a:xfrm>
          <a:prstGeom prst="rect">
            <a:avLst/>
          </a:prstGeom>
          <a:noFill/>
          <a:ln>
            <a:noFill/>
          </a:ln>
        </p:spPr>
        <p:style>
          <a:lnRef idx="0">
            <a:scrgbClr r="0" g="0" b="0"/>
          </a:lnRef>
          <a:fillRef idx="0">
            <a:scrgbClr r="0" g="0" b="0"/>
          </a:fillRef>
          <a:effectRef idx="0">
            <a:scrgbClr r="0" g="0" b="0"/>
          </a:effectRef>
          <a:fontRef idx="minor"/>
        </p:style>
      </p:sp>
      <p:sp>
        <p:nvSpPr>
          <p:cNvPr id="327"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B2A21F6A-132D-4665-96EB-DEA2D095790F}" type="datetime1">
              <a:rPr lang="en-IN" sz="1200" b="0" strike="noStrike" spc="-1">
                <a:solidFill>
                  <a:srgbClr val="8B8B8B"/>
                </a:solidFill>
                <a:latin typeface="Calibri"/>
              </a:rPr>
              <a:t>20-05-2022</a:t>
            </a:fld>
            <a:endParaRPr lang="en-IN" sz="1200" b="0" strike="noStrike" spc="-1">
              <a:latin typeface="Arial"/>
            </a:endParaRPr>
          </a:p>
        </p:txBody>
      </p:sp>
      <p:sp>
        <p:nvSpPr>
          <p:cNvPr id="328"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329"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7FDFCEB-9254-45B9-BBD9-7701393E8286}" type="slidenum">
              <a:rPr lang="en-IN" sz="1200" b="0" strike="noStrike" spc="-1">
                <a:solidFill>
                  <a:srgbClr val="898989"/>
                </a:solidFill>
                <a:latin typeface="Calibri"/>
              </a:rPr>
              <a:t>35</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57200" y="-79920"/>
            <a:ext cx="8228520" cy="87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200" b="0" strike="noStrike" spc="-1">
                <a:solidFill>
                  <a:srgbClr val="000000"/>
                </a:solidFill>
                <a:latin typeface="Times New Roman"/>
              </a:rPr>
              <a:t>Introduction of Group Member 1</a:t>
            </a:r>
            <a:endParaRPr lang="en-IN" sz="3200" b="0" strike="noStrike" spc="-1">
              <a:latin typeface="Arial"/>
            </a:endParaRPr>
          </a:p>
        </p:txBody>
      </p:sp>
      <p:pic>
        <p:nvPicPr>
          <p:cNvPr id="160" name="Picture 5" descr="C:\Users\pl-17\Pictures\sinhgad-logo.jpg"/>
          <p:cNvPicPr/>
          <p:nvPr/>
        </p:nvPicPr>
        <p:blipFill>
          <a:blip r:embed="rId2"/>
          <a:stretch/>
        </p:blipFill>
        <p:spPr>
          <a:xfrm>
            <a:off x="79200" y="34920"/>
            <a:ext cx="1565640" cy="1005480"/>
          </a:xfrm>
          <a:prstGeom prst="rect">
            <a:avLst/>
          </a:prstGeom>
          <a:ln>
            <a:noFill/>
          </a:ln>
        </p:spPr>
      </p:pic>
      <p:pic>
        <p:nvPicPr>
          <p:cNvPr id="161"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162" name="CustomShape 2"/>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76B34D35-D8EA-4FFF-898E-B2D31C9869DB}" type="datetime1">
              <a:rPr lang="en-IN" sz="1200" b="0" strike="noStrike" spc="-1">
                <a:solidFill>
                  <a:srgbClr val="8B8B8B"/>
                </a:solidFill>
                <a:latin typeface="Calibri"/>
              </a:rPr>
              <a:t>20-05-2022</a:t>
            </a:fld>
            <a:endParaRPr lang="en-IN" sz="1200" b="0" strike="noStrike" spc="-1">
              <a:latin typeface="Arial"/>
            </a:endParaRPr>
          </a:p>
        </p:txBody>
      </p:sp>
      <p:sp>
        <p:nvSpPr>
          <p:cNvPr id="163" name="CustomShape 3"/>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164" name="CustomShape 4"/>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0986F5B-0563-41C0-A586-9F98DBF03B32}" type="slidenum">
              <a:rPr lang="en-IN" sz="1200" b="0" strike="noStrike" spc="-1">
                <a:solidFill>
                  <a:srgbClr val="898989"/>
                </a:solidFill>
                <a:latin typeface="Calibri"/>
              </a:rPr>
              <a:t>4</a:t>
            </a:fld>
            <a:endParaRPr lang="en-IN" sz="1200" b="0" strike="noStrike" spc="-1">
              <a:latin typeface="Arial"/>
            </a:endParaRPr>
          </a:p>
        </p:txBody>
      </p:sp>
      <p:graphicFrame>
        <p:nvGraphicFramePr>
          <p:cNvPr id="165" name="Table 5"/>
          <p:cNvGraphicFramePr/>
          <p:nvPr>
            <p:extLst>
              <p:ext uri="{D42A27DB-BD31-4B8C-83A1-F6EECF244321}">
                <p14:modId xmlns:p14="http://schemas.microsoft.com/office/powerpoint/2010/main" val="2841280546"/>
              </p:ext>
            </p:extLst>
          </p:nvPr>
        </p:nvGraphicFramePr>
        <p:xfrm>
          <a:off x="1123920" y="2205000"/>
          <a:ext cx="6406920" cy="2971440"/>
        </p:xfrm>
        <a:graphic>
          <a:graphicData uri="http://schemas.openxmlformats.org/drawingml/2006/table">
            <a:tbl>
              <a:tblPr/>
              <a:tblGrid>
                <a:gridCol w="719280"/>
                <a:gridCol w="719640"/>
                <a:gridCol w="1511640"/>
                <a:gridCol w="1295640"/>
                <a:gridCol w="2160720"/>
              </a:tblGrid>
              <a:tr h="371160">
                <a:tc>
                  <a:txBody>
                    <a:bodyPr/>
                    <a:lstStyle/>
                    <a:p>
                      <a:pPr>
                        <a:lnSpc>
                          <a:spcPct val="100000"/>
                        </a:lnSpc>
                      </a:pPr>
                      <a:r>
                        <a:rPr lang="en-IN" sz="1800" b="1" strike="noStrike" spc="-1" dirty="0">
                          <a:solidFill>
                            <a:srgbClr val="FFFFFF"/>
                          </a:solidFill>
                          <a:latin typeface="Times New Roman"/>
                        </a:rPr>
                        <a:t>Class </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Sem</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Year of Adm</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 Marks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Remark</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1160">
                <a:tc>
                  <a:txBody>
                    <a:bodyPr/>
                    <a:lstStyle/>
                    <a:p>
                      <a:pPr>
                        <a:lnSpc>
                          <a:spcPct val="100000"/>
                        </a:lnSpc>
                      </a:pPr>
                      <a:r>
                        <a:rPr lang="en-IN" sz="1800" b="0" strike="noStrike" spc="-1">
                          <a:solidFill>
                            <a:srgbClr val="000000"/>
                          </a:solidFill>
                          <a:latin typeface="Times New Roman"/>
                        </a:rPr>
                        <a:t>F. E. </a:t>
                      </a:r>
                      <a:endParaRPr lang="en-IN" sz="1800" b="0" strike="noStrike" spc="-1">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a:t>
                      </a:r>
                      <a:endParaRPr lang="en-IN" sz="1800" b="0" strike="noStrike" spc="-1">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2017-2018</a:t>
                      </a:r>
                      <a:endParaRPr lang="en-IN" sz="1800" b="0" strike="noStrike" spc="-1" dirty="0">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60%</a:t>
                      </a:r>
                      <a:endParaRPr lang="en-IN" sz="1800" b="0" strike="noStrike" spc="-1" dirty="0">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71160">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II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dirty="0" smtClean="0">
                          <a:solidFill>
                            <a:srgbClr val="000000"/>
                          </a:solidFill>
                          <a:latin typeface="Times New Roman"/>
                        </a:rPr>
                        <a:t>65%</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S.  E.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2019-2020</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smtClean="0"/>
                        <a:t>70%</a:t>
                      </a:r>
                      <a:endParaRPr lang="en-US" dirty="0"/>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II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dirty="0" smtClean="0">
                          <a:solidFill>
                            <a:srgbClr val="000000"/>
                          </a:solidFill>
                          <a:latin typeface="Times New Roman"/>
                        </a:rPr>
                        <a:t>75%</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T. E.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2020-2021</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smtClean="0"/>
                        <a:t>80%</a:t>
                      </a:r>
                      <a:endParaRPr lang="en-US" dirty="0"/>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II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dirty="0" smtClean="0">
                          <a:solidFill>
                            <a:srgbClr val="000000"/>
                          </a:solidFill>
                          <a:latin typeface="Times New Roman"/>
                        </a:rPr>
                        <a:t>80%</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3320">
                <a:tc>
                  <a:txBody>
                    <a:bodyPr/>
                    <a:lstStyle/>
                    <a:p>
                      <a:pPr>
                        <a:lnSpc>
                          <a:spcPct val="100000"/>
                        </a:lnSpc>
                      </a:pPr>
                      <a:r>
                        <a:rPr lang="en-IN" sz="1800" b="0" strike="noStrike" spc="-1">
                          <a:solidFill>
                            <a:srgbClr val="000000"/>
                          </a:solidFill>
                          <a:latin typeface="Times New Roman"/>
                        </a:rPr>
                        <a:t>B. E.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smtClean="0"/>
                        <a:t>2021-2022</a:t>
                      </a:r>
                      <a:endParaRPr lang="en-US" dirty="0"/>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bl>
          </a:graphicData>
        </a:graphic>
      </p:graphicFrame>
      <p:sp>
        <p:nvSpPr>
          <p:cNvPr id="166" name="CustomShape 6"/>
          <p:cNvSpPr/>
          <p:nvPr/>
        </p:nvSpPr>
        <p:spPr>
          <a:xfrm>
            <a:off x="1126800" y="1627200"/>
            <a:ext cx="288072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2000" b="1" strike="noStrike" spc="-1">
                <a:solidFill>
                  <a:srgbClr val="000000"/>
                </a:solidFill>
                <a:latin typeface="Times New Roman"/>
                <a:ea typeface="DejaVu Sans"/>
              </a:rPr>
              <a:t>Academic Track Record </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57200" y="-79920"/>
            <a:ext cx="8228520" cy="87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200" b="0" strike="noStrike" spc="-1">
                <a:solidFill>
                  <a:srgbClr val="000000"/>
                </a:solidFill>
                <a:latin typeface="Times New Roman"/>
              </a:rPr>
              <a:t>Introduction of Group Member 2</a:t>
            </a:r>
            <a:endParaRPr lang="en-IN" sz="3200" b="0" strike="noStrike" spc="-1">
              <a:latin typeface="Arial"/>
            </a:endParaRPr>
          </a:p>
        </p:txBody>
      </p:sp>
      <p:pic>
        <p:nvPicPr>
          <p:cNvPr id="168" name="Picture 5" descr="C:\Users\pl-17\Pictures\sinhgad-logo.jpg"/>
          <p:cNvPicPr/>
          <p:nvPr/>
        </p:nvPicPr>
        <p:blipFill>
          <a:blip r:embed="rId2"/>
          <a:stretch/>
        </p:blipFill>
        <p:spPr>
          <a:xfrm>
            <a:off x="79200" y="34920"/>
            <a:ext cx="1565640" cy="1005480"/>
          </a:xfrm>
          <a:prstGeom prst="rect">
            <a:avLst/>
          </a:prstGeom>
          <a:ln>
            <a:noFill/>
          </a:ln>
        </p:spPr>
      </p:pic>
      <p:pic>
        <p:nvPicPr>
          <p:cNvPr id="169"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170" name="CustomShape 2"/>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2D9A5235-C5EE-492A-983F-79328EA7DE6E}" type="datetime1">
              <a:rPr lang="en-IN" sz="1200" b="0" strike="noStrike" spc="-1">
                <a:solidFill>
                  <a:srgbClr val="8B8B8B"/>
                </a:solidFill>
                <a:latin typeface="Calibri"/>
              </a:rPr>
              <a:t>20-05-2022</a:t>
            </a:fld>
            <a:endParaRPr lang="en-IN" sz="1200" b="0" strike="noStrike" spc="-1">
              <a:latin typeface="Arial"/>
            </a:endParaRPr>
          </a:p>
        </p:txBody>
      </p:sp>
      <p:sp>
        <p:nvSpPr>
          <p:cNvPr id="171" name="CustomShape 3"/>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172" name="CustomShape 4"/>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6710421-97EF-4336-90E6-939C20E86949}" type="slidenum">
              <a:rPr lang="en-IN" sz="1200" b="0" strike="noStrike" spc="-1">
                <a:solidFill>
                  <a:srgbClr val="898989"/>
                </a:solidFill>
                <a:latin typeface="Calibri"/>
              </a:rPr>
              <a:t>5</a:t>
            </a:fld>
            <a:endParaRPr lang="en-IN" sz="1200" b="0" strike="noStrike" spc="-1">
              <a:latin typeface="Arial"/>
            </a:endParaRPr>
          </a:p>
        </p:txBody>
      </p:sp>
      <p:graphicFrame>
        <p:nvGraphicFramePr>
          <p:cNvPr id="173" name="Table 5"/>
          <p:cNvGraphicFramePr/>
          <p:nvPr>
            <p:extLst>
              <p:ext uri="{D42A27DB-BD31-4B8C-83A1-F6EECF244321}">
                <p14:modId xmlns:p14="http://schemas.microsoft.com/office/powerpoint/2010/main" val="3813339728"/>
              </p:ext>
            </p:extLst>
          </p:nvPr>
        </p:nvGraphicFramePr>
        <p:xfrm>
          <a:off x="1042920" y="2637000"/>
          <a:ext cx="7535520" cy="3714480"/>
        </p:xfrm>
        <a:graphic>
          <a:graphicData uri="http://schemas.openxmlformats.org/drawingml/2006/table">
            <a:tbl>
              <a:tblPr/>
              <a:tblGrid>
                <a:gridCol w="2664000"/>
                <a:gridCol w="4871520"/>
              </a:tblGrid>
              <a:tr h="371160">
                <a:tc gridSpan="2">
                  <a:txBody>
                    <a:bodyPr/>
                    <a:lstStyle/>
                    <a:p>
                      <a:pPr algn="ctr">
                        <a:lnSpc>
                          <a:spcPct val="100000"/>
                        </a:lnSpc>
                      </a:pPr>
                      <a:r>
                        <a:rPr lang="en-IN" sz="1800" b="1" strike="noStrike" spc="-1" dirty="0">
                          <a:solidFill>
                            <a:srgbClr val="FFFFFF"/>
                          </a:solidFill>
                          <a:latin typeface="Times New Roman"/>
                        </a:rPr>
                        <a:t>Bio – Data : Personal Information </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marL="90000" marR="90000">
                    <a:solidFill>
                      <a:srgbClr val="729FCF"/>
                    </a:solidFill>
                  </a:tcPr>
                </a:tc>
              </a:tr>
              <a:tr h="371160">
                <a:tc>
                  <a:txBody>
                    <a:bodyPr/>
                    <a:lstStyle/>
                    <a:p>
                      <a:pPr>
                        <a:lnSpc>
                          <a:spcPct val="100000"/>
                        </a:lnSpc>
                      </a:pPr>
                      <a:r>
                        <a:rPr lang="en-IN" sz="1800" b="0" strike="noStrike" spc="-1">
                          <a:solidFill>
                            <a:srgbClr val="000000"/>
                          </a:solidFill>
                          <a:latin typeface="Times New Roman"/>
                        </a:rPr>
                        <a:t>Roll No </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4101001</a:t>
                      </a:r>
                    </a:p>
                  </a:txBody>
                  <a:tcPr>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71160">
                <a:tc>
                  <a:txBody>
                    <a:bodyPr/>
                    <a:lstStyle/>
                    <a:p>
                      <a:pPr>
                        <a:lnSpc>
                          <a:spcPct val="100000"/>
                        </a:lnSpc>
                      </a:pPr>
                      <a:r>
                        <a:rPr lang="en-IN" sz="1800" b="0" strike="noStrike" spc="-1">
                          <a:solidFill>
                            <a:srgbClr val="000000"/>
                          </a:solidFill>
                          <a:latin typeface="Times New Roman"/>
                        </a:rPr>
                        <a:t>Name of Student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IN" dirty="0" err="1" smtClean="0"/>
                        <a:t>Suraj</a:t>
                      </a:r>
                      <a:r>
                        <a:rPr lang="en-IN" dirty="0" smtClean="0"/>
                        <a:t> </a:t>
                      </a:r>
                      <a:r>
                        <a:rPr lang="en-IN" dirty="0" err="1" smtClean="0"/>
                        <a:t>Navnath</a:t>
                      </a:r>
                      <a:r>
                        <a:rPr lang="en-IN" dirty="0" smtClean="0"/>
                        <a:t> </a:t>
                      </a:r>
                      <a:r>
                        <a:rPr lang="en-IN" dirty="0" err="1" smtClean="0"/>
                        <a:t>Adsul</a:t>
                      </a:r>
                      <a:endParaRPr lang="en-IN"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Date of Birth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IN" dirty="0" smtClean="0"/>
                        <a:t>29/09/2000</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pPr>
                        <a:lnSpc>
                          <a:spcPct val="100000"/>
                        </a:lnSpc>
                      </a:pPr>
                      <a:r>
                        <a:rPr lang="en-IN" sz="1600" b="0" strike="noStrike" spc="-1">
                          <a:solidFill>
                            <a:srgbClr val="000000"/>
                          </a:solidFill>
                          <a:latin typeface="Times New Roman"/>
                        </a:rPr>
                        <a:t>Address   House No Bldg No</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Ekta</a:t>
                      </a:r>
                      <a:r>
                        <a:rPr lang="en-IN" dirty="0" smtClean="0"/>
                        <a:t> </a:t>
                      </a:r>
                      <a:r>
                        <a:rPr lang="en-IN" dirty="0" err="1" smtClean="0"/>
                        <a:t>nagar</a:t>
                      </a:r>
                      <a:endParaRPr lang="en-IN" dirty="0" smtClean="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 Lane, Appt,Society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Diksal</a:t>
                      </a:r>
                      <a:r>
                        <a:rPr lang="en-IN" dirty="0" smtClean="0"/>
                        <a:t> </a:t>
                      </a:r>
                      <a:r>
                        <a:rPr lang="en-IN" dirty="0" err="1" smtClean="0"/>
                        <a:t>kalamb</a:t>
                      </a:r>
                      <a:endParaRPr lang="en-IN" dirty="0" smtClean="0"/>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pPr>
                        <a:lnSpc>
                          <a:spcPct val="100000"/>
                        </a:lnSpc>
                      </a:pPr>
                      <a:r>
                        <a:rPr lang="en-IN" sz="1800" b="0" strike="noStrike" spc="-1">
                          <a:solidFill>
                            <a:srgbClr val="000000"/>
                          </a:solidFill>
                          <a:latin typeface="Times New Roman"/>
                        </a:rPr>
                        <a:t> City District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IN" dirty="0" err="1" smtClean="0"/>
                        <a:t>Osmanabad</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 Tal Dist State Pin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IN" dirty="0" err="1" smtClean="0"/>
                        <a:t>Kalamb</a:t>
                      </a:r>
                      <a:r>
                        <a:rPr lang="en-IN" dirty="0" smtClean="0"/>
                        <a:t>(413507)</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pPr>
                        <a:lnSpc>
                          <a:spcPct val="100000"/>
                        </a:lnSpc>
                      </a:pPr>
                      <a:r>
                        <a:rPr lang="en-IN" sz="1800" b="0" strike="noStrike" spc="-1">
                          <a:solidFill>
                            <a:srgbClr val="000000"/>
                          </a:solidFill>
                          <a:latin typeface="Times New Roman"/>
                        </a:rPr>
                        <a:t> Email id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surajadsul415@gmail.com</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4040">
                <a:tc>
                  <a:txBody>
                    <a:bodyPr/>
                    <a:lstStyle/>
                    <a:p>
                      <a:pPr>
                        <a:lnSpc>
                          <a:spcPct val="100000"/>
                        </a:lnSpc>
                      </a:pPr>
                      <a:r>
                        <a:rPr lang="en-IN" sz="1800" b="0" strike="noStrike" spc="-1">
                          <a:solidFill>
                            <a:srgbClr val="000000"/>
                          </a:solidFill>
                          <a:latin typeface="Times New Roman"/>
                        </a:rPr>
                        <a:t>  Mobile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IN" dirty="0" smtClean="0"/>
                        <a:t>7057633345</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bl>
          </a:graphicData>
        </a:graphic>
      </p:graphicFrame>
      <p:grpSp>
        <p:nvGrpSpPr>
          <p:cNvPr id="174" name="Group 6"/>
          <p:cNvGrpSpPr/>
          <p:nvPr/>
        </p:nvGrpSpPr>
        <p:grpSpPr>
          <a:xfrm>
            <a:off x="5911920" y="1131840"/>
            <a:ext cx="1238760" cy="1438920"/>
            <a:chOff x="5911920" y="1131840"/>
            <a:chExt cx="1238760" cy="1438920"/>
          </a:xfrm>
        </p:grpSpPr>
        <p:sp>
          <p:nvSpPr>
            <p:cNvPr id="175" name="CustomShape 7"/>
            <p:cNvSpPr/>
            <p:nvPr/>
          </p:nvSpPr>
          <p:spPr>
            <a:xfrm>
              <a:off x="5911920" y="1131840"/>
              <a:ext cx="1238760" cy="1438920"/>
            </a:xfrm>
            <a:prstGeom prst="rect">
              <a:avLst/>
            </a:prstGeom>
            <a:noFill/>
            <a:ln cap="rnd">
              <a:solidFill>
                <a:schemeClr val="tx1"/>
              </a:solidFill>
              <a:round/>
            </a:ln>
          </p:spPr>
          <p:style>
            <a:lnRef idx="2">
              <a:schemeClr val="accent1">
                <a:shade val="50000"/>
              </a:schemeClr>
            </a:lnRef>
            <a:fillRef idx="1">
              <a:schemeClr val="accent1"/>
            </a:fillRef>
            <a:effectRef idx="0">
              <a:schemeClr val="accent1"/>
            </a:effectRef>
            <a:fontRef idx="minor"/>
          </p:style>
        </p:sp>
        <p:sp>
          <p:nvSpPr>
            <p:cNvPr id="176" name="CustomShape 8"/>
            <p:cNvSpPr/>
            <p:nvPr/>
          </p:nvSpPr>
          <p:spPr>
            <a:xfrm>
              <a:off x="6063840" y="1489320"/>
              <a:ext cx="93492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1" strike="noStrike" spc="-1">
                  <a:solidFill>
                    <a:srgbClr val="000000"/>
                  </a:solidFill>
                  <a:latin typeface="Times New Roman"/>
                  <a:ea typeface="DejaVu Sans"/>
                </a:rPr>
                <a:t>Recent Photo 4.05cm ht</a:t>
              </a:r>
              <a:endParaRPr lang="en-IN" sz="14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500400" y="-137520"/>
            <a:ext cx="8228520" cy="87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200" b="0" strike="noStrike" spc="-1">
                <a:solidFill>
                  <a:srgbClr val="000000"/>
                </a:solidFill>
                <a:latin typeface="Times New Roman"/>
              </a:rPr>
              <a:t>Introduction of Group Member 2</a:t>
            </a:r>
            <a:endParaRPr lang="en-IN" sz="3200" b="0" strike="noStrike" spc="-1">
              <a:latin typeface="Arial"/>
            </a:endParaRPr>
          </a:p>
        </p:txBody>
      </p:sp>
      <p:pic>
        <p:nvPicPr>
          <p:cNvPr id="178" name="Picture 5" descr="C:\Users\pl-17\Pictures\sinhgad-logo.jpg"/>
          <p:cNvPicPr/>
          <p:nvPr/>
        </p:nvPicPr>
        <p:blipFill>
          <a:blip r:embed="rId2"/>
          <a:stretch/>
        </p:blipFill>
        <p:spPr>
          <a:xfrm>
            <a:off x="79200" y="34920"/>
            <a:ext cx="1565640" cy="1005480"/>
          </a:xfrm>
          <a:prstGeom prst="rect">
            <a:avLst/>
          </a:prstGeom>
          <a:ln>
            <a:noFill/>
          </a:ln>
        </p:spPr>
      </p:pic>
      <p:pic>
        <p:nvPicPr>
          <p:cNvPr id="179"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180" name="CustomShape 2"/>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9D4BC3A1-00E8-40E0-9C16-0A66C940D031}" type="datetime1">
              <a:rPr lang="en-IN" sz="1200" b="0" strike="noStrike" spc="-1">
                <a:solidFill>
                  <a:srgbClr val="8B8B8B"/>
                </a:solidFill>
                <a:latin typeface="Calibri"/>
              </a:rPr>
              <a:t>20-05-2022</a:t>
            </a:fld>
            <a:endParaRPr lang="en-IN" sz="1200" b="0" strike="noStrike" spc="-1">
              <a:latin typeface="Arial"/>
            </a:endParaRPr>
          </a:p>
        </p:txBody>
      </p:sp>
      <p:sp>
        <p:nvSpPr>
          <p:cNvPr id="181" name="CustomShape 3"/>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182" name="CustomShape 4"/>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AD0A3FB-ADDD-4ADB-8DE9-54B90F3BA8C3}" type="slidenum">
              <a:rPr lang="en-IN" sz="1200" b="0" strike="noStrike" spc="-1">
                <a:solidFill>
                  <a:srgbClr val="898989"/>
                </a:solidFill>
                <a:latin typeface="Calibri"/>
              </a:rPr>
              <a:t>6</a:t>
            </a:fld>
            <a:endParaRPr lang="en-IN" sz="1200" b="0" strike="noStrike" spc="-1">
              <a:latin typeface="Arial"/>
            </a:endParaRPr>
          </a:p>
        </p:txBody>
      </p:sp>
      <p:graphicFrame>
        <p:nvGraphicFramePr>
          <p:cNvPr id="183" name="Table 5"/>
          <p:cNvGraphicFramePr/>
          <p:nvPr>
            <p:extLst>
              <p:ext uri="{D42A27DB-BD31-4B8C-83A1-F6EECF244321}">
                <p14:modId xmlns:p14="http://schemas.microsoft.com/office/powerpoint/2010/main" val="2906189633"/>
              </p:ext>
            </p:extLst>
          </p:nvPr>
        </p:nvGraphicFramePr>
        <p:xfrm>
          <a:off x="1123920" y="2205000"/>
          <a:ext cx="6406920" cy="2971440"/>
        </p:xfrm>
        <a:graphic>
          <a:graphicData uri="http://schemas.openxmlformats.org/drawingml/2006/table">
            <a:tbl>
              <a:tblPr/>
              <a:tblGrid>
                <a:gridCol w="719280"/>
                <a:gridCol w="719640"/>
                <a:gridCol w="1511640"/>
                <a:gridCol w="1295640"/>
                <a:gridCol w="2160720"/>
              </a:tblGrid>
              <a:tr h="371160">
                <a:tc>
                  <a:txBody>
                    <a:bodyPr/>
                    <a:lstStyle/>
                    <a:p>
                      <a:pPr>
                        <a:lnSpc>
                          <a:spcPct val="100000"/>
                        </a:lnSpc>
                      </a:pPr>
                      <a:r>
                        <a:rPr lang="en-IN" sz="1800" b="1" strike="noStrike" spc="-1" dirty="0">
                          <a:solidFill>
                            <a:srgbClr val="FFFFFF"/>
                          </a:solidFill>
                          <a:latin typeface="Times New Roman"/>
                        </a:rPr>
                        <a:t>Class </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Sem</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Year of Adm</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 Marks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Remark</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1160">
                <a:tc>
                  <a:txBody>
                    <a:bodyPr/>
                    <a:lstStyle/>
                    <a:p>
                      <a:pPr>
                        <a:lnSpc>
                          <a:spcPct val="100000"/>
                        </a:lnSpc>
                      </a:pPr>
                      <a:r>
                        <a:rPr lang="en-IN" sz="1800" b="0" strike="noStrike" spc="-1">
                          <a:solidFill>
                            <a:srgbClr val="000000"/>
                          </a:solidFill>
                          <a:latin typeface="Times New Roman"/>
                        </a:rPr>
                        <a:t>F. E. </a:t>
                      </a:r>
                      <a:endParaRPr lang="en-IN" sz="1800" b="0" strike="noStrike" spc="-1">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a:t>
                      </a:r>
                      <a:endParaRPr lang="en-IN" sz="1800" b="0" strike="noStrike" spc="-1">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2018-2019</a:t>
                      </a:r>
                      <a:endParaRPr lang="en-IN" sz="1800" b="0" strike="noStrike" spc="-1" dirty="0">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81.66%</a:t>
                      </a:r>
                      <a:endParaRPr lang="en-IN" sz="1800" b="0" strike="noStrike" spc="-1">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71160">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II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80.96%</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S.  E.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2019-2020</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smtClean="0"/>
                        <a:t>75.59%</a:t>
                      </a:r>
                      <a:endParaRPr lang="en-US" dirty="0"/>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II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70.57%</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T. E.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2020-2021</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smtClean="0"/>
                        <a:t>74.88%</a:t>
                      </a:r>
                      <a:endParaRPr lang="en-US" dirty="0"/>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II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65.64%</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3320">
                <a:tc>
                  <a:txBody>
                    <a:bodyPr/>
                    <a:lstStyle/>
                    <a:p>
                      <a:pPr>
                        <a:lnSpc>
                          <a:spcPct val="100000"/>
                        </a:lnSpc>
                      </a:pPr>
                      <a:r>
                        <a:rPr lang="en-IN" sz="1800" b="0" strike="noStrike" spc="-1">
                          <a:solidFill>
                            <a:srgbClr val="000000"/>
                          </a:solidFill>
                          <a:latin typeface="Times New Roman"/>
                        </a:rPr>
                        <a:t>B. E.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bl>
          </a:graphicData>
        </a:graphic>
      </p:graphicFrame>
      <p:sp>
        <p:nvSpPr>
          <p:cNvPr id="184" name="CustomShape 6"/>
          <p:cNvSpPr/>
          <p:nvPr/>
        </p:nvSpPr>
        <p:spPr>
          <a:xfrm>
            <a:off x="1126800" y="1627200"/>
            <a:ext cx="288072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2000" b="1" strike="noStrike" spc="-1">
                <a:solidFill>
                  <a:srgbClr val="000000"/>
                </a:solidFill>
                <a:latin typeface="Times New Roman"/>
                <a:ea typeface="DejaVu Sans"/>
              </a:rPr>
              <a:t>Academic Track Record </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57200" y="-180720"/>
            <a:ext cx="8228520" cy="87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200" b="0" strike="noStrike" spc="-1">
                <a:solidFill>
                  <a:srgbClr val="000000"/>
                </a:solidFill>
                <a:latin typeface="Times New Roman"/>
              </a:rPr>
              <a:t>Introduction of Group Member 3</a:t>
            </a:r>
            <a:endParaRPr lang="en-IN" sz="3200" b="0" strike="noStrike" spc="-1">
              <a:latin typeface="Arial"/>
            </a:endParaRPr>
          </a:p>
        </p:txBody>
      </p:sp>
      <p:pic>
        <p:nvPicPr>
          <p:cNvPr id="186" name="Picture 5" descr="C:\Users\pl-17\Pictures\sinhgad-logo.jpg"/>
          <p:cNvPicPr/>
          <p:nvPr/>
        </p:nvPicPr>
        <p:blipFill>
          <a:blip r:embed="rId2"/>
          <a:stretch/>
        </p:blipFill>
        <p:spPr>
          <a:xfrm>
            <a:off x="79200" y="34920"/>
            <a:ext cx="1565640" cy="1005480"/>
          </a:xfrm>
          <a:prstGeom prst="rect">
            <a:avLst/>
          </a:prstGeom>
          <a:ln>
            <a:noFill/>
          </a:ln>
        </p:spPr>
      </p:pic>
      <p:pic>
        <p:nvPicPr>
          <p:cNvPr id="18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188" name="CustomShape 2"/>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83EEA064-2EC0-477D-9742-ADE9FD175F5C}" type="datetime1">
              <a:rPr lang="en-IN" sz="1200" b="0" strike="noStrike" spc="-1">
                <a:solidFill>
                  <a:srgbClr val="8B8B8B"/>
                </a:solidFill>
                <a:latin typeface="Calibri"/>
              </a:rPr>
              <a:t>20-05-2022</a:t>
            </a:fld>
            <a:endParaRPr lang="en-IN" sz="1200" b="0" strike="noStrike" spc="-1">
              <a:latin typeface="Arial"/>
            </a:endParaRPr>
          </a:p>
        </p:txBody>
      </p:sp>
      <p:sp>
        <p:nvSpPr>
          <p:cNvPr id="189" name="CustomShape 3"/>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190" name="CustomShape 4"/>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CAA4964-05C5-4268-BDE4-FF37DF180E52}" type="slidenum">
              <a:rPr lang="en-IN" sz="1200" b="0" strike="noStrike" spc="-1">
                <a:solidFill>
                  <a:srgbClr val="898989"/>
                </a:solidFill>
                <a:latin typeface="Calibri"/>
              </a:rPr>
              <a:t>7</a:t>
            </a:fld>
            <a:endParaRPr lang="en-IN" sz="1200" b="0" strike="noStrike" spc="-1">
              <a:latin typeface="Arial"/>
            </a:endParaRPr>
          </a:p>
        </p:txBody>
      </p:sp>
      <p:graphicFrame>
        <p:nvGraphicFramePr>
          <p:cNvPr id="191" name="Table 5"/>
          <p:cNvGraphicFramePr/>
          <p:nvPr>
            <p:extLst>
              <p:ext uri="{D42A27DB-BD31-4B8C-83A1-F6EECF244321}">
                <p14:modId xmlns:p14="http://schemas.microsoft.com/office/powerpoint/2010/main" val="2671958457"/>
              </p:ext>
            </p:extLst>
          </p:nvPr>
        </p:nvGraphicFramePr>
        <p:xfrm>
          <a:off x="1042920" y="2637000"/>
          <a:ext cx="7535520" cy="3714480"/>
        </p:xfrm>
        <a:graphic>
          <a:graphicData uri="http://schemas.openxmlformats.org/drawingml/2006/table">
            <a:tbl>
              <a:tblPr/>
              <a:tblGrid>
                <a:gridCol w="2664000"/>
                <a:gridCol w="4871520"/>
              </a:tblGrid>
              <a:tr h="371160">
                <a:tc gridSpan="2">
                  <a:txBody>
                    <a:bodyPr/>
                    <a:lstStyle/>
                    <a:p>
                      <a:pPr algn="ctr">
                        <a:lnSpc>
                          <a:spcPct val="100000"/>
                        </a:lnSpc>
                      </a:pPr>
                      <a:r>
                        <a:rPr lang="en-IN" sz="1800" b="1" strike="noStrike" spc="-1" dirty="0">
                          <a:solidFill>
                            <a:srgbClr val="FFFFFF"/>
                          </a:solidFill>
                          <a:latin typeface="Times New Roman"/>
                        </a:rPr>
                        <a:t>Bio – Data : Personal Information </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marL="90000" marR="90000">
                    <a:solidFill>
                      <a:srgbClr val="729FCF"/>
                    </a:solidFill>
                  </a:tcPr>
                </a:tc>
              </a:tr>
              <a:tr h="371160">
                <a:tc>
                  <a:txBody>
                    <a:bodyPr/>
                    <a:lstStyle/>
                    <a:p>
                      <a:pPr>
                        <a:lnSpc>
                          <a:spcPct val="100000"/>
                        </a:lnSpc>
                      </a:pPr>
                      <a:r>
                        <a:rPr lang="en-IN" sz="1800" b="0" strike="noStrike" spc="-1">
                          <a:solidFill>
                            <a:srgbClr val="000000"/>
                          </a:solidFill>
                          <a:latin typeface="Times New Roman"/>
                        </a:rPr>
                        <a:t>Roll No </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r>
                        <a:rPr lang="en-IN" dirty="0" smtClean="0"/>
                        <a:t>4101056</a:t>
                      </a:r>
                      <a:endParaRPr lang="en-US" dirty="0"/>
                    </a:p>
                  </a:txBody>
                  <a:tcPr>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71160">
                <a:tc>
                  <a:txBody>
                    <a:bodyPr/>
                    <a:lstStyle/>
                    <a:p>
                      <a:pPr>
                        <a:lnSpc>
                          <a:spcPct val="100000"/>
                        </a:lnSpc>
                      </a:pPr>
                      <a:r>
                        <a:rPr lang="en-IN" sz="1800" b="0" strike="noStrike" spc="-1">
                          <a:solidFill>
                            <a:srgbClr val="000000"/>
                          </a:solidFill>
                          <a:latin typeface="Times New Roman"/>
                        </a:rPr>
                        <a:t>Name of Student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Saurabh</a:t>
                      </a:r>
                      <a:r>
                        <a:rPr lang="en-IN" dirty="0" smtClean="0"/>
                        <a:t> </a:t>
                      </a:r>
                      <a:r>
                        <a:rPr lang="en-IN" dirty="0" err="1" smtClean="0"/>
                        <a:t>Pradip</a:t>
                      </a:r>
                      <a:r>
                        <a:rPr lang="en-IN" dirty="0" smtClean="0"/>
                        <a:t> </a:t>
                      </a:r>
                      <a:r>
                        <a:rPr lang="en-IN" dirty="0" err="1" smtClean="0"/>
                        <a:t>Wankhede</a:t>
                      </a:r>
                      <a:endParaRPr lang="en-IN"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Date of Birth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IN" dirty="0" smtClean="0"/>
                        <a:t>05/05/1998</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pPr>
                        <a:lnSpc>
                          <a:spcPct val="100000"/>
                        </a:lnSpc>
                      </a:pPr>
                      <a:r>
                        <a:rPr lang="en-IN" sz="1600" b="0" strike="noStrike" spc="-1">
                          <a:solidFill>
                            <a:srgbClr val="000000"/>
                          </a:solidFill>
                          <a:latin typeface="Times New Roman"/>
                        </a:rPr>
                        <a:t>Address   House No Bldg No</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Maratha </a:t>
                      </a:r>
                      <a:r>
                        <a:rPr lang="en-IN" dirty="0" err="1" smtClean="0"/>
                        <a:t>nagar</a:t>
                      </a:r>
                      <a:endParaRPr lang="en-IN" dirty="0" smtClean="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 Lane, Appt,Society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IN" dirty="0" err="1" smtClean="0"/>
                        <a:t>akola</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pPr>
                        <a:lnSpc>
                          <a:spcPct val="100000"/>
                        </a:lnSpc>
                      </a:pPr>
                      <a:r>
                        <a:rPr lang="en-IN" sz="1800" b="0" strike="noStrike" spc="-1">
                          <a:solidFill>
                            <a:srgbClr val="000000"/>
                          </a:solidFill>
                          <a:latin typeface="Times New Roman"/>
                        </a:rPr>
                        <a:t> City District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IN" dirty="0" err="1" smtClean="0"/>
                        <a:t>akola</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 Tal Dist State Pin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Akola Maharashtra (444001</a:t>
                      </a:r>
                      <a:r>
                        <a:rPr lang="en-US" dirty="0" smtClean="0"/>
                        <a:t>)</a:t>
                      </a:r>
                      <a:endParaRPr lang="en-IN" dirty="0" smtClean="0"/>
                    </a:p>
                  </a:txBody>
                  <a:tcPr>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pPr>
                        <a:lnSpc>
                          <a:spcPct val="100000"/>
                        </a:lnSpc>
                      </a:pPr>
                      <a:r>
                        <a:rPr lang="en-IN" sz="1800" b="0" strike="noStrike" spc="-1">
                          <a:solidFill>
                            <a:srgbClr val="000000"/>
                          </a:solidFill>
                          <a:latin typeface="Times New Roman"/>
                        </a:rPr>
                        <a:t> Email id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IN" dirty="0" smtClean="0"/>
                        <a:t>saurabhwankhede171@gmail.com</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4040">
                <a:tc>
                  <a:txBody>
                    <a:bodyPr/>
                    <a:lstStyle/>
                    <a:p>
                      <a:pPr>
                        <a:lnSpc>
                          <a:spcPct val="100000"/>
                        </a:lnSpc>
                      </a:pPr>
                      <a:r>
                        <a:rPr lang="en-IN" sz="1800" b="0" strike="noStrike" spc="-1">
                          <a:solidFill>
                            <a:srgbClr val="000000"/>
                          </a:solidFill>
                          <a:latin typeface="Times New Roman"/>
                        </a:rPr>
                        <a:t>  Mobile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r>
                        <a:rPr lang="en-IN" dirty="0" smtClean="0"/>
                        <a:t>8668482175</a:t>
                      </a:r>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bl>
          </a:graphicData>
        </a:graphic>
      </p:graphicFrame>
      <p:grpSp>
        <p:nvGrpSpPr>
          <p:cNvPr id="192" name="Group 6"/>
          <p:cNvGrpSpPr/>
          <p:nvPr/>
        </p:nvGrpSpPr>
        <p:grpSpPr>
          <a:xfrm>
            <a:off x="5911920" y="1131840"/>
            <a:ext cx="1238760" cy="1438920"/>
            <a:chOff x="5911920" y="1131840"/>
            <a:chExt cx="1238760" cy="1438920"/>
          </a:xfrm>
        </p:grpSpPr>
        <p:sp>
          <p:nvSpPr>
            <p:cNvPr id="193" name="CustomShape 7"/>
            <p:cNvSpPr/>
            <p:nvPr/>
          </p:nvSpPr>
          <p:spPr>
            <a:xfrm>
              <a:off x="5911920" y="1131840"/>
              <a:ext cx="1238760" cy="1438920"/>
            </a:xfrm>
            <a:prstGeom prst="rect">
              <a:avLst/>
            </a:prstGeom>
            <a:noFill/>
            <a:ln cap="rnd">
              <a:solidFill>
                <a:schemeClr val="tx1"/>
              </a:solidFill>
              <a:round/>
            </a:ln>
          </p:spPr>
          <p:style>
            <a:lnRef idx="2">
              <a:schemeClr val="accent1">
                <a:shade val="50000"/>
              </a:schemeClr>
            </a:lnRef>
            <a:fillRef idx="1">
              <a:schemeClr val="accent1"/>
            </a:fillRef>
            <a:effectRef idx="0">
              <a:schemeClr val="accent1"/>
            </a:effectRef>
            <a:fontRef idx="minor"/>
          </p:style>
        </p:sp>
        <p:sp>
          <p:nvSpPr>
            <p:cNvPr id="194" name="CustomShape 8"/>
            <p:cNvSpPr/>
            <p:nvPr/>
          </p:nvSpPr>
          <p:spPr>
            <a:xfrm>
              <a:off x="6063840" y="1489320"/>
              <a:ext cx="93492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1" strike="noStrike" spc="-1">
                  <a:solidFill>
                    <a:srgbClr val="000000"/>
                  </a:solidFill>
                  <a:latin typeface="Times New Roman"/>
                  <a:ea typeface="DejaVu Sans"/>
                </a:rPr>
                <a:t>Recent Photo 4.05cm ht</a:t>
              </a:r>
              <a:endParaRPr lang="en-IN" sz="14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500400" y="-209520"/>
            <a:ext cx="8228520" cy="124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200" b="0" strike="noStrike" spc="-1" dirty="0">
                <a:solidFill>
                  <a:srgbClr val="000000"/>
                </a:solidFill>
                <a:latin typeface="Times New Roman"/>
              </a:rPr>
              <a:t>Introduction of Group Member 3</a:t>
            </a:r>
            <a:endParaRPr lang="en-IN" sz="3200" b="0" strike="noStrike" spc="-1" dirty="0">
              <a:latin typeface="Arial"/>
            </a:endParaRPr>
          </a:p>
        </p:txBody>
      </p:sp>
      <p:pic>
        <p:nvPicPr>
          <p:cNvPr id="196" name="Picture 5" descr="C:\Users\pl-17\Pictures\sinhgad-logo.jpg"/>
          <p:cNvPicPr/>
          <p:nvPr/>
        </p:nvPicPr>
        <p:blipFill>
          <a:blip r:embed="rId2"/>
          <a:stretch/>
        </p:blipFill>
        <p:spPr>
          <a:xfrm>
            <a:off x="79200" y="34920"/>
            <a:ext cx="1565640" cy="1005480"/>
          </a:xfrm>
          <a:prstGeom prst="rect">
            <a:avLst/>
          </a:prstGeom>
          <a:ln>
            <a:noFill/>
          </a:ln>
        </p:spPr>
      </p:pic>
      <p:pic>
        <p:nvPicPr>
          <p:cNvPr id="19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
        <p:nvSpPr>
          <p:cNvPr id="198" name="CustomShape 2"/>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910C19A3-D268-49E0-8035-F3AF09DC6049}" type="datetime1">
              <a:rPr lang="en-IN" sz="1200" b="0" strike="noStrike" spc="-1">
                <a:solidFill>
                  <a:srgbClr val="8B8B8B"/>
                </a:solidFill>
                <a:latin typeface="Calibri"/>
              </a:rPr>
              <a:t>20-05-2022</a:t>
            </a:fld>
            <a:endParaRPr lang="en-IN" sz="1200" b="0" strike="noStrike" spc="-1">
              <a:latin typeface="Arial"/>
            </a:endParaRPr>
          </a:p>
        </p:txBody>
      </p:sp>
      <p:sp>
        <p:nvSpPr>
          <p:cNvPr id="199" name="CustomShape 3"/>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00" name="CustomShape 4"/>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9C92A81-E3F5-46A2-8BDB-F4AC43248C6E}" type="slidenum">
              <a:rPr lang="en-IN" sz="1200" b="0" strike="noStrike" spc="-1">
                <a:solidFill>
                  <a:srgbClr val="898989"/>
                </a:solidFill>
                <a:latin typeface="Calibri"/>
              </a:rPr>
              <a:t>8</a:t>
            </a:fld>
            <a:endParaRPr lang="en-IN" sz="1200" b="0" strike="noStrike" spc="-1">
              <a:latin typeface="Arial"/>
            </a:endParaRPr>
          </a:p>
        </p:txBody>
      </p:sp>
      <p:graphicFrame>
        <p:nvGraphicFramePr>
          <p:cNvPr id="201" name="Table 5"/>
          <p:cNvGraphicFramePr/>
          <p:nvPr>
            <p:extLst>
              <p:ext uri="{D42A27DB-BD31-4B8C-83A1-F6EECF244321}">
                <p14:modId xmlns:p14="http://schemas.microsoft.com/office/powerpoint/2010/main" val="1465673003"/>
              </p:ext>
            </p:extLst>
          </p:nvPr>
        </p:nvGraphicFramePr>
        <p:xfrm>
          <a:off x="1123920" y="2205000"/>
          <a:ext cx="6406920" cy="2971440"/>
        </p:xfrm>
        <a:graphic>
          <a:graphicData uri="http://schemas.openxmlformats.org/drawingml/2006/table">
            <a:tbl>
              <a:tblPr/>
              <a:tblGrid>
                <a:gridCol w="719280"/>
                <a:gridCol w="719640"/>
                <a:gridCol w="1511640"/>
                <a:gridCol w="1295640"/>
                <a:gridCol w="2160720"/>
              </a:tblGrid>
              <a:tr h="371160">
                <a:tc>
                  <a:txBody>
                    <a:bodyPr/>
                    <a:lstStyle/>
                    <a:p>
                      <a:pPr>
                        <a:lnSpc>
                          <a:spcPct val="100000"/>
                        </a:lnSpc>
                      </a:pPr>
                      <a:r>
                        <a:rPr lang="en-IN" sz="1800" b="1" strike="noStrike" spc="-1" dirty="0">
                          <a:solidFill>
                            <a:srgbClr val="FFFFFF"/>
                          </a:solidFill>
                          <a:latin typeface="Times New Roman"/>
                        </a:rPr>
                        <a:t>Class </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Sem</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Year of Adm</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 Marks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rPr>
                        <a:t>Remark</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1160">
                <a:tc>
                  <a:txBody>
                    <a:bodyPr/>
                    <a:lstStyle/>
                    <a:p>
                      <a:pPr>
                        <a:lnSpc>
                          <a:spcPct val="100000"/>
                        </a:lnSpc>
                      </a:pPr>
                      <a:r>
                        <a:rPr lang="en-IN" sz="1800" b="0" strike="noStrike" spc="-1">
                          <a:solidFill>
                            <a:srgbClr val="000000"/>
                          </a:solidFill>
                          <a:latin typeface="Times New Roman"/>
                        </a:rPr>
                        <a:t>F. E. </a:t>
                      </a:r>
                      <a:endParaRPr lang="en-IN" sz="1800" b="0" strike="noStrike" spc="-1">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a:t>
                      </a:r>
                      <a:endParaRPr lang="en-IN" sz="1800" b="0" strike="noStrike" spc="-1">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2018-2019</a:t>
                      </a:r>
                      <a:endParaRPr lang="en-IN" sz="1800" b="0" strike="noStrike" spc="-1" dirty="0">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81.66%</a:t>
                      </a:r>
                      <a:endParaRPr lang="en-IN" sz="1800" b="0" strike="noStrike" spc="-1">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71160">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II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80.96%</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S.  E.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2019-2020</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smtClean="0"/>
                        <a:t>65.35%</a:t>
                      </a:r>
                      <a:endParaRPr lang="en-US" dirty="0"/>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II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70.57%</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1160">
                <a:tc>
                  <a:txBody>
                    <a:bodyPr/>
                    <a:lstStyle/>
                    <a:p>
                      <a:pPr>
                        <a:lnSpc>
                          <a:spcPct val="100000"/>
                        </a:lnSpc>
                      </a:pPr>
                      <a:r>
                        <a:rPr lang="en-IN" sz="1800" b="0" strike="noStrike" spc="-1">
                          <a:solidFill>
                            <a:srgbClr val="000000"/>
                          </a:solidFill>
                          <a:latin typeface="Times New Roman"/>
                        </a:rPr>
                        <a:t>T. E.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dirty="0" smtClean="0">
                          <a:solidFill>
                            <a:srgbClr val="000000"/>
                          </a:solidFill>
                          <a:latin typeface="Times New Roman"/>
                        </a:rPr>
                        <a:t>2020-2021</a:t>
                      </a:r>
                      <a:endParaRPr lang="en-IN" sz="1800" b="0" strike="noStrike" spc="-1" dirty="0">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r>
                        <a:rPr lang="en-US" dirty="0" smtClean="0"/>
                        <a:t>72.55%</a:t>
                      </a:r>
                      <a:endParaRPr lang="en-US" dirty="0"/>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71160">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II</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pPr>
                        <a:lnSpc>
                          <a:spcPct val="100000"/>
                        </a:lnSpc>
                      </a:pPr>
                      <a:r>
                        <a:rPr lang="en-IN" sz="1800" b="0" strike="noStrike" spc="-1">
                          <a:solidFill>
                            <a:srgbClr val="000000"/>
                          </a:solidFill>
                          <a:latin typeface="Times New Roman"/>
                        </a:rPr>
                        <a:t>65.64%</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73320">
                <a:tc>
                  <a:txBody>
                    <a:bodyPr/>
                    <a:lstStyle/>
                    <a:p>
                      <a:pPr>
                        <a:lnSpc>
                          <a:spcPct val="100000"/>
                        </a:lnSpc>
                      </a:pPr>
                      <a:r>
                        <a:rPr lang="en-IN" sz="1800" b="0" strike="noStrike" spc="-1">
                          <a:solidFill>
                            <a:srgbClr val="000000"/>
                          </a:solidFill>
                          <a:latin typeface="Times New Roman"/>
                        </a:rPr>
                        <a:t>B. E.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pPr>
                        <a:lnSpc>
                          <a:spcPct val="100000"/>
                        </a:lnSpc>
                      </a:pPr>
                      <a:r>
                        <a:rPr lang="en-IN" sz="1800" b="0" strike="noStrike" spc="-1">
                          <a:solidFill>
                            <a:srgbClr val="000000"/>
                          </a:solidFill>
                          <a:latin typeface="Times New Roman"/>
                        </a:rPr>
                        <a:t>I </a:t>
                      </a:r>
                      <a:endParaRPr lang="en-IN" sz="1800" b="0" strike="noStrike" spc="-1">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bl>
          </a:graphicData>
        </a:graphic>
      </p:graphicFrame>
      <p:sp>
        <p:nvSpPr>
          <p:cNvPr id="202" name="CustomShape 6"/>
          <p:cNvSpPr/>
          <p:nvPr/>
        </p:nvSpPr>
        <p:spPr>
          <a:xfrm>
            <a:off x="1126800" y="1627200"/>
            <a:ext cx="288072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2000" b="1" strike="noStrike" spc="-1">
                <a:solidFill>
                  <a:srgbClr val="000000"/>
                </a:solidFill>
                <a:latin typeface="Times New Roman"/>
                <a:ea typeface="DejaVu Sans"/>
              </a:rPr>
              <a:t>Academic Track Record </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57200" y="-27360"/>
            <a:ext cx="8228520" cy="5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400" b="0" strike="noStrike" spc="-1">
                <a:solidFill>
                  <a:srgbClr val="000000"/>
                </a:solidFill>
                <a:latin typeface="Times New Roman"/>
              </a:rPr>
              <a:t>Introduction</a:t>
            </a:r>
            <a:endParaRPr lang="en-IN" sz="3400" b="0" strike="noStrike" spc="-1">
              <a:latin typeface="Arial"/>
            </a:endParaRPr>
          </a:p>
        </p:txBody>
      </p:sp>
      <p:sp>
        <p:nvSpPr>
          <p:cNvPr id="222" name="CustomShape 2"/>
          <p:cNvSpPr/>
          <p:nvPr/>
        </p:nvSpPr>
        <p:spPr>
          <a:xfrm>
            <a:off x="457200" y="1268280"/>
            <a:ext cx="822852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641"/>
              </a:spcBef>
              <a:buClr>
                <a:srgbClr val="000000"/>
              </a:buClr>
              <a:buFont typeface="Wingdings" pitchFamily="2" charset="2"/>
              <a:buChar char="q"/>
            </a:pPr>
            <a:r>
              <a:rPr lang="en-IN" sz="1600" b="0" strike="noStrike" spc="-1" dirty="0">
                <a:solidFill>
                  <a:srgbClr val="000000"/>
                </a:solidFill>
                <a:highlight>
                  <a:srgbClr val="FFFFFF"/>
                </a:highlight>
                <a:latin typeface="Calibri"/>
                <a:ea typeface="DejaVu Sans"/>
              </a:rPr>
              <a:t>Sign Language Recognition is one of the popular topics of research in the emerging trend. Sign Language Recognition projects help to fill the communication gap between the specially-abled (deaf-mute) people and the normal people. </a:t>
            </a:r>
            <a:endParaRPr lang="en-IN" sz="1600" b="0" strike="noStrike" spc="-1" dirty="0">
              <a:latin typeface="Arial"/>
            </a:endParaRPr>
          </a:p>
          <a:p>
            <a:pPr marL="343080" indent="-342000">
              <a:lnSpc>
                <a:spcPct val="100000"/>
              </a:lnSpc>
              <a:spcBef>
                <a:spcPts val="641"/>
              </a:spcBef>
              <a:buClr>
                <a:srgbClr val="000000"/>
              </a:buClr>
              <a:buFont typeface="Wingdings" pitchFamily="2" charset="2"/>
              <a:buChar char="q"/>
            </a:pPr>
            <a:r>
              <a:rPr lang="en-IN" sz="1600" b="0" strike="noStrike" spc="-1" dirty="0">
                <a:solidFill>
                  <a:srgbClr val="000000"/>
                </a:solidFill>
                <a:highlight>
                  <a:srgbClr val="FFFFFF"/>
                </a:highlight>
                <a:latin typeface="Calibri"/>
                <a:ea typeface="DejaVu Sans"/>
              </a:rPr>
              <a:t>Usually, deaf-mute people feel difficult to express their feelings to others as the normal feel tough to understand their gesture language. Hence, the opportunities for the deaf-mute people are low. </a:t>
            </a:r>
            <a:endParaRPr lang="en-IN" sz="1600" b="0" strike="noStrike" spc="-1" dirty="0">
              <a:latin typeface="Arial"/>
            </a:endParaRPr>
          </a:p>
          <a:p>
            <a:pPr marL="343080" indent="-342000">
              <a:lnSpc>
                <a:spcPct val="100000"/>
              </a:lnSpc>
              <a:spcBef>
                <a:spcPts val="641"/>
              </a:spcBef>
              <a:buClr>
                <a:srgbClr val="000000"/>
              </a:buClr>
              <a:buFont typeface="Wingdings" pitchFamily="2" charset="2"/>
              <a:buChar char="q"/>
            </a:pPr>
            <a:r>
              <a:rPr lang="en-IN" sz="1600" b="0" strike="noStrike" spc="-1" dirty="0">
                <a:solidFill>
                  <a:srgbClr val="000000"/>
                </a:solidFill>
                <a:highlight>
                  <a:srgbClr val="FFFFFF"/>
                </a:highlight>
                <a:latin typeface="Calibri"/>
                <a:ea typeface="DejaVu Sans"/>
              </a:rPr>
              <a:t>This can be avoided by creating a platform that can communicate between the </a:t>
            </a:r>
            <a:r>
              <a:rPr lang="en-IN" sz="1600" b="0" strike="noStrike" spc="-1" dirty="0" err="1">
                <a:solidFill>
                  <a:srgbClr val="000000"/>
                </a:solidFill>
                <a:highlight>
                  <a:srgbClr val="FFFFFF"/>
                </a:highlight>
                <a:latin typeface="Calibri"/>
                <a:ea typeface="DejaVu Sans"/>
              </a:rPr>
              <a:t>deafmute</a:t>
            </a:r>
            <a:r>
              <a:rPr lang="en-IN" sz="1600" b="0" strike="noStrike" spc="-1" dirty="0">
                <a:solidFill>
                  <a:srgbClr val="000000"/>
                </a:solidFill>
                <a:highlight>
                  <a:srgbClr val="FFFFFF"/>
                </a:highlight>
                <a:latin typeface="Calibri"/>
                <a:ea typeface="DejaVu Sans"/>
              </a:rPr>
              <a:t> people and normal people by recognising the specially-abled people gesture and converting it to text/voice and vice versa. Hence, in this paper we aim to initialise this long term project by successfully completing until formation of words through the letters recognised out of the gestures of deaf-mute people. We were also successful in recognising certain words that have their own gestures. </a:t>
            </a:r>
            <a:endParaRPr lang="en-IN" sz="1600" b="0" strike="noStrike" spc="-1" dirty="0">
              <a:latin typeface="Arial"/>
            </a:endParaRPr>
          </a:p>
          <a:p>
            <a:pPr marL="343080" indent="-342000">
              <a:lnSpc>
                <a:spcPct val="100000"/>
              </a:lnSpc>
              <a:spcBef>
                <a:spcPts val="641"/>
              </a:spcBef>
              <a:buClr>
                <a:srgbClr val="000000"/>
              </a:buClr>
              <a:buFont typeface="Wingdings" pitchFamily="2" charset="2"/>
              <a:buChar char="q"/>
            </a:pPr>
            <a:r>
              <a:rPr lang="en-IN" sz="1600" b="0" strike="noStrike" spc="-1" dirty="0">
                <a:solidFill>
                  <a:srgbClr val="000000"/>
                </a:solidFill>
                <a:highlight>
                  <a:srgbClr val="FFFFFF"/>
                </a:highlight>
                <a:latin typeface="Calibri"/>
                <a:ea typeface="DejaVu Sans"/>
              </a:rPr>
              <a:t>This proves to be a one big successful step for creation of the Sign Language Recognition platform. To make it effective economically and qualitatively, we have used simple technologies such as Python, </a:t>
            </a:r>
            <a:r>
              <a:rPr lang="en-IN" sz="1600" b="0" strike="noStrike" spc="-1" dirty="0" err="1">
                <a:solidFill>
                  <a:srgbClr val="000000"/>
                </a:solidFill>
                <a:highlight>
                  <a:srgbClr val="FFFFFF"/>
                </a:highlight>
                <a:latin typeface="Calibri"/>
                <a:ea typeface="DejaVu Sans"/>
              </a:rPr>
              <a:t>Tensorflow</a:t>
            </a:r>
            <a:r>
              <a:rPr lang="en-IN" sz="1600" b="0" strike="noStrike" spc="-1" dirty="0">
                <a:solidFill>
                  <a:srgbClr val="000000"/>
                </a:solidFill>
                <a:highlight>
                  <a:srgbClr val="FFFFFF"/>
                </a:highlight>
                <a:latin typeface="Calibri"/>
                <a:ea typeface="DejaVu Sans"/>
              </a:rPr>
              <a:t>, </a:t>
            </a:r>
            <a:r>
              <a:rPr lang="en-IN" sz="1600" b="0" strike="noStrike" spc="-1" dirty="0" err="1">
                <a:solidFill>
                  <a:srgbClr val="000000"/>
                </a:solidFill>
                <a:highlight>
                  <a:srgbClr val="FFFFFF"/>
                </a:highlight>
                <a:latin typeface="Calibri"/>
                <a:ea typeface="DejaVu Sans"/>
              </a:rPr>
              <a:t>Keras</a:t>
            </a:r>
            <a:r>
              <a:rPr lang="en-IN" sz="1600" b="0" strike="noStrike" spc="-1" dirty="0">
                <a:solidFill>
                  <a:srgbClr val="000000"/>
                </a:solidFill>
                <a:highlight>
                  <a:srgbClr val="FFFFFF"/>
                </a:highlight>
                <a:latin typeface="Calibri"/>
                <a:ea typeface="DejaVu Sans"/>
              </a:rPr>
              <a:t> and </a:t>
            </a:r>
            <a:r>
              <a:rPr lang="en-IN" sz="1600" b="0" strike="noStrike" spc="-1" dirty="0" err="1">
                <a:solidFill>
                  <a:srgbClr val="000000"/>
                </a:solidFill>
                <a:highlight>
                  <a:srgbClr val="FFFFFF"/>
                </a:highlight>
                <a:latin typeface="Calibri"/>
                <a:ea typeface="DejaVu Sans"/>
              </a:rPr>
              <a:t>OpenCV</a:t>
            </a:r>
            <a:r>
              <a:rPr lang="en-IN" sz="1600" b="0" strike="noStrike" spc="-1" dirty="0">
                <a:solidFill>
                  <a:srgbClr val="000000"/>
                </a:solidFill>
                <a:highlight>
                  <a:srgbClr val="FFFFFF"/>
                </a:highlight>
                <a:latin typeface="Calibri"/>
                <a:ea typeface="DejaVu Sans"/>
              </a:rPr>
              <a:t> that are available easily. </a:t>
            </a:r>
            <a:endParaRPr lang="en-IN" sz="1600" b="0" strike="noStrike" spc="-1" dirty="0">
              <a:latin typeface="Arial"/>
            </a:endParaRPr>
          </a:p>
        </p:txBody>
      </p:sp>
      <p:sp>
        <p:nvSpPr>
          <p:cNvPr id="223" name="CustomShape 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852DD9D5-3792-4964-8E2E-653DE69E6B0C}" type="datetime1">
              <a:rPr lang="en-IN" sz="1200" b="0" strike="noStrike" spc="-1">
                <a:solidFill>
                  <a:srgbClr val="8B8B8B"/>
                </a:solidFill>
                <a:latin typeface="Calibri"/>
              </a:rPr>
              <a:t>20-05-2022</a:t>
            </a:fld>
            <a:endParaRPr lang="en-IN" sz="1200" b="0" strike="noStrike" spc="-1">
              <a:latin typeface="Arial"/>
            </a:endParaRPr>
          </a:p>
        </p:txBody>
      </p:sp>
      <p:sp>
        <p:nvSpPr>
          <p:cNvPr id="224" name="CustomShape 4"/>
          <p:cNvSpPr/>
          <p:nvPr/>
        </p:nvSpPr>
        <p:spPr>
          <a:xfrm>
            <a:off x="3124080" y="6356520"/>
            <a:ext cx="28944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dirty="0" smtClean="0">
                <a:solidFill>
                  <a:schemeClr val="bg1">
                    <a:lumMod val="65000"/>
                  </a:schemeClr>
                </a:solidFill>
                <a:latin typeface="Times New Roman"/>
              </a:rPr>
              <a:t>Sign Language Recognition Using Python and </a:t>
            </a:r>
            <a:r>
              <a:rPr lang="en-IN" sz="1200" b="0" strike="noStrike" spc="-1" dirty="0" err="1" smtClean="0">
                <a:solidFill>
                  <a:schemeClr val="bg1">
                    <a:lumMod val="65000"/>
                  </a:schemeClr>
                </a:solidFill>
                <a:latin typeface="Times New Roman"/>
              </a:rPr>
              <a:t>OpenCV</a:t>
            </a:r>
            <a:endParaRPr lang="en-IN" sz="1200" b="0" strike="noStrike" spc="-1" dirty="0">
              <a:solidFill>
                <a:schemeClr val="bg1">
                  <a:lumMod val="65000"/>
                </a:schemeClr>
              </a:solidFill>
              <a:latin typeface="Arial"/>
            </a:endParaRPr>
          </a:p>
        </p:txBody>
      </p:sp>
      <p:sp>
        <p:nvSpPr>
          <p:cNvPr id="225" name="CustomShape 5"/>
          <p:cNvSpPr/>
          <p:nvPr/>
        </p:nvSpPr>
        <p:spPr>
          <a:xfrm>
            <a:off x="655308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4171666-FA0A-4EF0-A400-D7B73D65D406}" type="slidenum">
              <a:rPr lang="en-IN" sz="1200" b="0" strike="noStrike" spc="-1">
                <a:solidFill>
                  <a:srgbClr val="898989"/>
                </a:solidFill>
                <a:latin typeface="Calibri"/>
              </a:rPr>
              <a:t>9</a:t>
            </a:fld>
            <a:endParaRPr lang="en-IN" sz="1200" b="0" strike="noStrike" spc="-1">
              <a:latin typeface="Arial"/>
            </a:endParaRPr>
          </a:p>
        </p:txBody>
      </p:sp>
      <p:pic>
        <p:nvPicPr>
          <p:cNvPr id="226" name="Picture 5" descr="C:\Users\pl-17\Pictures\sinhgad-logo.jpg"/>
          <p:cNvPicPr/>
          <p:nvPr/>
        </p:nvPicPr>
        <p:blipFill>
          <a:blip r:embed="rId2"/>
          <a:stretch/>
        </p:blipFill>
        <p:spPr>
          <a:xfrm>
            <a:off x="79200" y="34920"/>
            <a:ext cx="1565640" cy="1005480"/>
          </a:xfrm>
          <a:prstGeom prst="rect">
            <a:avLst/>
          </a:prstGeom>
          <a:ln>
            <a:noFill/>
          </a:ln>
        </p:spPr>
      </p:pic>
      <p:pic>
        <p:nvPicPr>
          <p:cNvPr id="227" name="Picture 6" descr="C:\Users\pl-17\Pictures\download.jpg"/>
          <p:cNvPicPr/>
          <p:nvPr/>
        </p:nvPicPr>
        <p:blipFill>
          <a:blip r:embed="rId3"/>
          <a:srcRect l="22068" t="17429" r="23405" b="11479"/>
          <a:stretch/>
        </p:blipFill>
        <p:spPr>
          <a:xfrm>
            <a:off x="7527960" y="34920"/>
            <a:ext cx="1614960" cy="1095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5471</TotalTime>
  <Words>2804</Words>
  <Application>Microsoft Office PowerPoint</Application>
  <PresentationFormat>On-screen Show (4:3)</PresentationFormat>
  <Paragraphs>494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Sachin-SCOE</dc:creator>
  <cp:lastModifiedBy>SAI</cp:lastModifiedBy>
  <cp:revision>395</cp:revision>
  <dcterms:created xsi:type="dcterms:W3CDTF">2011-03-24T13:48:34Z</dcterms:created>
  <dcterms:modified xsi:type="dcterms:W3CDTF">2022-05-20T04:22:04Z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