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p:cViewPr varScale="1">
        <p:scale>
          <a:sx n="69" d="100"/>
          <a:sy n="69" d="100"/>
        </p:scale>
        <p:origin x="-14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FCBE319-48E6-4435-B645-670AE34953B7}" type="datetimeFigureOut">
              <a:rPr lang="en-US" smtClean="0"/>
              <a:t>02/01/2019</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9332021-2B9B-448D-A722-39816CE604A6}"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CBE319-48E6-4435-B645-670AE34953B7}" type="datetimeFigureOut">
              <a:rPr lang="en-US" smtClean="0"/>
              <a:t>02/01/2019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32021-2B9B-448D-A722-39816CE604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CBE319-48E6-4435-B645-670AE34953B7}" type="datetimeFigureOut">
              <a:rPr lang="en-US" smtClean="0"/>
              <a:t>02/01/2019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32021-2B9B-448D-A722-39816CE604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CBE319-48E6-4435-B645-670AE34953B7}" type="datetimeFigureOut">
              <a:rPr lang="en-US" smtClean="0"/>
              <a:t>02/01/2019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32021-2B9B-448D-A722-39816CE604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CBE319-48E6-4435-B645-670AE34953B7}" type="datetimeFigureOut">
              <a:rPr lang="en-US" smtClean="0"/>
              <a:t>02/01/2019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32021-2B9B-448D-A722-39816CE604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FCBE319-48E6-4435-B645-670AE34953B7}" type="datetimeFigureOut">
              <a:rPr lang="en-US" smtClean="0"/>
              <a:t>02/01/2019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32021-2B9B-448D-A722-39816CE604A6}"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CBE319-48E6-4435-B645-670AE34953B7}" type="datetimeFigureOut">
              <a:rPr lang="en-US" smtClean="0"/>
              <a:t>02/01/2019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332021-2B9B-448D-A722-39816CE604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CBE319-48E6-4435-B645-670AE34953B7}" type="datetimeFigureOut">
              <a:rPr lang="en-US" smtClean="0"/>
              <a:t>02/01/2019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332021-2B9B-448D-A722-39816CE604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BE319-48E6-4435-B645-670AE34953B7}" type="datetimeFigureOut">
              <a:rPr lang="en-US" smtClean="0"/>
              <a:t>02/01/2019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332021-2B9B-448D-A722-39816CE604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FCBE319-48E6-4435-B645-670AE34953B7}" type="datetimeFigureOut">
              <a:rPr lang="en-US" smtClean="0"/>
              <a:t>02/01/2019</a:t>
            </a:fld>
            <a:endParaRPr lang="en-US"/>
          </a:p>
        </p:txBody>
      </p:sp>
      <p:sp>
        <p:nvSpPr>
          <p:cNvPr id="7" name="Slide Number Placeholder 6"/>
          <p:cNvSpPr>
            <a:spLocks noGrp="1"/>
          </p:cNvSpPr>
          <p:nvPr>
            <p:ph type="sldNum" sz="quarter" idx="12"/>
          </p:nvPr>
        </p:nvSpPr>
        <p:spPr/>
        <p:txBody>
          <a:bodyPr/>
          <a:lstStyle/>
          <a:p>
            <a:fld id="{A9332021-2B9B-448D-A722-39816CE604A6}"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CBE319-48E6-4435-B645-670AE34953B7}" type="datetimeFigureOut">
              <a:rPr lang="en-US" smtClean="0"/>
              <a:t>02/01/2019</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A9332021-2B9B-448D-A722-39816CE604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FCBE319-48E6-4435-B645-670AE34953B7}" type="datetimeFigureOut">
              <a:rPr lang="en-US" smtClean="0"/>
              <a:t>02/01/2019</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9332021-2B9B-448D-A722-39816CE604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hyperledger</a:t>
            </a:r>
            <a:endParaRPr lang="en-US" dirty="0"/>
          </a:p>
        </p:txBody>
      </p:sp>
      <p:sp>
        <p:nvSpPr>
          <p:cNvPr id="3" name="Subtitle 2"/>
          <p:cNvSpPr>
            <a:spLocks noGrp="1"/>
          </p:cNvSpPr>
          <p:nvPr>
            <p:ph type="subTitle" idx="1"/>
          </p:nvPr>
        </p:nvSpPr>
        <p:spPr/>
        <p:txBody>
          <a:bodyPr/>
          <a:lstStyle/>
          <a:p>
            <a:r>
              <a:rPr lang="en-US" dirty="0" smtClean="0"/>
              <a:t>Presented by: </a:t>
            </a:r>
            <a:r>
              <a:rPr lang="en-US" dirty="0"/>
              <a:t>A</a:t>
            </a:r>
            <a:r>
              <a:rPr lang="en-US" dirty="0" smtClean="0"/>
              <a:t>mit Dikkar.</a:t>
            </a:r>
            <a:endParaRPr lang="en-US" dirty="0"/>
          </a:p>
        </p:txBody>
      </p:sp>
    </p:spTree>
    <p:extLst>
      <p:ext uri="{BB962C8B-B14F-4D97-AF65-F5344CB8AC3E}">
        <p14:creationId xmlns:p14="http://schemas.microsoft.com/office/powerpoint/2010/main" val="2618115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143000"/>
            <a:ext cx="7315200" cy="3693319"/>
          </a:xfrm>
          <a:prstGeom prst="rect">
            <a:avLst/>
          </a:prstGeom>
        </p:spPr>
        <p:txBody>
          <a:bodyPr wrap="square">
            <a:spAutoFit/>
          </a:bodyPr>
          <a:lstStyle/>
          <a:p>
            <a:r>
              <a:rPr lang="en-US" b="1" dirty="0" smtClean="0">
                <a:solidFill>
                  <a:srgbClr val="FF0000"/>
                </a:solidFill>
              </a:rPr>
              <a:t>2) Hyperledger </a:t>
            </a:r>
            <a:r>
              <a:rPr lang="en-US" b="1" dirty="0">
                <a:solidFill>
                  <a:srgbClr val="FF0000"/>
                </a:solidFill>
              </a:rPr>
              <a:t>Sawtooth </a:t>
            </a:r>
            <a:r>
              <a:rPr lang="en-US" dirty="0"/>
              <a:t>is a modular platform for building, deploying, and running distributed ledgers. Distributed ledgers provide a digital record (such as asset ownership) that is maintained without a central authority or implementation</a:t>
            </a:r>
            <a:r>
              <a:rPr lang="en-US" dirty="0" smtClean="0"/>
              <a:t>.</a:t>
            </a:r>
          </a:p>
          <a:p>
            <a:endParaRPr lang="en-US" dirty="0"/>
          </a:p>
          <a:p>
            <a:r>
              <a:rPr lang="en-US" dirty="0" smtClean="0"/>
              <a:t>Hyperledger </a:t>
            </a:r>
            <a:r>
              <a:rPr lang="en-US" dirty="0"/>
              <a:t>Sawtooth includes a novel consensus algorithm, Proof of Elapsed Time (PoET), which targets large distributed validator populations with minimal resource consumption</a:t>
            </a:r>
            <a:r>
              <a:rPr lang="en-US" dirty="0" smtClean="0"/>
              <a:t>.</a:t>
            </a:r>
          </a:p>
          <a:p>
            <a:endParaRPr lang="en-US" dirty="0"/>
          </a:p>
          <a:p>
            <a:endParaRPr lang="en-US" dirty="0" smtClean="0"/>
          </a:p>
          <a:p>
            <a:r>
              <a:rPr lang="en-US" dirty="0"/>
              <a:t>Supply-chain networks can choose to adopt Hyperledger Sawtooth for implementing Blockchain network.</a:t>
            </a:r>
            <a:br>
              <a:rPr lang="en-US" dirty="0"/>
            </a:br>
            <a:endParaRPr lang="en-US" dirty="0"/>
          </a:p>
        </p:txBody>
      </p:sp>
    </p:spTree>
    <p:extLst>
      <p:ext uri="{BB962C8B-B14F-4D97-AF65-F5344CB8AC3E}">
        <p14:creationId xmlns:p14="http://schemas.microsoft.com/office/powerpoint/2010/main" val="3496044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43000"/>
            <a:ext cx="7848600" cy="4247317"/>
          </a:xfrm>
          <a:prstGeom prst="rect">
            <a:avLst/>
          </a:prstGeom>
        </p:spPr>
        <p:txBody>
          <a:bodyPr wrap="square">
            <a:spAutoFit/>
          </a:bodyPr>
          <a:lstStyle/>
          <a:p>
            <a:r>
              <a:rPr lang="en-US" b="1" dirty="0" smtClean="0">
                <a:solidFill>
                  <a:srgbClr val="FF0000"/>
                </a:solidFill>
              </a:rPr>
              <a:t>3)Hyperledger </a:t>
            </a:r>
            <a:r>
              <a:rPr lang="en-US" b="1" dirty="0">
                <a:solidFill>
                  <a:srgbClr val="FF0000"/>
                </a:solidFill>
              </a:rPr>
              <a:t>Iroha</a:t>
            </a:r>
          </a:p>
          <a:p>
            <a:r>
              <a:rPr lang="en-US" dirty="0"/>
              <a:t>Hyperledger Iroha is the blockchain platform designed to be simple and easily </a:t>
            </a:r>
            <a:r>
              <a:rPr lang="en-US" dirty="0" smtClean="0"/>
              <a:t>inferable </a:t>
            </a:r>
            <a:r>
              <a:rPr lang="en-US" dirty="0"/>
              <a:t>in various business uses that require distributed ledger technology. It supports the easy creation, transactions, and management of complex digital assets, smart contracts, identities, and data content on its blockchain network</a:t>
            </a:r>
            <a:r>
              <a:rPr lang="en-US" dirty="0" smtClean="0"/>
              <a:t>.</a:t>
            </a:r>
          </a:p>
          <a:p>
            <a:endParaRPr lang="en-US" dirty="0"/>
          </a:p>
          <a:p>
            <a:r>
              <a:rPr lang="en-US" dirty="0"/>
              <a:t>Typical examples for Iroha use include the following: It allows building certifying identities, which enables granting as well as verification of various certificates issued to individuals by educational and healthcare institutes</a:t>
            </a:r>
            <a:r>
              <a:rPr lang="en-US" dirty="0" smtClean="0"/>
              <a:t>.</a:t>
            </a:r>
          </a:p>
          <a:p>
            <a:endParaRPr lang="en-US" dirty="0"/>
          </a:p>
          <a:p>
            <a:endParaRPr lang="en-US" dirty="0" smtClean="0"/>
          </a:p>
          <a:p>
            <a:r>
              <a:rPr lang="en-US" dirty="0"/>
              <a:t>Using Iroha, a business can create and manage simple digital assets like any standard </a:t>
            </a:r>
            <a:r>
              <a:rPr lang="en-US" dirty="0" smtClean="0"/>
              <a:t>cryptocurrency  </a:t>
            </a:r>
            <a:r>
              <a:rPr lang="en-US" dirty="0"/>
              <a:t>or complex ones like indivisible rights, certificate authenticity, and patents.</a:t>
            </a:r>
            <a:endParaRPr lang="en-US" b="1" dirty="0"/>
          </a:p>
        </p:txBody>
      </p:sp>
    </p:spTree>
    <p:extLst>
      <p:ext uri="{BB962C8B-B14F-4D97-AF65-F5344CB8AC3E}">
        <p14:creationId xmlns:p14="http://schemas.microsoft.com/office/powerpoint/2010/main" val="7036596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19200"/>
            <a:ext cx="7543800" cy="3139321"/>
          </a:xfrm>
          <a:prstGeom prst="rect">
            <a:avLst/>
          </a:prstGeom>
        </p:spPr>
        <p:txBody>
          <a:bodyPr wrap="square">
            <a:spAutoFit/>
          </a:bodyPr>
          <a:lstStyle/>
          <a:p>
            <a:r>
              <a:rPr lang="en-US" b="1" dirty="0" smtClean="0">
                <a:solidFill>
                  <a:srgbClr val="FF0000"/>
                </a:solidFill>
              </a:rPr>
              <a:t>4)Hyperledger </a:t>
            </a:r>
            <a:r>
              <a:rPr lang="en-US" b="1" dirty="0">
                <a:solidFill>
                  <a:srgbClr val="FF0000"/>
                </a:solidFill>
              </a:rPr>
              <a:t>Burrow </a:t>
            </a:r>
            <a:r>
              <a:rPr lang="en-US" dirty="0"/>
              <a:t>is a permission Blockchain node that executes smart contract code following the Ethereum specification. Burrow is built for a multi-chain universe with application specific optimization in mind</a:t>
            </a:r>
            <a:r>
              <a:rPr lang="en-US" dirty="0" smtClean="0"/>
              <a:t>.</a:t>
            </a:r>
          </a:p>
          <a:p>
            <a:endParaRPr lang="en-US" dirty="0"/>
          </a:p>
          <a:p>
            <a:r>
              <a:rPr lang="en-US" dirty="0"/>
              <a:t>Its primary function is to execute the Ethereum smart contract programming code on an authorization virtual machine</a:t>
            </a:r>
            <a:r>
              <a:rPr lang="en-US" dirty="0" smtClean="0"/>
              <a:t>.</a:t>
            </a:r>
          </a:p>
          <a:p>
            <a:endParaRPr lang="en-US" dirty="0"/>
          </a:p>
          <a:p>
            <a:endParaRPr lang="en-US" dirty="0" smtClean="0"/>
          </a:p>
          <a:p>
            <a:r>
              <a:rPr lang="en-US" dirty="0"/>
              <a:t>If you are looking to implement your Blockchain network based on Ethereum specifications, Hyperledger Burrow can be a suitable choice.</a:t>
            </a:r>
          </a:p>
          <a:p>
            <a:endParaRPr lang="en-US" b="1" dirty="0"/>
          </a:p>
        </p:txBody>
      </p:sp>
    </p:spTree>
    <p:extLst>
      <p:ext uri="{BB962C8B-B14F-4D97-AF65-F5344CB8AC3E}">
        <p14:creationId xmlns:p14="http://schemas.microsoft.com/office/powerpoint/2010/main" val="1657980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137223"/>
            <a:ext cx="7620000" cy="3416320"/>
          </a:xfrm>
          <a:prstGeom prst="rect">
            <a:avLst/>
          </a:prstGeom>
        </p:spPr>
        <p:txBody>
          <a:bodyPr wrap="square">
            <a:spAutoFit/>
          </a:bodyPr>
          <a:lstStyle/>
          <a:p>
            <a:r>
              <a:rPr lang="en-US" b="1" dirty="0" smtClean="0">
                <a:solidFill>
                  <a:srgbClr val="FF0000"/>
                </a:solidFill>
              </a:rPr>
              <a:t>5)Hyperledger </a:t>
            </a:r>
            <a:r>
              <a:rPr lang="en-US" b="1" dirty="0">
                <a:solidFill>
                  <a:srgbClr val="FF0000"/>
                </a:solidFill>
              </a:rPr>
              <a:t>Indy </a:t>
            </a:r>
            <a:r>
              <a:rPr lang="en-US" dirty="0"/>
              <a:t>is a distributed ledger, purpose-built for decentralized identity. It provides tools, libraries, and reusable components for creating and using independent digital identities rooted on blockchains or other distributed ledgers so that they are interoperable across administrative domains, </a:t>
            </a:r>
            <a:r>
              <a:rPr lang="en-US" dirty="0" smtClean="0"/>
              <a:t>applications</a:t>
            </a:r>
          </a:p>
          <a:p>
            <a:endParaRPr lang="en-US" dirty="0"/>
          </a:p>
          <a:p>
            <a:endParaRPr lang="en-US" dirty="0" smtClean="0"/>
          </a:p>
          <a:p>
            <a:endParaRPr lang="en-US" dirty="0"/>
          </a:p>
          <a:p>
            <a:r>
              <a:rPr lang="en-US" dirty="0"/>
              <a:t>If you are looking to build blockchain network around connection contracts, revocation, novel payment workflows, asset and document management features, creative forms of escrow, curated reputation etc., you can consider to use Hyperledger INDY.</a:t>
            </a:r>
          </a:p>
        </p:txBody>
      </p:sp>
    </p:spTree>
    <p:extLst>
      <p:ext uri="{BB962C8B-B14F-4D97-AF65-F5344CB8AC3E}">
        <p14:creationId xmlns:p14="http://schemas.microsoft.com/office/powerpoint/2010/main" val="376094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990600"/>
            <a:ext cx="7391400" cy="923330"/>
          </a:xfrm>
          <a:prstGeom prst="rect">
            <a:avLst/>
          </a:prstGeom>
        </p:spPr>
        <p:txBody>
          <a:bodyPr wrap="square">
            <a:spAutoFit/>
          </a:bodyPr>
          <a:lstStyle/>
          <a:p>
            <a:r>
              <a:rPr lang="en-US" b="1" dirty="0"/>
              <a:t>The following is the list of </a:t>
            </a:r>
            <a:r>
              <a:rPr lang="en-US" b="1" dirty="0">
                <a:solidFill>
                  <a:srgbClr val="FF0000"/>
                </a:solidFill>
              </a:rPr>
              <a:t>tools</a:t>
            </a:r>
            <a:r>
              <a:rPr lang="en-US" b="1" dirty="0"/>
              <a:t> which can be used across different Hyperledger frameworks for building Blockchain applications</a:t>
            </a:r>
            <a:r>
              <a:rPr lang="en-US" dirty="0"/>
              <a:t>:</a:t>
            </a:r>
          </a:p>
        </p:txBody>
      </p:sp>
      <p:sp>
        <p:nvSpPr>
          <p:cNvPr id="3" name="Rectangle 2"/>
          <p:cNvSpPr/>
          <p:nvPr/>
        </p:nvSpPr>
        <p:spPr>
          <a:xfrm>
            <a:off x="685800" y="2743200"/>
            <a:ext cx="7162800" cy="2031325"/>
          </a:xfrm>
          <a:prstGeom prst="rect">
            <a:avLst/>
          </a:prstGeom>
        </p:spPr>
        <p:txBody>
          <a:bodyPr wrap="square">
            <a:spAutoFit/>
          </a:bodyPr>
          <a:lstStyle/>
          <a:p>
            <a:r>
              <a:rPr lang="en-US" b="1" dirty="0" smtClean="0">
                <a:solidFill>
                  <a:srgbClr val="FF0000"/>
                </a:solidFill>
              </a:rPr>
              <a:t>1)Hyperledger </a:t>
            </a:r>
            <a:r>
              <a:rPr lang="en-US" b="1" dirty="0">
                <a:solidFill>
                  <a:srgbClr val="FF0000"/>
                </a:solidFill>
              </a:rPr>
              <a:t>Composer </a:t>
            </a:r>
            <a:r>
              <a:rPr lang="en-US" dirty="0"/>
              <a:t>is an application development framework (ADF) for building blockchain business networks using Hyperledger Fabric framework. It enables business owners and the developers to create smart contracts and blockchain applications to solve business problems. It can be used to model business network including assets and transactions, and, integrate existing systems and data with the blockchain applications.</a:t>
            </a:r>
          </a:p>
        </p:txBody>
      </p:sp>
    </p:spTree>
    <p:extLst>
      <p:ext uri="{BB962C8B-B14F-4D97-AF65-F5344CB8AC3E}">
        <p14:creationId xmlns:p14="http://schemas.microsoft.com/office/powerpoint/2010/main" val="4133021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973" y="762000"/>
            <a:ext cx="6858000" cy="2031325"/>
          </a:xfrm>
          <a:prstGeom prst="rect">
            <a:avLst/>
          </a:prstGeom>
        </p:spPr>
        <p:txBody>
          <a:bodyPr wrap="square">
            <a:spAutoFit/>
          </a:bodyPr>
          <a:lstStyle/>
          <a:p>
            <a:r>
              <a:rPr lang="en-US" b="1" dirty="0" smtClean="0">
                <a:solidFill>
                  <a:srgbClr val="FF0000"/>
                </a:solidFill>
              </a:rPr>
              <a:t>2)Hyperledger Cello</a:t>
            </a:r>
            <a:r>
              <a:rPr lang="en-US" dirty="0" smtClean="0"/>
              <a:t> </a:t>
            </a:r>
            <a:r>
              <a:rPr lang="en-US" dirty="0"/>
              <a:t>is a blockchain provision and operation system, which helps manage blockchain networks</a:t>
            </a:r>
            <a:r>
              <a:rPr lang="en-US" dirty="0" smtClean="0"/>
              <a:t>.</a:t>
            </a:r>
          </a:p>
          <a:p>
            <a:endParaRPr lang="en-US" dirty="0"/>
          </a:p>
          <a:p>
            <a:r>
              <a:rPr lang="en-US" dirty="0" smtClean="0"/>
              <a:t>It </a:t>
            </a:r>
            <a:r>
              <a:rPr lang="en-US" dirty="0"/>
              <a:t>helps check the system status, adjust the chain numbers, scale resources etc., through dashboards. It helps manage the lifecycle of blockchains, e.g., create / start/ stop/ delete/ keep health automatically.</a:t>
            </a:r>
          </a:p>
        </p:txBody>
      </p:sp>
      <p:sp>
        <p:nvSpPr>
          <p:cNvPr id="3" name="Rectangle 2"/>
          <p:cNvSpPr/>
          <p:nvPr/>
        </p:nvSpPr>
        <p:spPr>
          <a:xfrm>
            <a:off x="675409" y="3200400"/>
            <a:ext cx="7391400" cy="2862322"/>
          </a:xfrm>
          <a:prstGeom prst="rect">
            <a:avLst/>
          </a:prstGeom>
        </p:spPr>
        <p:txBody>
          <a:bodyPr wrap="square">
            <a:spAutoFit/>
          </a:bodyPr>
          <a:lstStyle/>
          <a:p>
            <a:r>
              <a:rPr lang="en-US" b="1" dirty="0" smtClean="0">
                <a:solidFill>
                  <a:srgbClr val="FF0000"/>
                </a:solidFill>
              </a:rPr>
              <a:t>3)Hyperledger Quilt</a:t>
            </a:r>
            <a:r>
              <a:rPr lang="en-US" b="1" dirty="0" smtClean="0"/>
              <a:t> </a:t>
            </a:r>
            <a:r>
              <a:rPr lang="en-US" dirty="0"/>
              <a:t>primarily, helps in transfer of value across distributed and non-distributed ledgers. In other words, it helps in transfer of value across different Blockchain networks. A user registered with one Blockchain network can securely transfer the value to another user registered with another Blockchain network. This feature is very powerful as it enables interoperability between Blockchain networks. Hyperledger Quilt is build based on </a:t>
            </a:r>
            <a:r>
              <a:rPr lang="en-US" dirty="0" err="1"/>
              <a:t>Interledger</a:t>
            </a:r>
            <a:r>
              <a:rPr lang="en-US" dirty="0"/>
              <a:t> Protocol (ILP). The </a:t>
            </a:r>
            <a:r>
              <a:rPr lang="en-US" dirty="0" err="1"/>
              <a:t>Interledger</a:t>
            </a:r>
            <a:r>
              <a:rPr lang="en-US" dirty="0"/>
              <a:t> Protocol provides for routing payments across different digital asset ledgers while isolating senders and receivers from the risk of intermediary failures.</a:t>
            </a:r>
          </a:p>
        </p:txBody>
      </p:sp>
    </p:spTree>
    <p:extLst>
      <p:ext uri="{BB962C8B-B14F-4D97-AF65-F5344CB8AC3E}">
        <p14:creationId xmlns:p14="http://schemas.microsoft.com/office/powerpoint/2010/main" val="34256490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066800"/>
            <a:ext cx="7543800" cy="3139321"/>
          </a:xfrm>
          <a:prstGeom prst="rect">
            <a:avLst/>
          </a:prstGeom>
        </p:spPr>
        <p:txBody>
          <a:bodyPr wrap="square">
            <a:spAutoFit/>
          </a:bodyPr>
          <a:lstStyle/>
          <a:p>
            <a:r>
              <a:rPr lang="en-US" b="1" dirty="0" smtClean="0">
                <a:solidFill>
                  <a:srgbClr val="FF0000"/>
                </a:solidFill>
              </a:rPr>
              <a:t>4)  </a:t>
            </a:r>
            <a:r>
              <a:rPr lang="en-US" b="1" dirty="0">
                <a:solidFill>
                  <a:srgbClr val="FF0000"/>
                </a:solidFill>
              </a:rPr>
              <a:t>Hyperledger Explorer </a:t>
            </a:r>
            <a:r>
              <a:rPr lang="en-US" dirty="0"/>
              <a:t>is a </a:t>
            </a:r>
            <a:r>
              <a:rPr lang="en-US" dirty="0" smtClean="0"/>
              <a:t>blockchain </a:t>
            </a:r>
            <a:r>
              <a:rPr lang="en-US" dirty="0"/>
              <a:t> utility module that allows users to create a user-friendly web-based application, with which a user can view, initiate, organize or query various artifacts and developments that form an integral part of the blockchain network.</a:t>
            </a:r>
            <a:endParaRPr lang="en-US" dirty="0" smtClean="0"/>
          </a:p>
          <a:p>
            <a:endParaRPr lang="en-US" dirty="0" smtClean="0"/>
          </a:p>
          <a:p>
            <a:endParaRPr lang="en-US" dirty="0"/>
          </a:p>
          <a:p>
            <a:endParaRPr lang="en-US" dirty="0"/>
          </a:p>
          <a:p>
            <a:r>
              <a:rPr lang="en-US" dirty="0"/>
              <a:t>It may be good idea to install Hyperledger Explorer as you install your first Hyperledger Fabric network. This is because it provides ease of readability and doing other operations with Hyperledger Fabric network.</a:t>
            </a:r>
            <a:br>
              <a:rPr lang="en-US" dirty="0"/>
            </a:br>
            <a:endParaRPr lang="en-US" dirty="0"/>
          </a:p>
        </p:txBody>
      </p:sp>
    </p:spTree>
    <p:extLst>
      <p:ext uri="{BB962C8B-B14F-4D97-AF65-F5344CB8AC3E}">
        <p14:creationId xmlns:p14="http://schemas.microsoft.com/office/powerpoint/2010/main" val="4264827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0400" y="2057400"/>
            <a:ext cx="4546437" cy="1015663"/>
          </a:xfrm>
          <a:prstGeom prst="rect">
            <a:avLst/>
          </a:prstGeom>
          <a:noFill/>
        </p:spPr>
        <p:txBody>
          <a:bodyPr wrap="none" rtlCol="0">
            <a:spAutoFit/>
          </a:bodyPr>
          <a:lstStyle/>
          <a:p>
            <a:r>
              <a:rPr lang="en-US" sz="6000" dirty="0" smtClean="0">
                <a:solidFill>
                  <a:schemeClr val="accent3">
                    <a:lumMod val="75000"/>
                  </a:schemeClr>
                </a:solidFill>
              </a:rPr>
              <a:t>Thank you…</a:t>
            </a:r>
            <a:endParaRPr lang="en-US" sz="6000" dirty="0">
              <a:solidFill>
                <a:schemeClr val="accent3">
                  <a:lumMod val="75000"/>
                </a:schemeClr>
              </a:solidFill>
            </a:endParaRPr>
          </a:p>
        </p:txBody>
      </p:sp>
    </p:spTree>
    <p:extLst>
      <p:ext uri="{BB962C8B-B14F-4D97-AF65-F5344CB8AC3E}">
        <p14:creationId xmlns:p14="http://schemas.microsoft.com/office/powerpoint/2010/main" val="40708102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0"/>
            <a:ext cx="7239000" cy="3657600"/>
          </a:xfrm>
        </p:spPr>
        <p:txBody>
          <a:bodyPr>
            <a:normAutofit lnSpcReduction="10000"/>
          </a:bodyPr>
          <a:lstStyle/>
          <a:p>
            <a:pPr marL="68580" indent="0">
              <a:buNone/>
            </a:pPr>
            <a:r>
              <a:rPr lang="en-US" dirty="0" smtClean="0"/>
              <a:t> </a:t>
            </a:r>
          </a:p>
          <a:p>
            <a:pPr marL="68580" indent="0">
              <a:buNone/>
            </a:pPr>
            <a:r>
              <a:rPr lang="en-US" sz="3000" dirty="0" smtClean="0">
                <a:solidFill>
                  <a:srgbClr val="FF0000"/>
                </a:solidFill>
              </a:rPr>
              <a:t>Need of hyperledger: </a:t>
            </a:r>
            <a:r>
              <a:rPr lang="en-US" dirty="0" smtClean="0"/>
              <a:t>Every </a:t>
            </a:r>
            <a:r>
              <a:rPr lang="en-US" dirty="0" smtClean="0"/>
              <a:t>business and industry is distinctive in their own way and the applications serving to their needs must be personalized. The Ethereum Blockchain works with a very generalized protocol for everything that runs on its network. You can think of Hyperledger, on the other hand, as a software for people to develop their own personalized blockchains tending to the needs of their businesses.</a:t>
            </a:r>
            <a:endParaRPr lang="en-US" dirty="0"/>
          </a:p>
        </p:txBody>
      </p:sp>
    </p:spTree>
    <p:extLst>
      <p:ext uri="{BB962C8B-B14F-4D97-AF65-F5344CB8AC3E}">
        <p14:creationId xmlns:p14="http://schemas.microsoft.com/office/powerpoint/2010/main" val="3394924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7309" y="1752600"/>
            <a:ext cx="7696200" cy="2308324"/>
          </a:xfrm>
          <a:prstGeom prst="rect">
            <a:avLst/>
          </a:prstGeom>
        </p:spPr>
        <p:txBody>
          <a:bodyPr wrap="square">
            <a:spAutoFit/>
          </a:bodyPr>
          <a:lstStyle/>
          <a:p>
            <a:pPr marL="342900" indent="-342900">
              <a:buFont typeface="Wingdings" pitchFamily="2" charset="2"/>
              <a:buChar char="q"/>
            </a:pPr>
            <a:r>
              <a:rPr lang="en-US" sz="2400" i="1" dirty="0" smtClean="0"/>
              <a:t>Hyperledger </a:t>
            </a:r>
            <a:r>
              <a:rPr lang="en-US" sz="2400" i="1" dirty="0"/>
              <a:t>is an open source collaborative effort created to advance cross-industry blockchain technologies. It is a global collaboration, hosted by The Linux Foundation, including leaders in finance, banking, Internet of Things, supply chains, manufacturing and </a:t>
            </a:r>
            <a:r>
              <a:rPr lang="en-US" sz="2400" i="1" dirty="0" smtClean="0"/>
              <a:t>Technology</a:t>
            </a:r>
            <a:r>
              <a:rPr lang="en-US" dirty="0" smtClean="0"/>
              <a:t>”</a:t>
            </a:r>
            <a:endParaRPr lang="en-US" dirty="0"/>
          </a:p>
        </p:txBody>
      </p:sp>
      <p:sp>
        <p:nvSpPr>
          <p:cNvPr id="3" name="TextBox 2"/>
          <p:cNvSpPr txBox="1"/>
          <p:nvPr/>
        </p:nvSpPr>
        <p:spPr>
          <a:xfrm>
            <a:off x="609600" y="4572000"/>
            <a:ext cx="8077199" cy="1200329"/>
          </a:xfrm>
          <a:prstGeom prst="rect">
            <a:avLst/>
          </a:prstGeom>
          <a:noFill/>
        </p:spPr>
        <p:txBody>
          <a:bodyPr wrap="square" rtlCol="0">
            <a:spAutoFit/>
          </a:bodyPr>
          <a:lstStyle/>
          <a:p>
            <a:pPr marL="342900" indent="-342900">
              <a:buFont typeface="Wingdings" pitchFamily="2" charset="2"/>
              <a:buChar char="q"/>
            </a:pPr>
            <a:r>
              <a:rPr lang="en-US" sz="2400" dirty="0" smtClean="0"/>
              <a:t>In simple terms, it can be thought as software which everyone can use to create one’s own personalized blockchain service.</a:t>
            </a:r>
            <a:endParaRPr lang="en-US" sz="2400" dirty="0"/>
          </a:p>
        </p:txBody>
      </p:sp>
      <p:sp>
        <p:nvSpPr>
          <p:cNvPr id="4" name="TextBox 3"/>
          <p:cNvSpPr txBox="1"/>
          <p:nvPr/>
        </p:nvSpPr>
        <p:spPr>
          <a:xfrm>
            <a:off x="1371600" y="838200"/>
            <a:ext cx="4055919" cy="584775"/>
          </a:xfrm>
          <a:prstGeom prst="rect">
            <a:avLst/>
          </a:prstGeom>
          <a:noFill/>
        </p:spPr>
        <p:txBody>
          <a:bodyPr wrap="none" rtlCol="0">
            <a:spAutoFit/>
          </a:bodyPr>
          <a:lstStyle/>
          <a:p>
            <a:r>
              <a:rPr lang="en-US" sz="3200" dirty="0" smtClean="0">
                <a:solidFill>
                  <a:schemeClr val="bg2">
                    <a:lumMod val="75000"/>
                  </a:schemeClr>
                </a:solidFill>
              </a:rPr>
              <a:t>What is hyperledger?</a:t>
            </a:r>
            <a:endParaRPr lang="en-US" sz="3200" dirty="0">
              <a:solidFill>
                <a:schemeClr val="bg2">
                  <a:lumMod val="75000"/>
                </a:schemeClr>
              </a:solidFill>
            </a:endParaRPr>
          </a:p>
        </p:txBody>
      </p:sp>
    </p:spTree>
    <p:extLst>
      <p:ext uri="{BB962C8B-B14F-4D97-AF65-F5344CB8AC3E}">
        <p14:creationId xmlns:p14="http://schemas.microsoft.com/office/powerpoint/2010/main" val="256210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295400"/>
            <a:ext cx="4572000" cy="1323439"/>
          </a:xfrm>
          <a:prstGeom prst="rect">
            <a:avLst/>
          </a:prstGeom>
        </p:spPr>
        <p:txBody>
          <a:bodyPr>
            <a:spAutoFit/>
          </a:bodyPr>
          <a:lstStyle/>
          <a:p>
            <a:pPr marL="342900" indent="-342900">
              <a:buFont typeface="Wingdings" pitchFamily="2" charset="2"/>
              <a:buChar char="q"/>
            </a:pPr>
            <a:r>
              <a:rPr lang="en-US" sz="2000" dirty="0"/>
              <a:t>Hyperledger targets businesses wanting to improvise their process with the aid of blockchain technology.</a:t>
            </a:r>
          </a:p>
        </p:txBody>
      </p:sp>
      <p:sp>
        <p:nvSpPr>
          <p:cNvPr id="3" name="Rectangle 2"/>
          <p:cNvSpPr/>
          <p:nvPr/>
        </p:nvSpPr>
        <p:spPr>
          <a:xfrm>
            <a:off x="914400" y="3276600"/>
            <a:ext cx="4572000" cy="1908215"/>
          </a:xfrm>
          <a:prstGeom prst="rect">
            <a:avLst/>
          </a:prstGeom>
        </p:spPr>
        <p:txBody>
          <a:bodyPr>
            <a:spAutoFit/>
          </a:bodyPr>
          <a:lstStyle/>
          <a:p>
            <a:pPr marL="342900" indent="-342900">
              <a:buFont typeface="Wingdings" pitchFamily="2" charset="2"/>
              <a:buChar char="q"/>
            </a:pPr>
            <a:r>
              <a:rPr lang="en-US" sz="2000" dirty="0"/>
              <a:t>Hyperledger focuses primarily on building distributed ledger solutions for permissioned </a:t>
            </a:r>
            <a:r>
              <a:rPr lang="en-US" sz="2000" dirty="0" smtClean="0"/>
              <a:t>blockchains , following example clears why we need hyperledger</a:t>
            </a:r>
            <a:r>
              <a:rPr lang="en-US" dirty="0" smtClean="0"/>
              <a: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239500"/>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6377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364" y="990600"/>
            <a:ext cx="7772400" cy="3970318"/>
          </a:xfrm>
          <a:prstGeom prst="rect">
            <a:avLst/>
          </a:prstGeom>
          <a:noFill/>
        </p:spPr>
        <p:txBody>
          <a:bodyPr wrap="square" rtlCol="0">
            <a:spAutoFit/>
          </a:bodyPr>
          <a:lstStyle/>
          <a:p>
            <a:r>
              <a:rPr lang="en-US" sz="3600" dirty="0">
                <a:solidFill>
                  <a:schemeClr val="bg2">
                    <a:lumMod val="75000"/>
                  </a:schemeClr>
                </a:solidFill>
              </a:rPr>
              <a:t>E</a:t>
            </a:r>
            <a:r>
              <a:rPr lang="en-US" sz="3600" dirty="0" smtClean="0">
                <a:solidFill>
                  <a:schemeClr val="bg2">
                    <a:lumMod val="75000"/>
                  </a:schemeClr>
                </a:solidFill>
              </a:rPr>
              <a:t>xample</a:t>
            </a:r>
            <a:endParaRPr lang="en-US" sz="3600" dirty="0" smtClean="0">
              <a:solidFill>
                <a:schemeClr val="bg2">
                  <a:lumMod val="75000"/>
                </a:schemeClr>
              </a:solidFill>
            </a:endParaRPr>
          </a:p>
          <a:p>
            <a:r>
              <a:rPr lang="en-US" dirty="0" smtClean="0"/>
              <a:t>Following example shows us why hyperledger is better than other public </a:t>
            </a:r>
          </a:p>
          <a:p>
            <a:r>
              <a:rPr lang="en-US" dirty="0" smtClean="0"/>
              <a:t>Blockchain platforms :</a:t>
            </a:r>
          </a:p>
          <a:p>
            <a:endParaRPr lang="en-US" dirty="0" smtClean="0"/>
          </a:p>
          <a:p>
            <a:r>
              <a:rPr lang="en-US" dirty="0" smtClean="0"/>
              <a:t> lets say you own a business and you deal with multiple parties  like </a:t>
            </a:r>
          </a:p>
          <a:p>
            <a:r>
              <a:rPr lang="en-US" dirty="0" smtClean="0"/>
              <a:t>Party a, party b , party c  , so  transactions that happens between party a</a:t>
            </a:r>
          </a:p>
          <a:p>
            <a:r>
              <a:rPr lang="en-US" dirty="0" smtClean="0"/>
              <a:t>And owner of a business  they both don’t want other parties to know about </a:t>
            </a:r>
          </a:p>
          <a:p>
            <a:r>
              <a:rPr lang="en-US" dirty="0" smtClean="0"/>
              <a:t>That transaction. which  is not possible with public blockchain network , </a:t>
            </a:r>
          </a:p>
          <a:p>
            <a:r>
              <a:rPr lang="en-US" dirty="0" smtClean="0"/>
              <a:t>because in public blockchain every transaction record can available for </a:t>
            </a:r>
            <a:r>
              <a:rPr lang="en-US" dirty="0" err="1" smtClean="0"/>
              <a:t>everyNode</a:t>
            </a:r>
            <a:r>
              <a:rPr lang="en-US" dirty="0" smtClean="0"/>
              <a:t> </a:t>
            </a:r>
            <a:r>
              <a:rPr lang="en-US" dirty="0" smtClean="0"/>
              <a:t>in that network.</a:t>
            </a:r>
          </a:p>
          <a:p>
            <a:endParaRPr lang="en-US" dirty="0"/>
          </a:p>
          <a:p>
            <a:r>
              <a:rPr lang="en-US" dirty="0" smtClean="0"/>
              <a:t>But in hyperledger network only parties directly affiliated with the deal are </a:t>
            </a:r>
          </a:p>
          <a:p>
            <a:r>
              <a:rPr lang="en-US" dirty="0" smtClean="0"/>
              <a:t>updated on the ledger . Thus maintaining privacy and confidentiality .</a:t>
            </a:r>
            <a:endParaRPr lang="en-US" dirty="0"/>
          </a:p>
        </p:txBody>
      </p:sp>
    </p:spTree>
    <p:extLst>
      <p:ext uri="{BB962C8B-B14F-4D97-AF65-F5344CB8AC3E}">
        <p14:creationId xmlns:p14="http://schemas.microsoft.com/office/powerpoint/2010/main" val="13074314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018" y="1011382"/>
            <a:ext cx="7848600" cy="4801314"/>
          </a:xfrm>
          <a:prstGeom prst="rect">
            <a:avLst/>
          </a:prstGeom>
          <a:noFill/>
        </p:spPr>
        <p:txBody>
          <a:bodyPr wrap="square" rtlCol="0">
            <a:spAutoFit/>
          </a:bodyPr>
          <a:lstStyle/>
          <a:p>
            <a:r>
              <a:rPr lang="en-US" u="sng" dirty="0" smtClean="0"/>
              <a:t>So how hyperledger achieve this?  </a:t>
            </a:r>
          </a:p>
          <a:p>
            <a:endParaRPr lang="en-US" dirty="0" smtClean="0"/>
          </a:p>
          <a:p>
            <a:r>
              <a:rPr lang="en-US" dirty="0" smtClean="0"/>
              <a:t>As </a:t>
            </a:r>
            <a:r>
              <a:rPr lang="en-US" dirty="0" smtClean="0"/>
              <a:t>we know, Hyperledger </a:t>
            </a:r>
            <a:r>
              <a:rPr lang="en-US" dirty="0"/>
              <a:t>Fabric is a permissioned blockchain network that </a:t>
            </a:r>
            <a:endParaRPr lang="en-US" dirty="0" smtClean="0"/>
          </a:p>
          <a:p>
            <a:r>
              <a:rPr lang="en-US" dirty="0" smtClean="0"/>
              <a:t> </a:t>
            </a:r>
          </a:p>
          <a:p>
            <a:r>
              <a:rPr lang="en-US" dirty="0" smtClean="0"/>
              <a:t>set </a:t>
            </a:r>
            <a:r>
              <a:rPr lang="en-US" dirty="0"/>
              <a:t>by the organizations that intends to setup a consortium. The </a:t>
            </a:r>
            <a:r>
              <a:rPr lang="en-US" dirty="0" smtClean="0"/>
              <a:t>organizations that </a:t>
            </a:r>
            <a:r>
              <a:rPr lang="en-US" dirty="0"/>
              <a:t>take part in building the Hyperledger Fabric network are called </a:t>
            </a:r>
            <a:r>
              <a:rPr lang="en-US" dirty="0" smtClean="0"/>
              <a:t>the “</a:t>
            </a:r>
            <a:r>
              <a:rPr lang="en-US" b="1" dirty="0" smtClean="0"/>
              <a:t>members </a:t>
            </a:r>
            <a:r>
              <a:rPr lang="en-US" dirty="0" smtClean="0"/>
              <a:t>” Each</a:t>
            </a:r>
            <a:r>
              <a:rPr lang="en-US" dirty="0"/>
              <a:t> </a:t>
            </a:r>
            <a:r>
              <a:rPr lang="en-US" b="1" dirty="0"/>
              <a:t>member </a:t>
            </a:r>
            <a:r>
              <a:rPr lang="en-US" dirty="0"/>
              <a:t>organization in the blockchain network </a:t>
            </a:r>
            <a:r>
              <a:rPr lang="en-US" dirty="0" smtClean="0"/>
              <a:t>is </a:t>
            </a:r>
            <a:r>
              <a:rPr lang="en-US" dirty="0"/>
              <a:t>responsible to setup their </a:t>
            </a:r>
            <a:r>
              <a:rPr lang="en-US" b="1" dirty="0"/>
              <a:t>peers </a:t>
            </a:r>
            <a:r>
              <a:rPr lang="en-US" dirty="0"/>
              <a:t>for participating in the </a:t>
            </a:r>
            <a:r>
              <a:rPr lang="en-US" dirty="0" smtClean="0"/>
              <a:t>network .  </a:t>
            </a:r>
            <a:r>
              <a:rPr lang="en-US" dirty="0"/>
              <a:t>All of </a:t>
            </a:r>
            <a:r>
              <a:rPr lang="en-US" dirty="0" smtClean="0"/>
              <a:t>these </a:t>
            </a:r>
            <a:r>
              <a:rPr lang="en-US" dirty="0"/>
              <a:t>peers need are configured with appropriate cryptographic materials like </a:t>
            </a:r>
            <a:r>
              <a:rPr lang="en-US" dirty="0" smtClean="0"/>
              <a:t>Certificate </a:t>
            </a:r>
            <a:r>
              <a:rPr lang="en-US" dirty="0"/>
              <a:t>Authority and other information.</a:t>
            </a:r>
          </a:p>
          <a:p>
            <a:r>
              <a:rPr lang="en-US" dirty="0"/>
              <a:t>Peers in the member organization receives transaction invocation requests </a:t>
            </a:r>
            <a:r>
              <a:rPr lang="en-US" dirty="0" smtClean="0"/>
              <a:t>from the </a:t>
            </a:r>
            <a:r>
              <a:rPr lang="en-US" dirty="0"/>
              <a:t>clients inside the organization. A </a:t>
            </a:r>
            <a:r>
              <a:rPr lang="en-US" b="1" dirty="0"/>
              <a:t>client </a:t>
            </a:r>
            <a:r>
              <a:rPr lang="en-US" dirty="0"/>
              <a:t>can be any </a:t>
            </a:r>
            <a:r>
              <a:rPr lang="en-US" dirty="0" smtClean="0"/>
              <a:t>specific</a:t>
            </a:r>
          </a:p>
          <a:p>
            <a:r>
              <a:rPr lang="en-US" dirty="0" smtClean="0"/>
              <a:t>application/portal </a:t>
            </a:r>
            <a:r>
              <a:rPr lang="en-US" dirty="0"/>
              <a:t>serving specific organization/business activities</a:t>
            </a:r>
            <a:r>
              <a:rPr lang="en-US" dirty="0" smtClean="0"/>
              <a:t>.</a:t>
            </a:r>
          </a:p>
          <a:p>
            <a:r>
              <a:rPr lang="en-US" dirty="0" smtClean="0"/>
              <a:t>Client </a:t>
            </a:r>
            <a:r>
              <a:rPr lang="en-US" dirty="0"/>
              <a:t>application uses Hyperledger Fabric SDK or REST web service </a:t>
            </a:r>
            <a:r>
              <a:rPr lang="en-US" dirty="0" smtClean="0"/>
              <a:t>to</a:t>
            </a:r>
          </a:p>
          <a:p>
            <a:r>
              <a:rPr lang="en-US" dirty="0" smtClean="0"/>
              <a:t>interact </a:t>
            </a:r>
            <a:r>
              <a:rPr lang="en-US" dirty="0"/>
              <a:t>with the Hyperledger Fabric network. </a:t>
            </a:r>
            <a:r>
              <a:rPr lang="en-US" dirty="0" smtClean="0"/>
              <a:t>Chaincode</a:t>
            </a:r>
          </a:p>
          <a:p>
            <a:r>
              <a:rPr lang="en-US" dirty="0" smtClean="0"/>
              <a:t>(</a:t>
            </a:r>
            <a:r>
              <a:rPr lang="en-US" dirty="0"/>
              <a:t>similar to Ethereum Smart Contract) installed in peers causes to </a:t>
            </a:r>
            <a:r>
              <a:rPr lang="en-US" dirty="0" smtClean="0"/>
              <a:t>initiate</a:t>
            </a:r>
          </a:p>
          <a:p>
            <a:r>
              <a:rPr lang="en-US" dirty="0" smtClean="0"/>
              <a:t>transaction </a:t>
            </a:r>
            <a:r>
              <a:rPr lang="en-US" dirty="0"/>
              <a:t>invocation request</a:t>
            </a:r>
            <a:r>
              <a:rPr lang="en-US" dirty="0" smtClean="0"/>
              <a:t>.</a:t>
            </a:r>
            <a:endParaRPr lang="en-US" dirty="0"/>
          </a:p>
        </p:txBody>
      </p:sp>
    </p:spTree>
    <p:extLst>
      <p:ext uri="{BB962C8B-B14F-4D97-AF65-F5344CB8AC3E}">
        <p14:creationId xmlns:p14="http://schemas.microsoft.com/office/powerpoint/2010/main" val="2536065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5745" y="762000"/>
            <a:ext cx="7848600" cy="5786199"/>
          </a:xfrm>
          <a:prstGeom prst="rect">
            <a:avLst/>
          </a:prstGeom>
        </p:spPr>
        <p:txBody>
          <a:bodyPr wrap="square">
            <a:spAutoFit/>
          </a:bodyPr>
          <a:lstStyle/>
          <a:p>
            <a:r>
              <a:rPr lang="en-US" sz="2800" dirty="0" smtClean="0">
                <a:solidFill>
                  <a:schemeClr val="bg2">
                    <a:lumMod val="75000"/>
                  </a:schemeClr>
                </a:solidFill>
              </a:rPr>
              <a:t>How it works?</a:t>
            </a:r>
          </a:p>
          <a:p>
            <a:endParaRPr lang="en-US" dirty="0"/>
          </a:p>
          <a:p>
            <a:r>
              <a:rPr lang="en-US" dirty="0" smtClean="0"/>
              <a:t>All </a:t>
            </a:r>
            <a:r>
              <a:rPr lang="en-US" dirty="0"/>
              <a:t>the peers maintain their one ledger per channel that they are subscribed to. Hence Distributed Ledger Technology (DLT). </a:t>
            </a:r>
            <a:r>
              <a:rPr lang="en-US" dirty="0" smtClean="0"/>
              <a:t>There </a:t>
            </a:r>
            <a:r>
              <a:rPr lang="en-US" dirty="0"/>
              <a:t>are different types of peer nodes with different roles in the network:</a:t>
            </a:r>
          </a:p>
          <a:p>
            <a:endParaRPr lang="en-US" dirty="0" smtClean="0">
              <a:solidFill>
                <a:srgbClr val="FF0000"/>
              </a:solidFill>
            </a:endParaRPr>
          </a:p>
          <a:p>
            <a:pPr marL="285750" indent="-285750">
              <a:buFont typeface="Wingdings" pitchFamily="2" charset="2"/>
              <a:buChar char="Ø"/>
            </a:pPr>
            <a:r>
              <a:rPr lang="en-US" dirty="0" smtClean="0">
                <a:solidFill>
                  <a:srgbClr val="FF0000"/>
                </a:solidFill>
              </a:rPr>
              <a:t>Endorser </a:t>
            </a:r>
            <a:r>
              <a:rPr lang="en-US" dirty="0">
                <a:solidFill>
                  <a:srgbClr val="FF0000"/>
                </a:solidFill>
              </a:rPr>
              <a:t>peer</a:t>
            </a:r>
          </a:p>
          <a:p>
            <a:pPr marL="285750" indent="-285750">
              <a:buFont typeface="Wingdings" pitchFamily="2" charset="2"/>
              <a:buChar char="Ø"/>
            </a:pPr>
            <a:r>
              <a:rPr lang="en-US" dirty="0">
                <a:solidFill>
                  <a:srgbClr val="FF0000"/>
                </a:solidFill>
              </a:rPr>
              <a:t>Anchor peer</a:t>
            </a:r>
          </a:p>
          <a:p>
            <a:pPr marL="285750" indent="-285750">
              <a:buFont typeface="Wingdings" pitchFamily="2" charset="2"/>
              <a:buChar char="Ø"/>
            </a:pPr>
            <a:r>
              <a:rPr lang="en-US" dirty="0">
                <a:solidFill>
                  <a:srgbClr val="FF0000"/>
                </a:solidFill>
              </a:rPr>
              <a:t>Orderer peer</a:t>
            </a:r>
          </a:p>
          <a:p>
            <a:endParaRPr lang="en-US" b="1" dirty="0" smtClean="0"/>
          </a:p>
          <a:p>
            <a:pPr marL="285750" indent="-285750">
              <a:buFont typeface="Wingdings" pitchFamily="2" charset="2"/>
              <a:buChar char="q"/>
            </a:pPr>
            <a:r>
              <a:rPr lang="en-US" b="1" u="sng" dirty="0" smtClean="0"/>
              <a:t>Endorser peer:</a:t>
            </a:r>
            <a:endParaRPr lang="en-US" b="1" u="sng" dirty="0"/>
          </a:p>
          <a:p>
            <a:r>
              <a:rPr lang="en-US" dirty="0"/>
              <a:t>Peers can be marked as Endorser peer (</a:t>
            </a:r>
            <a:r>
              <a:rPr lang="en-US" dirty="0" err="1"/>
              <a:t>ie</a:t>
            </a:r>
            <a:r>
              <a:rPr lang="en-US" dirty="0"/>
              <a:t> Endorsing peer). Upon receiving the “transaction invocation request” from the Client application the Endorser peer</a:t>
            </a:r>
          </a:p>
          <a:p>
            <a:r>
              <a:rPr lang="en-US" dirty="0"/>
              <a:t>Validates the transaction. </a:t>
            </a:r>
            <a:r>
              <a:rPr lang="en-US" dirty="0" err="1"/>
              <a:t>ie</a:t>
            </a:r>
            <a:r>
              <a:rPr lang="en-US" dirty="0"/>
              <a:t> Check certificate details and roles of the requester.</a:t>
            </a:r>
          </a:p>
          <a:p>
            <a:r>
              <a:rPr lang="en-US" dirty="0"/>
              <a:t>Executes the Chaincode(</a:t>
            </a:r>
            <a:r>
              <a:rPr lang="en-US" dirty="0" err="1"/>
              <a:t>ie</a:t>
            </a:r>
            <a:r>
              <a:rPr lang="en-US" dirty="0"/>
              <a:t> Smart Contract) and simulates the outcome of the transaction. But it does not update the ledger.</a:t>
            </a:r>
          </a:p>
          <a:p>
            <a:r>
              <a:rPr lang="en-US" dirty="0"/>
              <a:t>At the end of the above two tasks the Endorser may approve to disapprove the transaction.</a:t>
            </a:r>
          </a:p>
        </p:txBody>
      </p:sp>
    </p:spTree>
    <p:extLst>
      <p:ext uri="{BB962C8B-B14F-4D97-AF65-F5344CB8AC3E}">
        <p14:creationId xmlns:p14="http://schemas.microsoft.com/office/powerpoint/2010/main" val="1968215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990600"/>
            <a:ext cx="8077200" cy="5509200"/>
          </a:xfrm>
          <a:prstGeom prst="rect">
            <a:avLst/>
          </a:prstGeom>
          <a:noFill/>
        </p:spPr>
        <p:txBody>
          <a:bodyPr wrap="square" rtlCol="0">
            <a:spAutoFit/>
          </a:bodyPr>
          <a:lstStyle/>
          <a:p>
            <a:pPr marL="285750" indent="-285750">
              <a:buFont typeface="Wingdings" pitchFamily="2" charset="2"/>
              <a:buChar char="q"/>
            </a:pPr>
            <a:r>
              <a:rPr lang="en-US" b="1" u="sng" dirty="0"/>
              <a:t>Anchor peer</a:t>
            </a:r>
          </a:p>
          <a:p>
            <a:r>
              <a:rPr lang="en-US" sz="2000" dirty="0"/>
              <a:t>Anchor peer or cluster of Anchor peers is configured at the time of Channel configuration. Just to remind you, in Hyperledger Fabric you can configure secret channels among the peers and transactions among the peers of that channel are visible only to them.</a:t>
            </a:r>
          </a:p>
          <a:p>
            <a:r>
              <a:rPr lang="en-US" sz="2000" dirty="0"/>
              <a:t>Anchor peer receives updates and broadcasts the updates to the other peers in the organization. Anchor peers are discoverable. So any peer marked as Anchor peer can be discovered by the Orderer peer or any other peer.</a:t>
            </a:r>
          </a:p>
          <a:p>
            <a:endParaRPr lang="en-US" sz="2000" b="1" dirty="0" smtClean="0"/>
          </a:p>
          <a:p>
            <a:endParaRPr lang="en-US" sz="2000" b="1" dirty="0"/>
          </a:p>
          <a:p>
            <a:endParaRPr lang="en-US" b="1" dirty="0" smtClean="0"/>
          </a:p>
          <a:p>
            <a:pPr marL="285750" indent="-285750">
              <a:buFont typeface="Wingdings" pitchFamily="2" charset="2"/>
              <a:buChar char="q"/>
            </a:pPr>
            <a:r>
              <a:rPr lang="en-US" b="1" u="sng" dirty="0" smtClean="0"/>
              <a:t>Orderer </a:t>
            </a:r>
            <a:r>
              <a:rPr lang="en-US" b="1" u="sng" dirty="0"/>
              <a:t>peer</a:t>
            </a:r>
          </a:p>
          <a:p>
            <a:r>
              <a:rPr lang="en-US" sz="2000" dirty="0"/>
              <a:t>Orderer peer is considered as the central communication channel for the Hyperledger Fabric network. Orderer peer/node is responsible for consistent Ledger state </a:t>
            </a:r>
            <a:r>
              <a:rPr lang="en-US" sz="2000" dirty="0" smtClean="0"/>
              <a:t>across </a:t>
            </a:r>
            <a:r>
              <a:rPr lang="en-US" sz="2000" dirty="0"/>
              <a:t>the network. Orderer peer creates the block and delivers that to all the peers</a:t>
            </a:r>
            <a:r>
              <a:rPr lang="en-US" dirty="0"/>
              <a:t>.</a:t>
            </a:r>
          </a:p>
          <a:p>
            <a:endParaRPr lang="en-US" dirty="0"/>
          </a:p>
        </p:txBody>
      </p:sp>
    </p:spTree>
    <p:extLst>
      <p:ext uri="{BB962C8B-B14F-4D97-AF65-F5344CB8AC3E}">
        <p14:creationId xmlns:p14="http://schemas.microsoft.com/office/powerpoint/2010/main" val="3786430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990600"/>
            <a:ext cx="7924800" cy="646331"/>
          </a:xfrm>
          <a:prstGeom prst="rect">
            <a:avLst/>
          </a:prstGeom>
        </p:spPr>
        <p:txBody>
          <a:bodyPr wrap="square">
            <a:spAutoFit/>
          </a:bodyPr>
          <a:lstStyle/>
          <a:p>
            <a:r>
              <a:rPr lang="en-US" dirty="0"/>
              <a:t>The following is the list of frameworks that can be used to create blockchain applications based on distributed ledger technology.</a:t>
            </a:r>
          </a:p>
        </p:txBody>
      </p:sp>
      <p:sp>
        <p:nvSpPr>
          <p:cNvPr id="3" name="Rectangle 2"/>
          <p:cNvSpPr/>
          <p:nvPr/>
        </p:nvSpPr>
        <p:spPr>
          <a:xfrm>
            <a:off x="609600" y="2209800"/>
            <a:ext cx="7924800" cy="2031325"/>
          </a:xfrm>
          <a:prstGeom prst="rect">
            <a:avLst/>
          </a:prstGeom>
        </p:spPr>
        <p:txBody>
          <a:bodyPr wrap="square">
            <a:spAutoFit/>
          </a:bodyPr>
          <a:lstStyle/>
          <a:p>
            <a:r>
              <a:rPr lang="en-US" b="1" dirty="0" smtClean="0">
                <a:solidFill>
                  <a:srgbClr val="FF0000"/>
                </a:solidFill>
              </a:rPr>
              <a:t>1) Hyperledger </a:t>
            </a:r>
            <a:r>
              <a:rPr lang="en-US" b="1" dirty="0">
                <a:solidFill>
                  <a:srgbClr val="FF0000"/>
                </a:solidFill>
              </a:rPr>
              <a:t>Fabric </a:t>
            </a:r>
            <a:r>
              <a:rPr lang="en-US" dirty="0"/>
              <a:t>is a blockchain framework implementation. It is one of the foundation framework for developing / building Blockchain applications or solutions with a modular architecture. The most striking feature of Hyperledger Fabric is that it allows components, such as consensus and membership services, to be plug-and-play. At the core of Hyperledger Fabric is container technology which is used to host smart contracts called chaincode that comprise the application logic of the system</a:t>
            </a:r>
          </a:p>
        </p:txBody>
      </p:sp>
      <p:sp>
        <p:nvSpPr>
          <p:cNvPr id="4" name="Rectangle 3"/>
          <p:cNvSpPr/>
          <p:nvPr/>
        </p:nvSpPr>
        <p:spPr>
          <a:xfrm>
            <a:off x="602673" y="4663965"/>
            <a:ext cx="7391400" cy="1200329"/>
          </a:xfrm>
          <a:prstGeom prst="rect">
            <a:avLst/>
          </a:prstGeom>
        </p:spPr>
        <p:txBody>
          <a:bodyPr wrap="square">
            <a:spAutoFit/>
          </a:bodyPr>
          <a:lstStyle/>
          <a:p>
            <a:pPr fontAlgn="base"/>
            <a:r>
              <a:rPr lang="en-US" dirty="0"/>
              <a:t>When to use Hyperledger </a:t>
            </a:r>
            <a:r>
              <a:rPr lang="en-US" dirty="0" smtClean="0"/>
              <a:t>Fabric?</a:t>
            </a:r>
            <a:endParaRPr lang="en-US" dirty="0"/>
          </a:p>
          <a:p>
            <a:pPr fontAlgn="base"/>
            <a:r>
              <a:rPr lang="en-US" dirty="0"/>
              <a:t>If you are planning to build your Blockchain permissioned network with customized consensus algorithms (optional) and possibly custom membership services (optional</a:t>
            </a:r>
            <a:r>
              <a:rPr lang="en-US" dirty="0" smtClean="0"/>
              <a:t>).</a:t>
            </a:r>
            <a:endParaRPr lang="en-US" dirty="0"/>
          </a:p>
        </p:txBody>
      </p:sp>
    </p:spTree>
    <p:extLst>
      <p:ext uri="{BB962C8B-B14F-4D97-AF65-F5344CB8AC3E}">
        <p14:creationId xmlns:p14="http://schemas.microsoft.com/office/powerpoint/2010/main" val="7395209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773</TotalTime>
  <Words>1167</Words>
  <Application>Microsoft Office PowerPoint</Application>
  <PresentationFormat>On-screen Show (4:3)</PresentationFormat>
  <Paragraphs>93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Austin</vt:lpstr>
      <vt:lpstr>hyperledger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n0ak95</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hyperladger</dc:title>
  <dc:creator>n0ak95</dc:creator>
  <cp:lastModifiedBy>n0ak95</cp:lastModifiedBy>
  <cp:revision>21</cp:revision>
  <dcterms:created xsi:type="dcterms:W3CDTF">2018-12-31T15:06:49Z</dcterms:created>
  <dcterms:modified xsi:type="dcterms:W3CDTF">2019-01-02T16:36:49Z</dcterms:modified>
</cp:coreProperties>
</file>