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81" r:id="rId12"/>
    <p:sldId id="279" r:id="rId13"/>
    <p:sldId id="282" r:id="rId14"/>
    <p:sldId id="283" r:id="rId15"/>
    <p:sldId id="262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5" autoAdjust="0"/>
    <p:restoredTop sz="93416" autoAdjust="0"/>
  </p:normalViewPr>
  <p:slideViewPr>
    <p:cSldViewPr snapToGrid="0">
      <p:cViewPr varScale="1">
        <p:scale>
          <a:sx n="69" d="100"/>
          <a:sy n="69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8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48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55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10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74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331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8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9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0567-4B98-49CF-8683-FAF8885A8813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249C-3EA5-409C-8A4E-9838C09C2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2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56" y="2817434"/>
            <a:ext cx="8118763" cy="322316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Unilever Data Science POC Use Case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Team 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algo_souls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Team Members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Divekar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ID: amitdivekar30)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Bhushan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Mahajan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BhushanDA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Language 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R Programming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063" y="440243"/>
            <a:ext cx="50958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36381" y="0"/>
            <a:ext cx="1655619" cy="54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098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Forecast(contd..)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8365" y="1385454"/>
            <a:ext cx="7883235" cy="23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Model </a:t>
            </a:r>
            <a:r>
              <a:rPr lang="en-US" sz="2400" dirty="0" err="1" smtClean="0"/>
              <a:t>Bulding</a:t>
            </a:r>
            <a:r>
              <a:rPr lang="en-US" sz="2400" dirty="0" smtClean="0"/>
              <a:t>:</a:t>
            </a:r>
          </a:p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used: VAR (Vector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Autoregression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MAPE= 43.64</a:t>
            </a:r>
          </a:p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Lag selected=3</a:t>
            </a:r>
          </a:p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 for forecast=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final_model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Forecast(contd..)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892" y="1052946"/>
            <a:ext cx="6580909" cy="112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ACF plot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5528" y="1482436"/>
            <a:ext cx="9778272" cy="501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Forecast(contd..)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892" y="1052946"/>
            <a:ext cx="6580909" cy="112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/>
              <a:t>Coefficint</a:t>
            </a:r>
            <a:r>
              <a:rPr lang="en-US" sz="2000" dirty="0" smtClean="0"/>
              <a:t> plot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Rpl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76" y="1274618"/>
            <a:ext cx="7477159" cy="473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Forecast(contd..)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0546" y="817419"/>
            <a:ext cx="6594763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Forecast for next 6 periods: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17598" y="2326792"/>
          <a:ext cx="4673601" cy="25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710"/>
                <a:gridCol w="2867891"/>
              </a:tblGrid>
              <a:tr h="217061"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EQ</a:t>
                      </a:r>
                      <a:r>
                        <a:rPr lang="en-US" baseline="0" dirty="0" smtClean="0"/>
                        <a:t> Forecast(Sales)</a:t>
                      </a:r>
                      <a:endParaRPr lang="en-US" dirty="0"/>
                    </a:p>
                  </a:txBody>
                  <a:tcPr/>
                </a:tc>
              </a:tr>
              <a:tr h="365733">
                <a:tc>
                  <a:txBody>
                    <a:bodyPr/>
                    <a:lstStyle/>
                    <a:p>
                      <a:r>
                        <a:rPr lang="en-US" dirty="0" smtClean="0"/>
                        <a:t>2019 Period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152.2461</a:t>
                      </a:r>
                      <a:endParaRPr lang="en-US" dirty="0"/>
                    </a:p>
                  </a:txBody>
                  <a:tcPr/>
                </a:tc>
              </a:tr>
              <a:tr h="365733">
                <a:tc>
                  <a:txBody>
                    <a:bodyPr/>
                    <a:lstStyle/>
                    <a:p>
                      <a:r>
                        <a:rPr lang="en-US" dirty="0" smtClean="0"/>
                        <a:t>2019 Period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168.6202</a:t>
                      </a:r>
                      <a:endParaRPr lang="en-US" dirty="0"/>
                    </a:p>
                  </a:txBody>
                  <a:tcPr/>
                </a:tc>
              </a:tr>
              <a:tr h="365733">
                <a:tc>
                  <a:txBody>
                    <a:bodyPr/>
                    <a:lstStyle/>
                    <a:p>
                      <a:r>
                        <a:rPr lang="en-US" dirty="0" smtClean="0"/>
                        <a:t>2019 Period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159.5517</a:t>
                      </a:r>
                    </a:p>
                  </a:txBody>
                  <a:tcPr marL="47625" marR="47625" marT="38100" marB="38100" anchor="ctr"/>
                </a:tc>
              </a:tr>
              <a:tr h="365733">
                <a:tc>
                  <a:txBody>
                    <a:bodyPr/>
                    <a:lstStyle/>
                    <a:p>
                      <a:r>
                        <a:rPr lang="en-US" dirty="0" smtClean="0"/>
                        <a:t>2019 Period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223.2789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marL="47625" marR="47625" marT="38100" marB="38100" anchor="ctr"/>
                </a:tc>
              </a:tr>
              <a:tr h="365733">
                <a:tc>
                  <a:txBody>
                    <a:bodyPr/>
                    <a:lstStyle/>
                    <a:p>
                      <a:r>
                        <a:rPr lang="en-US" dirty="0" smtClean="0"/>
                        <a:t>2019 Period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209.7621</a:t>
                      </a:r>
                    </a:p>
                  </a:txBody>
                  <a:tcPr marL="47625" marR="47625" marT="38100" marB="38100" anchor="ctr"/>
                </a:tc>
              </a:tr>
              <a:tr h="365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2019 Period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148.7960</a:t>
                      </a:r>
                    </a:p>
                  </a:txBody>
                  <a:tcPr marL="47625" marR="47625" marT="38100" marB="38100" anchor="ctr"/>
                </a:tc>
              </a:tr>
            </a:tbl>
          </a:graphicData>
        </a:graphic>
      </p:graphicFrame>
      <p:pic>
        <p:nvPicPr>
          <p:cNvPr id="8" name="Content Placeholder 3" descr="Rpl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17" y="1653928"/>
            <a:ext cx="5624945" cy="35600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34255" y="2244436"/>
            <a:ext cx="1066800" cy="28678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2111" y="5211675"/>
            <a:ext cx="108459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b="1" dirty="0" smtClean="0">
                <a:solidFill>
                  <a:srgbClr val="00B050"/>
                </a:solidFill>
              </a:rPr>
              <a:t>Forecast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Forecast(contd..)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0546" y="817419"/>
            <a:ext cx="6594763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Forecast for next 6 periods: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3" descr="Rplot0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61" y="1177636"/>
            <a:ext cx="7116932" cy="4504387"/>
          </a:xfrm>
          <a:prstGeom prst="rect">
            <a:avLst/>
          </a:prstGeom>
        </p:spPr>
      </p:pic>
      <p:pic>
        <p:nvPicPr>
          <p:cNvPr id="10" name="Picture 9" descr="Rplot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71" y="2382981"/>
            <a:ext cx="4170011" cy="29207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12560" y="5488766"/>
            <a:ext cx="165667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 smtClean="0"/>
              <a:t>Test Data Trend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60960" y="5364075"/>
            <a:ext cx="167468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b="1" dirty="0" smtClean="0">
                <a:solidFill>
                  <a:srgbClr val="00B050"/>
                </a:solidFill>
              </a:rPr>
              <a:t>Forecast Trend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15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4.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305"/>
            <a:ext cx="10515600" cy="52506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After importing data, Training data is converted into periodic with 428 periods.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Drivers are selected using </a:t>
            </a:r>
            <a:r>
              <a:rPr lang="en-US" sz="2400" dirty="0" err="1" smtClean="0"/>
              <a:t>Boruta</a:t>
            </a:r>
            <a:r>
              <a:rPr lang="en-US" sz="2400" dirty="0" smtClean="0"/>
              <a:t> </a:t>
            </a:r>
            <a:r>
              <a:rPr lang="en-US" sz="2400" dirty="0" smtClean="0"/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Randomforest</a:t>
            </a:r>
            <a:r>
              <a:rPr lang="en-US" sz="24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Using Multivariate forecasting sales(EQ) is predicted.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From forecast it is observed that there is downward trend for sales.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11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305"/>
            <a:ext cx="10515600" cy="5250687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6000" b="1" dirty="0" smtClean="0">
                <a:solidFill>
                  <a:srgbClr val="00B050"/>
                </a:solidFill>
              </a:rPr>
              <a:t>Thank You!!!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1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5213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major drivers for sales(EQ)?</a:t>
            </a:r>
          </a:p>
          <a:p>
            <a:pPr marL="514350" indent="-51435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Knowing the drivers, how accurately we can predict future sales for next 6 periods?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7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Flow of Presentation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Data Preprocessing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Driver Selection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Sales Forecast for next 6 periods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Summary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1.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400" dirty="0" smtClean="0"/>
              <a:t>Datasets: Training and Test</a:t>
            </a:r>
          </a:p>
          <a:p>
            <a:pPr marL="514350" indent="-514350"/>
            <a:r>
              <a:rPr lang="en-US" sz="2400" dirty="0" smtClean="0"/>
              <a:t>Training Dataset is day wise while Test Dataset is Period wise</a:t>
            </a:r>
          </a:p>
          <a:p>
            <a:pPr marL="514350" indent="-514350"/>
            <a:r>
              <a:rPr lang="en-US" sz="2400" dirty="0" smtClean="0"/>
              <a:t>1 Period = 4 Weeks = 28 days</a:t>
            </a:r>
          </a:p>
          <a:p>
            <a:pPr marL="514350" indent="-514350"/>
            <a:r>
              <a:rPr lang="en-US" sz="2400" dirty="0" smtClean="0"/>
              <a:t>Period calculation: average of drivers for 28 days 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5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2. Driver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400" dirty="0" err="1" smtClean="0"/>
              <a:t>Boruta</a:t>
            </a:r>
            <a:r>
              <a:rPr lang="en-US" sz="2400" dirty="0" smtClean="0"/>
              <a:t> Algorithm</a:t>
            </a:r>
          </a:p>
          <a:p>
            <a:pPr marL="514350" indent="-514350"/>
            <a:endParaRPr lang="en-US" sz="2400" dirty="0"/>
          </a:p>
        </p:txBody>
      </p:sp>
      <p:pic>
        <p:nvPicPr>
          <p:cNvPr id="4" name="Content Placeholder 3" descr="Rpl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7" y="1253419"/>
            <a:ext cx="7829954" cy="4955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2. Driver Selection(cont..)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95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b) Random forest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5137987"/>
              </p:ext>
            </p:extLst>
          </p:nvPr>
        </p:nvGraphicFramePr>
        <p:xfrm>
          <a:off x="3184674" y="2352751"/>
          <a:ext cx="7549976" cy="284580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532308"/>
                <a:gridCol w="3017668"/>
              </a:tblGrid>
              <a:tr h="471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Driver</a:t>
                      </a:r>
                      <a:endParaRPr lang="en-US" sz="2400" dirty="0">
                        <a:effectLst/>
                        <a:latin typeface="+mj-lt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Value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282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Median_Rainfall</a:t>
                      </a:r>
                      <a:endParaRPr lang="en-US" sz="3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dirty="0">
                          <a:effectLst/>
                        </a:rPr>
                        <a:t>1933328.6</a:t>
                      </a:r>
                      <a:endParaRPr lang="en-US" sz="3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</a:tr>
              <a:tr h="282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Social_Search_Impressions</a:t>
                      </a:r>
                      <a:endParaRPr lang="en-US" sz="3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dirty="0">
                          <a:effectLst/>
                        </a:rPr>
                        <a:t>1416648.1</a:t>
                      </a:r>
                      <a:endParaRPr lang="en-US" sz="3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</a:tr>
              <a:tr h="4477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pct_PromoMarketDollars_Category</a:t>
                      </a:r>
                      <a:endParaRPr lang="en-US" sz="3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dirty="0">
                          <a:effectLst/>
                        </a:rPr>
                        <a:t>1238825.3</a:t>
                      </a:r>
                      <a:endParaRPr lang="en-US" sz="3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</a:tr>
              <a:tr h="282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b="0" dirty="0">
                          <a:effectLst/>
                        </a:rPr>
                        <a:t>Inflation</a:t>
                      </a:r>
                      <a:endParaRPr lang="en-US" sz="3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dirty="0">
                          <a:effectLst/>
                        </a:rPr>
                        <a:t>1221834.4</a:t>
                      </a:r>
                      <a:endParaRPr lang="en-US" sz="3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</a:tr>
              <a:tr h="282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EQ_Category</a:t>
                      </a:r>
                      <a:endParaRPr lang="en-US" sz="3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dirty="0">
                          <a:effectLst/>
                        </a:rPr>
                        <a:t>883881.5</a:t>
                      </a:r>
                      <a:endParaRPr lang="en-US" sz="3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</a:tr>
              <a:tr h="4477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pct_PromoMarketDollars_Subcategory</a:t>
                      </a:r>
                      <a:endParaRPr lang="en-US" sz="3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800" dirty="0">
                          <a:effectLst/>
                        </a:rPr>
                        <a:t>861243.2</a:t>
                      </a:r>
                      <a:endParaRPr lang="en-US" sz="3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2. Driver Selection(cont..)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56509"/>
            <a:ext cx="10827327" cy="432045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Boruta</a:t>
            </a:r>
            <a:r>
              <a:rPr lang="en-US" sz="2400" dirty="0" smtClean="0"/>
              <a:t> algorithm and Random Forest, following significant drivers are selected: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Social_Search_Impressions</a:t>
            </a:r>
            <a:endParaRPr lang="en-US" sz="2400" dirty="0" smtClean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Median_Rainfall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Inflation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pct_PromoMarketDollars_Category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EQ_Category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pct_PromoMarketDollars_Subcategory</a:t>
            </a:r>
            <a:endParaRPr lang="en-US" sz="2400" dirty="0" smtClean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EQ_Subcategory</a:t>
            </a:r>
            <a:endParaRPr lang="en-US" sz="2400" dirty="0" smtClean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pic>
        <p:nvPicPr>
          <p:cNvPr id="4" name="Content Placeholder 3" descr="Rplot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1395740"/>
            <a:ext cx="8641724" cy="54694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271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Trend of EQ for Training +Test Dataset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448253"/>
            <a:ext cx="10515600" cy="63240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3. Sales Forecast(contd..)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3964" y="1981201"/>
            <a:ext cx="6580909" cy="112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Trend of all Drivers for Training + Test Dataset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3" descr="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77" y="845127"/>
            <a:ext cx="6010206" cy="6010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342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Problem Statement</vt:lpstr>
      <vt:lpstr>Flow of Presentation</vt:lpstr>
      <vt:lpstr>1. Data Preprocessing</vt:lpstr>
      <vt:lpstr>2. Driver Selection</vt:lpstr>
      <vt:lpstr>2. Driver Selection(cont..)</vt:lpstr>
      <vt:lpstr>2. Driver Selection(cont..)</vt:lpstr>
      <vt:lpstr>3. Sales Forecast  </vt:lpstr>
      <vt:lpstr>3. Sales Forecast(contd..)  </vt:lpstr>
      <vt:lpstr>3. Sales Forecast(contd..)  </vt:lpstr>
      <vt:lpstr>3. Sales Forecast(contd..)  </vt:lpstr>
      <vt:lpstr>3. Sales Forecast(contd..)  </vt:lpstr>
      <vt:lpstr>3. Sales Forecast(contd..)  </vt:lpstr>
      <vt:lpstr>3. Sales Forecast(contd..)  </vt:lpstr>
      <vt:lpstr>4. Summary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MishMash Hackathon</dc:title>
  <dc:creator>Administrator</dc:creator>
  <cp:lastModifiedBy>aad</cp:lastModifiedBy>
  <cp:revision>18</cp:revision>
  <dcterms:created xsi:type="dcterms:W3CDTF">2020-03-31T11:24:17Z</dcterms:created>
  <dcterms:modified xsi:type="dcterms:W3CDTF">2020-04-01T17:41:18Z</dcterms:modified>
</cp:coreProperties>
</file>