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notesMasterIdLst>
    <p:notesMasterId r:id="rId46"/>
  </p:notesMasterIdLst>
  <p:sldSz cx="14630400" cy="8229600"/>
  <p:notesSz cx="8229600" cy="14630400"/>
  <p:embeddedFontLst>
    <p:embeddedFont>
      <p:font typeface="Inter"/>
      <p:regular r:id="rId51"/>
    </p:embeddedFont>
    <p:embeddedFont>
      <p:font typeface="Inter"/>
      <p:regular r:id="rId52"/>
    </p:embeddedFont>
    <p:embeddedFont>
      <p:font typeface="Inter"/>
      <p:regular r:id="rId53"/>
    </p:embeddedFont>
    <p:embeddedFont>
      <p:font typeface="Inter"/>
      <p:regular r:id="rId54"/>
    </p:embeddedFont>
    <p:embeddedFont>
      <p:font typeface="Inter"/>
      <p:regular r:id="rId55"/>
    </p:embeddedFont>
    <p:embeddedFont>
      <p:font typeface="Inter"/>
      <p:regular r:id="rId56"/>
    </p:embeddedFont>
    <p:embeddedFont>
      <p:font typeface="Inter"/>
      <p:regular r:id="rId57"/>
    </p:embeddedFont>
    <p:embeddedFont>
      <p:font typeface="Inter"/>
      <p:regular r:id="rId5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notesMaster" Target="notesMasters/notes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50" Type="http://schemas.openxmlformats.org/officeDocument/2006/relationships/tableStyles" Target="tableStyles.xml"/><Relationship Id="rId51" Type="http://schemas.openxmlformats.org/officeDocument/2006/relationships/font" Target="fonts/font1.fntdata"/><Relationship Id="rId52" Type="http://schemas.openxmlformats.org/officeDocument/2006/relationships/font" Target="fonts/font2.fntdata"/><Relationship Id="rId53" Type="http://schemas.openxmlformats.org/officeDocument/2006/relationships/font" Target="fonts/font3.fntdata"/><Relationship Id="rId54" Type="http://schemas.openxmlformats.org/officeDocument/2006/relationships/font" Target="fonts/font4.fntdata"/><Relationship Id="rId55" Type="http://schemas.openxmlformats.org/officeDocument/2006/relationships/font" Target="fonts/font5.fntdata"/><Relationship Id="rId56" Type="http://schemas.openxmlformats.org/officeDocument/2006/relationships/font" Target="fonts/font6.fntdata"/><Relationship Id="rId57" Type="http://schemas.openxmlformats.org/officeDocument/2006/relationships/font" Target="fonts/font7.fntdata"/><Relationship Id="rId58"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de 2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2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lide 2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lide 2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lide 2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lide 2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lide 2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lide 28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lide 29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lide 30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lide 3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lide 3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lide 3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lide 3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lide 3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lide 3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lide 3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lide 38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lide 39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lide 40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lide 4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lide 4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lide 4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lide 4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image" Target="../media/image-10-8.png"/><Relationship Id="rId9" Type="http://schemas.openxmlformats.org/officeDocument/2006/relationships/image" Target="../media/image-10-9.png"/><Relationship Id="rId10" Type="http://schemas.openxmlformats.org/officeDocument/2006/relationships/image" Target="../media/image-10-10.png"/><Relationship Id="rId11" Type="http://schemas.openxmlformats.org/officeDocument/2006/relationships/image" Target="../media/image-10-11.png"/><Relationship Id="rId12" Type="http://schemas.openxmlformats.org/officeDocument/2006/relationships/slideLayout" Target="../slideLayouts/slideLayout11.xml"/><Relationship Id="rId1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slideLayout" Target="../slideLayouts/slideLayout13.xml"/><Relationship Id="rId7"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4.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slideLayout" Target="../slideLayouts/slideLayout15.xml"/><Relationship Id="rId7"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6.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image" Target="../media/image-16-4.png"/><Relationship Id="rId5" Type="http://schemas.openxmlformats.org/officeDocument/2006/relationships/slideLayout" Target="../slideLayouts/slideLayout17.xml"/><Relationship Id="rId6"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8.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slideLayout" Target="../slideLayouts/slideLayout19.xml"/><Relationship Id="rId7"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20.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3.xml"/><Relationship Id="rId7"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slideLayout" Target="../slideLayouts/slideLayout21.xml"/><Relationship Id="rId6"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slideLayout" Target="../slideLayouts/slideLayout22.xml"/><Relationship Id="rId6"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slideLayout" Target="../slideLayouts/slideLayout23.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slideLayout" Target="../slideLayouts/slideLayout24.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slideLayout" Target="../slideLayouts/slideLayout25.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image" Target="../media/image-25-3.png"/><Relationship Id="rId4" Type="http://schemas.openxmlformats.org/officeDocument/2006/relationships/image" Target="../media/image-25-4.png"/><Relationship Id="rId5" Type="http://schemas.openxmlformats.org/officeDocument/2006/relationships/image" Target="../media/image-25-5.png"/><Relationship Id="rId6" Type="http://schemas.openxmlformats.org/officeDocument/2006/relationships/image" Target="../media/image-25-6.png"/><Relationship Id="rId7" Type="http://schemas.openxmlformats.org/officeDocument/2006/relationships/image" Target="../media/image-25-7.png"/><Relationship Id="rId8" Type="http://schemas.openxmlformats.org/officeDocument/2006/relationships/image" Target="../media/image-25-8.png"/><Relationship Id="rId9" Type="http://schemas.openxmlformats.org/officeDocument/2006/relationships/image" Target="../media/image-25-9.png"/><Relationship Id="rId10" Type="http://schemas.openxmlformats.org/officeDocument/2006/relationships/image" Target="../media/image-25-10.png"/><Relationship Id="rId11" Type="http://schemas.openxmlformats.org/officeDocument/2006/relationships/image" Target="../media/image-25-11.png"/><Relationship Id="rId12" Type="http://schemas.openxmlformats.org/officeDocument/2006/relationships/slideLayout" Target="../slideLayouts/slideLayout26.xml"/><Relationship Id="rId1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png"/><Relationship Id="rId3" Type="http://schemas.openxmlformats.org/officeDocument/2006/relationships/image" Target="../media/image-26-3.png"/><Relationship Id="rId4" Type="http://schemas.openxmlformats.org/officeDocument/2006/relationships/image" Target="../media/image-26-4.png"/><Relationship Id="rId5" Type="http://schemas.openxmlformats.org/officeDocument/2006/relationships/image" Target="../media/image-26-5.png"/><Relationship Id="rId6" Type="http://schemas.openxmlformats.org/officeDocument/2006/relationships/slideLayout" Target="../slideLayouts/slideLayout27.xml"/><Relationship Id="rId7"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slideLayout" Target="../slideLayouts/slideLayout28.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image" Target="../media/image-28-2.png"/><Relationship Id="rId3" Type="http://schemas.openxmlformats.org/officeDocument/2006/relationships/image" Target="../media/image-28-3.png"/><Relationship Id="rId4" Type="http://schemas.openxmlformats.org/officeDocument/2006/relationships/image" Target="../media/image-28-4.png"/><Relationship Id="rId5" Type="http://schemas.openxmlformats.org/officeDocument/2006/relationships/slideLayout" Target="../slideLayouts/slideLayout29.xml"/><Relationship Id="rId6"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slideLayout" Target="../slideLayouts/slideLayout30.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slideLayout" Target="../slideLayouts/slideLayout3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png"/><Relationship Id="rId2" Type="http://schemas.openxmlformats.org/officeDocument/2006/relationships/image" Target="../media/image-31-2.png"/><Relationship Id="rId3" Type="http://schemas.openxmlformats.org/officeDocument/2006/relationships/image" Target="../media/image-31-3.png"/><Relationship Id="rId4" Type="http://schemas.openxmlformats.org/officeDocument/2006/relationships/image" Target="../media/image-31-4.png"/><Relationship Id="rId5" Type="http://schemas.openxmlformats.org/officeDocument/2006/relationships/image" Target="../media/image-31-5.png"/><Relationship Id="rId6" Type="http://schemas.openxmlformats.org/officeDocument/2006/relationships/slideLayout" Target="../slideLayouts/slideLayout32.xml"/><Relationship Id="rId7"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image" Target="../media/image-32-2.png"/><Relationship Id="rId3" Type="http://schemas.openxmlformats.org/officeDocument/2006/relationships/image" Target="../media/image-32-3.png"/><Relationship Id="rId4" Type="http://schemas.openxmlformats.org/officeDocument/2006/relationships/image" Target="../media/image-32-4.png"/><Relationship Id="rId5" Type="http://schemas.openxmlformats.org/officeDocument/2006/relationships/image" Target="../media/image-32-5.png"/><Relationship Id="rId6" Type="http://schemas.openxmlformats.org/officeDocument/2006/relationships/image" Target="../media/image-32-6.png"/><Relationship Id="rId7" Type="http://schemas.openxmlformats.org/officeDocument/2006/relationships/image" Target="../media/image-32-7.png"/><Relationship Id="rId8" Type="http://schemas.openxmlformats.org/officeDocument/2006/relationships/image" Target="../media/image-32-8.png"/><Relationship Id="rId9" Type="http://schemas.openxmlformats.org/officeDocument/2006/relationships/image" Target="../media/image-32-9.png"/><Relationship Id="rId10" Type="http://schemas.openxmlformats.org/officeDocument/2006/relationships/image" Target="../media/image-32-10.png"/><Relationship Id="rId11" Type="http://schemas.openxmlformats.org/officeDocument/2006/relationships/image" Target="../media/image-32-11.png"/><Relationship Id="rId12" Type="http://schemas.openxmlformats.org/officeDocument/2006/relationships/slideLayout" Target="../slideLayouts/slideLayout33.xml"/><Relationship Id="rId1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33-1.png"/><Relationship Id="rId2" Type="http://schemas.openxmlformats.org/officeDocument/2006/relationships/slideLayout" Target="../slideLayouts/slideLayout34.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34-1.png"/><Relationship Id="rId2" Type="http://schemas.openxmlformats.org/officeDocument/2006/relationships/image" Target="../media/image-34-2.png"/><Relationship Id="rId3" Type="http://schemas.openxmlformats.org/officeDocument/2006/relationships/slideLayout" Target="../slideLayouts/slideLayout35.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35-1.png"/><Relationship Id="rId2" Type="http://schemas.openxmlformats.org/officeDocument/2006/relationships/slideLayout" Target="../slideLayouts/slideLayout36.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36-1.png"/><Relationship Id="rId2" Type="http://schemas.openxmlformats.org/officeDocument/2006/relationships/image" Target="../media/image-36-2.png"/><Relationship Id="rId3" Type="http://schemas.openxmlformats.org/officeDocument/2006/relationships/image" Target="../media/image-36-3.png"/><Relationship Id="rId4" Type="http://schemas.openxmlformats.org/officeDocument/2006/relationships/image" Target="../media/image-36-4.png"/><Relationship Id="rId5" Type="http://schemas.openxmlformats.org/officeDocument/2006/relationships/image" Target="../media/image-36-5.png"/><Relationship Id="rId6" Type="http://schemas.openxmlformats.org/officeDocument/2006/relationships/slideLayout" Target="../slideLayouts/slideLayout37.xml"/><Relationship Id="rId7"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37-1.png"/><Relationship Id="rId2" Type="http://schemas.openxmlformats.org/officeDocument/2006/relationships/slideLayout" Target="../slideLayouts/slideLayout38.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38-1.png"/><Relationship Id="rId2" Type="http://schemas.openxmlformats.org/officeDocument/2006/relationships/slideLayout" Target="../slideLayouts/slideLayout39.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39-1.png"/><Relationship Id="rId2" Type="http://schemas.openxmlformats.org/officeDocument/2006/relationships/image" Target="../media/image-39-2.png"/><Relationship Id="rId3" Type="http://schemas.openxmlformats.org/officeDocument/2006/relationships/image" Target="../media/image-39-3.png"/><Relationship Id="rId4" Type="http://schemas.openxmlformats.org/officeDocument/2006/relationships/image" Target="../media/image-39-4.png"/><Relationship Id="rId5" Type="http://schemas.openxmlformats.org/officeDocument/2006/relationships/image" Target="../media/image-39-5.png"/><Relationship Id="rId6" Type="http://schemas.openxmlformats.org/officeDocument/2006/relationships/image" Target="../media/image-39-6.png"/><Relationship Id="rId7" Type="http://schemas.openxmlformats.org/officeDocument/2006/relationships/image" Target="../media/image-39-7.png"/><Relationship Id="rId8" Type="http://schemas.openxmlformats.org/officeDocument/2006/relationships/image" Target="../media/image-39-8.png"/><Relationship Id="rId9" Type="http://schemas.openxmlformats.org/officeDocument/2006/relationships/image" Target="../media/image-39-9.png"/><Relationship Id="rId10" Type="http://schemas.openxmlformats.org/officeDocument/2006/relationships/image" Target="../media/image-39-10.png"/><Relationship Id="rId11" Type="http://schemas.openxmlformats.org/officeDocument/2006/relationships/image" Target="../media/image-39-11.png"/><Relationship Id="rId12" Type="http://schemas.openxmlformats.org/officeDocument/2006/relationships/slideLayout" Target="../slideLayouts/slideLayout40.xml"/><Relationship Id="rId1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5.xml"/><Relationship Id="rId7"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40-1.png"/><Relationship Id="rId2" Type="http://schemas.openxmlformats.org/officeDocument/2006/relationships/image" Target="../media/image-40-2.png"/><Relationship Id="rId3" Type="http://schemas.openxmlformats.org/officeDocument/2006/relationships/image" Target="../media/image-40-3.png"/><Relationship Id="rId4" Type="http://schemas.openxmlformats.org/officeDocument/2006/relationships/image" Target="../media/image-40-4.png"/><Relationship Id="rId5" Type="http://schemas.openxmlformats.org/officeDocument/2006/relationships/slideLayout" Target="../slideLayouts/slideLayout41.xml"/><Relationship Id="rId6"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41-1.png"/><Relationship Id="rId2" Type="http://schemas.openxmlformats.org/officeDocument/2006/relationships/slideLayout" Target="../slideLayouts/slideLayout4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42-1.png"/><Relationship Id="rId2" Type="http://schemas.openxmlformats.org/officeDocument/2006/relationships/image" Target="../media/image-42-2.png"/><Relationship Id="rId3" Type="http://schemas.openxmlformats.org/officeDocument/2006/relationships/image" Target="../media/image-42-3.png"/><Relationship Id="rId4" Type="http://schemas.openxmlformats.org/officeDocument/2006/relationships/image" Target="../media/image-42-4.png"/><Relationship Id="rId5" Type="http://schemas.openxmlformats.org/officeDocument/2006/relationships/image" Target="../media/image-42-5.png"/><Relationship Id="rId6" Type="http://schemas.openxmlformats.org/officeDocument/2006/relationships/slideLayout" Target="../slideLayouts/slideLayout43.xml"/><Relationship Id="rId7"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image" Target="../media/image-43-1.png"/><Relationship Id="rId2" Type="http://schemas.openxmlformats.org/officeDocument/2006/relationships/image" Target="../media/image-43-2.png"/><Relationship Id="rId3" Type="http://schemas.openxmlformats.org/officeDocument/2006/relationships/image" Target="../media/image-43-3.png"/><Relationship Id="rId4" Type="http://schemas.openxmlformats.org/officeDocument/2006/relationships/image" Target="../media/image-43-4.png"/><Relationship Id="rId5" Type="http://schemas.openxmlformats.org/officeDocument/2006/relationships/slideLayout" Target="../slideLayouts/slideLayout44.xml"/><Relationship Id="rId6"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image-44-1.png"/><Relationship Id="rId2" Type="http://schemas.openxmlformats.org/officeDocument/2006/relationships/image" Target="../media/image-44-2.png"/><Relationship Id="rId3" Type="http://schemas.openxmlformats.org/officeDocument/2006/relationships/image" Target="../media/image-44-3.png"/><Relationship Id="rId4" Type="http://schemas.openxmlformats.org/officeDocument/2006/relationships/image" Target="../media/image-44-4.png"/><Relationship Id="rId5" Type="http://schemas.openxmlformats.org/officeDocument/2006/relationships/image" Target="../media/image-44-5.png"/><Relationship Id="rId6" Type="http://schemas.openxmlformats.org/officeDocument/2006/relationships/slideLayout" Target="../slideLayouts/slideLayout45.xml"/><Relationship Id="rId7"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image" Target="../media/image-7-8.png"/><Relationship Id="rId9" Type="http://schemas.openxmlformats.org/officeDocument/2006/relationships/image" Target="../media/image-7-9.png"/><Relationship Id="rId10" Type="http://schemas.openxmlformats.org/officeDocument/2006/relationships/slideLayout" Target="../slideLayouts/slideLayout8.xml"/><Relationship Id="rId11"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391013"/>
            <a:ext cx="7556421" cy="2126337"/>
          </a:xfrm>
          <a:prstGeom prst="rect">
            <a:avLst/>
          </a:prstGeom>
          <a:noFill/>
          <a:ln/>
        </p:spPr>
        <p:txBody>
          <a:bodyPr wrap="square" lIns="0" tIns="0" rIns="0" bIns="0" rtlCol="0" anchor="t"/>
          <a:lstStyle/>
          <a:p>
            <a:pPr algn="l" indent="0" marL="0">
              <a:lnSpc>
                <a:spcPts val="5550"/>
              </a:lnSpc>
              <a:buNone/>
            </a:pPr>
            <a:r>
              <a:rPr lang="en-US" sz="4450" b="1" dirty="0">
                <a:solidFill>
                  <a:srgbClr val="152D47"/>
                </a:solidFill>
                <a:latin typeface="Inter Bold" pitchFamily="34" charset="0"/>
                <a:ea typeface="Inter Bold" pitchFamily="34" charset="-122"/>
                <a:cs typeface="Inter Bold" pitchFamily="34" charset="-120"/>
              </a:rPr>
              <a:t>Advanced Time Series Analytics: Models, Methods, and Applications</a:t>
            </a:r>
            <a:endParaRPr lang="en-US" sz="4450" dirty="0"/>
          </a:p>
        </p:txBody>
      </p:sp>
      <p:sp>
        <p:nvSpPr>
          <p:cNvPr id="4" name="Text 1"/>
          <p:cNvSpPr/>
          <p:nvPr/>
        </p:nvSpPr>
        <p:spPr>
          <a:xfrm>
            <a:off x="6280190" y="4857512"/>
            <a:ext cx="7556421" cy="362903"/>
          </a:xfrm>
          <a:prstGeom prst="rect">
            <a:avLst/>
          </a:prstGeom>
          <a:noFill/>
          <a:ln/>
        </p:spPr>
        <p:txBody>
          <a:bodyPr wrap="none" lIns="0" tIns="0" rIns="0" bIns="0" rtlCol="0" anchor="t"/>
          <a:lstStyle/>
          <a:p>
            <a:pPr algn="l" indent="0" marL="0">
              <a:lnSpc>
                <a:spcPts val="2850"/>
              </a:lnSpc>
              <a:buNone/>
            </a:pPr>
            <a:endParaRPr lang="en-US" sz="1750" dirty="0"/>
          </a:p>
        </p:txBody>
      </p:sp>
      <p:sp>
        <p:nvSpPr>
          <p:cNvPr id="5" name="Text 2"/>
          <p:cNvSpPr/>
          <p:nvPr/>
        </p:nvSpPr>
        <p:spPr>
          <a:xfrm>
            <a:off x="6280190" y="5475565"/>
            <a:ext cx="7556421" cy="362903"/>
          </a:xfrm>
          <a:prstGeom prst="rect">
            <a:avLst/>
          </a:prstGeom>
          <a:noFill/>
          <a:ln/>
        </p:spPr>
        <p:txBody>
          <a:bodyPr wrap="non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a:t>
            </a:r>
            <a:endParaRPr lang="en-US" sz="1750" dirty="0"/>
          </a:p>
        </p:txBody>
      </p:sp>
      <p:pic>
        <p:nvPicPr>
          <p:cNvPr id="6" name="Image 1" descr="preencoded.png">    </p:cNvPr>
          <p:cNvPicPr>
            <a:picLocks noChangeAspect="1"/>
          </p:cNvPicPr>
          <p:nvPr/>
        </p:nvPicPr>
        <p:blipFill>
          <a:blip r:embed="rId2"/>
          <a:stretch>
            <a:fillRect/>
          </a:stretch>
        </p:blipFill>
        <p:spPr>
          <a:xfrm>
            <a:off x="13716000" y="228600"/>
            <a:ext cx="685800" cy="685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63416" y="521256"/>
            <a:ext cx="6888718" cy="384929"/>
          </a:xfrm>
          <a:prstGeom prst="rect">
            <a:avLst/>
          </a:prstGeom>
          <a:noFill/>
          <a:ln/>
        </p:spPr>
        <p:txBody>
          <a:bodyPr wrap="none" lIns="0" tIns="0" rIns="0" bIns="0" rtlCol="0" anchor="t"/>
          <a:lstStyle/>
          <a:p>
            <a:pPr algn="l" indent="0" marL="0">
              <a:lnSpc>
                <a:spcPts val="3000"/>
              </a:lnSpc>
              <a:buNone/>
            </a:pPr>
            <a:r>
              <a:rPr lang="en-US" sz="2400" b="1" dirty="0">
                <a:solidFill>
                  <a:srgbClr val="152D47"/>
                </a:solidFill>
                <a:latin typeface="Inter Bold" pitchFamily="34" charset="0"/>
                <a:ea typeface="Inter Bold" pitchFamily="34" charset="-122"/>
                <a:cs typeface="Inter Bold" pitchFamily="34" charset="-120"/>
              </a:rPr>
              <a:t>Stationary Processes: Python Implementation</a:t>
            </a:r>
            <a:endParaRPr lang="en-US" sz="2400" dirty="0"/>
          </a:p>
        </p:txBody>
      </p:sp>
      <p:pic>
        <p:nvPicPr>
          <p:cNvPr id="3" name="Image 0" descr="preencoded.png">    </p:cNvPr>
          <p:cNvPicPr>
            <a:picLocks noChangeAspect="1"/>
          </p:cNvPicPr>
          <p:nvPr/>
        </p:nvPicPr>
        <p:blipFill>
          <a:blip r:embed="rId1"/>
          <a:stretch>
            <a:fillRect/>
          </a:stretch>
        </p:blipFill>
        <p:spPr>
          <a:xfrm>
            <a:off x="3330773" y="1152525"/>
            <a:ext cx="1316950" cy="709732"/>
          </a:xfrm>
          <a:prstGeom prst="rect">
            <a:avLst/>
          </a:prstGeom>
        </p:spPr>
      </p:pic>
      <p:pic>
        <p:nvPicPr>
          <p:cNvPr id="4" name="Image 1" descr="preencoded.png">    </p:cNvPr>
          <p:cNvPicPr>
            <a:picLocks noChangeAspect="1"/>
          </p:cNvPicPr>
          <p:nvPr/>
        </p:nvPicPr>
        <p:blipFill>
          <a:blip r:embed="rId2"/>
          <a:stretch>
            <a:fillRect/>
          </a:stretch>
        </p:blipFill>
        <p:spPr>
          <a:xfrm>
            <a:off x="3902512" y="1487091"/>
            <a:ext cx="173236" cy="216575"/>
          </a:xfrm>
          <a:prstGeom prst="rect">
            <a:avLst/>
          </a:prstGeom>
        </p:spPr>
      </p:pic>
      <p:sp>
        <p:nvSpPr>
          <p:cNvPr id="5" name="Text 1"/>
          <p:cNvSpPr/>
          <p:nvPr/>
        </p:nvSpPr>
        <p:spPr>
          <a:xfrm>
            <a:off x="4770834" y="1275636"/>
            <a:ext cx="1540073" cy="192524"/>
          </a:xfrm>
          <a:prstGeom prst="rect">
            <a:avLst/>
          </a:prstGeom>
          <a:noFill/>
          <a:ln/>
        </p:spPr>
        <p:txBody>
          <a:bodyPr wrap="none" lIns="0" tIns="0" rIns="0" bIns="0" rtlCol="0" anchor="t"/>
          <a:lstStyle/>
          <a:p>
            <a:pPr algn="l" indent="0" marL="0">
              <a:lnSpc>
                <a:spcPts val="1500"/>
              </a:lnSpc>
              <a:buNone/>
            </a:pPr>
            <a:r>
              <a:rPr lang="en-US" sz="1200" b="1" dirty="0">
                <a:solidFill>
                  <a:srgbClr val="4C4C4D"/>
                </a:solidFill>
                <a:latin typeface="Inter Bold" pitchFamily="34" charset="0"/>
                <a:ea typeface="Inter Bold" pitchFamily="34" charset="-122"/>
                <a:cs typeface="Inter Bold" pitchFamily="34" charset="-120"/>
              </a:rPr>
              <a:t>Import Libraries</a:t>
            </a:r>
            <a:endParaRPr lang="en-US" sz="1200" dirty="0"/>
          </a:p>
        </p:txBody>
      </p:sp>
      <p:sp>
        <p:nvSpPr>
          <p:cNvPr id="6" name="Text 2"/>
          <p:cNvSpPr/>
          <p:nvPr/>
        </p:nvSpPr>
        <p:spPr>
          <a:xfrm>
            <a:off x="4770834" y="1541978"/>
            <a:ext cx="2970371" cy="197168"/>
          </a:xfrm>
          <a:prstGeom prst="rect">
            <a:avLst/>
          </a:prstGeom>
          <a:noFill/>
          <a:ln/>
        </p:spPr>
        <p:txBody>
          <a:bodyPr wrap="none" lIns="0" tIns="0" rIns="0" bIns="0" rtlCol="0" anchor="t"/>
          <a:lstStyle/>
          <a:p>
            <a:pPr algn="l" indent="0" marL="0">
              <a:lnSpc>
                <a:spcPts val="1550"/>
              </a:lnSpc>
              <a:buNone/>
            </a:pPr>
            <a:r>
              <a:rPr lang="en-US" sz="950" dirty="0">
                <a:solidFill>
                  <a:srgbClr val="4C4C4D"/>
                </a:solidFill>
                <a:latin typeface="Inter" pitchFamily="34" charset="0"/>
                <a:ea typeface="Inter" pitchFamily="34" charset="-122"/>
                <a:cs typeface="Inter" pitchFamily="34" charset="-120"/>
              </a:rPr>
              <a:t>from statsmodels.tsa.stattools import adfuller, kpss</a:t>
            </a:r>
            <a:endParaRPr lang="en-US" sz="950" dirty="0"/>
          </a:p>
        </p:txBody>
      </p:sp>
      <p:sp>
        <p:nvSpPr>
          <p:cNvPr id="7" name="Shape 3"/>
          <p:cNvSpPr/>
          <p:nvPr/>
        </p:nvSpPr>
        <p:spPr>
          <a:xfrm>
            <a:off x="4678442" y="1873806"/>
            <a:ext cx="9257824" cy="7620"/>
          </a:xfrm>
          <a:prstGeom prst="roundRect">
            <a:avLst>
              <a:gd name="adj" fmla="val 679109"/>
            </a:avLst>
          </a:prstGeom>
          <a:solidFill>
            <a:srgbClr val="D8D4D4"/>
          </a:solidFill>
          <a:ln/>
        </p:spPr>
      </p:sp>
      <p:pic>
        <p:nvPicPr>
          <p:cNvPr id="8" name="Image 2" descr="preencoded.png">    </p:cNvPr>
          <p:cNvPicPr>
            <a:picLocks noChangeAspect="1"/>
          </p:cNvPicPr>
          <p:nvPr/>
        </p:nvPicPr>
        <p:blipFill>
          <a:blip r:embed="rId3"/>
          <a:stretch>
            <a:fillRect/>
          </a:stretch>
        </p:blipFill>
        <p:spPr>
          <a:xfrm>
            <a:off x="2672239" y="1892975"/>
            <a:ext cx="2634020" cy="709732"/>
          </a:xfrm>
          <a:prstGeom prst="rect">
            <a:avLst/>
          </a:prstGeom>
        </p:spPr>
      </p:pic>
      <p:pic>
        <p:nvPicPr>
          <p:cNvPr id="9" name="Image 3" descr="preencoded.png">    </p:cNvPr>
          <p:cNvPicPr>
            <a:picLocks noChangeAspect="1"/>
          </p:cNvPicPr>
          <p:nvPr/>
        </p:nvPicPr>
        <p:blipFill>
          <a:blip r:embed="rId4"/>
          <a:stretch>
            <a:fillRect/>
          </a:stretch>
        </p:blipFill>
        <p:spPr>
          <a:xfrm>
            <a:off x="3902512" y="2139553"/>
            <a:ext cx="173236" cy="216575"/>
          </a:xfrm>
          <a:prstGeom prst="rect">
            <a:avLst/>
          </a:prstGeom>
        </p:spPr>
      </p:pic>
      <p:sp>
        <p:nvSpPr>
          <p:cNvPr id="10" name="Text 4"/>
          <p:cNvSpPr/>
          <p:nvPr/>
        </p:nvSpPr>
        <p:spPr>
          <a:xfrm>
            <a:off x="5429369" y="2016085"/>
            <a:ext cx="1540073" cy="192524"/>
          </a:xfrm>
          <a:prstGeom prst="rect">
            <a:avLst/>
          </a:prstGeom>
          <a:noFill/>
          <a:ln/>
        </p:spPr>
        <p:txBody>
          <a:bodyPr wrap="none" lIns="0" tIns="0" rIns="0" bIns="0" rtlCol="0" anchor="t"/>
          <a:lstStyle/>
          <a:p>
            <a:pPr algn="l" indent="0" marL="0">
              <a:lnSpc>
                <a:spcPts val="1500"/>
              </a:lnSpc>
              <a:buNone/>
            </a:pPr>
            <a:r>
              <a:rPr lang="en-US" sz="1200" b="1" dirty="0">
                <a:solidFill>
                  <a:srgbClr val="4C4C4D"/>
                </a:solidFill>
                <a:latin typeface="Inter Bold" pitchFamily="34" charset="0"/>
                <a:ea typeface="Inter Bold" pitchFamily="34" charset="-122"/>
                <a:cs typeface="Inter Bold" pitchFamily="34" charset="-120"/>
              </a:rPr>
              <a:t>Prepare Data</a:t>
            </a:r>
            <a:endParaRPr lang="en-US" sz="1200" dirty="0"/>
          </a:p>
        </p:txBody>
      </p:sp>
      <p:sp>
        <p:nvSpPr>
          <p:cNvPr id="11" name="Text 5"/>
          <p:cNvSpPr/>
          <p:nvPr/>
        </p:nvSpPr>
        <p:spPr>
          <a:xfrm>
            <a:off x="5429369" y="2282428"/>
            <a:ext cx="2191703" cy="197168"/>
          </a:xfrm>
          <a:prstGeom prst="rect">
            <a:avLst/>
          </a:prstGeom>
          <a:noFill/>
          <a:ln/>
        </p:spPr>
        <p:txBody>
          <a:bodyPr wrap="none" lIns="0" tIns="0" rIns="0" bIns="0" rtlCol="0" anchor="t"/>
          <a:lstStyle/>
          <a:p>
            <a:pPr algn="l" indent="0" marL="0">
              <a:lnSpc>
                <a:spcPts val="1550"/>
              </a:lnSpc>
              <a:buNone/>
            </a:pPr>
            <a:r>
              <a:rPr lang="en-US" sz="950" dirty="0">
                <a:solidFill>
                  <a:srgbClr val="4C4C4D"/>
                </a:solidFill>
                <a:latin typeface="Inter" pitchFamily="34" charset="0"/>
                <a:ea typeface="Inter" pitchFamily="34" charset="-122"/>
                <a:cs typeface="Inter" pitchFamily="34" charset="-120"/>
              </a:rPr>
              <a:t>Load and preprocess time series data</a:t>
            </a:r>
            <a:endParaRPr lang="en-US" sz="950" dirty="0"/>
          </a:p>
        </p:txBody>
      </p:sp>
      <p:sp>
        <p:nvSpPr>
          <p:cNvPr id="12" name="Shape 6"/>
          <p:cNvSpPr/>
          <p:nvPr/>
        </p:nvSpPr>
        <p:spPr>
          <a:xfrm>
            <a:off x="5336977" y="2614255"/>
            <a:ext cx="8599289" cy="7620"/>
          </a:xfrm>
          <a:prstGeom prst="roundRect">
            <a:avLst>
              <a:gd name="adj" fmla="val 679109"/>
            </a:avLst>
          </a:prstGeom>
          <a:solidFill>
            <a:srgbClr val="D8D4D4"/>
          </a:solidFill>
          <a:ln/>
        </p:spPr>
      </p:sp>
      <p:pic>
        <p:nvPicPr>
          <p:cNvPr id="13" name="Image 4" descr="preencoded.png">    </p:cNvPr>
          <p:cNvPicPr>
            <a:picLocks noChangeAspect="1"/>
          </p:cNvPicPr>
          <p:nvPr/>
        </p:nvPicPr>
        <p:blipFill>
          <a:blip r:embed="rId5"/>
          <a:stretch>
            <a:fillRect/>
          </a:stretch>
        </p:blipFill>
        <p:spPr>
          <a:xfrm>
            <a:off x="2013704" y="2633424"/>
            <a:ext cx="3951089" cy="709732"/>
          </a:xfrm>
          <a:prstGeom prst="rect">
            <a:avLst/>
          </a:prstGeom>
        </p:spPr>
      </p:pic>
      <p:pic>
        <p:nvPicPr>
          <p:cNvPr id="14" name="Image 5" descr="preencoded.png">    </p:cNvPr>
          <p:cNvPicPr>
            <a:picLocks noChangeAspect="1"/>
          </p:cNvPicPr>
          <p:nvPr/>
        </p:nvPicPr>
        <p:blipFill>
          <a:blip r:embed="rId6"/>
          <a:stretch>
            <a:fillRect/>
          </a:stretch>
        </p:blipFill>
        <p:spPr>
          <a:xfrm>
            <a:off x="3902631" y="2880003"/>
            <a:ext cx="173236" cy="216575"/>
          </a:xfrm>
          <a:prstGeom prst="rect">
            <a:avLst/>
          </a:prstGeom>
        </p:spPr>
      </p:pic>
      <p:sp>
        <p:nvSpPr>
          <p:cNvPr id="15" name="Text 7"/>
          <p:cNvSpPr/>
          <p:nvPr/>
        </p:nvSpPr>
        <p:spPr>
          <a:xfrm>
            <a:off x="6087904" y="2756535"/>
            <a:ext cx="1540073" cy="192524"/>
          </a:xfrm>
          <a:prstGeom prst="rect">
            <a:avLst/>
          </a:prstGeom>
          <a:noFill/>
          <a:ln/>
        </p:spPr>
        <p:txBody>
          <a:bodyPr wrap="none" lIns="0" tIns="0" rIns="0" bIns="0" rtlCol="0" anchor="t"/>
          <a:lstStyle/>
          <a:p>
            <a:pPr algn="l" indent="0" marL="0">
              <a:lnSpc>
                <a:spcPts val="1500"/>
              </a:lnSpc>
              <a:buNone/>
            </a:pPr>
            <a:r>
              <a:rPr lang="en-US" sz="1200" b="1" dirty="0">
                <a:solidFill>
                  <a:srgbClr val="4C4C4D"/>
                </a:solidFill>
                <a:latin typeface="Inter Bold" pitchFamily="34" charset="0"/>
                <a:ea typeface="Inter Bold" pitchFamily="34" charset="-122"/>
                <a:cs typeface="Inter Bold" pitchFamily="34" charset="-120"/>
              </a:rPr>
              <a:t>Conduct Tests</a:t>
            </a:r>
            <a:endParaRPr lang="en-US" sz="1200" dirty="0"/>
          </a:p>
        </p:txBody>
      </p:sp>
      <p:sp>
        <p:nvSpPr>
          <p:cNvPr id="16" name="Text 8"/>
          <p:cNvSpPr/>
          <p:nvPr/>
        </p:nvSpPr>
        <p:spPr>
          <a:xfrm>
            <a:off x="6087904" y="3022878"/>
            <a:ext cx="2804398" cy="197168"/>
          </a:xfrm>
          <a:prstGeom prst="rect">
            <a:avLst/>
          </a:prstGeom>
          <a:noFill/>
          <a:ln/>
        </p:spPr>
        <p:txBody>
          <a:bodyPr wrap="none" lIns="0" tIns="0" rIns="0" bIns="0" rtlCol="0" anchor="t"/>
          <a:lstStyle/>
          <a:p>
            <a:pPr algn="l" indent="0" marL="0">
              <a:lnSpc>
                <a:spcPts val="1550"/>
              </a:lnSpc>
              <a:buNone/>
            </a:pPr>
            <a:r>
              <a:rPr lang="en-US" sz="950" dirty="0">
                <a:solidFill>
                  <a:srgbClr val="4C4C4D"/>
                </a:solidFill>
                <a:latin typeface="Inter" pitchFamily="34" charset="0"/>
                <a:ea typeface="Inter" pitchFamily="34" charset="-122"/>
                <a:cs typeface="Inter" pitchFamily="34" charset="-120"/>
              </a:rPr>
              <a:t>Apply ADF and KPSS tests to assess stationarity</a:t>
            </a:r>
            <a:endParaRPr lang="en-US" sz="950" dirty="0"/>
          </a:p>
        </p:txBody>
      </p:sp>
      <p:sp>
        <p:nvSpPr>
          <p:cNvPr id="17" name="Shape 9"/>
          <p:cNvSpPr/>
          <p:nvPr/>
        </p:nvSpPr>
        <p:spPr>
          <a:xfrm>
            <a:off x="5995511" y="3354705"/>
            <a:ext cx="7940754" cy="7620"/>
          </a:xfrm>
          <a:prstGeom prst="roundRect">
            <a:avLst>
              <a:gd name="adj" fmla="val 679109"/>
            </a:avLst>
          </a:prstGeom>
          <a:solidFill>
            <a:srgbClr val="D8D4D4"/>
          </a:solidFill>
          <a:ln/>
        </p:spPr>
      </p:sp>
      <p:pic>
        <p:nvPicPr>
          <p:cNvPr id="18" name="Image 6" descr="preencoded.png">    </p:cNvPr>
          <p:cNvPicPr>
            <a:picLocks noChangeAspect="1"/>
          </p:cNvPicPr>
          <p:nvPr/>
        </p:nvPicPr>
        <p:blipFill>
          <a:blip r:embed="rId7"/>
          <a:stretch>
            <a:fillRect/>
          </a:stretch>
        </p:blipFill>
        <p:spPr>
          <a:xfrm>
            <a:off x="1355169" y="3373874"/>
            <a:ext cx="5268158" cy="709732"/>
          </a:xfrm>
          <a:prstGeom prst="rect">
            <a:avLst/>
          </a:prstGeom>
        </p:spPr>
      </p:pic>
      <p:pic>
        <p:nvPicPr>
          <p:cNvPr id="19" name="Image 7" descr="preencoded.png">    </p:cNvPr>
          <p:cNvPicPr>
            <a:picLocks noChangeAspect="1"/>
          </p:cNvPicPr>
          <p:nvPr/>
        </p:nvPicPr>
        <p:blipFill>
          <a:blip r:embed="rId8"/>
          <a:stretch>
            <a:fillRect/>
          </a:stretch>
        </p:blipFill>
        <p:spPr>
          <a:xfrm>
            <a:off x="3902631" y="3620453"/>
            <a:ext cx="173236" cy="216575"/>
          </a:xfrm>
          <a:prstGeom prst="rect">
            <a:avLst/>
          </a:prstGeom>
        </p:spPr>
      </p:pic>
      <p:sp>
        <p:nvSpPr>
          <p:cNvPr id="20" name="Text 10"/>
          <p:cNvSpPr/>
          <p:nvPr/>
        </p:nvSpPr>
        <p:spPr>
          <a:xfrm>
            <a:off x="6746438" y="3496985"/>
            <a:ext cx="1545193" cy="192524"/>
          </a:xfrm>
          <a:prstGeom prst="rect">
            <a:avLst/>
          </a:prstGeom>
          <a:noFill/>
          <a:ln/>
        </p:spPr>
        <p:txBody>
          <a:bodyPr wrap="none" lIns="0" tIns="0" rIns="0" bIns="0" rtlCol="0" anchor="t"/>
          <a:lstStyle/>
          <a:p>
            <a:pPr algn="l" indent="0" marL="0">
              <a:lnSpc>
                <a:spcPts val="1500"/>
              </a:lnSpc>
              <a:buNone/>
            </a:pPr>
            <a:r>
              <a:rPr lang="en-US" sz="1200" b="1" dirty="0">
                <a:solidFill>
                  <a:srgbClr val="4C4C4D"/>
                </a:solidFill>
                <a:latin typeface="Inter Bold" pitchFamily="34" charset="0"/>
                <a:ea typeface="Inter Bold" pitchFamily="34" charset="-122"/>
                <a:cs typeface="Inter Bold" pitchFamily="34" charset="-120"/>
              </a:rPr>
              <a:t>Transform if Needed</a:t>
            </a:r>
            <a:endParaRPr lang="en-US" sz="1200" dirty="0"/>
          </a:p>
        </p:txBody>
      </p:sp>
      <p:sp>
        <p:nvSpPr>
          <p:cNvPr id="21" name="Text 11"/>
          <p:cNvSpPr/>
          <p:nvPr/>
        </p:nvSpPr>
        <p:spPr>
          <a:xfrm>
            <a:off x="6746438" y="3763328"/>
            <a:ext cx="2512100" cy="197168"/>
          </a:xfrm>
          <a:prstGeom prst="rect">
            <a:avLst/>
          </a:prstGeom>
          <a:noFill/>
          <a:ln/>
        </p:spPr>
        <p:txBody>
          <a:bodyPr wrap="none" lIns="0" tIns="0" rIns="0" bIns="0" rtlCol="0" anchor="t"/>
          <a:lstStyle/>
          <a:p>
            <a:pPr algn="l" indent="0" marL="0">
              <a:lnSpc>
                <a:spcPts val="1550"/>
              </a:lnSpc>
              <a:buNone/>
            </a:pPr>
            <a:r>
              <a:rPr lang="en-US" sz="950" dirty="0">
                <a:solidFill>
                  <a:srgbClr val="4C4C4D"/>
                </a:solidFill>
                <a:latin typeface="Inter" pitchFamily="34" charset="0"/>
                <a:ea typeface="Inter" pitchFamily="34" charset="-122"/>
                <a:cs typeface="Inter" pitchFamily="34" charset="-120"/>
              </a:rPr>
              <a:t>Apply differencing or other transformations</a:t>
            </a:r>
            <a:endParaRPr lang="en-US" sz="950" dirty="0"/>
          </a:p>
        </p:txBody>
      </p:sp>
      <p:sp>
        <p:nvSpPr>
          <p:cNvPr id="22" name="Shape 12"/>
          <p:cNvSpPr/>
          <p:nvPr/>
        </p:nvSpPr>
        <p:spPr>
          <a:xfrm>
            <a:off x="6654046" y="4095155"/>
            <a:ext cx="7282220" cy="7620"/>
          </a:xfrm>
          <a:prstGeom prst="roundRect">
            <a:avLst>
              <a:gd name="adj" fmla="val 679109"/>
            </a:avLst>
          </a:prstGeom>
          <a:solidFill>
            <a:srgbClr val="D8D4D4"/>
          </a:solidFill>
          <a:ln/>
        </p:spPr>
      </p:sp>
      <p:pic>
        <p:nvPicPr>
          <p:cNvPr id="23" name="Image 8" descr="preencoded.png">    </p:cNvPr>
          <p:cNvPicPr>
            <a:picLocks noChangeAspect="1"/>
          </p:cNvPicPr>
          <p:nvPr/>
        </p:nvPicPr>
        <p:blipFill>
          <a:blip r:embed="rId9"/>
          <a:stretch>
            <a:fillRect/>
          </a:stretch>
        </p:blipFill>
        <p:spPr>
          <a:xfrm>
            <a:off x="696635" y="4114324"/>
            <a:ext cx="6585228" cy="709732"/>
          </a:xfrm>
          <a:prstGeom prst="rect">
            <a:avLst/>
          </a:prstGeom>
        </p:spPr>
      </p:pic>
      <p:pic>
        <p:nvPicPr>
          <p:cNvPr id="24" name="Image 9" descr="preencoded.png">    </p:cNvPr>
          <p:cNvPicPr>
            <a:picLocks noChangeAspect="1"/>
          </p:cNvPicPr>
          <p:nvPr/>
        </p:nvPicPr>
        <p:blipFill>
          <a:blip r:embed="rId10"/>
          <a:stretch>
            <a:fillRect/>
          </a:stretch>
        </p:blipFill>
        <p:spPr>
          <a:xfrm>
            <a:off x="3902631" y="4360902"/>
            <a:ext cx="173236" cy="216575"/>
          </a:xfrm>
          <a:prstGeom prst="rect">
            <a:avLst/>
          </a:prstGeom>
        </p:spPr>
      </p:pic>
      <p:sp>
        <p:nvSpPr>
          <p:cNvPr id="25" name="Text 13"/>
          <p:cNvSpPr/>
          <p:nvPr/>
        </p:nvSpPr>
        <p:spPr>
          <a:xfrm>
            <a:off x="7404973" y="4237434"/>
            <a:ext cx="1540073" cy="192524"/>
          </a:xfrm>
          <a:prstGeom prst="rect">
            <a:avLst/>
          </a:prstGeom>
          <a:noFill/>
          <a:ln/>
        </p:spPr>
        <p:txBody>
          <a:bodyPr wrap="none" lIns="0" tIns="0" rIns="0" bIns="0" rtlCol="0" anchor="t"/>
          <a:lstStyle/>
          <a:p>
            <a:pPr algn="l" indent="0" marL="0">
              <a:lnSpc>
                <a:spcPts val="1500"/>
              </a:lnSpc>
              <a:buNone/>
            </a:pPr>
            <a:r>
              <a:rPr lang="en-US" sz="1200" b="1" dirty="0">
                <a:solidFill>
                  <a:srgbClr val="4C4C4D"/>
                </a:solidFill>
                <a:latin typeface="Inter Bold" pitchFamily="34" charset="0"/>
                <a:ea typeface="Inter Bold" pitchFamily="34" charset="-122"/>
                <a:cs typeface="Inter Bold" pitchFamily="34" charset="-120"/>
              </a:rPr>
              <a:t>Verify Results</a:t>
            </a:r>
            <a:endParaRPr lang="en-US" sz="1200" dirty="0"/>
          </a:p>
        </p:txBody>
      </p:sp>
      <p:sp>
        <p:nvSpPr>
          <p:cNvPr id="26" name="Text 14"/>
          <p:cNvSpPr/>
          <p:nvPr/>
        </p:nvSpPr>
        <p:spPr>
          <a:xfrm>
            <a:off x="7404973" y="4503777"/>
            <a:ext cx="2379345" cy="197168"/>
          </a:xfrm>
          <a:prstGeom prst="rect">
            <a:avLst/>
          </a:prstGeom>
          <a:noFill/>
          <a:ln/>
        </p:spPr>
        <p:txBody>
          <a:bodyPr wrap="none" lIns="0" tIns="0" rIns="0" bIns="0" rtlCol="0" anchor="t"/>
          <a:lstStyle/>
          <a:p>
            <a:pPr algn="l" indent="0" marL="0">
              <a:lnSpc>
                <a:spcPts val="1550"/>
              </a:lnSpc>
              <a:buNone/>
            </a:pPr>
            <a:r>
              <a:rPr lang="en-US" sz="950" dirty="0">
                <a:solidFill>
                  <a:srgbClr val="4C4C4D"/>
                </a:solidFill>
                <a:latin typeface="Inter" pitchFamily="34" charset="0"/>
                <a:ea typeface="Inter" pitchFamily="34" charset="-122"/>
                <a:cs typeface="Inter" pitchFamily="34" charset="-120"/>
              </a:rPr>
              <a:t>Retest transformed series for stationarity</a:t>
            </a:r>
            <a:endParaRPr lang="en-US" sz="950" dirty="0"/>
          </a:p>
        </p:txBody>
      </p:sp>
      <p:sp>
        <p:nvSpPr>
          <p:cNvPr id="27" name="Shape 15"/>
          <p:cNvSpPr/>
          <p:nvPr/>
        </p:nvSpPr>
        <p:spPr>
          <a:xfrm>
            <a:off x="663416" y="4962644"/>
            <a:ext cx="13303568" cy="2747963"/>
          </a:xfrm>
          <a:prstGeom prst="roundRect">
            <a:avLst>
              <a:gd name="adj" fmla="val 1883"/>
            </a:avLst>
          </a:prstGeom>
          <a:solidFill>
            <a:srgbClr val="CCD7FF"/>
          </a:solidFill>
          <a:ln/>
        </p:spPr>
      </p:sp>
      <p:sp>
        <p:nvSpPr>
          <p:cNvPr id="28" name="Shape 16"/>
          <p:cNvSpPr/>
          <p:nvPr/>
        </p:nvSpPr>
        <p:spPr>
          <a:xfrm>
            <a:off x="657344" y="4962644"/>
            <a:ext cx="13315712" cy="2747963"/>
          </a:xfrm>
          <a:prstGeom prst="roundRect">
            <a:avLst>
              <a:gd name="adj" fmla="val 673"/>
            </a:avLst>
          </a:prstGeom>
          <a:solidFill>
            <a:srgbClr val="CCD7FF"/>
          </a:solidFill>
          <a:ln/>
        </p:spPr>
      </p:sp>
      <p:sp>
        <p:nvSpPr>
          <p:cNvPr id="29" name="Text 17"/>
          <p:cNvSpPr/>
          <p:nvPr/>
        </p:nvSpPr>
        <p:spPr>
          <a:xfrm>
            <a:off x="780455" y="5055037"/>
            <a:ext cx="13069491" cy="2563178"/>
          </a:xfrm>
          <a:prstGeom prst="rect">
            <a:avLst/>
          </a:prstGeom>
          <a:noFill/>
          <a:ln/>
        </p:spPr>
        <p:txBody>
          <a:bodyPr wrap="square" lIns="0" tIns="0" rIns="0" bIns="0" rtlCol="0" anchor="t"/>
          <a:lstStyle/>
          <a:p>
            <a:pPr algn="l" indent="0" marL="0">
              <a:lnSpc>
                <a:spcPts val="1550"/>
              </a:lnSpc>
              <a:buNone/>
            </a:pPr>
            <a:r>
              <a:rPr lang="en-US" sz="950" dirty="0">
                <a:solidFill>
                  <a:srgbClr val="4C4C4D"/>
                </a:solidFill>
                <a:highlight>
                  <a:srgbClr val="CCD7FF"/>
                </a:highlight>
                <a:latin typeface="Consolas" pitchFamily="34" charset="0"/>
                <a:ea typeface="Consolas" pitchFamily="34" charset="-122"/>
                <a:cs typeface="Consolas" pitchFamily="34" charset="-120"/>
              </a:rPr>
              <a:t># ADF Test implementation
def adf_test(timeseries):
    result = adfuller(timeseries)
    print(f'ADF Statistic: {result[0]}')
    print(f'p-value: {result[1]}')
    print('Critical Values:')
    for key, value in result[4].items():
        print(f'\t{key}: {value}')
    if result[1] &lt;= 0.05:
        print("Strong evidence against the null hypothesis - Stationary")
    else:
        print("Weak evidence against the null hypothesis - Non-stationary")
</a:t>
            </a:r>
            <a:endParaRPr lang="en-US" sz="950" dirty="0"/>
          </a:p>
        </p:txBody>
      </p:sp>
      <p:pic>
        <p:nvPicPr>
          <p:cNvPr id="30" name="Image 10" descr="preencoded.png">    </p:cNvPr>
          <p:cNvPicPr>
            <a:picLocks noChangeAspect="1"/>
          </p:cNvPicPr>
          <p:nvPr/>
        </p:nvPicPr>
        <p:blipFill>
          <a:blip r:embed="rId11"/>
          <a:stretch>
            <a:fillRect/>
          </a:stretch>
        </p:blipFill>
        <p:spPr>
          <a:xfrm>
            <a:off x="13716000" y="228600"/>
            <a:ext cx="685800" cy="685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791533"/>
            <a:ext cx="11483578" cy="708779"/>
          </a:xfrm>
          <a:prstGeom prst="rect">
            <a:avLst/>
          </a:prstGeom>
          <a:noFill/>
          <a:ln/>
        </p:spPr>
        <p:txBody>
          <a:bodyPr wrap="none" lIns="0" tIns="0" rIns="0" bIns="0" rtlCol="0" anchor="t"/>
          <a:lstStyle/>
          <a:p>
            <a:pPr algn="l" indent="0" marL="0">
              <a:lnSpc>
                <a:spcPts val="5550"/>
              </a:lnSpc>
              <a:buNone/>
            </a:pPr>
            <a:r>
              <a:rPr lang="en-US" sz="4450" b="1" dirty="0">
                <a:solidFill>
                  <a:srgbClr val="152D47"/>
                </a:solidFill>
                <a:latin typeface="Inter Bold" pitchFamily="34" charset="0"/>
                <a:ea typeface="Inter Bold" pitchFamily="34" charset="-122"/>
                <a:cs typeface="Inter Bold" pitchFamily="34" charset="-120"/>
              </a:rPr>
              <a:t>Linear Processes: Theoretical Framework</a:t>
            </a:r>
            <a:endParaRPr lang="en-US" sz="4450" dirty="0"/>
          </a:p>
        </p:txBody>
      </p:sp>
      <p:sp>
        <p:nvSpPr>
          <p:cNvPr id="3" name="Text 1"/>
          <p:cNvSpPr/>
          <p:nvPr/>
        </p:nvSpPr>
        <p:spPr>
          <a:xfrm>
            <a:off x="793790" y="306728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152D47"/>
                </a:solidFill>
                <a:latin typeface="Inter Bold" pitchFamily="34" charset="0"/>
                <a:ea typeface="Inter Bold" pitchFamily="34" charset="-122"/>
                <a:cs typeface="Inter Bold" pitchFamily="34" charset="-120"/>
              </a:rPr>
              <a:t>Definition</a:t>
            </a:r>
            <a:endParaRPr lang="en-US" sz="2200" dirty="0"/>
          </a:p>
        </p:txBody>
      </p:sp>
      <p:sp>
        <p:nvSpPr>
          <p:cNvPr id="4" name="Text 2"/>
          <p:cNvSpPr/>
          <p:nvPr/>
        </p:nvSpPr>
        <p:spPr>
          <a:xfrm>
            <a:off x="793790" y="3648432"/>
            <a:ext cx="6244709" cy="108870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A linear process is a stationary process that can be represented as a linear combination of past and present white noise terms:</a:t>
            </a:r>
            <a:endParaRPr lang="en-US" sz="1750" dirty="0"/>
          </a:p>
        </p:txBody>
      </p:sp>
      <p:sp>
        <p:nvSpPr>
          <p:cNvPr id="5" name="Text 3"/>
          <p:cNvSpPr/>
          <p:nvPr/>
        </p:nvSpPr>
        <p:spPr>
          <a:xfrm>
            <a:off x="793790" y="4941213"/>
            <a:ext cx="6244709" cy="362903"/>
          </a:xfrm>
          <a:prstGeom prst="rect">
            <a:avLst/>
          </a:prstGeom>
          <a:noFill/>
          <a:ln/>
        </p:spPr>
        <p:txBody>
          <a:bodyPr wrap="non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Yt = μ + ∑j=0∞ ψjεt-j</a:t>
            </a:r>
            <a:endParaRPr lang="en-US" sz="1750" dirty="0"/>
          </a:p>
        </p:txBody>
      </p:sp>
      <p:sp>
        <p:nvSpPr>
          <p:cNvPr id="6" name="Text 4"/>
          <p:cNvSpPr/>
          <p:nvPr/>
        </p:nvSpPr>
        <p:spPr>
          <a:xfrm>
            <a:off x="793790" y="5508188"/>
            <a:ext cx="6244709" cy="72580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Where μ is the mean, ψj are constants with ψ0 = 1, and εt is white noise with mean 0 and variance σ2.</a:t>
            </a:r>
            <a:endParaRPr lang="en-US" sz="1750" dirty="0"/>
          </a:p>
        </p:txBody>
      </p:sp>
      <p:sp>
        <p:nvSpPr>
          <p:cNvPr id="7" name="Text 5"/>
          <p:cNvSpPr/>
          <p:nvPr/>
        </p:nvSpPr>
        <p:spPr>
          <a:xfrm>
            <a:off x="7599521" y="306728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152D47"/>
                </a:solidFill>
                <a:latin typeface="Inter Bold" pitchFamily="34" charset="0"/>
                <a:ea typeface="Inter Bold" pitchFamily="34" charset="-122"/>
                <a:cs typeface="Inter Bold" pitchFamily="34" charset="-120"/>
              </a:rPr>
              <a:t>Properties</a:t>
            </a:r>
            <a:endParaRPr lang="en-US" sz="2200" dirty="0"/>
          </a:p>
        </p:txBody>
      </p:sp>
      <p:sp>
        <p:nvSpPr>
          <p:cNvPr id="8" name="Text 6"/>
          <p:cNvSpPr/>
          <p:nvPr/>
        </p:nvSpPr>
        <p:spPr>
          <a:xfrm>
            <a:off x="7599521" y="3648432"/>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Mean: E[Yt] = μ</a:t>
            </a:r>
            <a:endParaRPr lang="en-US" sz="1750" dirty="0"/>
          </a:p>
        </p:txBody>
      </p:sp>
      <p:sp>
        <p:nvSpPr>
          <p:cNvPr id="9" name="Text 7"/>
          <p:cNvSpPr/>
          <p:nvPr/>
        </p:nvSpPr>
        <p:spPr>
          <a:xfrm>
            <a:off x="7599521" y="4090630"/>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Variance: Var(Yt) = σ2∑j=0∞ ψj2</a:t>
            </a:r>
            <a:endParaRPr lang="en-US" sz="1750" dirty="0"/>
          </a:p>
        </p:txBody>
      </p:sp>
      <p:sp>
        <p:nvSpPr>
          <p:cNvPr id="10" name="Text 8"/>
          <p:cNvSpPr/>
          <p:nvPr/>
        </p:nvSpPr>
        <p:spPr>
          <a:xfrm>
            <a:off x="7599521" y="4532828"/>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Autocovariance: γ(h) = σ2∑j=0∞ ψjψj+h</a:t>
            </a:r>
            <a:endParaRPr lang="en-US" sz="1750" dirty="0"/>
          </a:p>
        </p:txBody>
      </p:sp>
      <p:sp>
        <p:nvSpPr>
          <p:cNvPr id="11" name="Text 9"/>
          <p:cNvSpPr/>
          <p:nvPr/>
        </p:nvSpPr>
        <p:spPr>
          <a:xfrm>
            <a:off x="7599521" y="5099804"/>
            <a:ext cx="6244709" cy="72580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For the process to be stationary, the coefficients must satisfy ∑j=0∞ |ψj| &lt; ∞, ensuring the series converges.</a:t>
            </a:r>
            <a:endParaRPr lang="en-US" sz="1750" dirty="0"/>
          </a:p>
        </p:txBody>
      </p:sp>
      <p:pic>
        <p:nvPicPr>
          <p:cNvPr id="12" name="Image 0" descr="preencoded.png">    </p:cNvPr>
          <p:cNvPicPr>
            <a:picLocks noChangeAspect="1"/>
          </p:cNvPicPr>
          <p:nvPr/>
        </p:nvPicPr>
        <p:blipFill>
          <a:blip r:embed="rId1"/>
          <a:stretch>
            <a:fillRect/>
          </a:stretch>
        </p:blipFill>
        <p:spPr>
          <a:xfrm>
            <a:off x="13716000" y="228600"/>
            <a:ext cx="685800" cy="685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32219"/>
          </a:xfrm>
          <a:prstGeom prst="rect">
            <a:avLst/>
          </a:prstGeom>
        </p:spPr>
      </p:pic>
      <p:sp>
        <p:nvSpPr>
          <p:cNvPr id="3" name="Text 0"/>
          <p:cNvSpPr/>
          <p:nvPr/>
        </p:nvSpPr>
        <p:spPr>
          <a:xfrm>
            <a:off x="778669" y="611862"/>
            <a:ext cx="7586663" cy="1042988"/>
          </a:xfrm>
          <a:prstGeom prst="rect">
            <a:avLst/>
          </a:prstGeom>
          <a:noFill/>
          <a:ln/>
        </p:spPr>
        <p:txBody>
          <a:bodyPr wrap="square" lIns="0" tIns="0" rIns="0" bIns="0" rtlCol="0" anchor="t"/>
          <a:lstStyle/>
          <a:p>
            <a:pPr algn="l" indent="0" marL="0">
              <a:lnSpc>
                <a:spcPts val="4100"/>
              </a:lnSpc>
              <a:buNone/>
            </a:pPr>
            <a:r>
              <a:rPr lang="en-US" sz="3250" b="1" dirty="0">
                <a:solidFill>
                  <a:srgbClr val="152D47"/>
                </a:solidFill>
                <a:latin typeface="Inter Bold" pitchFamily="34" charset="0"/>
                <a:ea typeface="Inter Bold" pitchFamily="34" charset="-122"/>
                <a:cs typeface="Inter Bold" pitchFamily="34" charset="-120"/>
              </a:rPr>
              <a:t>Linear Processes: Applications and Examples</a:t>
            </a:r>
            <a:endParaRPr lang="en-US" sz="3250" dirty="0"/>
          </a:p>
        </p:txBody>
      </p:sp>
      <p:pic>
        <p:nvPicPr>
          <p:cNvPr id="4" name="Image 1" descr="preencoded.png">    </p:cNvPr>
          <p:cNvPicPr>
            <a:picLocks noChangeAspect="1"/>
          </p:cNvPicPr>
          <p:nvPr/>
        </p:nvPicPr>
        <p:blipFill>
          <a:blip r:embed="rId2"/>
          <a:stretch>
            <a:fillRect/>
          </a:stretch>
        </p:blipFill>
        <p:spPr>
          <a:xfrm>
            <a:off x="778669" y="1905119"/>
            <a:ext cx="834271" cy="1228487"/>
          </a:xfrm>
          <a:prstGeom prst="rect">
            <a:avLst/>
          </a:prstGeom>
        </p:spPr>
      </p:pic>
      <p:sp>
        <p:nvSpPr>
          <p:cNvPr id="5" name="Text 1"/>
          <p:cNvSpPr/>
          <p:nvPr/>
        </p:nvSpPr>
        <p:spPr>
          <a:xfrm>
            <a:off x="1863209" y="2071926"/>
            <a:ext cx="2085856" cy="260747"/>
          </a:xfrm>
          <a:prstGeom prst="rect">
            <a:avLst/>
          </a:prstGeom>
          <a:noFill/>
          <a:ln/>
        </p:spPr>
        <p:txBody>
          <a:bodyPr wrap="none" lIns="0" tIns="0" rIns="0" bIns="0" rtlCol="0" anchor="t"/>
          <a:lstStyle/>
          <a:p>
            <a:pPr algn="l" indent="0" marL="0">
              <a:lnSpc>
                <a:spcPts val="2050"/>
              </a:lnSpc>
              <a:buNone/>
            </a:pPr>
            <a:r>
              <a:rPr lang="en-US" sz="1600" b="1" dirty="0">
                <a:solidFill>
                  <a:srgbClr val="4C4C4D"/>
                </a:solidFill>
                <a:latin typeface="Inter Bold" pitchFamily="34" charset="0"/>
                <a:ea typeface="Inter Bold" pitchFamily="34" charset="-122"/>
                <a:cs typeface="Inter Bold" pitchFamily="34" charset="-120"/>
              </a:rPr>
              <a:t>Linear Filtering</a:t>
            </a:r>
            <a:endParaRPr lang="en-US" sz="1600" dirty="0"/>
          </a:p>
        </p:txBody>
      </p:sp>
      <p:sp>
        <p:nvSpPr>
          <p:cNvPr id="6" name="Text 2"/>
          <p:cNvSpPr/>
          <p:nvPr/>
        </p:nvSpPr>
        <p:spPr>
          <a:xfrm>
            <a:off x="1863209" y="2432685"/>
            <a:ext cx="6502122" cy="534114"/>
          </a:xfrm>
          <a:prstGeom prst="rect">
            <a:avLst/>
          </a:prstGeom>
          <a:noFill/>
          <a:ln/>
        </p:spPr>
        <p:txBody>
          <a:bodyPr wrap="squar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Transforming a time series through a weighted sum of its values (e.g., moving averages are simple linear filters)</a:t>
            </a:r>
            <a:endParaRPr lang="en-US" sz="1300" dirty="0"/>
          </a:p>
        </p:txBody>
      </p:sp>
      <p:pic>
        <p:nvPicPr>
          <p:cNvPr id="7" name="Image 2" descr="preencoded.png">    </p:cNvPr>
          <p:cNvPicPr>
            <a:picLocks noChangeAspect="1"/>
          </p:cNvPicPr>
          <p:nvPr/>
        </p:nvPicPr>
        <p:blipFill>
          <a:blip r:embed="rId3"/>
          <a:stretch>
            <a:fillRect/>
          </a:stretch>
        </p:blipFill>
        <p:spPr>
          <a:xfrm>
            <a:off x="778669" y="3133606"/>
            <a:ext cx="834271" cy="1001197"/>
          </a:xfrm>
          <a:prstGeom prst="rect">
            <a:avLst/>
          </a:prstGeom>
        </p:spPr>
      </p:pic>
      <p:sp>
        <p:nvSpPr>
          <p:cNvPr id="8" name="Text 3"/>
          <p:cNvSpPr/>
          <p:nvPr/>
        </p:nvSpPr>
        <p:spPr>
          <a:xfrm>
            <a:off x="1863209" y="3300412"/>
            <a:ext cx="2085856" cy="260747"/>
          </a:xfrm>
          <a:prstGeom prst="rect">
            <a:avLst/>
          </a:prstGeom>
          <a:noFill/>
          <a:ln/>
        </p:spPr>
        <p:txBody>
          <a:bodyPr wrap="none" lIns="0" tIns="0" rIns="0" bIns="0" rtlCol="0" anchor="t"/>
          <a:lstStyle/>
          <a:p>
            <a:pPr algn="l" indent="0" marL="0">
              <a:lnSpc>
                <a:spcPts val="2050"/>
              </a:lnSpc>
              <a:buNone/>
            </a:pPr>
            <a:r>
              <a:rPr lang="en-US" sz="1600" b="1" dirty="0">
                <a:solidFill>
                  <a:srgbClr val="4C4C4D"/>
                </a:solidFill>
                <a:latin typeface="Inter Bold" pitchFamily="34" charset="0"/>
                <a:ea typeface="Inter Bold" pitchFamily="34" charset="-122"/>
                <a:cs typeface="Inter Bold" pitchFamily="34" charset="-120"/>
              </a:rPr>
              <a:t>Signal Processing</a:t>
            </a:r>
            <a:endParaRPr lang="en-US" sz="1600" dirty="0"/>
          </a:p>
        </p:txBody>
      </p:sp>
      <p:sp>
        <p:nvSpPr>
          <p:cNvPr id="9" name="Text 4"/>
          <p:cNvSpPr/>
          <p:nvPr/>
        </p:nvSpPr>
        <p:spPr>
          <a:xfrm>
            <a:off x="1863209" y="3661172"/>
            <a:ext cx="6502122" cy="267057"/>
          </a:xfrm>
          <a:prstGeom prst="rect">
            <a:avLst/>
          </a:prstGeom>
          <a:noFill/>
          <a:ln/>
        </p:spPr>
        <p:txBody>
          <a:bodyPr wrap="non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Extracting signals from noisy data using linear operations</a:t>
            </a:r>
            <a:endParaRPr lang="en-US" sz="1300" dirty="0"/>
          </a:p>
        </p:txBody>
      </p:sp>
      <p:pic>
        <p:nvPicPr>
          <p:cNvPr id="10" name="Image 3" descr="preencoded.png">    </p:cNvPr>
          <p:cNvPicPr>
            <a:picLocks noChangeAspect="1"/>
          </p:cNvPicPr>
          <p:nvPr/>
        </p:nvPicPr>
        <p:blipFill>
          <a:blip r:embed="rId4"/>
          <a:stretch>
            <a:fillRect/>
          </a:stretch>
        </p:blipFill>
        <p:spPr>
          <a:xfrm>
            <a:off x="778669" y="4134803"/>
            <a:ext cx="834271" cy="1001197"/>
          </a:xfrm>
          <a:prstGeom prst="rect">
            <a:avLst/>
          </a:prstGeom>
        </p:spPr>
      </p:pic>
      <p:sp>
        <p:nvSpPr>
          <p:cNvPr id="11" name="Text 5"/>
          <p:cNvSpPr/>
          <p:nvPr/>
        </p:nvSpPr>
        <p:spPr>
          <a:xfrm>
            <a:off x="1863209" y="4301609"/>
            <a:ext cx="2085856" cy="260747"/>
          </a:xfrm>
          <a:prstGeom prst="rect">
            <a:avLst/>
          </a:prstGeom>
          <a:noFill/>
          <a:ln/>
        </p:spPr>
        <p:txBody>
          <a:bodyPr wrap="none" lIns="0" tIns="0" rIns="0" bIns="0" rtlCol="0" anchor="t"/>
          <a:lstStyle/>
          <a:p>
            <a:pPr algn="l" indent="0" marL="0">
              <a:lnSpc>
                <a:spcPts val="2050"/>
              </a:lnSpc>
              <a:buNone/>
            </a:pPr>
            <a:r>
              <a:rPr lang="en-US" sz="1600" b="1" dirty="0">
                <a:solidFill>
                  <a:srgbClr val="4C4C4D"/>
                </a:solidFill>
                <a:latin typeface="Inter Bold" pitchFamily="34" charset="0"/>
                <a:ea typeface="Inter Bold" pitchFamily="34" charset="-122"/>
                <a:cs typeface="Inter Bold" pitchFamily="34" charset="-120"/>
              </a:rPr>
              <a:t>Spectral Analysis</a:t>
            </a:r>
            <a:endParaRPr lang="en-US" sz="1600" dirty="0"/>
          </a:p>
        </p:txBody>
      </p:sp>
      <p:sp>
        <p:nvSpPr>
          <p:cNvPr id="12" name="Text 6"/>
          <p:cNvSpPr/>
          <p:nvPr/>
        </p:nvSpPr>
        <p:spPr>
          <a:xfrm>
            <a:off x="1863209" y="4662368"/>
            <a:ext cx="6502122" cy="267057"/>
          </a:xfrm>
          <a:prstGeom prst="rect">
            <a:avLst/>
          </a:prstGeom>
          <a:noFill/>
          <a:ln/>
        </p:spPr>
        <p:txBody>
          <a:bodyPr wrap="non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Decomposing time series into frequency components</a:t>
            </a:r>
            <a:endParaRPr lang="en-US" sz="1300" dirty="0"/>
          </a:p>
        </p:txBody>
      </p:sp>
      <p:pic>
        <p:nvPicPr>
          <p:cNvPr id="13" name="Image 4" descr="preencoded.png">    </p:cNvPr>
          <p:cNvPicPr>
            <a:picLocks noChangeAspect="1"/>
          </p:cNvPicPr>
          <p:nvPr/>
        </p:nvPicPr>
        <p:blipFill>
          <a:blip r:embed="rId5"/>
          <a:stretch>
            <a:fillRect/>
          </a:stretch>
        </p:blipFill>
        <p:spPr>
          <a:xfrm>
            <a:off x="778669" y="5135999"/>
            <a:ext cx="834271" cy="1228487"/>
          </a:xfrm>
          <a:prstGeom prst="rect">
            <a:avLst/>
          </a:prstGeom>
        </p:spPr>
      </p:pic>
      <p:sp>
        <p:nvSpPr>
          <p:cNvPr id="14" name="Text 7"/>
          <p:cNvSpPr/>
          <p:nvPr/>
        </p:nvSpPr>
        <p:spPr>
          <a:xfrm>
            <a:off x="1863209" y="5302806"/>
            <a:ext cx="2085856" cy="260747"/>
          </a:xfrm>
          <a:prstGeom prst="rect">
            <a:avLst/>
          </a:prstGeom>
          <a:noFill/>
          <a:ln/>
        </p:spPr>
        <p:txBody>
          <a:bodyPr wrap="none" lIns="0" tIns="0" rIns="0" bIns="0" rtlCol="0" anchor="t"/>
          <a:lstStyle/>
          <a:p>
            <a:pPr algn="l" indent="0" marL="0">
              <a:lnSpc>
                <a:spcPts val="2050"/>
              </a:lnSpc>
              <a:buNone/>
            </a:pPr>
            <a:r>
              <a:rPr lang="en-US" sz="1600" b="1" dirty="0">
                <a:solidFill>
                  <a:srgbClr val="4C4C4D"/>
                </a:solidFill>
                <a:latin typeface="Inter Bold" pitchFamily="34" charset="0"/>
                <a:ea typeface="Inter Bold" pitchFamily="34" charset="-122"/>
                <a:cs typeface="Inter Bold" pitchFamily="34" charset="-120"/>
              </a:rPr>
              <a:t>Forecasting</a:t>
            </a:r>
            <a:endParaRPr lang="en-US" sz="1600" dirty="0"/>
          </a:p>
        </p:txBody>
      </p:sp>
      <p:sp>
        <p:nvSpPr>
          <p:cNvPr id="15" name="Text 8"/>
          <p:cNvSpPr/>
          <p:nvPr/>
        </p:nvSpPr>
        <p:spPr>
          <a:xfrm>
            <a:off x="1863209" y="5663565"/>
            <a:ext cx="6502122" cy="534114"/>
          </a:xfrm>
          <a:prstGeom prst="rect">
            <a:avLst/>
          </a:prstGeom>
          <a:noFill/>
          <a:ln/>
        </p:spPr>
        <p:txBody>
          <a:bodyPr wrap="squar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Linear processes form the foundation for many forecasting models including ARMA and ARIMA</a:t>
            </a:r>
            <a:endParaRPr lang="en-US" sz="1300" dirty="0"/>
          </a:p>
        </p:txBody>
      </p:sp>
      <p:sp>
        <p:nvSpPr>
          <p:cNvPr id="16" name="Text 9"/>
          <p:cNvSpPr/>
          <p:nvPr/>
        </p:nvSpPr>
        <p:spPr>
          <a:xfrm>
            <a:off x="778669" y="6552128"/>
            <a:ext cx="7586663" cy="1068229"/>
          </a:xfrm>
          <a:prstGeom prst="rect">
            <a:avLst/>
          </a:prstGeom>
          <a:noFill/>
          <a:ln/>
        </p:spPr>
        <p:txBody>
          <a:bodyPr wrap="squar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The linear process framework provides a versatile theoretical foundation for many time series models. Its mathematical tractability allows for analytical derivation of statistical properties, making it central to both theoretical developments and practical applications in time series analysis.</a:t>
            </a:r>
            <a:endParaRPr lang="en-US" sz="1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1120497"/>
            <a:ext cx="12454176" cy="708779"/>
          </a:xfrm>
          <a:prstGeom prst="rect">
            <a:avLst/>
          </a:prstGeom>
          <a:noFill/>
          <a:ln/>
        </p:spPr>
        <p:txBody>
          <a:bodyPr wrap="none" lIns="0" tIns="0" rIns="0" bIns="0" rtlCol="0" anchor="t"/>
          <a:lstStyle/>
          <a:p>
            <a:pPr algn="l" indent="0" marL="0">
              <a:lnSpc>
                <a:spcPts val="5550"/>
              </a:lnSpc>
              <a:buNone/>
            </a:pPr>
            <a:r>
              <a:rPr lang="en-US" sz="4450" b="1" dirty="0">
                <a:solidFill>
                  <a:srgbClr val="152D47"/>
                </a:solidFill>
                <a:latin typeface="Inter Bold" pitchFamily="34" charset="0"/>
                <a:ea typeface="Inter Bold" pitchFamily="34" charset="-122"/>
                <a:cs typeface="Inter Bold" pitchFamily="34" charset="-120"/>
              </a:rPr>
              <a:t>Moving Average (MA) Models: Fundamentals</a:t>
            </a:r>
            <a:endParaRPr lang="en-US" sz="4450" dirty="0"/>
          </a:p>
        </p:txBody>
      </p:sp>
      <p:sp>
        <p:nvSpPr>
          <p:cNvPr id="3" name="Shape 1"/>
          <p:cNvSpPr/>
          <p:nvPr/>
        </p:nvSpPr>
        <p:spPr>
          <a:xfrm>
            <a:off x="793790" y="2282904"/>
            <a:ext cx="4196358" cy="4826198"/>
          </a:xfrm>
          <a:prstGeom prst="roundRect">
            <a:avLst>
              <a:gd name="adj" fmla="val 2270"/>
            </a:avLst>
          </a:prstGeom>
          <a:solidFill>
            <a:srgbClr val="F2EEEE"/>
          </a:solidFill>
          <a:ln w="7620">
            <a:solidFill>
              <a:srgbClr val="D8D4D4"/>
            </a:solidFill>
            <a:prstDash val="solid"/>
          </a:ln>
        </p:spPr>
      </p:sp>
      <p:sp>
        <p:nvSpPr>
          <p:cNvPr id="4" name="Text 2"/>
          <p:cNvSpPr/>
          <p:nvPr/>
        </p:nvSpPr>
        <p:spPr>
          <a:xfrm>
            <a:off x="1028224" y="251733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Definition</a:t>
            </a:r>
            <a:endParaRPr lang="en-US" sz="2200" dirty="0"/>
          </a:p>
        </p:txBody>
      </p:sp>
      <p:sp>
        <p:nvSpPr>
          <p:cNvPr id="5" name="Text 3"/>
          <p:cNvSpPr/>
          <p:nvPr/>
        </p:nvSpPr>
        <p:spPr>
          <a:xfrm>
            <a:off x="1028224" y="3007757"/>
            <a:ext cx="3727490" cy="72580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A Moving Average model of order q, denoted MA(q), is defined as:</a:t>
            </a:r>
            <a:endParaRPr lang="en-US" sz="1750" dirty="0"/>
          </a:p>
        </p:txBody>
      </p:sp>
      <p:sp>
        <p:nvSpPr>
          <p:cNvPr id="6" name="Text 4"/>
          <p:cNvSpPr/>
          <p:nvPr/>
        </p:nvSpPr>
        <p:spPr>
          <a:xfrm>
            <a:off x="1028224" y="3869650"/>
            <a:ext cx="3727490" cy="72580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Yt = μ + εt + θ1εt-1 + θ2εt-2 + ... + θqεt-q</a:t>
            </a:r>
            <a:endParaRPr lang="en-US" sz="1750" dirty="0"/>
          </a:p>
        </p:txBody>
      </p:sp>
      <p:sp>
        <p:nvSpPr>
          <p:cNvPr id="7" name="Text 5"/>
          <p:cNvSpPr/>
          <p:nvPr/>
        </p:nvSpPr>
        <p:spPr>
          <a:xfrm>
            <a:off x="1028224" y="4731544"/>
            <a:ext cx="3727490" cy="1451610"/>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Where μ is the mean of the series, εt are white noise error terms, and θ1, θ2, ..., θq are the model parameters.</a:t>
            </a:r>
            <a:endParaRPr lang="en-US" sz="1750" dirty="0"/>
          </a:p>
        </p:txBody>
      </p:sp>
      <p:sp>
        <p:nvSpPr>
          <p:cNvPr id="8" name="Shape 6"/>
          <p:cNvSpPr/>
          <p:nvPr/>
        </p:nvSpPr>
        <p:spPr>
          <a:xfrm>
            <a:off x="5216962" y="2282904"/>
            <a:ext cx="4196358" cy="4826198"/>
          </a:xfrm>
          <a:prstGeom prst="roundRect">
            <a:avLst>
              <a:gd name="adj" fmla="val 2270"/>
            </a:avLst>
          </a:prstGeom>
          <a:solidFill>
            <a:srgbClr val="F2EEEE"/>
          </a:solidFill>
          <a:ln w="7620">
            <a:solidFill>
              <a:srgbClr val="D8D4D4"/>
            </a:solidFill>
            <a:prstDash val="solid"/>
          </a:ln>
        </p:spPr>
      </p:sp>
      <p:sp>
        <p:nvSpPr>
          <p:cNvPr id="9" name="Text 7"/>
          <p:cNvSpPr/>
          <p:nvPr/>
        </p:nvSpPr>
        <p:spPr>
          <a:xfrm>
            <a:off x="5451396" y="251733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Key Properties</a:t>
            </a:r>
            <a:endParaRPr lang="en-US" sz="2200" dirty="0"/>
          </a:p>
        </p:txBody>
      </p:sp>
      <p:sp>
        <p:nvSpPr>
          <p:cNvPr id="10" name="Text 8"/>
          <p:cNvSpPr/>
          <p:nvPr/>
        </p:nvSpPr>
        <p:spPr>
          <a:xfrm>
            <a:off x="5451396" y="3007757"/>
            <a:ext cx="3727490"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Always stationary regardless of parameter values</a:t>
            </a:r>
            <a:endParaRPr lang="en-US" sz="1750" dirty="0"/>
          </a:p>
        </p:txBody>
      </p:sp>
      <p:sp>
        <p:nvSpPr>
          <p:cNvPr id="11" name="Text 9"/>
          <p:cNvSpPr/>
          <p:nvPr/>
        </p:nvSpPr>
        <p:spPr>
          <a:xfrm>
            <a:off x="5451396" y="3812858"/>
            <a:ext cx="3727490"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Autocorrelation cuts off after lag q</a:t>
            </a:r>
            <a:endParaRPr lang="en-US" sz="1750" dirty="0"/>
          </a:p>
        </p:txBody>
      </p:sp>
      <p:sp>
        <p:nvSpPr>
          <p:cNvPr id="12" name="Text 10"/>
          <p:cNvSpPr/>
          <p:nvPr/>
        </p:nvSpPr>
        <p:spPr>
          <a:xfrm>
            <a:off x="5451396" y="4617958"/>
            <a:ext cx="3727490" cy="1088708"/>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Represents series as weighted average of current and past shocks</a:t>
            </a:r>
            <a:endParaRPr lang="en-US" sz="1750" dirty="0"/>
          </a:p>
        </p:txBody>
      </p:sp>
      <p:sp>
        <p:nvSpPr>
          <p:cNvPr id="13" name="Text 11"/>
          <p:cNvSpPr/>
          <p:nvPr/>
        </p:nvSpPr>
        <p:spPr>
          <a:xfrm>
            <a:off x="5451396" y="5785961"/>
            <a:ext cx="3727490" cy="1088708"/>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Finite memory - only affected by the q most recent error terms</a:t>
            </a:r>
            <a:endParaRPr lang="en-US" sz="1750" dirty="0"/>
          </a:p>
        </p:txBody>
      </p:sp>
      <p:sp>
        <p:nvSpPr>
          <p:cNvPr id="14" name="Shape 12"/>
          <p:cNvSpPr/>
          <p:nvPr/>
        </p:nvSpPr>
        <p:spPr>
          <a:xfrm>
            <a:off x="9640133" y="2282904"/>
            <a:ext cx="4196358" cy="4826198"/>
          </a:xfrm>
          <a:prstGeom prst="roundRect">
            <a:avLst>
              <a:gd name="adj" fmla="val 2270"/>
            </a:avLst>
          </a:prstGeom>
          <a:solidFill>
            <a:srgbClr val="F2EEEE"/>
          </a:solidFill>
          <a:ln w="7620">
            <a:solidFill>
              <a:srgbClr val="D8D4D4"/>
            </a:solidFill>
            <a:prstDash val="solid"/>
          </a:ln>
        </p:spPr>
      </p:sp>
      <p:sp>
        <p:nvSpPr>
          <p:cNvPr id="15" name="Text 13"/>
          <p:cNvSpPr/>
          <p:nvPr/>
        </p:nvSpPr>
        <p:spPr>
          <a:xfrm>
            <a:off x="9874568" y="2517338"/>
            <a:ext cx="2988945" cy="354330"/>
          </a:xfrm>
          <a:prstGeom prst="rect">
            <a:avLst/>
          </a:prstGeom>
          <a:noFill/>
          <a:ln/>
        </p:spPr>
        <p:txBody>
          <a:bodyPr wrap="none" lIns="0" tIns="0" rIns="0" bIns="0" rtlCol="0" anchor="t"/>
          <a:lstStyle/>
          <a:p>
            <a:pPr algn="l"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Invertibility Condition</a:t>
            </a:r>
            <a:endParaRPr lang="en-US" sz="2200" dirty="0"/>
          </a:p>
        </p:txBody>
      </p:sp>
      <p:sp>
        <p:nvSpPr>
          <p:cNvPr id="16" name="Text 14"/>
          <p:cNvSpPr/>
          <p:nvPr/>
        </p:nvSpPr>
        <p:spPr>
          <a:xfrm>
            <a:off x="9874568" y="3007757"/>
            <a:ext cx="3727490" cy="217741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For an MA(q) process to be invertible (expressible as an infinite AR process), all roots of the polynomial 1 + θ1z + θ2z2 + ... + θqzq = 0 must lie outside the unit circle.</a:t>
            </a:r>
            <a:endParaRPr lang="en-US" sz="1750" dirty="0"/>
          </a:p>
        </p:txBody>
      </p:sp>
      <p:sp>
        <p:nvSpPr>
          <p:cNvPr id="17" name="Text 15"/>
          <p:cNvSpPr/>
          <p:nvPr/>
        </p:nvSpPr>
        <p:spPr>
          <a:xfrm>
            <a:off x="9874568" y="5321260"/>
            <a:ext cx="3727490" cy="108870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Invertibility ensures a unique MA representation and is essential for estimation and forecasting.</a:t>
            </a:r>
            <a:endParaRPr lang="en-US" sz="1750" dirty="0"/>
          </a:p>
        </p:txBody>
      </p:sp>
      <p:pic>
        <p:nvPicPr>
          <p:cNvPr id="18" name="Image 0" descr="preencoded.png">    </p:cNvPr>
          <p:cNvPicPr>
            <a:picLocks noChangeAspect="1"/>
          </p:cNvPicPr>
          <p:nvPr/>
        </p:nvPicPr>
        <p:blipFill>
          <a:blip r:embed="rId1"/>
          <a:stretch>
            <a:fillRect/>
          </a:stretch>
        </p:blipFill>
        <p:spPr>
          <a:xfrm>
            <a:off x="13716000" y="228600"/>
            <a:ext cx="685800" cy="685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93790" y="740212"/>
            <a:ext cx="11568351" cy="566976"/>
          </a:xfrm>
          <a:prstGeom prst="rect">
            <a:avLst/>
          </a:prstGeom>
          <a:noFill/>
          <a:ln/>
        </p:spPr>
        <p:txBody>
          <a:bodyPr wrap="none" lIns="0" tIns="0" rIns="0" bIns="0" rtlCol="0" anchor="t"/>
          <a:lstStyle/>
          <a:p>
            <a:pPr algn="l" indent="0" marL="0">
              <a:lnSpc>
                <a:spcPts val="4450"/>
              </a:lnSpc>
              <a:buNone/>
            </a:pPr>
            <a:r>
              <a:rPr lang="en-US" sz="3550" b="1" dirty="0">
                <a:solidFill>
                  <a:srgbClr val="152D47"/>
                </a:solidFill>
                <a:latin typeface="Inter Bold" pitchFamily="34" charset="0"/>
                <a:ea typeface="Inter Bold" pitchFamily="34" charset="-122"/>
                <a:cs typeface="Inter Bold" pitchFamily="34" charset="-120"/>
              </a:rPr>
              <a:t>Moving Average (MA) Models: Parameter Estimation</a:t>
            </a:r>
            <a:endParaRPr lang="en-US" sz="3550" dirty="0"/>
          </a:p>
        </p:txBody>
      </p:sp>
      <p:sp>
        <p:nvSpPr>
          <p:cNvPr id="3" name="Shape 1"/>
          <p:cNvSpPr/>
          <p:nvPr/>
        </p:nvSpPr>
        <p:spPr>
          <a:xfrm>
            <a:off x="793790" y="1670090"/>
            <a:ext cx="1630323" cy="1045488"/>
          </a:xfrm>
          <a:prstGeom prst="roundRect">
            <a:avLst>
              <a:gd name="adj" fmla="val 7290"/>
            </a:avLst>
          </a:prstGeom>
          <a:solidFill>
            <a:srgbClr val="F2EEEE"/>
          </a:solidFill>
          <a:ln w="7620">
            <a:solidFill>
              <a:srgbClr val="D8D4D4"/>
            </a:solidFill>
            <a:prstDash val="solid"/>
          </a:ln>
        </p:spPr>
      </p:sp>
      <p:pic>
        <p:nvPicPr>
          <p:cNvPr id="4" name="Image 0" descr="preencoded.png">    </p:cNvPr>
          <p:cNvPicPr>
            <a:picLocks noChangeAspect="1"/>
          </p:cNvPicPr>
          <p:nvPr/>
        </p:nvPicPr>
        <p:blipFill>
          <a:blip r:embed="rId1"/>
          <a:stretch>
            <a:fillRect/>
          </a:stretch>
        </p:blipFill>
        <p:spPr>
          <a:xfrm>
            <a:off x="1481376" y="2033349"/>
            <a:ext cx="255151" cy="318968"/>
          </a:xfrm>
          <a:prstGeom prst="rect">
            <a:avLst/>
          </a:prstGeom>
        </p:spPr>
      </p:pic>
      <p:sp>
        <p:nvSpPr>
          <p:cNvPr id="5" name="Text 2"/>
          <p:cNvSpPr/>
          <p:nvPr/>
        </p:nvSpPr>
        <p:spPr>
          <a:xfrm>
            <a:off x="2605564" y="1851541"/>
            <a:ext cx="2268260" cy="283488"/>
          </a:xfrm>
          <a:prstGeom prst="rect">
            <a:avLst/>
          </a:prstGeom>
          <a:noFill/>
          <a:ln/>
        </p:spPr>
        <p:txBody>
          <a:bodyPr wrap="none" lIns="0" tIns="0" rIns="0" bIns="0" rtlCol="0" anchor="t"/>
          <a:lstStyle/>
          <a:p>
            <a:pPr algn="l" indent="0" marL="0">
              <a:lnSpc>
                <a:spcPts val="2200"/>
              </a:lnSpc>
              <a:buNone/>
            </a:pPr>
            <a:r>
              <a:rPr lang="en-US" sz="1750" b="1" dirty="0">
                <a:solidFill>
                  <a:srgbClr val="4C4C4D"/>
                </a:solidFill>
                <a:latin typeface="Inter Bold" pitchFamily="34" charset="0"/>
                <a:ea typeface="Inter Bold" pitchFamily="34" charset="-122"/>
                <a:cs typeface="Inter Bold" pitchFamily="34" charset="-120"/>
              </a:rPr>
              <a:t>Prepare data</a:t>
            </a:r>
            <a:endParaRPr lang="en-US" sz="1750" dirty="0"/>
          </a:p>
        </p:txBody>
      </p:sp>
      <p:sp>
        <p:nvSpPr>
          <p:cNvPr id="6" name="Text 3"/>
          <p:cNvSpPr/>
          <p:nvPr/>
        </p:nvSpPr>
        <p:spPr>
          <a:xfrm>
            <a:off x="2605564" y="2243852"/>
            <a:ext cx="4423291" cy="290274"/>
          </a:xfrm>
          <a:prstGeom prst="rect">
            <a:avLst/>
          </a:prstGeom>
          <a:noFill/>
          <a:ln/>
        </p:spPr>
        <p:txBody>
          <a:bodyPr wrap="none" lIns="0" tIns="0" rIns="0" bIns="0" rtlCol="0" anchor="t"/>
          <a:lstStyle/>
          <a:p>
            <a:pPr algn="l" indent="0" marL="0">
              <a:lnSpc>
                <a:spcPts val="2250"/>
              </a:lnSpc>
              <a:buNone/>
            </a:pPr>
            <a:r>
              <a:rPr lang="en-US" sz="1400" dirty="0">
                <a:solidFill>
                  <a:srgbClr val="4C4C4D"/>
                </a:solidFill>
                <a:latin typeface="Inter" pitchFamily="34" charset="0"/>
                <a:ea typeface="Inter" pitchFamily="34" charset="-122"/>
                <a:cs typeface="Inter" pitchFamily="34" charset="-120"/>
              </a:rPr>
              <a:t>Ensure stationarity and select appropriate MA order</a:t>
            </a:r>
            <a:endParaRPr lang="en-US" sz="1400" dirty="0"/>
          </a:p>
        </p:txBody>
      </p:sp>
      <p:sp>
        <p:nvSpPr>
          <p:cNvPr id="7" name="Shape 4"/>
          <p:cNvSpPr/>
          <p:nvPr/>
        </p:nvSpPr>
        <p:spPr>
          <a:xfrm>
            <a:off x="2514838" y="2706053"/>
            <a:ext cx="11231047" cy="11430"/>
          </a:xfrm>
          <a:prstGeom prst="roundRect">
            <a:avLst>
              <a:gd name="adj" fmla="val 666790"/>
            </a:avLst>
          </a:prstGeom>
          <a:solidFill>
            <a:srgbClr val="D8D4D4"/>
          </a:solidFill>
          <a:ln/>
        </p:spPr>
      </p:sp>
      <p:sp>
        <p:nvSpPr>
          <p:cNvPr id="8" name="Shape 5"/>
          <p:cNvSpPr/>
          <p:nvPr/>
        </p:nvSpPr>
        <p:spPr>
          <a:xfrm>
            <a:off x="793790" y="2806303"/>
            <a:ext cx="3260646" cy="1045488"/>
          </a:xfrm>
          <a:prstGeom prst="roundRect">
            <a:avLst>
              <a:gd name="adj" fmla="val 7290"/>
            </a:avLst>
          </a:prstGeom>
          <a:solidFill>
            <a:srgbClr val="F2EEEE"/>
          </a:solidFill>
          <a:ln w="7620">
            <a:solidFill>
              <a:srgbClr val="D8D4D4"/>
            </a:solidFill>
            <a:prstDash val="solid"/>
          </a:ln>
        </p:spPr>
      </p:sp>
      <p:pic>
        <p:nvPicPr>
          <p:cNvPr id="9" name="Image 1" descr="preencoded.png">    </p:cNvPr>
          <p:cNvPicPr>
            <a:picLocks noChangeAspect="1"/>
          </p:cNvPicPr>
          <p:nvPr/>
        </p:nvPicPr>
        <p:blipFill>
          <a:blip r:embed="rId2"/>
          <a:stretch>
            <a:fillRect/>
          </a:stretch>
        </p:blipFill>
        <p:spPr>
          <a:xfrm>
            <a:off x="2296478" y="3169563"/>
            <a:ext cx="255151" cy="318968"/>
          </a:xfrm>
          <a:prstGeom prst="rect">
            <a:avLst/>
          </a:prstGeom>
        </p:spPr>
      </p:pic>
      <p:sp>
        <p:nvSpPr>
          <p:cNvPr id="10" name="Text 6"/>
          <p:cNvSpPr/>
          <p:nvPr/>
        </p:nvSpPr>
        <p:spPr>
          <a:xfrm>
            <a:off x="4235887" y="2987754"/>
            <a:ext cx="2780824" cy="283488"/>
          </a:xfrm>
          <a:prstGeom prst="rect">
            <a:avLst/>
          </a:prstGeom>
          <a:noFill/>
          <a:ln/>
        </p:spPr>
        <p:txBody>
          <a:bodyPr wrap="none" lIns="0" tIns="0" rIns="0" bIns="0" rtlCol="0" anchor="t"/>
          <a:lstStyle/>
          <a:p>
            <a:pPr algn="l" indent="0" marL="0">
              <a:lnSpc>
                <a:spcPts val="2200"/>
              </a:lnSpc>
              <a:buNone/>
            </a:pPr>
            <a:r>
              <a:rPr lang="en-US" sz="1750" b="1" dirty="0">
                <a:solidFill>
                  <a:srgbClr val="4C4C4D"/>
                </a:solidFill>
                <a:latin typeface="Inter Bold" pitchFamily="34" charset="0"/>
                <a:ea typeface="Inter Bold" pitchFamily="34" charset="-122"/>
                <a:cs typeface="Inter Bold" pitchFamily="34" charset="-120"/>
              </a:rPr>
              <a:t>Apply estimation method</a:t>
            </a:r>
            <a:endParaRPr lang="en-US" sz="1750" dirty="0"/>
          </a:p>
        </p:txBody>
      </p:sp>
      <p:sp>
        <p:nvSpPr>
          <p:cNvPr id="11" name="Text 7"/>
          <p:cNvSpPr/>
          <p:nvPr/>
        </p:nvSpPr>
        <p:spPr>
          <a:xfrm>
            <a:off x="4235887" y="3380065"/>
            <a:ext cx="4079677" cy="290274"/>
          </a:xfrm>
          <a:prstGeom prst="rect">
            <a:avLst/>
          </a:prstGeom>
          <a:noFill/>
          <a:ln/>
        </p:spPr>
        <p:txBody>
          <a:bodyPr wrap="none" lIns="0" tIns="0" rIns="0" bIns="0" rtlCol="0" anchor="t"/>
          <a:lstStyle/>
          <a:p>
            <a:pPr algn="l" indent="0" marL="0">
              <a:lnSpc>
                <a:spcPts val="2250"/>
              </a:lnSpc>
              <a:buNone/>
            </a:pPr>
            <a:r>
              <a:rPr lang="en-US" sz="1400" dirty="0">
                <a:solidFill>
                  <a:srgbClr val="4C4C4D"/>
                </a:solidFill>
                <a:latin typeface="Inter" pitchFamily="34" charset="0"/>
                <a:ea typeface="Inter" pitchFamily="34" charset="-122"/>
                <a:cs typeface="Inter" pitchFamily="34" charset="-120"/>
              </a:rPr>
              <a:t>Use maximum likelihood or method of moments</a:t>
            </a:r>
            <a:endParaRPr lang="en-US" sz="1400" dirty="0"/>
          </a:p>
        </p:txBody>
      </p:sp>
      <p:sp>
        <p:nvSpPr>
          <p:cNvPr id="12" name="Shape 8"/>
          <p:cNvSpPr/>
          <p:nvPr/>
        </p:nvSpPr>
        <p:spPr>
          <a:xfrm>
            <a:off x="4145161" y="3842266"/>
            <a:ext cx="9600724" cy="11430"/>
          </a:xfrm>
          <a:prstGeom prst="roundRect">
            <a:avLst>
              <a:gd name="adj" fmla="val 666790"/>
            </a:avLst>
          </a:prstGeom>
          <a:solidFill>
            <a:srgbClr val="D8D4D4"/>
          </a:solidFill>
          <a:ln/>
        </p:spPr>
      </p:sp>
      <p:sp>
        <p:nvSpPr>
          <p:cNvPr id="13" name="Shape 9"/>
          <p:cNvSpPr/>
          <p:nvPr/>
        </p:nvSpPr>
        <p:spPr>
          <a:xfrm>
            <a:off x="793790" y="3942517"/>
            <a:ext cx="4890968" cy="1045488"/>
          </a:xfrm>
          <a:prstGeom prst="roundRect">
            <a:avLst>
              <a:gd name="adj" fmla="val 7290"/>
            </a:avLst>
          </a:prstGeom>
          <a:solidFill>
            <a:srgbClr val="F2EEEE"/>
          </a:solidFill>
          <a:ln w="7620">
            <a:solidFill>
              <a:srgbClr val="D8D4D4"/>
            </a:solidFill>
            <a:prstDash val="solid"/>
          </a:ln>
        </p:spPr>
      </p:sp>
      <p:pic>
        <p:nvPicPr>
          <p:cNvPr id="14" name="Image 2" descr="preencoded.png">    </p:cNvPr>
          <p:cNvPicPr>
            <a:picLocks noChangeAspect="1"/>
          </p:cNvPicPr>
          <p:nvPr/>
        </p:nvPicPr>
        <p:blipFill>
          <a:blip r:embed="rId3"/>
          <a:stretch>
            <a:fillRect/>
          </a:stretch>
        </p:blipFill>
        <p:spPr>
          <a:xfrm>
            <a:off x="3111698" y="4305776"/>
            <a:ext cx="255151" cy="318968"/>
          </a:xfrm>
          <a:prstGeom prst="rect">
            <a:avLst/>
          </a:prstGeom>
        </p:spPr>
      </p:pic>
      <p:sp>
        <p:nvSpPr>
          <p:cNvPr id="15" name="Text 10"/>
          <p:cNvSpPr/>
          <p:nvPr/>
        </p:nvSpPr>
        <p:spPr>
          <a:xfrm>
            <a:off x="5866209" y="4123968"/>
            <a:ext cx="2268260" cy="283488"/>
          </a:xfrm>
          <a:prstGeom prst="rect">
            <a:avLst/>
          </a:prstGeom>
          <a:noFill/>
          <a:ln/>
        </p:spPr>
        <p:txBody>
          <a:bodyPr wrap="none" lIns="0" tIns="0" rIns="0" bIns="0" rtlCol="0" anchor="t"/>
          <a:lstStyle/>
          <a:p>
            <a:pPr algn="l" indent="0" marL="0">
              <a:lnSpc>
                <a:spcPts val="2200"/>
              </a:lnSpc>
              <a:buNone/>
            </a:pPr>
            <a:r>
              <a:rPr lang="en-US" sz="1750" b="1" dirty="0">
                <a:solidFill>
                  <a:srgbClr val="4C4C4D"/>
                </a:solidFill>
                <a:latin typeface="Inter Bold" pitchFamily="34" charset="0"/>
                <a:ea typeface="Inter Bold" pitchFamily="34" charset="-122"/>
                <a:cs typeface="Inter Bold" pitchFamily="34" charset="-120"/>
              </a:rPr>
              <a:t>Perform diagnostics</a:t>
            </a:r>
            <a:endParaRPr lang="en-US" sz="1750" dirty="0"/>
          </a:p>
        </p:txBody>
      </p:sp>
      <p:sp>
        <p:nvSpPr>
          <p:cNvPr id="16" name="Text 11"/>
          <p:cNvSpPr/>
          <p:nvPr/>
        </p:nvSpPr>
        <p:spPr>
          <a:xfrm>
            <a:off x="5866209" y="4516279"/>
            <a:ext cx="3614261" cy="290274"/>
          </a:xfrm>
          <a:prstGeom prst="rect">
            <a:avLst/>
          </a:prstGeom>
          <a:noFill/>
          <a:ln/>
        </p:spPr>
        <p:txBody>
          <a:bodyPr wrap="none" lIns="0" tIns="0" rIns="0" bIns="0" rtlCol="0" anchor="t"/>
          <a:lstStyle/>
          <a:p>
            <a:pPr algn="l" indent="0" marL="0">
              <a:lnSpc>
                <a:spcPts val="2250"/>
              </a:lnSpc>
              <a:buNone/>
            </a:pPr>
            <a:r>
              <a:rPr lang="en-US" sz="1400" dirty="0">
                <a:solidFill>
                  <a:srgbClr val="4C4C4D"/>
                </a:solidFill>
                <a:latin typeface="Inter" pitchFamily="34" charset="0"/>
                <a:ea typeface="Inter" pitchFamily="34" charset="-122"/>
                <a:cs typeface="Inter" pitchFamily="34" charset="-120"/>
              </a:rPr>
              <a:t>Check residuals for white noise properties</a:t>
            </a:r>
            <a:endParaRPr lang="en-US" sz="1400" dirty="0"/>
          </a:p>
        </p:txBody>
      </p:sp>
      <p:sp>
        <p:nvSpPr>
          <p:cNvPr id="17" name="Shape 12"/>
          <p:cNvSpPr/>
          <p:nvPr/>
        </p:nvSpPr>
        <p:spPr>
          <a:xfrm>
            <a:off x="5775484" y="4978479"/>
            <a:ext cx="7970401" cy="11430"/>
          </a:xfrm>
          <a:prstGeom prst="roundRect">
            <a:avLst>
              <a:gd name="adj" fmla="val 666790"/>
            </a:avLst>
          </a:prstGeom>
          <a:solidFill>
            <a:srgbClr val="D8D4D4"/>
          </a:solidFill>
          <a:ln/>
        </p:spPr>
      </p:sp>
      <p:sp>
        <p:nvSpPr>
          <p:cNvPr id="18" name="Shape 13"/>
          <p:cNvSpPr/>
          <p:nvPr/>
        </p:nvSpPr>
        <p:spPr>
          <a:xfrm>
            <a:off x="793790" y="5078730"/>
            <a:ext cx="6521410" cy="1045488"/>
          </a:xfrm>
          <a:prstGeom prst="roundRect">
            <a:avLst>
              <a:gd name="adj" fmla="val 7290"/>
            </a:avLst>
          </a:prstGeom>
          <a:solidFill>
            <a:srgbClr val="F2EEEE"/>
          </a:solidFill>
          <a:ln w="7620">
            <a:solidFill>
              <a:srgbClr val="D8D4D4"/>
            </a:solidFill>
            <a:prstDash val="solid"/>
          </a:ln>
        </p:spPr>
      </p:sp>
      <p:pic>
        <p:nvPicPr>
          <p:cNvPr id="19" name="Image 3" descr="preencoded.png">    </p:cNvPr>
          <p:cNvPicPr>
            <a:picLocks noChangeAspect="1"/>
          </p:cNvPicPr>
          <p:nvPr/>
        </p:nvPicPr>
        <p:blipFill>
          <a:blip r:embed="rId4"/>
          <a:stretch>
            <a:fillRect/>
          </a:stretch>
        </p:blipFill>
        <p:spPr>
          <a:xfrm>
            <a:off x="3926919" y="5441990"/>
            <a:ext cx="255151" cy="318968"/>
          </a:xfrm>
          <a:prstGeom prst="rect">
            <a:avLst/>
          </a:prstGeom>
        </p:spPr>
      </p:pic>
      <p:sp>
        <p:nvSpPr>
          <p:cNvPr id="20" name="Text 14"/>
          <p:cNvSpPr/>
          <p:nvPr/>
        </p:nvSpPr>
        <p:spPr>
          <a:xfrm>
            <a:off x="7496651" y="5260181"/>
            <a:ext cx="2268260" cy="283488"/>
          </a:xfrm>
          <a:prstGeom prst="rect">
            <a:avLst/>
          </a:prstGeom>
          <a:noFill/>
          <a:ln/>
        </p:spPr>
        <p:txBody>
          <a:bodyPr wrap="none" lIns="0" tIns="0" rIns="0" bIns="0" rtlCol="0" anchor="t"/>
          <a:lstStyle/>
          <a:p>
            <a:pPr algn="l" indent="0" marL="0">
              <a:lnSpc>
                <a:spcPts val="2200"/>
              </a:lnSpc>
              <a:buNone/>
            </a:pPr>
            <a:r>
              <a:rPr lang="en-US" sz="1750" b="1" dirty="0">
                <a:solidFill>
                  <a:srgbClr val="4C4C4D"/>
                </a:solidFill>
                <a:latin typeface="Inter Bold" pitchFamily="34" charset="0"/>
                <a:ea typeface="Inter Bold" pitchFamily="34" charset="-122"/>
                <a:cs typeface="Inter Bold" pitchFamily="34" charset="-120"/>
              </a:rPr>
              <a:t>Generate forecasts</a:t>
            </a:r>
            <a:endParaRPr lang="en-US" sz="1750" dirty="0"/>
          </a:p>
        </p:txBody>
      </p:sp>
      <p:sp>
        <p:nvSpPr>
          <p:cNvPr id="21" name="Text 15"/>
          <p:cNvSpPr/>
          <p:nvPr/>
        </p:nvSpPr>
        <p:spPr>
          <a:xfrm>
            <a:off x="7496651" y="5652492"/>
            <a:ext cx="3455075" cy="290274"/>
          </a:xfrm>
          <a:prstGeom prst="rect">
            <a:avLst/>
          </a:prstGeom>
          <a:noFill/>
          <a:ln/>
        </p:spPr>
        <p:txBody>
          <a:bodyPr wrap="none" lIns="0" tIns="0" rIns="0" bIns="0" rtlCol="0" anchor="t"/>
          <a:lstStyle/>
          <a:p>
            <a:pPr algn="l" indent="0" marL="0">
              <a:lnSpc>
                <a:spcPts val="2250"/>
              </a:lnSpc>
              <a:buNone/>
            </a:pPr>
            <a:r>
              <a:rPr lang="en-US" sz="1400" dirty="0">
                <a:solidFill>
                  <a:srgbClr val="4C4C4D"/>
                </a:solidFill>
                <a:latin typeface="Inter" pitchFamily="34" charset="0"/>
                <a:ea typeface="Inter" pitchFamily="34" charset="-122"/>
                <a:cs typeface="Inter" pitchFamily="34" charset="-120"/>
              </a:rPr>
              <a:t>Use estimated parameters for prediction</a:t>
            </a:r>
            <a:endParaRPr lang="en-US" sz="1400" dirty="0"/>
          </a:p>
        </p:txBody>
      </p:sp>
      <p:sp>
        <p:nvSpPr>
          <p:cNvPr id="22" name="Text 16"/>
          <p:cNvSpPr/>
          <p:nvPr/>
        </p:nvSpPr>
        <p:spPr>
          <a:xfrm>
            <a:off x="793790" y="6328291"/>
            <a:ext cx="13042821" cy="1161098"/>
          </a:xfrm>
          <a:prstGeom prst="rect">
            <a:avLst/>
          </a:prstGeom>
          <a:noFill/>
          <a:ln/>
        </p:spPr>
        <p:txBody>
          <a:bodyPr wrap="square" lIns="0" tIns="0" rIns="0" bIns="0" rtlCol="0" anchor="t"/>
          <a:lstStyle/>
          <a:p>
            <a:pPr algn="l" indent="0" marL="0">
              <a:lnSpc>
                <a:spcPts val="2250"/>
              </a:lnSpc>
              <a:buNone/>
            </a:pPr>
            <a:r>
              <a:rPr lang="en-US" sz="1400" dirty="0">
                <a:solidFill>
                  <a:srgbClr val="4C4C4D"/>
                </a:solidFill>
                <a:latin typeface="Inter" pitchFamily="34" charset="0"/>
                <a:ea typeface="Inter" pitchFamily="34" charset="-122"/>
                <a:cs typeface="Inter" pitchFamily="34" charset="-120"/>
              </a:rPr>
              <a:t>Parameter estimation for MA models is more complex than for AR models due to the non-linear relationship between parameters and autocorrelations. Maximum likelihood estimation is typically preferred over method of moments for its efficiency and consistency. The likelihood function for MA models doesn't have a closed-form solution, requiring numerical optimization methods like Newton-Raphson or Broyden-Fletcher-Goldfarb-Shanno (BFGS) algorithms.</a:t>
            </a:r>
            <a:endParaRPr lang="en-US" sz="1400" dirty="0"/>
          </a:p>
        </p:txBody>
      </p:sp>
      <p:pic>
        <p:nvPicPr>
          <p:cNvPr id="23" name="Image 4" descr="preencoded.png">    </p:cNvPr>
          <p:cNvPicPr>
            <a:picLocks noChangeAspect="1"/>
          </p:cNvPicPr>
          <p:nvPr/>
        </p:nvPicPr>
        <p:blipFill>
          <a:blip r:embed="rId5"/>
          <a:stretch>
            <a:fillRect/>
          </a:stretch>
        </p:blipFill>
        <p:spPr>
          <a:xfrm>
            <a:off x="13716000" y="228600"/>
            <a:ext cx="685800" cy="685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1984653"/>
          </a:xfrm>
          <a:prstGeom prst="rect">
            <a:avLst/>
          </a:prstGeom>
        </p:spPr>
      </p:pic>
      <p:sp>
        <p:nvSpPr>
          <p:cNvPr id="3" name="Text 0"/>
          <p:cNvSpPr/>
          <p:nvPr/>
        </p:nvSpPr>
        <p:spPr>
          <a:xfrm>
            <a:off x="793790" y="2907149"/>
            <a:ext cx="10484406" cy="496133"/>
          </a:xfrm>
          <a:prstGeom prst="rect">
            <a:avLst/>
          </a:prstGeom>
          <a:noFill/>
          <a:ln/>
        </p:spPr>
        <p:txBody>
          <a:bodyPr wrap="none" lIns="0" tIns="0" rIns="0" bIns="0" rtlCol="0" anchor="t"/>
          <a:lstStyle/>
          <a:p>
            <a:pPr algn="l" indent="0" marL="0">
              <a:lnSpc>
                <a:spcPts val="3900"/>
              </a:lnSpc>
              <a:buNone/>
            </a:pPr>
            <a:r>
              <a:rPr lang="en-US" sz="3100" b="1" dirty="0">
                <a:solidFill>
                  <a:srgbClr val="152D47"/>
                </a:solidFill>
                <a:latin typeface="Inter Bold" pitchFamily="34" charset="0"/>
                <a:ea typeface="Inter Bold" pitchFamily="34" charset="-122"/>
                <a:cs typeface="Inter Bold" pitchFamily="34" charset="-120"/>
              </a:rPr>
              <a:t>Moving Average (MA) Models: Python Implementation</a:t>
            </a:r>
            <a:endParaRPr lang="en-US" sz="3100" dirty="0"/>
          </a:p>
        </p:txBody>
      </p:sp>
      <p:sp>
        <p:nvSpPr>
          <p:cNvPr id="4" name="Shape 1"/>
          <p:cNvSpPr/>
          <p:nvPr/>
        </p:nvSpPr>
        <p:spPr>
          <a:xfrm>
            <a:off x="793790" y="4117657"/>
            <a:ext cx="4188857" cy="158710"/>
          </a:xfrm>
          <a:prstGeom prst="roundRect">
            <a:avLst>
              <a:gd name="adj" fmla="val 42018"/>
            </a:avLst>
          </a:prstGeom>
          <a:solidFill>
            <a:srgbClr val="F2EEEE"/>
          </a:solidFill>
          <a:ln w="7620">
            <a:solidFill>
              <a:srgbClr val="D8D4D4"/>
            </a:solidFill>
            <a:prstDash val="solid"/>
          </a:ln>
        </p:spPr>
      </p:sp>
      <p:sp>
        <p:nvSpPr>
          <p:cNvPr id="5" name="Text 2"/>
          <p:cNvSpPr/>
          <p:nvPr/>
        </p:nvSpPr>
        <p:spPr>
          <a:xfrm>
            <a:off x="793790" y="4514493"/>
            <a:ext cx="2451021" cy="248007"/>
          </a:xfrm>
          <a:prstGeom prst="rect">
            <a:avLst/>
          </a:prstGeom>
          <a:noFill/>
          <a:ln/>
        </p:spPr>
        <p:txBody>
          <a:bodyPr wrap="none" lIns="0" tIns="0" rIns="0" bIns="0" rtlCol="0" anchor="t"/>
          <a:lstStyle/>
          <a:p>
            <a:pPr algn="l" indent="0" marL="0">
              <a:lnSpc>
                <a:spcPts val="1950"/>
              </a:lnSpc>
              <a:buNone/>
            </a:pPr>
            <a:r>
              <a:rPr lang="en-US" sz="1550" b="1" dirty="0">
                <a:solidFill>
                  <a:srgbClr val="4C4C4D"/>
                </a:solidFill>
                <a:latin typeface="Inter Bold" pitchFamily="34" charset="0"/>
                <a:ea typeface="Inter Bold" pitchFamily="34" charset="-122"/>
                <a:cs typeface="Inter Bold" pitchFamily="34" charset="-120"/>
              </a:rPr>
              <a:t>Import Required Libraries</a:t>
            </a:r>
            <a:endParaRPr lang="en-US" sz="1550" dirty="0"/>
          </a:p>
        </p:txBody>
      </p:sp>
      <p:sp>
        <p:nvSpPr>
          <p:cNvPr id="6" name="Text 3"/>
          <p:cNvSpPr/>
          <p:nvPr/>
        </p:nvSpPr>
        <p:spPr>
          <a:xfrm>
            <a:off x="793790" y="4857750"/>
            <a:ext cx="4188857" cy="508159"/>
          </a:xfrm>
          <a:prstGeom prst="rect">
            <a:avLst/>
          </a:prstGeom>
          <a:noFill/>
          <a:ln/>
        </p:spPr>
        <p:txBody>
          <a:bodyPr wrap="square" lIns="0" tIns="0" rIns="0" bIns="0" rtlCol="0" anchor="t"/>
          <a:lstStyle/>
          <a:p>
            <a:pPr algn="l" indent="0" marL="0">
              <a:lnSpc>
                <a:spcPts val="2000"/>
              </a:lnSpc>
              <a:buNone/>
            </a:pPr>
            <a:r>
              <a:rPr lang="en-US" sz="1250" dirty="0">
                <a:solidFill>
                  <a:srgbClr val="4C4C4D"/>
                </a:solidFill>
                <a:latin typeface="Inter" pitchFamily="34" charset="0"/>
                <a:ea typeface="Inter" pitchFamily="34" charset="-122"/>
                <a:cs typeface="Inter" pitchFamily="34" charset="-120"/>
              </a:rPr>
              <a:t>Begin by importing the necessary Python packages for time series analysis and visualization:</a:t>
            </a:r>
            <a:endParaRPr lang="en-US" sz="1250" dirty="0"/>
          </a:p>
        </p:txBody>
      </p:sp>
      <p:sp>
        <p:nvSpPr>
          <p:cNvPr id="7" name="Shape 4"/>
          <p:cNvSpPr/>
          <p:nvPr/>
        </p:nvSpPr>
        <p:spPr>
          <a:xfrm>
            <a:off x="793790" y="5544503"/>
            <a:ext cx="4188857" cy="1762601"/>
          </a:xfrm>
          <a:prstGeom prst="roundRect">
            <a:avLst>
              <a:gd name="adj" fmla="val 3783"/>
            </a:avLst>
          </a:prstGeom>
          <a:solidFill>
            <a:srgbClr val="CCD7FF"/>
          </a:solidFill>
          <a:ln/>
        </p:spPr>
      </p:sp>
      <p:sp>
        <p:nvSpPr>
          <p:cNvPr id="8" name="Shape 5"/>
          <p:cNvSpPr/>
          <p:nvPr/>
        </p:nvSpPr>
        <p:spPr>
          <a:xfrm>
            <a:off x="785932" y="5544503"/>
            <a:ext cx="4204573" cy="1762601"/>
          </a:xfrm>
          <a:prstGeom prst="roundRect">
            <a:avLst>
              <a:gd name="adj" fmla="val 1351"/>
            </a:avLst>
          </a:prstGeom>
          <a:solidFill>
            <a:srgbClr val="CCD7FF"/>
          </a:solidFill>
          <a:ln/>
        </p:spPr>
      </p:sp>
      <p:sp>
        <p:nvSpPr>
          <p:cNvPr id="9" name="Text 6"/>
          <p:cNvSpPr/>
          <p:nvPr/>
        </p:nvSpPr>
        <p:spPr>
          <a:xfrm>
            <a:off x="944642" y="5663565"/>
            <a:ext cx="3887153" cy="1524476"/>
          </a:xfrm>
          <a:prstGeom prst="rect">
            <a:avLst/>
          </a:prstGeom>
          <a:noFill/>
          <a:ln/>
        </p:spPr>
        <p:txBody>
          <a:bodyPr wrap="square" lIns="0" tIns="0" rIns="0" bIns="0" rtlCol="0" anchor="t"/>
          <a:lstStyle/>
          <a:p>
            <a:pPr algn="l" indent="0" marL="0">
              <a:lnSpc>
                <a:spcPts val="200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import numpy as np
import pandas as pd
import matplotlib.pyplot as plt
from statsmodels.tsa.arima.model import ARIMA
from statsmodels.graphics.tsaplots import plot_acf
</a:t>
            </a:r>
            <a:endParaRPr lang="en-US" sz="1250" dirty="0"/>
          </a:p>
        </p:txBody>
      </p:sp>
      <p:sp>
        <p:nvSpPr>
          <p:cNvPr id="10" name="Shape 7"/>
          <p:cNvSpPr/>
          <p:nvPr/>
        </p:nvSpPr>
        <p:spPr>
          <a:xfrm>
            <a:off x="5220772" y="3879533"/>
            <a:ext cx="4188857" cy="158710"/>
          </a:xfrm>
          <a:prstGeom prst="roundRect">
            <a:avLst>
              <a:gd name="adj" fmla="val 42018"/>
            </a:avLst>
          </a:prstGeom>
          <a:solidFill>
            <a:srgbClr val="F2EEEE"/>
          </a:solidFill>
          <a:ln w="7620">
            <a:solidFill>
              <a:srgbClr val="D8D4D4"/>
            </a:solidFill>
            <a:prstDash val="solid"/>
          </a:ln>
        </p:spPr>
      </p:sp>
      <p:sp>
        <p:nvSpPr>
          <p:cNvPr id="11" name="Text 8"/>
          <p:cNvSpPr/>
          <p:nvPr/>
        </p:nvSpPr>
        <p:spPr>
          <a:xfrm>
            <a:off x="5220772" y="4276368"/>
            <a:ext cx="2186702" cy="248007"/>
          </a:xfrm>
          <a:prstGeom prst="rect">
            <a:avLst/>
          </a:prstGeom>
          <a:noFill/>
          <a:ln/>
        </p:spPr>
        <p:txBody>
          <a:bodyPr wrap="none" lIns="0" tIns="0" rIns="0" bIns="0" rtlCol="0" anchor="t"/>
          <a:lstStyle/>
          <a:p>
            <a:pPr algn="l" indent="0" marL="0">
              <a:lnSpc>
                <a:spcPts val="1950"/>
              </a:lnSpc>
              <a:buNone/>
            </a:pPr>
            <a:r>
              <a:rPr lang="en-US" sz="1550" b="1" dirty="0">
                <a:solidFill>
                  <a:srgbClr val="4C4C4D"/>
                </a:solidFill>
                <a:latin typeface="Inter Bold" pitchFamily="34" charset="0"/>
                <a:ea typeface="Inter Bold" pitchFamily="34" charset="-122"/>
                <a:cs typeface="Inter Bold" pitchFamily="34" charset="-120"/>
              </a:rPr>
              <a:t>Load and Prepare Data</a:t>
            </a:r>
            <a:endParaRPr lang="en-US" sz="1550" dirty="0"/>
          </a:p>
        </p:txBody>
      </p:sp>
      <p:sp>
        <p:nvSpPr>
          <p:cNvPr id="12" name="Text 9"/>
          <p:cNvSpPr/>
          <p:nvPr/>
        </p:nvSpPr>
        <p:spPr>
          <a:xfrm>
            <a:off x="5220772" y="4619625"/>
            <a:ext cx="4188857" cy="508159"/>
          </a:xfrm>
          <a:prstGeom prst="rect">
            <a:avLst/>
          </a:prstGeom>
          <a:noFill/>
          <a:ln/>
        </p:spPr>
        <p:txBody>
          <a:bodyPr wrap="square" lIns="0" tIns="0" rIns="0" bIns="0" rtlCol="0" anchor="t"/>
          <a:lstStyle/>
          <a:p>
            <a:pPr algn="l" indent="0" marL="0">
              <a:lnSpc>
                <a:spcPts val="2000"/>
              </a:lnSpc>
              <a:buNone/>
            </a:pPr>
            <a:r>
              <a:rPr lang="en-US" sz="1250" dirty="0">
                <a:solidFill>
                  <a:srgbClr val="4C4C4D"/>
                </a:solidFill>
                <a:latin typeface="Inter" pitchFamily="34" charset="0"/>
                <a:ea typeface="Inter" pitchFamily="34" charset="-122"/>
                <a:cs typeface="Inter" pitchFamily="34" charset="-120"/>
              </a:rPr>
              <a:t>Load your time series data and ensure it's properly formatted for analysis:</a:t>
            </a:r>
            <a:endParaRPr lang="en-US" sz="1250" dirty="0"/>
          </a:p>
        </p:txBody>
      </p:sp>
      <p:sp>
        <p:nvSpPr>
          <p:cNvPr id="13" name="Shape 10"/>
          <p:cNvSpPr/>
          <p:nvPr/>
        </p:nvSpPr>
        <p:spPr>
          <a:xfrm>
            <a:off x="5220772" y="5306378"/>
            <a:ext cx="4188857" cy="1762601"/>
          </a:xfrm>
          <a:prstGeom prst="roundRect">
            <a:avLst>
              <a:gd name="adj" fmla="val 3783"/>
            </a:avLst>
          </a:prstGeom>
          <a:solidFill>
            <a:srgbClr val="CCD7FF"/>
          </a:solidFill>
          <a:ln/>
        </p:spPr>
      </p:sp>
      <p:sp>
        <p:nvSpPr>
          <p:cNvPr id="14" name="Shape 11"/>
          <p:cNvSpPr/>
          <p:nvPr/>
        </p:nvSpPr>
        <p:spPr>
          <a:xfrm>
            <a:off x="5212913" y="5306378"/>
            <a:ext cx="4204573" cy="1762601"/>
          </a:xfrm>
          <a:prstGeom prst="roundRect">
            <a:avLst>
              <a:gd name="adj" fmla="val 1351"/>
            </a:avLst>
          </a:prstGeom>
          <a:solidFill>
            <a:srgbClr val="CCD7FF"/>
          </a:solidFill>
          <a:ln/>
        </p:spPr>
      </p:sp>
      <p:sp>
        <p:nvSpPr>
          <p:cNvPr id="15" name="Text 12"/>
          <p:cNvSpPr/>
          <p:nvPr/>
        </p:nvSpPr>
        <p:spPr>
          <a:xfrm>
            <a:off x="5371624" y="5425440"/>
            <a:ext cx="3887153" cy="1524476"/>
          </a:xfrm>
          <a:prstGeom prst="rect">
            <a:avLst/>
          </a:prstGeom>
          <a:noFill/>
          <a:ln/>
        </p:spPr>
        <p:txBody>
          <a:bodyPr wrap="square" lIns="0" tIns="0" rIns="0" bIns="0" rtlCol="0" anchor="t"/>
          <a:lstStyle/>
          <a:p>
            <a:pPr algn="l" indent="0" marL="0">
              <a:lnSpc>
                <a:spcPts val="200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 Example: monthly airline passengers
data = pd.read_csv('airline_passengers.csv', 
                  index_col='Month', 
                  parse_dates=True)
ts = data['Passengers']
</a:t>
            </a:r>
            <a:endParaRPr lang="en-US" sz="1250" dirty="0"/>
          </a:p>
        </p:txBody>
      </p:sp>
      <p:sp>
        <p:nvSpPr>
          <p:cNvPr id="16" name="Shape 13"/>
          <p:cNvSpPr/>
          <p:nvPr/>
        </p:nvSpPr>
        <p:spPr>
          <a:xfrm>
            <a:off x="9647753" y="3641407"/>
            <a:ext cx="4188857" cy="158710"/>
          </a:xfrm>
          <a:prstGeom prst="roundRect">
            <a:avLst>
              <a:gd name="adj" fmla="val 42018"/>
            </a:avLst>
          </a:prstGeom>
          <a:solidFill>
            <a:srgbClr val="F2EEEE"/>
          </a:solidFill>
          <a:ln w="7620">
            <a:solidFill>
              <a:srgbClr val="D8D4D4"/>
            </a:solidFill>
            <a:prstDash val="solid"/>
          </a:ln>
        </p:spPr>
      </p:sp>
      <p:sp>
        <p:nvSpPr>
          <p:cNvPr id="17" name="Text 14"/>
          <p:cNvSpPr/>
          <p:nvPr/>
        </p:nvSpPr>
        <p:spPr>
          <a:xfrm>
            <a:off x="9647753" y="4038243"/>
            <a:ext cx="1984653" cy="248007"/>
          </a:xfrm>
          <a:prstGeom prst="rect">
            <a:avLst/>
          </a:prstGeom>
          <a:noFill/>
          <a:ln/>
        </p:spPr>
        <p:txBody>
          <a:bodyPr wrap="none" lIns="0" tIns="0" rIns="0" bIns="0" rtlCol="0" anchor="t"/>
          <a:lstStyle/>
          <a:p>
            <a:pPr algn="l" indent="0" marL="0">
              <a:lnSpc>
                <a:spcPts val="1950"/>
              </a:lnSpc>
              <a:buNone/>
            </a:pPr>
            <a:r>
              <a:rPr lang="en-US" sz="1550" b="1" dirty="0">
                <a:solidFill>
                  <a:srgbClr val="4C4C4D"/>
                </a:solidFill>
                <a:latin typeface="Inter Bold" pitchFamily="34" charset="0"/>
                <a:ea typeface="Inter Bold" pitchFamily="34" charset="-122"/>
                <a:cs typeface="Inter Bold" pitchFamily="34" charset="-120"/>
              </a:rPr>
              <a:t>Fit MA Model</a:t>
            </a:r>
            <a:endParaRPr lang="en-US" sz="1550" dirty="0"/>
          </a:p>
        </p:txBody>
      </p:sp>
      <p:sp>
        <p:nvSpPr>
          <p:cNvPr id="18" name="Text 15"/>
          <p:cNvSpPr/>
          <p:nvPr/>
        </p:nvSpPr>
        <p:spPr>
          <a:xfrm>
            <a:off x="9647753" y="4381500"/>
            <a:ext cx="4188857" cy="508159"/>
          </a:xfrm>
          <a:prstGeom prst="rect">
            <a:avLst/>
          </a:prstGeom>
          <a:noFill/>
          <a:ln/>
        </p:spPr>
        <p:txBody>
          <a:bodyPr wrap="square" lIns="0" tIns="0" rIns="0" bIns="0" rtlCol="0" anchor="t"/>
          <a:lstStyle/>
          <a:p>
            <a:pPr algn="l" indent="0" marL="0">
              <a:lnSpc>
                <a:spcPts val="2000"/>
              </a:lnSpc>
              <a:buNone/>
            </a:pPr>
            <a:r>
              <a:rPr lang="en-US" sz="1250" dirty="0">
                <a:solidFill>
                  <a:srgbClr val="4C4C4D"/>
                </a:solidFill>
                <a:latin typeface="Inter" pitchFamily="34" charset="0"/>
                <a:ea typeface="Inter" pitchFamily="34" charset="-122"/>
                <a:cs typeface="Inter" pitchFamily="34" charset="-120"/>
              </a:rPr>
              <a:t>Implement and fit an MA model of appropriate order using statsmodels:</a:t>
            </a:r>
            <a:endParaRPr lang="en-US" sz="1250" dirty="0"/>
          </a:p>
        </p:txBody>
      </p:sp>
      <p:sp>
        <p:nvSpPr>
          <p:cNvPr id="19" name="Shape 16"/>
          <p:cNvSpPr/>
          <p:nvPr/>
        </p:nvSpPr>
        <p:spPr>
          <a:xfrm>
            <a:off x="9647753" y="5068252"/>
            <a:ext cx="4188857" cy="1508522"/>
          </a:xfrm>
          <a:prstGeom prst="roundRect">
            <a:avLst>
              <a:gd name="adj" fmla="val 4421"/>
            </a:avLst>
          </a:prstGeom>
          <a:solidFill>
            <a:srgbClr val="CCD7FF"/>
          </a:solidFill>
          <a:ln/>
        </p:spPr>
      </p:sp>
      <p:sp>
        <p:nvSpPr>
          <p:cNvPr id="20" name="Shape 17"/>
          <p:cNvSpPr/>
          <p:nvPr/>
        </p:nvSpPr>
        <p:spPr>
          <a:xfrm>
            <a:off x="9639895" y="5068252"/>
            <a:ext cx="4204573" cy="1508522"/>
          </a:xfrm>
          <a:prstGeom prst="roundRect">
            <a:avLst>
              <a:gd name="adj" fmla="val 1579"/>
            </a:avLst>
          </a:prstGeom>
          <a:solidFill>
            <a:srgbClr val="CCD7FF"/>
          </a:solidFill>
          <a:ln/>
        </p:spPr>
      </p:sp>
      <p:sp>
        <p:nvSpPr>
          <p:cNvPr id="21" name="Text 18"/>
          <p:cNvSpPr/>
          <p:nvPr/>
        </p:nvSpPr>
        <p:spPr>
          <a:xfrm>
            <a:off x="9798606" y="5187315"/>
            <a:ext cx="3887153" cy="1270397"/>
          </a:xfrm>
          <a:prstGeom prst="rect">
            <a:avLst/>
          </a:prstGeom>
          <a:noFill/>
          <a:ln/>
        </p:spPr>
        <p:txBody>
          <a:bodyPr wrap="square" lIns="0" tIns="0" rIns="0" bIns="0" rtlCol="0" anchor="t"/>
          <a:lstStyle/>
          <a:p>
            <a:pPr algn="l" indent="0" marL="0">
              <a:lnSpc>
                <a:spcPts val="2000"/>
              </a:lnSpc>
              <a:buNone/>
            </a:pPr>
            <a:r>
              <a:rPr lang="en-US" sz="1250" dirty="0">
                <a:solidFill>
                  <a:srgbClr val="4C4C4D"/>
                </a:solidFill>
                <a:highlight>
                  <a:srgbClr val="CCD7FF"/>
                </a:highlight>
                <a:latin typeface="Consolas" pitchFamily="34" charset="0"/>
                <a:ea typeface="Consolas" pitchFamily="34" charset="-122"/>
                <a:cs typeface="Consolas" pitchFamily="34" charset="-120"/>
              </a:rPr>
              <a:t># Fit MA(2) model - ARIMA(0,0,2)
model = ARIMA(ts, order=(0,0,2))
results = model.fit()
print(results.summary())
</a:t>
            </a:r>
            <a:endParaRPr lang="en-US" sz="12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761405" y="720566"/>
            <a:ext cx="11007328" cy="475893"/>
          </a:xfrm>
          <a:prstGeom prst="rect">
            <a:avLst/>
          </a:prstGeom>
          <a:noFill/>
          <a:ln/>
        </p:spPr>
        <p:txBody>
          <a:bodyPr wrap="none" lIns="0" tIns="0" rIns="0" bIns="0" rtlCol="0" anchor="t"/>
          <a:lstStyle/>
          <a:p>
            <a:pPr algn="l" indent="0" marL="0">
              <a:lnSpc>
                <a:spcPts val="3700"/>
              </a:lnSpc>
              <a:buNone/>
            </a:pPr>
            <a:r>
              <a:rPr lang="en-US" sz="2950" b="1" dirty="0">
                <a:solidFill>
                  <a:srgbClr val="152D47"/>
                </a:solidFill>
                <a:latin typeface="Inter Bold" pitchFamily="34" charset="0"/>
                <a:ea typeface="Inter Bold" pitchFamily="34" charset="-122"/>
                <a:cs typeface="Inter Bold" pitchFamily="34" charset="-120"/>
              </a:rPr>
              <a:t>Moving Average (MA) Models: Diagnostics and Forecasting</a:t>
            </a:r>
            <a:endParaRPr lang="en-US" sz="2950" dirty="0"/>
          </a:p>
        </p:txBody>
      </p:sp>
      <p:sp>
        <p:nvSpPr>
          <p:cNvPr id="3" name="Shape 1"/>
          <p:cNvSpPr/>
          <p:nvPr/>
        </p:nvSpPr>
        <p:spPr>
          <a:xfrm>
            <a:off x="7307580" y="1501021"/>
            <a:ext cx="15240" cy="6007894"/>
          </a:xfrm>
          <a:prstGeom prst="roundRect">
            <a:avLst>
              <a:gd name="adj" fmla="val 419705"/>
            </a:avLst>
          </a:prstGeom>
          <a:solidFill>
            <a:srgbClr val="D8D4D4"/>
          </a:solidFill>
          <a:ln/>
        </p:spPr>
      </p:sp>
      <p:sp>
        <p:nvSpPr>
          <p:cNvPr id="4" name="Shape 2"/>
          <p:cNvSpPr/>
          <p:nvPr/>
        </p:nvSpPr>
        <p:spPr>
          <a:xfrm>
            <a:off x="6702326" y="1664613"/>
            <a:ext cx="456843" cy="15240"/>
          </a:xfrm>
          <a:prstGeom prst="roundRect">
            <a:avLst>
              <a:gd name="adj" fmla="val 419705"/>
            </a:avLst>
          </a:prstGeom>
          <a:solidFill>
            <a:srgbClr val="D8D4D4"/>
          </a:solidFill>
          <a:ln/>
        </p:spPr>
      </p:sp>
      <p:sp>
        <p:nvSpPr>
          <p:cNvPr id="5" name="Shape 3"/>
          <p:cNvSpPr/>
          <p:nvPr/>
        </p:nvSpPr>
        <p:spPr>
          <a:xfrm>
            <a:off x="7143929" y="1501021"/>
            <a:ext cx="342543" cy="342543"/>
          </a:xfrm>
          <a:prstGeom prst="roundRect">
            <a:avLst>
              <a:gd name="adj" fmla="val 18673"/>
            </a:avLst>
          </a:prstGeom>
          <a:solidFill>
            <a:srgbClr val="F2EEEE"/>
          </a:solidFill>
          <a:ln w="7620">
            <a:solidFill>
              <a:srgbClr val="D8D4D4"/>
            </a:solidFill>
            <a:prstDash val="solid"/>
          </a:ln>
        </p:spPr>
      </p:sp>
      <p:pic>
        <p:nvPicPr>
          <p:cNvPr id="6" name="Image 0" descr="preencoded.png">    </p:cNvPr>
          <p:cNvPicPr>
            <a:picLocks noChangeAspect="1"/>
          </p:cNvPicPr>
          <p:nvPr/>
        </p:nvPicPr>
        <p:blipFill>
          <a:blip r:embed="rId1"/>
          <a:stretch>
            <a:fillRect/>
          </a:stretch>
        </p:blipFill>
        <p:spPr>
          <a:xfrm>
            <a:off x="7200960" y="1529477"/>
            <a:ext cx="228362" cy="285512"/>
          </a:xfrm>
          <a:prstGeom prst="rect">
            <a:avLst/>
          </a:prstGeom>
        </p:spPr>
      </p:pic>
      <p:sp>
        <p:nvSpPr>
          <p:cNvPr id="7" name="Text 4"/>
          <p:cNvSpPr/>
          <p:nvPr/>
        </p:nvSpPr>
        <p:spPr>
          <a:xfrm>
            <a:off x="4650224" y="1553289"/>
            <a:ext cx="1903571" cy="237887"/>
          </a:xfrm>
          <a:prstGeom prst="rect">
            <a:avLst/>
          </a:prstGeom>
          <a:noFill/>
          <a:ln/>
        </p:spPr>
        <p:txBody>
          <a:bodyPr wrap="none" lIns="0" tIns="0" rIns="0" bIns="0" rtlCol="0" anchor="t"/>
          <a:lstStyle/>
          <a:p>
            <a:pPr algn="r" indent="0" marL="0">
              <a:lnSpc>
                <a:spcPts val="1850"/>
              </a:lnSpc>
              <a:buNone/>
            </a:pPr>
            <a:r>
              <a:rPr lang="en-US" sz="1450" b="1" dirty="0">
                <a:solidFill>
                  <a:srgbClr val="4C4C4D"/>
                </a:solidFill>
                <a:latin typeface="Inter Bold" pitchFamily="34" charset="0"/>
                <a:ea typeface="Inter Bold" pitchFamily="34" charset="-122"/>
                <a:cs typeface="Inter Bold" pitchFamily="34" charset="-120"/>
              </a:rPr>
              <a:t>Residual Analysis</a:t>
            </a:r>
            <a:endParaRPr lang="en-US" sz="1450" dirty="0"/>
          </a:p>
        </p:txBody>
      </p:sp>
      <p:sp>
        <p:nvSpPr>
          <p:cNvPr id="8" name="Text 5"/>
          <p:cNvSpPr/>
          <p:nvPr/>
        </p:nvSpPr>
        <p:spPr>
          <a:xfrm>
            <a:off x="761405" y="1882497"/>
            <a:ext cx="5792391" cy="243602"/>
          </a:xfrm>
          <a:prstGeom prst="rect">
            <a:avLst/>
          </a:prstGeom>
          <a:noFill/>
          <a:ln/>
        </p:spPr>
        <p:txBody>
          <a:bodyPr wrap="none" lIns="0" tIns="0" rIns="0" bIns="0" rtlCol="0" anchor="t"/>
          <a:lstStyle/>
          <a:p>
            <a:pPr algn="r" indent="0" marL="0">
              <a:lnSpc>
                <a:spcPts val="1900"/>
              </a:lnSpc>
              <a:buNone/>
            </a:pPr>
            <a:r>
              <a:rPr lang="en-US" sz="1150" dirty="0">
                <a:solidFill>
                  <a:srgbClr val="4C4C4D"/>
                </a:solidFill>
                <a:latin typeface="Inter" pitchFamily="34" charset="0"/>
                <a:ea typeface="Inter" pitchFamily="34" charset="-122"/>
                <a:cs typeface="Inter" pitchFamily="34" charset="-120"/>
              </a:rPr>
              <a:t>Check if residuals approximate white noise using ACF plots and Ljung-Box test:</a:t>
            </a:r>
            <a:endParaRPr lang="en-US" sz="1150" dirty="0"/>
          </a:p>
        </p:txBody>
      </p:sp>
      <p:sp>
        <p:nvSpPr>
          <p:cNvPr id="9" name="Shape 6"/>
          <p:cNvSpPr/>
          <p:nvPr/>
        </p:nvSpPr>
        <p:spPr>
          <a:xfrm>
            <a:off x="761405" y="2297311"/>
            <a:ext cx="5792391" cy="1689973"/>
          </a:xfrm>
          <a:prstGeom prst="roundRect">
            <a:avLst>
              <a:gd name="adj" fmla="val 3785"/>
            </a:avLst>
          </a:prstGeom>
          <a:solidFill>
            <a:srgbClr val="CCD7FF"/>
          </a:solidFill>
          <a:ln/>
        </p:spPr>
      </p:sp>
      <p:sp>
        <p:nvSpPr>
          <p:cNvPr id="10" name="Shape 7"/>
          <p:cNvSpPr/>
          <p:nvPr/>
        </p:nvSpPr>
        <p:spPr>
          <a:xfrm>
            <a:off x="753904" y="2297311"/>
            <a:ext cx="5807393" cy="1689973"/>
          </a:xfrm>
          <a:prstGeom prst="roundRect">
            <a:avLst>
              <a:gd name="adj" fmla="val 1352"/>
            </a:avLst>
          </a:prstGeom>
          <a:solidFill>
            <a:srgbClr val="CCD7FF"/>
          </a:solidFill>
          <a:ln/>
        </p:spPr>
      </p:sp>
      <p:sp>
        <p:nvSpPr>
          <p:cNvPr id="11" name="Text 8"/>
          <p:cNvSpPr/>
          <p:nvPr/>
        </p:nvSpPr>
        <p:spPr>
          <a:xfrm>
            <a:off x="906185" y="2411492"/>
            <a:ext cx="5502831" cy="1461611"/>
          </a:xfrm>
          <a:prstGeom prst="rect">
            <a:avLst/>
          </a:prstGeom>
          <a:noFill/>
          <a:ln/>
        </p:spPr>
        <p:txBody>
          <a:bodyPr wrap="square" lIns="0" tIns="0" rIns="0" bIns="0" rtlCol="0" anchor="t"/>
          <a:lstStyle/>
          <a:p>
            <a:pPr algn="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residuals = results.resid
plot_acf(residuals)
from statsmodels.stats.diagnostic import acorr_ljungbox
lb_test = acorr_ljungbox(residuals, lags=10)
print(lb_test)
</a:t>
            </a:r>
            <a:endParaRPr lang="en-US" sz="1150" dirty="0"/>
          </a:p>
        </p:txBody>
      </p:sp>
      <p:sp>
        <p:nvSpPr>
          <p:cNvPr id="12" name="Shape 9"/>
          <p:cNvSpPr/>
          <p:nvPr/>
        </p:nvSpPr>
        <p:spPr>
          <a:xfrm>
            <a:off x="7471231" y="2578298"/>
            <a:ext cx="456843" cy="15240"/>
          </a:xfrm>
          <a:prstGeom prst="roundRect">
            <a:avLst>
              <a:gd name="adj" fmla="val 419705"/>
            </a:avLst>
          </a:prstGeom>
          <a:solidFill>
            <a:srgbClr val="D8D4D4"/>
          </a:solidFill>
          <a:ln/>
        </p:spPr>
      </p:sp>
      <p:sp>
        <p:nvSpPr>
          <p:cNvPr id="13" name="Shape 10"/>
          <p:cNvSpPr/>
          <p:nvPr/>
        </p:nvSpPr>
        <p:spPr>
          <a:xfrm>
            <a:off x="7143929" y="2414707"/>
            <a:ext cx="342543" cy="342543"/>
          </a:xfrm>
          <a:prstGeom prst="roundRect">
            <a:avLst>
              <a:gd name="adj" fmla="val 18673"/>
            </a:avLst>
          </a:prstGeom>
          <a:solidFill>
            <a:srgbClr val="F2EEEE"/>
          </a:solidFill>
          <a:ln w="7620">
            <a:solidFill>
              <a:srgbClr val="D8D4D4"/>
            </a:solidFill>
            <a:prstDash val="solid"/>
          </a:ln>
        </p:spPr>
      </p:sp>
      <p:pic>
        <p:nvPicPr>
          <p:cNvPr id="14" name="Image 1" descr="preencoded.png">    </p:cNvPr>
          <p:cNvPicPr>
            <a:picLocks noChangeAspect="1"/>
          </p:cNvPicPr>
          <p:nvPr/>
        </p:nvPicPr>
        <p:blipFill>
          <a:blip r:embed="rId2"/>
          <a:stretch>
            <a:fillRect/>
          </a:stretch>
        </p:blipFill>
        <p:spPr>
          <a:xfrm>
            <a:off x="7200960" y="2443163"/>
            <a:ext cx="228362" cy="285512"/>
          </a:xfrm>
          <a:prstGeom prst="rect">
            <a:avLst/>
          </a:prstGeom>
        </p:spPr>
      </p:pic>
      <p:sp>
        <p:nvSpPr>
          <p:cNvPr id="15" name="Text 11"/>
          <p:cNvSpPr/>
          <p:nvPr/>
        </p:nvSpPr>
        <p:spPr>
          <a:xfrm>
            <a:off x="8076605" y="2466975"/>
            <a:ext cx="1903571" cy="237887"/>
          </a:xfrm>
          <a:prstGeom prst="rect">
            <a:avLst/>
          </a:prstGeom>
          <a:noFill/>
          <a:ln/>
        </p:spPr>
        <p:txBody>
          <a:bodyPr wrap="none" lIns="0" tIns="0" rIns="0" bIns="0" rtlCol="0" anchor="t"/>
          <a:lstStyle/>
          <a:p>
            <a:pPr algn="l" indent="0" marL="0">
              <a:lnSpc>
                <a:spcPts val="1850"/>
              </a:lnSpc>
              <a:buNone/>
            </a:pPr>
            <a:r>
              <a:rPr lang="en-US" sz="1450" b="1" dirty="0">
                <a:solidFill>
                  <a:srgbClr val="4C4C4D"/>
                </a:solidFill>
                <a:latin typeface="Inter Bold" pitchFamily="34" charset="0"/>
                <a:ea typeface="Inter Bold" pitchFamily="34" charset="-122"/>
                <a:cs typeface="Inter Bold" pitchFamily="34" charset="-120"/>
              </a:rPr>
              <a:t>Forecasting</a:t>
            </a:r>
            <a:endParaRPr lang="en-US" sz="1450" dirty="0"/>
          </a:p>
        </p:txBody>
      </p:sp>
      <p:sp>
        <p:nvSpPr>
          <p:cNvPr id="16" name="Text 12"/>
          <p:cNvSpPr/>
          <p:nvPr/>
        </p:nvSpPr>
        <p:spPr>
          <a:xfrm>
            <a:off x="8076605" y="2796183"/>
            <a:ext cx="5792391" cy="243602"/>
          </a:xfrm>
          <a:prstGeom prst="rect">
            <a:avLst/>
          </a:prstGeom>
          <a:noFill/>
          <a:ln/>
        </p:spPr>
        <p:txBody>
          <a:bodyPr wrap="none" lIns="0" tIns="0" rIns="0" bIns="0" rtlCol="0" anchor="t"/>
          <a:lstStyle/>
          <a:p>
            <a:pPr algn="l" indent="0" marL="0">
              <a:lnSpc>
                <a:spcPts val="1900"/>
              </a:lnSpc>
              <a:buNone/>
            </a:pPr>
            <a:r>
              <a:rPr lang="en-US" sz="1150" dirty="0">
                <a:solidFill>
                  <a:srgbClr val="4C4C4D"/>
                </a:solidFill>
                <a:latin typeface="Inter" pitchFamily="34" charset="0"/>
                <a:ea typeface="Inter" pitchFamily="34" charset="-122"/>
                <a:cs typeface="Inter" pitchFamily="34" charset="-120"/>
              </a:rPr>
              <a:t>Generate and plot forecasts for future periods:</a:t>
            </a:r>
            <a:endParaRPr lang="en-US" sz="1150" dirty="0"/>
          </a:p>
        </p:txBody>
      </p:sp>
      <p:sp>
        <p:nvSpPr>
          <p:cNvPr id="17" name="Shape 13"/>
          <p:cNvSpPr/>
          <p:nvPr/>
        </p:nvSpPr>
        <p:spPr>
          <a:xfrm>
            <a:off x="8076605" y="3210997"/>
            <a:ext cx="5792391" cy="2177177"/>
          </a:xfrm>
          <a:prstGeom prst="roundRect">
            <a:avLst>
              <a:gd name="adj" fmla="val 2938"/>
            </a:avLst>
          </a:prstGeom>
          <a:solidFill>
            <a:srgbClr val="CCD7FF"/>
          </a:solidFill>
          <a:ln/>
        </p:spPr>
      </p:sp>
      <p:sp>
        <p:nvSpPr>
          <p:cNvPr id="18" name="Shape 14"/>
          <p:cNvSpPr/>
          <p:nvPr/>
        </p:nvSpPr>
        <p:spPr>
          <a:xfrm>
            <a:off x="8069104" y="3210997"/>
            <a:ext cx="5807393" cy="2177177"/>
          </a:xfrm>
          <a:prstGeom prst="roundRect">
            <a:avLst>
              <a:gd name="adj" fmla="val 1049"/>
            </a:avLst>
          </a:prstGeom>
          <a:solidFill>
            <a:srgbClr val="CCD7FF"/>
          </a:solidFill>
          <a:ln/>
        </p:spPr>
      </p:sp>
      <p:sp>
        <p:nvSpPr>
          <p:cNvPr id="19" name="Text 15"/>
          <p:cNvSpPr/>
          <p:nvPr/>
        </p:nvSpPr>
        <p:spPr>
          <a:xfrm>
            <a:off x="8221385" y="3325178"/>
            <a:ext cx="5502831" cy="1948815"/>
          </a:xfrm>
          <a:prstGeom prst="rect">
            <a:avLst/>
          </a:prstGeom>
          <a:noFill/>
          <a:ln/>
        </p:spPr>
        <p:txBody>
          <a:bodyPr wrap="square" lIns="0" tIns="0" rIns="0" bIns="0" rtlCol="0" anchor="t"/>
          <a:lstStyle/>
          <a:p>
            <a:pPr algn="l"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forecast = results.forecast(steps=12)
plt.figure(figsize=(10, 6))
plt.plot(ts.index, ts, label='Observed')
plt.plot(pd.date_range(start=ts.index[-1], 
          periods=13, freq='M')[1:],
          forecast, label='Forecast')
plt.legend()
</a:t>
            </a:r>
            <a:endParaRPr lang="en-US" sz="1150" dirty="0"/>
          </a:p>
        </p:txBody>
      </p:sp>
      <p:sp>
        <p:nvSpPr>
          <p:cNvPr id="20" name="Shape 16"/>
          <p:cNvSpPr/>
          <p:nvPr/>
        </p:nvSpPr>
        <p:spPr>
          <a:xfrm>
            <a:off x="6702326" y="4455438"/>
            <a:ext cx="456843" cy="15240"/>
          </a:xfrm>
          <a:prstGeom prst="roundRect">
            <a:avLst>
              <a:gd name="adj" fmla="val 419705"/>
            </a:avLst>
          </a:prstGeom>
          <a:solidFill>
            <a:srgbClr val="D8D4D4"/>
          </a:solidFill>
          <a:ln/>
        </p:spPr>
      </p:sp>
      <p:sp>
        <p:nvSpPr>
          <p:cNvPr id="21" name="Shape 17"/>
          <p:cNvSpPr/>
          <p:nvPr/>
        </p:nvSpPr>
        <p:spPr>
          <a:xfrm>
            <a:off x="7143929" y="4291846"/>
            <a:ext cx="342543" cy="342543"/>
          </a:xfrm>
          <a:prstGeom prst="roundRect">
            <a:avLst>
              <a:gd name="adj" fmla="val 18673"/>
            </a:avLst>
          </a:prstGeom>
          <a:solidFill>
            <a:srgbClr val="F2EEEE"/>
          </a:solidFill>
          <a:ln w="7620">
            <a:solidFill>
              <a:srgbClr val="D8D4D4"/>
            </a:solidFill>
            <a:prstDash val="solid"/>
          </a:ln>
        </p:spPr>
      </p:sp>
      <p:pic>
        <p:nvPicPr>
          <p:cNvPr id="22" name="Image 2" descr="preencoded.png">    </p:cNvPr>
          <p:cNvPicPr>
            <a:picLocks noChangeAspect="1"/>
          </p:cNvPicPr>
          <p:nvPr/>
        </p:nvPicPr>
        <p:blipFill>
          <a:blip r:embed="rId3"/>
          <a:stretch>
            <a:fillRect/>
          </a:stretch>
        </p:blipFill>
        <p:spPr>
          <a:xfrm>
            <a:off x="7200960" y="4320302"/>
            <a:ext cx="228362" cy="285512"/>
          </a:xfrm>
          <a:prstGeom prst="rect">
            <a:avLst/>
          </a:prstGeom>
        </p:spPr>
      </p:pic>
      <p:sp>
        <p:nvSpPr>
          <p:cNvPr id="23" name="Text 18"/>
          <p:cNvSpPr/>
          <p:nvPr/>
        </p:nvSpPr>
        <p:spPr>
          <a:xfrm>
            <a:off x="3965853" y="4344114"/>
            <a:ext cx="2587943" cy="237887"/>
          </a:xfrm>
          <a:prstGeom prst="rect">
            <a:avLst/>
          </a:prstGeom>
          <a:noFill/>
          <a:ln/>
        </p:spPr>
        <p:txBody>
          <a:bodyPr wrap="none" lIns="0" tIns="0" rIns="0" bIns="0" rtlCol="0" anchor="t"/>
          <a:lstStyle/>
          <a:p>
            <a:pPr algn="r" indent="0" marL="0">
              <a:lnSpc>
                <a:spcPts val="1850"/>
              </a:lnSpc>
              <a:buNone/>
            </a:pPr>
            <a:r>
              <a:rPr lang="en-US" sz="1450" b="1" dirty="0">
                <a:solidFill>
                  <a:srgbClr val="4C4C4D"/>
                </a:solidFill>
                <a:latin typeface="Inter Bold" pitchFamily="34" charset="0"/>
                <a:ea typeface="Inter Bold" pitchFamily="34" charset="-122"/>
                <a:cs typeface="Inter Bold" pitchFamily="34" charset="-120"/>
              </a:rPr>
              <a:t>Evaluate Forecast Accuracy</a:t>
            </a:r>
            <a:endParaRPr lang="en-US" sz="1450" dirty="0"/>
          </a:p>
        </p:txBody>
      </p:sp>
      <p:sp>
        <p:nvSpPr>
          <p:cNvPr id="24" name="Text 19"/>
          <p:cNvSpPr/>
          <p:nvPr/>
        </p:nvSpPr>
        <p:spPr>
          <a:xfrm>
            <a:off x="761405" y="4673322"/>
            <a:ext cx="5792391" cy="243602"/>
          </a:xfrm>
          <a:prstGeom prst="rect">
            <a:avLst/>
          </a:prstGeom>
          <a:noFill/>
          <a:ln/>
        </p:spPr>
        <p:txBody>
          <a:bodyPr wrap="none" lIns="0" tIns="0" rIns="0" bIns="0" rtlCol="0" anchor="t"/>
          <a:lstStyle/>
          <a:p>
            <a:pPr algn="r" indent="0" marL="0">
              <a:lnSpc>
                <a:spcPts val="1900"/>
              </a:lnSpc>
              <a:buNone/>
            </a:pPr>
            <a:r>
              <a:rPr lang="en-US" sz="1150" dirty="0">
                <a:solidFill>
                  <a:srgbClr val="4C4C4D"/>
                </a:solidFill>
                <a:latin typeface="Inter" pitchFamily="34" charset="0"/>
                <a:ea typeface="Inter" pitchFamily="34" charset="-122"/>
                <a:cs typeface="Inter" pitchFamily="34" charset="-120"/>
              </a:rPr>
              <a:t>Assess model performance using error metrics:</a:t>
            </a:r>
            <a:endParaRPr lang="en-US" sz="1150" dirty="0"/>
          </a:p>
        </p:txBody>
      </p:sp>
      <p:sp>
        <p:nvSpPr>
          <p:cNvPr id="25" name="Shape 20"/>
          <p:cNvSpPr/>
          <p:nvPr/>
        </p:nvSpPr>
        <p:spPr>
          <a:xfrm>
            <a:off x="761405" y="5088136"/>
            <a:ext cx="5792391" cy="2420779"/>
          </a:xfrm>
          <a:prstGeom prst="roundRect">
            <a:avLst>
              <a:gd name="adj" fmla="val 2642"/>
            </a:avLst>
          </a:prstGeom>
          <a:solidFill>
            <a:srgbClr val="CCD7FF"/>
          </a:solidFill>
          <a:ln/>
        </p:spPr>
      </p:sp>
      <p:sp>
        <p:nvSpPr>
          <p:cNvPr id="26" name="Shape 21"/>
          <p:cNvSpPr/>
          <p:nvPr/>
        </p:nvSpPr>
        <p:spPr>
          <a:xfrm>
            <a:off x="753904" y="5088136"/>
            <a:ext cx="5807393" cy="2420779"/>
          </a:xfrm>
          <a:prstGeom prst="roundRect">
            <a:avLst>
              <a:gd name="adj" fmla="val 944"/>
            </a:avLst>
          </a:prstGeom>
          <a:solidFill>
            <a:srgbClr val="CCD7FF"/>
          </a:solidFill>
          <a:ln/>
        </p:spPr>
      </p:sp>
      <p:sp>
        <p:nvSpPr>
          <p:cNvPr id="27" name="Text 22"/>
          <p:cNvSpPr/>
          <p:nvPr/>
        </p:nvSpPr>
        <p:spPr>
          <a:xfrm>
            <a:off x="906185" y="5202317"/>
            <a:ext cx="5502831" cy="2192417"/>
          </a:xfrm>
          <a:prstGeom prst="rect">
            <a:avLst/>
          </a:prstGeom>
          <a:noFill/>
          <a:ln/>
        </p:spPr>
        <p:txBody>
          <a:bodyPr wrap="square" lIns="0" tIns="0" rIns="0" bIns="0" rtlCol="0" anchor="t"/>
          <a:lstStyle/>
          <a:p>
            <a:pPr algn="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from sklearn.metrics import mean_squared_error
train = ts[:-12]
test = ts[-12:]
model = ARIMA(train, order=(0,0,2))
results = model.fit()
forecast = results.forecast(steps=12)
rmse = np.sqrt(mean_squared_error(test, forecast))
print(f'RMSE: {rmse}')
</a:t>
            </a:r>
            <a:endParaRPr lang="en-US" sz="1150" dirty="0"/>
          </a:p>
        </p:txBody>
      </p:sp>
      <p:pic>
        <p:nvPicPr>
          <p:cNvPr id="28" name="Image 3" descr="preencoded.png">    </p:cNvPr>
          <p:cNvPicPr>
            <a:picLocks noChangeAspect="1"/>
          </p:cNvPicPr>
          <p:nvPr/>
        </p:nvPicPr>
        <p:blipFill>
          <a:blip r:embed="rId4"/>
          <a:stretch>
            <a:fillRect/>
          </a:stretch>
        </p:blipFill>
        <p:spPr>
          <a:xfrm>
            <a:off x="13716000" y="228600"/>
            <a:ext cx="685800" cy="685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93790" y="1065728"/>
            <a:ext cx="12032813" cy="708779"/>
          </a:xfrm>
          <a:prstGeom prst="rect">
            <a:avLst/>
          </a:prstGeom>
          <a:noFill/>
          <a:ln/>
        </p:spPr>
        <p:txBody>
          <a:bodyPr wrap="none" lIns="0" tIns="0" rIns="0" bIns="0" rtlCol="0" anchor="t"/>
          <a:lstStyle/>
          <a:p>
            <a:pPr algn="l" indent="0" marL="0">
              <a:lnSpc>
                <a:spcPts val="5550"/>
              </a:lnSpc>
              <a:buNone/>
            </a:pPr>
            <a:r>
              <a:rPr lang="en-US" sz="4450" b="1" dirty="0">
                <a:solidFill>
                  <a:srgbClr val="152D47"/>
                </a:solidFill>
                <a:latin typeface="Inter Bold" pitchFamily="34" charset="0"/>
                <a:ea typeface="Inter Bold" pitchFamily="34" charset="-122"/>
                <a:cs typeface="Inter Bold" pitchFamily="34" charset="-120"/>
              </a:rPr>
              <a:t>Autoregressive (AR) Models: Fundamentals</a:t>
            </a:r>
            <a:endParaRPr lang="en-US" sz="4450" dirty="0"/>
          </a:p>
        </p:txBody>
      </p:sp>
      <p:sp>
        <p:nvSpPr>
          <p:cNvPr id="3" name="Text 1"/>
          <p:cNvSpPr/>
          <p:nvPr/>
        </p:nvSpPr>
        <p:spPr>
          <a:xfrm>
            <a:off x="793790" y="2341483"/>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152D47"/>
                </a:solidFill>
                <a:latin typeface="Inter Bold" pitchFamily="34" charset="0"/>
                <a:ea typeface="Inter Bold" pitchFamily="34" charset="-122"/>
                <a:cs typeface="Inter Bold" pitchFamily="34" charset="-120"/>
              </a:rPr>
              <a:t>Definition</a:t>
            </a:r>
            <a:endParaRPr lang="en-US" sz="2200" dirty="0"/>
          </a:p>
        </p:txBody>
      </p:sp>
      <p:sp>
        <p:nvSpPr>
          <p:cNvPr id="4" name="Text 2"/>
          <p:cNvSpPr/>
          <p:nvPr/>
        </p:nvSpPr>
        <p:spPr>
          <a:xfrm>
            <a:off x="793790" y="2922627"/>
            <a:ext cx="3978116" cy="1814513"/>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An Autoregressive model of order p, denoted AR(p), represents the current value as a linear combination of its p previous values plus an error term:</a:t>
            </a:r>
            <a:endParaRPr lang="en-US" sz="1750" dirty="0"/>
          </a:p>
        </p:txBody>
      </p:sp>
      <p:sp>
        <p:nvSpPr>
          <p:cNvPr id="5" name="Text 3"/>
          <p:cNvSpPr/>
          <p:nvPr/>
        </p:nvSpPr>
        <p:spPr>
          <a:xfrm>
            <a:off x="793790" y="4941213"/>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Yt = c + φ1Yt-1 + φ2Yt-2 + ... + φpYt-p + εt</a:t>
            </a:r>
            <a:endParaRPr lang="en-US" sz="1750" dirty="0"/>
          </a:p>
        </p:txBody>
      </p:sp>
      <p:sp>
        <p:nvSpPr>
          <p:cNvPr id="6" name="Text 4"/>
          <p:cNvSpPr/>
          <p:nvPr/>
        </p:nvSpPr>
        <p:spPr>
          <a:xfrm>
            <a:off x="793790" y="5871091"/>
            <a:ext cx="3978116" cy="108870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Where c is a constant, φ1, φ2, ..., φp are the parameters, and εt is white noise.</a:t>
            </a:r>
            <a:endParaRPr lang="en-US" sz="1750" dirty="0"/>
          </a:p>
        </p:txBody>
      </p:sp>
      <p:sp>
        <p:nvSpPr>
          <p:cNvPr id="7" name="Text 5"/>
          <p:cNvSpPr/>
          <p:nvPr/>
        </p:nvSpPr>
        <p:spPr>
          <a:xfrm>
            <a:off x="5332928" y="2341483"/>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152D47"/>
                </a:solidFill>
                <a:latin typeface="Inter Bold" pitchFamily="34" charset="0"/>
                <a:ea typeface="Inter Bold" pitchFamily="34" charset="-122"/>
                <a:cs typeface="Inter Bold" pitchFamily="34" charset="-120"/>
              </a:rPr>
              <a:t>Key Properties</a:t>
            </a:r>
            <a:endParaRPr lang="en-US" sz="2200" dirty="0"/>
          </a:p>
        </p:txBody>
      </p:sp>
      <p:sp>
        <p:nvSpPr>
          <p:cNvPr id="8" name="Text 6"/>
          <p:cNvSpPr/>
          <p:nvPr/>
        </p:nvSpPr>
        <p:spPr>
          <a:xfrm>
            <a:off x="5332928" y="2922627"/>
            <a:ext cx="397811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Autocorrelation decays gradually (doesn't cut off abruptly)</a:t>
            </a:r>
            <a:endParaRPr lang="en-US" sz="1750" dirty="0"/>
          </a:p>
        </p:txBody>
      </p:sp>
      <p:sp>
        <p:nvSpPr>
          <p:cNvPr id="9" name="Text 7"/>
          <p:cNvSpPr/>
          <p:nvPr/>
        </p:nvSpPr>
        <p:spPr>
          <a:xfrm>
            <a:off x="5332928" y="3727728"/>
            <a:ext cx="397811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Partial autocorrelation cuts off after lag p</a:t>
            </a:r>
            <a:endParaRPr lang="en-US" sz="1750" dirty="0"/>
          </a:p>
        </p:txBody>
      </p:sp>
      <p:sp>
        <p:nvSpPr>
          <p:cNvPr id="10" name="Text 8"/>
          <p:cNvSpPr/>
          <p:nvPr/>
        </p:nvSpPr>
        <p:spPr>
          <a:xfrm>
            <a:off x="5332928" y="4532828"/>
            <a:ext cx="397811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Mean: E[Yt] = c/(1-φ1-φ2-...-φp) if stationary</a:t>
            </a:r>
            <a:endParaRPr lang="en-US" sz="1750" dirty="0"/>
          </a:p>
        </p:txBody>
      </p:sp>
      <p:sp>
        <p:nvSpPr>
          <p:cNvPr id="11" name="Text 9"/>
          <p:cNvSpPr/>
          <p:nvPr/>
        </p:nvSpPr>
        <p:spPr>
          <a:xfrm>
            <a:off x="5332928" y="5337929"/>
            <a:ext cx="397811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Variance is finite and constant if stationary</a:t>
            </a:r>
            <a:endParaRPr lang="en-US" sz="1750" dirty="0"/>
          </a:p>
        </p:txBody>
      </p:sp>
      <p:sp>
        <p:nvSpPr>
          <p:cNvPr id="12" name="Text 10"/>
          <p:cNvSpPr/>
          <p:nvPr/>
        </p:nvSpPr>
        <p:spPr>
          <a:xfrm>
            <a:off x="9872067" y="2341483"/>
            <a:ext cx="3037642" cy="354330"/>
          </a:xfrm>
          <a:prstGeom prst="rect">
            <a:avLst/>
          </a:prstGeom>
          <a:noFill/>
          <a:ln/>
        </p:spPr>
        <p:txBody>
          <a:bodyPr wrap="none" lIns="0" tIns="0" rIns="0" bIns="0" rtlCol="0" anchor="t"/>
          <a:lstStyle/>
          <a:p>
            <a:pPr algn="l" indent="0" marL="0">
              <a:lnSpc>
                <a:spcPts val="2750"/>
              </a:lnSpc>
              <a:buNone/>
            </a:pPr>
            <a:r>
              <a:rPr lang="en-US" sz="2200" b="1" dirty="0">
                <a:solidFill>
                  <a:srgbClr val="152D47"/>
                </a:solidFill>
                <a:latin typeface="Inter Bold" pitchFamily="34" charset="0"/>
                <a:ea typeface="Inter Bold" pitchFamily="34" charset="-122"/>
                <a:cs typeface="Inter Bold" pitchFamily="34" charset="-120"/>
              </a:rPr>
              <a:t>Stationarity Condition</a:t>
            </a:r>
            <a:endParaRPr lang="en-US" sz="2200" dirty="0"/>
          </a:p>
        </p:txBody>
      </p:sp>
      <p:sp>
        <p:nvSpPr>
          <p:cNvPr id="13" name="Text 11"/>
          <p:cNvSpPr/>
          <p:nvPr/>
        </p:nvSpPr>
        <p:spPr>
          <a:xfrm>
            <a:off x="9872067" y="2922627"/>
            <a:ext cx="3978116" cy="1814513"/>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For an AR(p) process to be stationary, all roots of the characteristic polynomial φ(z) = 1 - φ1z - φ2z2 - ... - φpzp = 0 must lie outside the unit circle.</a:t>
            </a:r>
            <a:endParaRPr lang="en-US" sz="1750" dirty="0"/>
          </a:p>
        </p:txBody>
      </p:sp>
      <p:sp>
        <p:nvSpPr>
          <p:cNvPr id="14" name="Text 12"/>
          <p:cNvSpPr/>
          <p:nvPr/>
        </p:nvSpPr>
        <p:spPr>
          <a:xfrm>
            <a:off x="9872067" y="4941213"/>
            <a:ext cx="3978116" cy="108870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For AR(1): |φ1| &lt; 1</a:t>
            </a:r>
            <a:pPr algn="l" indent="0" marL="0">
              <a:lnSpc>
                <a:spcPts val="2850"/>
              </a:lnSpc>
              <a:buNone/>
            </a:pPr>
            <a:r>
              <a:rPr lang="en-US" sz="1750" dirty="0">
                <a:solidFill>
                  <a:srgbClr val="4C4C4D"/>
                </a:solidFill>
                <a:latin typeface="Inter" pitchFamily="34" charset="0"/>
                <a:ea typeface="Inter" pitchFamily="34" charset="-122"/>
                <a:cs typeface="Inter" pitchFamily="34" charset="-120"/>
              </a:rPr>
              <a:t>
</a:t>
            </a:r>
            <a:pPr algn="l" indent="0" marL="0">
              <a:lnSpc>
                <a:spcPts val="2850"/>
              </a:lnSpc>
              <a:buNone/>
            </a:pPr>
            <a:r>
              <a:rPr lang="en-US" sz="1750" dirty="0">
                <a:solidFill>
                  <a:srgbClr val="4C4C4D"/>
                </a:solidFill>
                <a:latin typeface="Inter" pitchFamily="34" charset="0"/>
                <a:ea typeface="Inter" pitchFamily="34" charset="-122"/>
                <a:cs typeface="Inter" pitchFamily="34" charset="-120"/>
              </a:rPr>
              <a:t>For AR(2): φ1 + φ2 &lt; 1, φ2 - φ1 &lt; 1, |φ2| &lt; 1</a:t>
            </a:r>
            <a:endParaRPr lang="en-US" sz="1750" dirty="0"/>
          </a:p>
        </p:txBody>
      </p:sp>
      <p:pic>
        <p:nvPicPr>
          <p:cNvPr id="15" name="Image 0" descr="preencoded.png">    </p:cNvPr>
          <p:cNvPicPr>
            <a:picLocks noChangeAspect="1"/>
          </p:cNvPicPr>
          <p:nvPr/>
        </p:nvPicPr>
        <p:blipFill>
          <a:blip r:embed="rId1"/>
          <a:stretch>
            <a:fillRect/>
          </a:stretch>
        </p:blipFill>
        <p:spPr>
          <a:xfrm>
            <a:off x="13716000" y="228600"/>
            <a:ext cx="685800" cy="685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793790" y="811530"/>
            <a:ext cx="9761101" cy="637937"/>
          </a:xfrm>
          <a:prstGeom prst="rect">
            <a:avLst/>
          </a:prstGeom>
          <a:noFill/>
          <a:ln/>
        </p:spPr>
        <p:txBody>
          <a:bodyPr wrap="none" lIns="0" tIns="0" rIns="0" bIns="0" rtlCol="0" anchor="t"/>
          <a:lstStyle/>
          <a:p>
            <a:pPr algn="l" indent="0" marL="0">
              <a:lnSpc>
                <a:spcPts val="5000"/>
              </a:lnSpc>
              <a:buNone/>
            </a:pPr>
            <a:r>
              <a:rPr lang="en-US" sz="4000" b="1" dirty="0">
                <a:solidFill>
                  <a:srgbClr val="152D47"/>
                </a:solidFill>
                <a:latin typeface="Inter Bold" pitchFamily="34" charset="0"/>
                <a:ea typeface="Inter Bold" pitchFamily="34" charset="-122"/>
                <a:cs typeface="Inter Bold" pitchFamily="34" charset="-120"/>
              </a:rPr>
              <a:t>Partial Autocorrelation Function (PACF)</a:t>
            </a:r>
            <a:endParaRPr lang="en-US" sz="4000" dirty="0"/>
          </a:p>
        </p:txBody>
      </p:sp>
      <p:sp>
        <p:nvSpPr>
          <p:cNvPr id="3" name="Shape 1"/>
          <p:cNvSpPr/>
          <p:nvPr/>
        </p:nvSpPr>
        <p:spPr>
          <a:xfrm>
            <a:off x="793790" y="1857732"/>
            <a:ext cx="459224" cy="459224"/>
          </a:xfrm>
          <a:prstGeom prst="roundRect">
            <a:avLst>
              <a:gd name="adj" fmla="val 18671"/>
            </a:avLst>
          </a:prstGeom>
          <a:solidFill>
            <a:srgbClr val="F2EEEE"/>
          </a:solidFill>
          <a:ln w="7620">
            <a:solidFill>
              <a:srgbClr val="D8D4D4"/>
            </a:solidFill>
            <a:prstDash val="solid"/>
          </a:ln>
        </p:spPr>
      </p:sp>
      <p:pic>
        <p:nvPicPr>
          <p:cNvPr id="4" name="Image 0" descr="preencoded.png">    </p:cNvPr>
          <p:cNvPicPr>
            <a:picLocks noChangeAspect="1"/>
          </p:cNvPicPr>
          <p:nvPr/>
        </p:nvPicPr>
        <p:blipFill>
          <a:blip r:embed="rId1"/>
          <a:stretch>
            <a:fillRect/>
          </a:stretch>
        </p:blipFill>
        <p:spPr>
          <a:xfrm>
            <a:off x="870287" y="1895951"/>
            <a:ext cx="306110" cy="382667"/>
          </a:xfrm>
          <a:prstGeom prst="rect">
            <a:avLst/>
          </a:prstGeom>
        </p:spPr>
      </p:pic>
      <p:sp>
        <p:nvSpPr>
          <p:cNvPr id="5" name="Text 2"/>
          <p:cNvSpPr/>
          <p:nvPr/>
        </p:nvSpPr>
        <p:spPr>
          <a:xfrm>
            <a:off x="1457087" y="1927860"/>
            <a:ext cx="2551748" cy="318849"/>
          </a:xfrm>
          <a:prstGeom prst="rect">
            <a:avLst/>
          </a:prstGeom>
          <a:noFill/>
          <a:ln/>
        </p:spPr>
        <p:txBody>
          <a:bodyPr wrap="none" lIns="0" tIns="0" rIns="0" bIns="0" rtlCol="0" anchor="t"/>
          <a:lstStyle/>
          <a:p>
            <a:pPr algn="l" indent="0" marL="0">
              <a:lnSpc>
                <a:spcPts val="2500"/>
              </a:lnSpc>
              <a:buNone/>
            </a:pPr>
            <a:r>
              <a:rPr lang="en-US" sz="2000" b="1" dirty="0">
                <a:solidFill>
                  <a:srgbClr val="4C4C4D"/>
                </a:solidFill>
                <a:latin typeface="Inter Bold" pitchFamily="34" charset="0"/>
                <a:ea typeface="Inter Bold" pitchFamily="34" charset="-122"/>
                <a:cs typeface="Inter Bold" pitchFamily="34" charset="-120"/>
              </a:rPr>
              <a:t>Definition</a:t>
            </a:r>
            <a:endParaRPr lang="en-US" sz="2000" dirty="0"/>
          </a:p>
        </p:txBody>
      </p:sp>
      <p:sp>
        <p:nvSpPr>
          <p:cNvPr id="6" name="Text 3"/>
          <p:cNvSpPr/>
          <p:nvPr/>
        </p:nvSpPr>
        <p:spPr>
          <a:xfrm>
            <a:off x="1457087" y="2369106"/>
            <a:ext cx="5730597" cy="1633538"/>
          </a:xfrm>
          <a:prstGeom prst="rect">
            <a:avLst/>
          </a:prstGeom>
          <a:noFill/>
          <a:ln/>
        </p:spPr>
        <p:txBody>
          <a:bodyPr wrap="square" lIns="0" tIns="0" rIns="0" bIns="0" rtlCol="0" anchor="t"/>
          <a:lstStyle/>
          <a:p>
            <a:pPr algn="l" indent="0" marL="0">
              <a:lnSpc>
                <a:spcPts val="2550"/>
              </a:lnSpc>
              <a:buNone/>
            </a:pPr>
            <a:r>
              <a:rPr lang="en-US" sz="1600" dirty="0">
                <a:solidFill>
                  <a:srgbClr val="4C4C4D"/>
                </a:solidFill>
                <a:latin typeface="Inter" pitchFamily="34" charset="0"/>
                <a:ea typeface="Inter" pitchFamily="34" charset="-122"/>
                <a:cs typeface="Inter" pitchFamily="34" charset="-120"/>
              </a:rPr>
              <a:t>The partial autocorrelation at lag k measures the correlation between Yt and Yt-k after removing the linear dependence on Yt-1, Yt-2, ..., Yt-k+1. It represents the additional correlation explained by adding Yt-k to the model.</a:t>
            </a:r>
            <a:endParaRPr lang="en-US" sz="1600" dirty="0"/>
          </a:p>
        </p:txBody>
      </p:sp>
      <p:sp>
        <p:nvSpPr>
          <p:cNvPr id="7" name="Shape 4"/>
          <p:cNvSpPr/>
          <p:nvPr/>
        </p:nvSpPr>
        <p:spPr>
          <a:xfrm>
            <a:off x="7442835" y="1857732"/>
            <a:ext cx="459224" cy="459224"/>
          </a:xfrm>
          <a:prstGeom prst="roundRect">
            <a:avLst>
              <a:gd name="adj" fmla="val 18671"/>
            </a:avLst>
          </a:prstGeom>
          <a:solidFill>
            <a:srgbClr val="F2EEEE"/>
          </a:solidFill>
          <a:ln w="7620">
            <a:solidFill>
              <a:srgbClr val="D8D4D4"/>
            </a:solidFill>
            <a:prstDash val="solid"/>
          </a:ln>
        </p:spPr>
      </p:sp>
      <p:pic>
        <p:nvPicPr>
          <p:cNvPr id="8" name="Image 1" descr="preencoded.png">    </p:cNvPr>
          <p:cNvPicPr>
            <a:picLocks noChangeAspect="1"/>
          </p:cNvPicPr>
          <p:nvPr/>
        </p:nvPicPr>
        <p:blipFill>
          <a:blip r:embed="rId2"/>
          <a:stretch>
            <a:fillRect/>
          </a:stretch>
        </p:blipFill>
        <p:spPr>
          <a:xfrm>
            <a:off x="7519333" y="1895951"/>
            <a:ext cx="306110" cy="382667"/>
          </a:xfrm>
          <a:prstGeom prst="rect">
            <a:avLst/>
          </a:prstGeom>
        </p:spPr>
      </p:pic>
      <p:sp>
        <p:nvSpPr>
          <p:cNvPr id="9" name="Text 5"/>
          <p:cNvSpPr/>
          <p:nvPr/>
        </p:nvSpPr>
        <p:spPr>
          <a:xfrm>
            <a:off x="8106132" y="1927860"/>
            <a:ext cx="2551748" cy="318849"/>
          </a:xfrm>
          <a:prstGeom prst="rect">
            <a:avLst/>
          </a:prstGeom>
          <a:noFill/>
          <a:ln/>
        </p:spPr>
        <p:txBody>
          <a:bodyPr wrap="none" lIns="0" tIns="0" rIns="0" bIns="0" rtlCol="0" anchor="t"/>
          <a:lstStyle/>
          <a:p>
            <a:pPr algn="l" indent="0" marL="0">
              <a:lnSpc>
                <a:spcPts val="2500"/>
              </a:lnSpc>
              <a:buNone/>
            </a:pPr>
            <a:r>
              <a:rPr lang="en-US" sz="2000" b="1" dirty="0">
                <a:solidFill>
                  <a:srgbClr val="4C4C4D"/>
                </a:solidFill>
                <a:latin typeface="Inter Bold" pitchFamily="34" charset="0"/>
                <a:ea typeface="Inter Bold" pitchFamily="34" charset="-122"/>
                <a:cs typeface="Inter Bold" pitchFamily="34" charset="-120"/>
              </a:rPr>
              <a:t>Model Identification</a:t>
            </a:r>
            <a:endParaRPr lang="en-US" sz="2000" dirty="0"/>
          </a:p>
        </p:txBody>
      </p:sp>
      <p:sp>
        <p:nvSpPr>
          <p:cNvPr id="10" name="Text 6"/>
          <p:cNvSpPr/>
          <p:nvPr/>
        </p:nvSpPr>
        <p:spPr>
          <a:xfrm>
            <a:off x="8106132" y="2369106"/>
            <a:ext cx="5730597" cy="1306830"/>
          </a:xfrm>
          <a:prstGeom prst="rect">
            <a:avLst/>
          </a:prstGeom>
          <a:noFill/>
          <a:ln/>
        </p:spPr>
        <p:txBody>
          <a:bodyPr wrap="square" lIns="0" tIns="0" rIns="0" bIns="0" rtlCol="0" anchor="t"/>
          <a:lstStyle/>
          <a:p>
            <a:pPr algn="l" indent="0" marL="0">
              <a:lnSpc>
                <a:spcPts val="2550"/>
              </a:lnSpc>
              <a:buNone/>
            </a:pPr>
            <a:r>
              <a:rPr lang="en-US" sz="1600" dirty="0">
                <a:solidFill>
                  <a:srgbClr val="4C4C4D"/>
                </a:solidFill>
                <a:latin typeface="Inter" pitchFamily="34" charset="0"/>
                <a:ea typeface="Inter" pitchFamily="34" charset="-122"/>
                <a:cs typeface="Inter" pitchFamily="34" charset="-120"/>
              </a:rPr>
              <a:t>The PACF is particularly useful for identifying the order of an AR model. For an AR(p) process, the PACF "cuts off" after lag p, showing significant values for lags ≤ p and insignificant values thereafter.</a:t>
            </a:r>
            <a:endParaRPr lang="en-US" sz="1600" dirty="0"/>
          </a:p>
        </p:txBody>
      </p:sp>
      <p:sp>
        <p:nvSpPr>
          <p:cNvPr id="11" name="Shape 7"/>
          <p:cNvSpPr/>
          <p:nvPr/>
        </p:nvSpPr>
        <p:spPr>
          <a:xfrm>
            <a:off x="793790" y="4410908"/>
            <a:ext cx="459224" cy="459224"/>
          </a:xfrm>
          <a:prstGeom prst="roundRect">
            <a:avLst>
              <a:gd name="adj" fmla="val 18671"/>
            </a:avLst>
          </a:prstGeom>
          <a:solidFill>
            <a:srgbClr val="F2EEEE"/>
          </a:solidFill>
          <a:ln w="7620">
            <a:solidFill>
              <a:srgbClr val="D8D4D4"/>
            </a:solidFill>
            <a:prstDash val="solid"/>
          </a:ln>
        </p:spPr>
      </p:sp>
      <p:pic>
        <p:nvPicPr>
          <p:cNvPr id="12" name="Image 2" descr="preencoded.png">    </p:cNvPr>
          <p:cNvPicPr>
            <a:picLocks noChangeAspect="1"/>
          </p:cNvPicPr>
          <p:nvPr/>
        </p:nvPicPr>
        <p:blipFill>
          <a:blip r:embed="rId3"/>
          <a:stretch>
            <a:fillRect/>
          </a:stretch>
        </p:blipFill>
        <p:spPr>
          <a:xfrm>
            <a:off x="870287" y="4449128"/>
            <a:ext cx="306110" cy="382667"/>
          </a:xfrm>
          <a:prstGeom prst="rect">
            <a:avLst/>
          </a:prstGeom>
        </p:spPr>
      </p:pic>
      <p:sp>
        <p:nvSpPr>
          <p:cNvPr id="13" name="Text 8"/>
          <p:cNvSpPr/>
          <p:nvPr/>
        </p:nvSpPr>
        <p:spPr>
          <a:xfrm>
            <a:off x="1457087" y="4481036"/>
            <a:ext cx="2551748" cy="318849"/>
          </a:xfrm>
          <a:prstGeom prst="rect">
            <a:avLst/>
          </a:prstGeom>
          <a:noFill/>
          <a:ln/>
        </p:spPr>
        <p:txBody>
          <a:bodyPr wrap="none" lIns="0" tIns="0" rIns="0" bIns="0" rtlCol="0" anchor="t"/>
          <a:lstStyle/>
          <a:p>
            <a:pPr algn="l" indent="0" marL="0">
              <a:lnSpc>
                <a:spcPts val="2500"/>
              </a:lnSpc>
              <a:buNone/>
            </a:pPr>
            <a:r>
              <a:rPr lang="en-US" sz="2000" b="1" dirty="0">
                <a:solidFill>
                  <a:srgbClr val="4C4C4D"/>
                </a:solidFill>
                <a:latin typeface="Inter Bold" pitchFamily="34" charset="0"/>
                <a:ea typeface="Inter Bold" pitchFamily="34" charset="-122"/>
                <a:cs typeface="Inter Bold" pitchFamily="34" charset="-120"/>
              </a:rPr>
              <a:t>Implementation</a:t>
            </a:r>
            <a:endParaRPr lang="en-US" sz="2000" dirty="0"/>
          </a:p>
        </p:txBody>
      </p:sp>
      <p:sp>
        <p:nvSpPr>
          <p:cNvPr id="14" name="Text 9"/>
          <p:cNvSpPr/>
          <p:nvPr/>
        </p:nvSpPr>
        <p:spPr>
          <a:xfrm>
            <a:off x="1457087" y="4922282"/>
            <a:ext cx="5730597" cy="653415"/>
          </a:xfrm>
          <a:prstGeom prst="rect">
            <a:avLst/>
          </a:prstGeom>
          <a:noFill/>
          <a:ln/>
        </p:spPr>
        <p:txBody>
          <a:bodyPr wrap="square" lIns="0" tIns="0" rIns="0" bIns="0" rtlCol="0" anchor="t"/>
          <a:lstStyle/>
          <a:p>
            <a:pPr algn="l" indent="0" marL="0">
              <a:lnSpc>
                <a:spcPts val="2550"/>
              </a:lnSpc>
              <a:buNone/>
            </a:pPr>
            <a:r>
              <a:rPr lang="en-US" sz="1600" dirty="0">
                <a:solidFill>
                  <a:srgbClr val="4C4C4D"/>
                </a:solidFill>
                <a:latin typeface="Inter" pitchFamily="34" charset="0"/>
                <a:ea typeface="Inter" pitchFamily="34" charset="-122"/>
                <a:cs typeface="Inter" pitchFamily="34" charset="-120"/>
              </a:rPr>
              <a:t>In Python, the PACF can be calculated and plotted using statsmodels:</a:t>
            </a:r>
            <a:endParaRPr lang="en-US" sz="1600" dirty="0"/>
          </a:p>
        </p:txBody>
      </p:sp>
      <p:sp>
        <p:nvSpPr>
          <p:cNvPr id="15" name="Shape 10"/>
          <p:cNvSpPr/>
          <p:nvPr/>
        </p:nvSpPr>
        <p:spPr>
          <a:xfrm>
            <a:off x="1457087" y="5805249"/>
            <a:ext cx="5730597" cy="1612821"/>
          </a:xfrm>
          <a:prstGeom prst="roundRect">
            <a:avLst>
              <a:gd name="adj" fmla="val 5316"/>
            </a:avLst>
          </a:prstGeom>
          <a:solidFill>
            <a:srgbClr val="CCD7FF"/>
          </a:solidFill>
          <a:ln/>
        </p:spPr>
      </p:sp>
      <p:sp>
        <p:nvSpPr>
          <p:cNvPr id="16" name="Shape 11"/>
          <p:cNvSpPr/>
          <p:nvPr/>
        </p:nvSpPr>
        <p:spPr>
          <a:xfrm>
            <a:off x="1446967" y="5805249"/>
            <a:ext cx="5750838" cy="1612821"/>
          </a:xfrm>
          <a:prstGeom prst="roundRect">
            <a:avLst>
              <a:gd name="adj" fmla="val 1899"/>
            </a:avLst>
          </a:prstGeom>
          <a:solidFill>
            <a:srgbClr val="CCD7FF"/>
          </a:solidFill>
          <a:ln/>
        </p:spPr>
      </p:sp>
      <p:sp>
        <p:nvSpPr>
          <p:cNvPr id="17" name="Text 12"/>
          <p:cNvSpPr/>
          <p:nvPr/>
        </p:nvSpPr>
        <p:spPr>
          <a:xfrm>
            <a:off x="1651040" y="5958245"/>
            <a:ext cx="5342692" cy="1306830"/>
          </a:xfrm>
          <a:prstGeom prst="rect">
            <a:avLst/>
          </a:prstGeom>
          <a:noFill/>
          <a:ln/>
        </p:spPr>
        <p:txBody>
          <a:bodyPr wrap="square" lIns="0" tIns="0" rIns="0" bIns="0" rtlCol="0" anchor="t"/>
          <a:lstStyle/>
          <a:p>
            <a:pPr algn="l" indent="0" marL="0">
              <a:lnSpc>
                <a:spcPts val="255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from statsmodels.graphics.tsaplots import plot_pacf
plot_pacf(ts, lags=20)
plt.show()
</a:t>
            </a:r>
            <a:endParaRPr lang="en-US" sz="1600" dirty="0"/>
          </a:p>
        </p:txBody>
      </p:sp>
      <p:sp>
        <p:nvSpPr>
          <p:cNvPr id="18" name="Shape 13"/>
          <p:cNvSpPr/>
          <p:nvPr/>
        </p:nvSpPr>
        <p:spPr>
          <a:xfrm>
            <a:off x="7442835" y="4410908"/>
            <a:ext cx="459224" cy="459224"/>
          </a:xfrm>
          <a:prstGeom prst="roundRect">
            <a:avLst>
              <a:gd name="adj" fmla="val 18671"/>
            </a:avLst>
          </a:prstGeom>
          <a:solidFill>
            <a:srgbClr val="F2EEEE"/>
          </a:solidFill>
          <a:ln w="7620">
            <a:solidFill>
              <a:srgbClr val="D8D4D4"/>
            </a:solidFill>
            <a:prstDash val="solid"/>
          </a:ln>
        </p:spPr>
      </p:sp>
      <p:pic>
        <p:nvPicPr>
          <p:cNvPr id="19" name="Image 3" descr="preencoded.png">    </p:cNvPr>
          <p:cNvPicPr>
            <a:picLocks noChangeAspect="1"/>
          </p:cNvPicPr>
          <p:nvPr/>
        </p:nvPicPr>
        <p:blipFill>
          <a:blip r:embed="rId4"/>
          <a:stretch>
            <a:fillRect/>
          </a:stretch>
        </p:blipFill>
        <p:spPr>
          <a:xfrm>
            <a:off x="7519333" y="4449128"/>
            <a:ext cx="306110" cy="382667"/>
          </a:xfrm>
          <a:prstGeom prst="rect">
            <a:avLst/>
          </a:prstGeom>
        </p:spPr>
      </p:pic>
      <p:sp>
        <p:nvSpPr>
          <p:cNvPr id="20" name="Text 14"/>
          <p:cNvSpPr/>
          <p:nvPr/>
        </p:nvSpPr>
        <p:spPr>
          <a:xfrm>
            <a:off x="8106132" y="4481036"/>
            <a:ext cx="2551748" cy="318849"/>
          </a:xfrm>
          <a:prstGeom prst="rect">
            <a:avLst/>
          </a:prstGeom>
          <a:noFill/>
          <a:ln/>
        </p:spPr>
        <p:txBody>
          <a:bodyPr wrap="none" lIns="0" tIns="0" rIns="0" bIns="0" rtlCol="0" anchor="t"/>
          <a:lstStyle/>
          <a:p>
            <a:pPr algn="l" indent="0" marL="0">
              <a:lnSpc>
                <a:spcPts val="2500"/>
              </a:lnSpc>
              <a:buNone/>
            </a:pPr>
            <a:r>
              <a:rPr lang="en-US" sz="2000" b="1" dirty="0">
                <a:solidFill>
                  <a:srgbClr val="4C4C4D"/>
                </a:solidFill>
                <a:latin typeface="Inter Bold" pitchFamily="34" charset="0"/>
                <a:ea typeface="Inter Bold" pitchFamily="34" charset="-122"/>
                <a:cs typeface="Inter Bold" pitchFamily="34" charset="-120"/>
              </a:rPr>
              <a:t>ACF vs. PACF</a:t>
            </a:r>
            <a:endParaRPr lang="en-US" sz="2000" dirty="0"/>
          </a:p>
        </p:txBody>
      </p:sp>
      <p:sp>
        <p:nvSpPr>
          <p:cNvPr id="21" name="Text 15"/>
          <p:cNvSpPr/>
          <p:nvPr/>
        </p:nvSpPr>
        <p:spPr>
          <a:xfrm>
            <a:off x="8106132" y="4922282"/>
            <a:ext cx="5730597" cy="1306830"/>
          </a:xfrm>
          <a:prstGeom prst="rect">
            <a:avLst/>
          </a:prstGeom>
          <a:noFill/>
          <a:ln/>
        </p:spPr>
        <p:txBody>
          <a:bodyPr wrap="square" lIns="0" tIns="0" rIns="0" bIns="0" rtlCol="0" anchor="t"/>
          <a:lstStyle/>
          <a:p>
            <a:pPr algn="l" indent="0" marL="0">
              <a:lnSpc>
                <a:spcPts val="2550"/>
              </a:lnSpc>
              <a:buNone/>
            </a:pPr>
            <a:r>
              <a:rPr lang="en-US" sz="1600" dirty="0">
                <a:solidFill>
                  <a:srgbClr val="4C4C4D"/>
                </a:solidFill>
                <a:latin typeface="Inter" pitchFamily="34" charset="0"/>
                <a:ea typeface="Inter" pitchFamily="34" charset="-122"/>
                <a:cs typeface="Inter" pitchFamily="34" charset="-120"/>
              </a:rPr>
              <a:t>Using both ACF and PACF helps distinguish between AR and MA processes: - AR(p): ACF tails off, PACF cuts off after lag p - MA(q): ACF cuts off after lag q, PACF tails off - ARMA(p,q): Both ACF and PACF tail off</a:t>
            </a:r>
            <a:endParaRPr lang="en-US" sz="1600" dirty="0"/>
          </a:p>
        </p:txBody>
      </p:sp>
      <p:pic>
        <p:nvPicPr>
          <p:cNvPr id="22" name="Image 4" descr="preencoded.png">    </p:cNvPr>
          <p:cNvPicPr>
            <a:picLocks noChangeAspect="1"/>
          </p:cNvPicPr>
          <p:nvPr/>
        </p:nvPicPr>
        <p:blipFill>
          <a:blip r:embed="rId5"/>
          <a:stretch>
            <a:fillRect/>
          </a:stretch>
        </p:blipFill>
        <p:spPr>
          <a:xfrm>
            <a:off x="13716000" y="228600"/>
            <a:ext cx="685800" cy="685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793790" y="827246"/>
            <a:ext cx="13042821" cy="1346835"/>
          </a:xfrm>
          <a:prstGeom prst="rect">
            <a:avLst/>
          </a:prstGeom>
          <a:noFill/>
          <a:ln/>
        </p:spPr>
        <p:txBody>
          <a:bodyPr wrap="square" lIns="0" tIns="0" rIns="0" bIns="0" rtlCol="0" anchor="t"/>
          <a:lstStyle/>
          <a:p>
            <a:pPr algn="l" indent="0" marL="0">
              <a:lnSpc>
                <a:spcPts val="5300"/>
              </a:lnSpc>
              <a:buNone/>
            </a:pPr>
            <a:r>
              <a:rPr lang="en-US" sz="4200" b="1" dirty="0">
                <a:solidFill>
                  <a:srgbClr val="152D47"/>
                </a:solidFill>
                <a:latin typeface="Inter Bold" pitchFamily="34" charset="0"/>
                <a:ea typeface="Inter Bold" pitchFamily="34" charset="-122"/>
                <a:cs typeface="Inter Bold" pitchFamily="34" charset="-120"/>
              </a:rPr>
              <a:t>Autoregressive (AR) Models: Parameter Estimation</a:t>
            </a:r>
            <a:endParaRPr lang="en-US" sz="4200" dirty="0"/>
          </a:p>
        </p:txBody>
      </p:sp>
      <p:sp>
        <p:nvSpPr>
          <p:cNvPr id="3" name="Shape 1"/>
          <p:cNvSpPr/>
          <p:nvPr/>
        </p:nvSpPr>
        <p:spPr>
          <a:xfrm>
            <a:off x="793790" y="2604968"/>
            <a:ext cx="6413778" cy="2291001"/>
          </a:xfrm>
          <a:prstGeom prst="roundRect">
            <a:avLst>
              <a:gd name="adj" fmla="val 3950"/>
            </a:avLst>
          </a:prstGeom>
          <a:solidFill>
            <a:srgbClr val="F2EEEE"/>
          </a:solidFill>
          <a:ln w="7620">
            <a:solidFill>
              <a:srgbClr val="D8D4D4"/>
            </a:solidFill>
            <a:prstDash val="solid"/>
          </a:ln>
        </p:spPr>
      </p:sp>
      <p:sp>
        <p:nvSpPr>
          <p:cNvPr id="4" name="Text 2"/>
          <p:cNvSpPr/>
          <p:nvPr/>
        </p:nvSpPr>
        <p:spPr>
          <a:xfrm>
            <a:off x="1016794" y="2827972"/>
            <a:ext cx="2995732" cy="336590"/>
          </a:xfrm>
          <a:prstGeom prst="rect">
            <a:avLst/>
          </a:prstGeom>
          <a:noFill/>
          <a:ln/>
        </p:spPr>
        <p:txBody>
          <a:bodyPr wrap="none" lIns="0" tIns="0" rIns="0" bIns="0" rtlCol="0" anchor="t"/>
          <a:lstStyle/>
          <a:p>
            <a:pPr algn="l" indent="0" marL="0">
              <a:lnSpc>
                <a:spcPts val="2650"/>
              </a:lnSpc>
              <a:buNone/>
            </a:pPr>
            <a:r>
              <a:rPr lang="en-US" sz="2100" b="1" dirty="0">
                <a:solidFill>
                  <a:srgbClr val="4C4C4D"/>
                </a:solidFill>
                <a:latin typeface="Inter Bold" pitchFamily="34" charset="0"/>
                <a:ea typeface="Inter Bold" pitchFamily="34" charset="-122"/>
                <a:cs typeface="Inter Bold" pitchFamily="34" charset="-120"/>
              </a:rPr>
              <a:t>Yule-Walker Equations</a:t>
            </a:r>
            <a:endParaRPr lang="en-US" sz="2100" dirty="0"/>
          </a:p>
        </p:txBody>
      </p:sp>
      <p:sp>
        <p:nvSpPr>
          <p:cNvPr id="5" name="Text 3"/>
          <p:cNvSpPr/>
          <p:nvPr/>
        </p:nvSpPr>
        <p:spPr>
          <a:xfrm>
            <a:off x="1016794" y="3293745"/>
            <a:ext cx="5967770" cy="1379220"/>
          </a:xfrm>
          <a:prstGeom prst="rect">
            <a:avLst/>
          </a:prstGeom>
          <a:noFill/>
          <a:ln/>
        </p:spPr>
        <p:txBody>
          <a:bodyPr wrap="square" lIns="0" tIns="0" rIns="0" bIns="0" rtlCol="0" anchor="t"/>
          <a:lstStyle/>
          <a:p>
            <a:pPr algn="l" indent="0" marL="0">
              <a:lnSpc>
                <a:spcPts val="2700"/>
              </a:lnSpc>
              <a:buNone/>
            </a:pPr>
            <a:r>
              <a:rPr lang="en-US" sz="1650" dirty="0">
                <a:solidFill>
                  <a:srgbClr val="4C4C4D"/>
                </a:solidFill>
                <a:latin typeface="Inter" pitchFamily="34" charset="0"/>
                <a:ea typeface="Inter" pitchFamily="34" charset="-122"/>
                <a:cs typeface="Inter" pitchFamily="34" charset="-120"/>
              </a:rPr>
              <a:t>A system of linear equations based on the theoretical relationship between AR parameters and autocorrelations: ρ(1) = φ1 + φ2ρ(1) + ... + φpρ(p-1) ρ(2) = φ1ρ(1) + φ2 + ... + φpρ(p-2) ... ρ(p) = φ1ρ(p-1) + φ2ρ(p-2) + ... + φp</a:t>
            </a:r>
            <a:endParaRPr lang="en-US" sz="1650" dirty="0"/>
          </a:p>
        </p:txBody>
      </p:sp>
      <p:sp>
        <p:nvSpPr>
          <p:cNvPr id="6" name="Shape 4"/>
          <p:cNvSpPr/>
          <p:nvPr/>
        </p:nvSpPr>
        <p:spPr>
          <a:xfrm>
            <a:off x="7422952" y="2604968"/>
            <a:ext cx="6413778" cy="2291001"/>
          </a:xfrm>
          <a:prstGeom prst="roundRect">
            <a:avLst>
              <a:gd name="adj" fmla="val 3950"/>
            </a:avLst>
          </a:prstGeom>
          <a:solidFill>
            <a:srgbClr val="F2EEEE"/>
          </a:solidFill>
          <a:ln w="7620">
            <a:solidFill>
              <a:srgbClr val="D8D4D4"/>
            </a:solidFill>
            <a:prstDash val="solid"/>
          </a:ln>
        </p:spPr>
      </p:sp>
      <p:sp>
        <p:nvSpPr>
          <p:cNvPr id="7" name="Text 5"/>
          <p:cNvSpPr/>
          <p:nvPr/>
        </p:nvSpPr>
        <p:spPr>
          <a:xfrm>
            <a:off x="7645956" y="2827972"/>
            <a:ext cx="3324463" cy="336590"/>
          </a:xfrm>
          <a:prstGeom prst="rect">
            <a:avLst/>
          </a:prstGeom>
          <a:noFill/>
          <a:ln/>
        </p:spPr>
        <p:txBody>
          <a:bodyPr wrap="none" lIns="0" tIns="0" rIns="0" bIns="0" rtlCol="0" anchor="t"/>
          <a:lstStyle/>
          <a:p>
            <a:pPr algn="l" indent="0" marL="0">
              <a:lnSpc>
                <a:spcPts val="2650"/>
              </a:lnSpc>
              <a:buNone/>
            </a:pPr>
            <a:r>
              <a:rPr lang="en-US" sz="2100" b="1" dirty="0">
                <a:solidFill>
                  <a:srgbClr val="4C4C4D"/>
                </a:solidFill>
                <a:latin typeface="Inter Bold" pitchFamily="34" charset="0"/>
                <a:ea typeface="Inter Bold" pitchFamily="34" charset="-122"/>
                <a:cs typeface="Inter Bold" pitchFamily="34" charset="-120"/>
              </a:rPr>
              <a:t>Least Squares Estimation</a:t>
            </a:r>
            <a:endParaRPr lang="en-US" sz="2100" dirty="0"/>
          </a:p>
        </p:txBody>
      </p:sp>
      <p:sp>
        <p:nvSpPr>
          <p:cNvPr id="8" name="Text 6"/>
          <p:cNvSpPr/>
          <p:nvPr/>
        </p:nvSpPr>
        <p:spPr>
          <a:xfrm>
            <a:off x="7645956" y="3293745"/>
            <a:ext cx="5967770" cy="1379220"/>
          </a:xfrm>
          <a:prstGeom prst="rect">
            <a:avLst/>
          </a:prstGeom>
          <a:noFill/>
          <a:ln/>
        </p:spPr>
        <p:txBody>
          <a:bodyPr wrap="square" lIns="0" tIns="0" rIns="0" bIns="0" rtlCol="0" anchor="t"/>
          <a:lstStyle/>
          <a:p>
            <a:pPr algn="l" indent="0" marL="0">
              <a:lnSpc>
                <a:spcPts val="2700"/>
              </a:lnSpc>
              <a:buNone/>
            </a:pPr>
            <a:r>
              <a:rPr lang="en-US" sz="1650" dirty="0">
                <a:solidFill>
                  <a:srgbClr val="4C4C4D"/>
                </a:solidFill>
                <a:latin typeface="Inter" pitchFamily="34" charset="0"/>
                <a:ea typeface="Inter" pitchFamily="34" charset="-122"/>
                <a:cs typeface="Inter" pitchFamily="34" charset="-120"/>
              </a:rPr>
              <a:t>Treats the AR model as a regression problem, minimizing the sum of squared residuals. For an AR(p) model, this involves regressing Yt on its p lagged values, yielding estimates of the parameters φ1, φ2, ..., φp.</a:t>
            </a:r>
            <a:endParaRPr lang="en-US" sz="1650" dirty="0"/>
          </a:p>
        </p:txBody>
      </p:sp>
      <p:sp>
        <p:nvSpPr>
          <p:cNvPr id="9" name="Shape 7"/>
          <p:cNvSpPr/>
          <p:nvPr/>
        </p:nvSpPr>
        <p:spPr>
          <a:xfrm>
            <a:off x="793790" y="5111353"/>
            <a:ext cx="6413778" cy="2291001"/>
          </a:xfrm>
          <a:prstGeom prst="roundRect">
            <a:avLst>
              <a:gd name="adj" fmla="val 3950"/>
            </a:avLst>
          </a:prstGeom>
          <a:solidFill>
            <a:srgbClr val="F2EEEE"/>
          </a:solidFill>
          <a:ln w="7620">
            <a:solidFill>
              <a:srgbClr val="D8D4D4"/>
            </a:solidFill>
            <a:prstDash val="solid"/>
          </a:ln>
        </p:spPr>
      </p:sp>
      <p:sp>
        <p:nvSpPr>
          <p:cNvPr id="10" name="Text 8"/>
          <p:cNvSpPr/>
          <p:nvPr/>
        </p:nvSpPr>
        <p:spPr>
          <a:xfrm>
            <a:off x="1016794" y="5334357"/>
            <a:ext cx="4163735" cy="336590"/>
          </a:xfrm>
          <a:prstGeom prst="rect">
            <a:avLst/>
          </a:prstGeom>
          <a:noFill/>
          <a:ln/>
        </p:spPr>
        <p:txBody>
          <a:bodyPr wrap="none" lIns="0" tIns="0" rIns="0" bIns="0" rtlCol="0" anchor="t"/>
          <a:lstStyle/>
          <a:p>
            <a:pPr algn="l" indent="0" marL="0">
              <a:lnSpc>
                <a:spcPts val="2650"/>
              </a:lnSpc>
              <a:buNone/>
            </a:pPr>
            <a:r>
              <a:rPr lang="en-US" sz="2100" b="1" dirty="0">
                <a:solidFill>
                  <a:srgbClr val="4C4C4D"/>
                </a:solidFill>
                <a:latin typeface="Inter Bold" pitchFamily="34" charset="0"/>
                <a:ea typeface="Inter Bold" pitchFamily="34" charset="-122"/>
                <a:cs typeface="Inter Bold" pitchFamily="34" charset="-120"/>
              </a:rPr>
              <a:t>Maximum Likelihood Estimation</a:t>
            </a:r>
            <a:endParaRPr lang="en-US" sz="2100" dirty="0"/>
          </a:p>
        </p:txBody>
      </p:sp>
      <p:sp>
        <p:nvSpPr>
          <p:cNvPr id="11" name="Text 9"/>
          <p:cNvSpPr/>
          <p:nvPr/>
        </p:nvSpPr>
        <p:spPr>
          <a:xfrm>
            <a:off x="1016794" y="5800130"/>
            <a:ext cx="5967770" cy="1379220"/>
          </a:xfrm>
          <a:prstGeom prst="rect">
            <a:avLst/>
          </a:prstGeom>
          <a:noFill/>
          <a:ln/>
        </p:spPr>
        <p:txBody>
          <a:bodyPr wrap="square" lIns="0" tIns="0" rIns="0" bIns="0" rtlCol="0" anchor="t"/>
          <a:lstStyle/>
          <a:p>
            <a:pPr algn="l" indent="0" marL="0">
              <a:lnSpc>
                <a:spcPts val="2700"/>
              </a:lnSpc>
              <a:buNone/>
            </a:pPr>
            <a:r>
              <a:rPr lang="en-US" sz="1650" dirty="0">
                <a:solidFill>
                  <a:srgbClr val="4C4C4D"/>
                </a:solidFill>
                <a:latin typeface="Inter" pitchFamily="34" charset="0"/>
                <a:ea typeface="Inter" pitchFamily="34" charset="-122"/>
                <a:cs typeface="Inter" pitchFamily="34" charset="-120"/>
              </a:rPr>
              <a:t>Assumes Gaussian errors and maximizes the likelihood function of the observed data given the parameters. This approach is asymptotically efficient and becomes especially important for more complex models like ARMA.</a:t>
            </a:r>
            <a:endParaRPr lang="en-US" sz="1650" dirty="0"/>
          </a:p>
        </p:txBody>
      </p:sp>
      <p:sp>
        <p:nvSpPr>
          <p:cNvPr id="12" name="Shape 10"/>
          <p:cNvSpPr/>
          <p:nvPr/>
        </p:nvSpPr>
        <p:spPr>
          <a:xfrm>
            <a:off x="7422952" y="5111353"/>
            <a:ext cx="6413778" cy="2291001"/>
          </a:xfrm>
          <a:prstGeom prst="roundRect">
            <a:avLst>
              <a:gd name="adj" fmla="val 3950"/>
            </a:avLst>
          </a:prstGeom>
          <a:solidFill>
            <a:srgbClr val="F2EEEE"/>
          </a:solidFill>
          <a:ln w="7620">
            <a:solidFill>
              <a:srgbClr val="D8D4D4"/>
            </a:solidFill>
            <a:prstDash val="solid"/>
          </a:ln>
        </p:spPr>
      </p:sp>
      <p:sp>
        <p:nvSpPr>
          <p:cNvPr id="13" name="Text 11"/>
          <p:cNvSpPr/>
          <p:nvPr/>
        </p:nvSpPr>
        <p:spPr>
          <a:xfrm>
            <a:off x="7645956" y="5334357"/>
            <a:ext cx="3645098" cy="336590"/>
          </a:xfrm>
          <a:prstGeom prst="rect">
            <a:avLst/>
          </a:prstGeom>
          <a:noFill/>
          <a:ln/>
        </p:spPr>
        <p:txBody>
          <a:bodyPr wrap="none" lIns="0" tIns="0" rIns="0" bIns="0" rtlCol="0" anchor="t"/>
          <a:lstStyle/>
          <a:p>
            <a:pPr algn="l" indent="0" marL="0">
              <a:lnSpc>
                <a:spcPts val="2650"/>
              </a:lnSpc>
              <a:buNone/>
            </a:pPr>
            <a:r>
              <a:rPr lang="en-US" sz="2100" b="1" dirty="0">
                <a:solidFill>
                  <a:srgbClr val="4C4C4D"/>
                </a:solidFill>
                <a:latin typeface="Inter Bold" pitchFamily="34" charset="0"/>
                <a:ea typeface="Inter Bold" pitchFamily="34" charset="-122"/>
                <a:cs typeface="Inter Bold" pitchFamily="34" charset="-120"/>
              </a:rPr>
              <a:t>Conditional Sum of Squares</a:t>
            </a:r>
            <a:endParaRPr lang="en-US" sz="2100" dirty="0"/>
          </a:p>
        </p:txBody>
      </p:sp>
      <p:sp>
        <p:nvSpPr>
          <p:cNvPr id="14" name="Text 12"/>
          <p:cNvSpPr/>
          <p:nvPr/>
        </p:nvSpPr>
        <p:spPr>
          <a:xfrm>
            <a:off x="7645956" y="5800130"/>
            <a:ext cx="5967770" cy="1379220"/>
          </a:xfrm>
          <a:prstGeom prst="rect">
            <a:avLst/>
          </a:prstGeom>
          <a:noFill/>
          <a:ln/>
        </p:spPr>
        <p:txBody>
          <a:bodyPr wrap="square" lIns="0" tIns="0" rIns="0" bIns="0" rtlCol="0" anchor="t"/>
          <a:lstStyle/>
          <a:p>
            <a:pPr algn="l" indent="0" marL="0">
              <a:lnSpc>
                <a:spcPts val="2700"/>
              </a:lnSpc>
              <a:buNone/>
            </a:pPr>
            <a:r>
              <a:rPr lang="en-US" sz="1650" dirty="0">
                <a:solidFill>
                  <a:srgbClr val="4C4C4D"/>
                </a:solidFill>
                <a:latin typeface="Inter" pitchFamily="34" charset="0"/>
                <a:ea typeface="Inter" pitchFamily="34" charset="-122"/>
                <a:cs typeface="Inter" pitchFamily="34" charset="-120"/>
              </a:rPr>
              <a:t>A computationally efficient approximation to maximum likelihood, conditioning on the first p observations. This method is particularly useful for large datasets or when computational resources are limited.</a:t>
            </a:r>
            <a:endParaRPr lang="en-US" sz="1650" dirty="0"/>
          </a:p>
        </p:txBody>
      </p:sp>
      <p:pic>
        <p:nvPicPr>
          <p:cNvPr id="15" name="Image 0" descr="preencoded.png">    </p:cNvPr>
          <p:cNvPicPr>
            <a:picLocks noChangeAspect="1"/>
          </p:cNvPicPr>
          <p:nvPr/>
        </p:nvPicPr>
        <p:blipFill>
          <a:blip r:embed="rId1"/>
          <a:stretch>
            <a:fillRect/>
          </a:stretch>
        </p:blipFill>
        <p:spPr>
          <a:xfrm>
            <a:off x="13716000" y="228600"/>
            <a:ext cx="685800" cy="685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891064"/>
            <a:ext cx="4820007" cy="602456"/>
          </a:xfrm>
          <a:prstGeom prst="rect">
            <a:avLst/>
          </a:prstGeom>
          <a:noFill/>
          <a:ln/>
        </p:spPr>
        <p:txBody>
          <a:bodyPr wrap="none" lIns="0" tIns="0" rIns="0" bIns="0" rtlCol="0" anchor="t"/>
          <a:lstStyle/>
          <a:p>
            <a:pPr algn="l" indent="0" marL="0">
              <a:lnSpc>
                <a:spcPts val="4700"/>
              </a:lnSpc>
              <a:buNone/>
            </a:pPr>
            <a:r>
              <a:rPr lang="en-US" sz="3750" b="1" dirty="0">
                <a:solidFill>
                  <a:srgbClr val="152D47"/>
                </a:solidFill>
                <a:latin typeface="Inter Bold" pitchFamily="34" charset="0"/>
                <a:ea typeface="Inter Bold" pitchFamily="34" charset="-122"/>
                <a:cs typeface="Inter Bold" pitchFamily="34" charset="-120"/>
              </a:rPr>
              <a:t>Overview </a:t>
            </a:r>
            <a:endParaRPr lang="en-US" sz="3750" dirty="0"/>
          </a:p>
        </p:txBody>
      </p:sp>
      <p:sp>
        <p:nvSpPr>
          <p:cNvPr id="4" name="Shape 1"/>
          <p:cNvSpPr/>
          <p:nvPr/>
        </p:nvSpPr>
        <p:spPr>
          <a:xfrm>
            <a:off x="793790" y="1782723"/>
            <a:ext cx="433745" cy="433745"/>
          </a:xfrm>
          <a:prstGeom prst="roundRect">
            <a:avLst>
              <a:gd name="adj" fmla="val 18669"/>
            </a:avLst>
          </a:prstGeom>
          <a:solidFill>
            <a:srgbClr val="F2EEEE"/>
          </a:solidFill>
          <a:ln w="7620">
            <a:solidFill>
              <a:srgbClr val="D8D4D4"/>
            </a:solidFill>
            <a:prstDash val="solid"/>
          </a:ln>
        </p:spPr>
      </p:sp>
      <p:pic>
        <p:nvPicPr>
          <p:cNvPr id="5" name="Image 1" descr="preencoded.png">    </p:cNvPr>
          <p:cNvPicPr>
            <a:picLocks noChangeAspect="1"/>
          </p:cNvPicPr>
          <p:nvPr/>
        </p:nvPicPr>
        <p:blipFill>
          <a:blip r:embed="rId2"/>
          <a:stretch>
            <a:fillRect/>
          </a:stretch>
        </p:blipFill>
        <p:spPr>
          <a:xfrm>
            <a:off x="866001" y="1818799"/>
            <a:ext cx="289203" cy="361474"/>
          </a:xfrm>
          <a:prstGeom prst="rect">
            <a:avLst/>
          </a:prstGeom>
        </p:spPr>
      </p:pic>
      <p:sp>
        <p:nvSpPr>
          <p:cNvPr id="6" name="Text 2"/>
          <p:cNvSpPr/>
          <p:nvPr/>
        </p:nvSpPr>
        <p:spPr>
          <a:xfrm>
            <a:off x="1420297" y="1848922"/>
            <a:ext cx="4924901" cy="301228"/>
          </a:xfrm>
          <a:prstGeom prst="rect">
            <a:avLst/>
          </a:prstGeom>
          <a:noFill/>
          <a:ln/>
        </p:spPr>
        <p:txBody>
          <a:bodyPr wrap="none" lIns="0" tIns="0" rIns="0" bIns="0" rtlCol="0" anchor="t"/>
          <a:lstStyle/>
          <a:p>
            <a:pPr algn="l"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Understanding Time Series Fundamentals</a:t>
            </a:r>
            <a:endParaRPr lang="en-US" sz="1850" dirty="0"/>
          </a:p>
        </p:txBody>
      </p:sp>
      <p:sp>
        <p:nvSpPr>
          <p:cNvPr id="7" name="Text 3"/>
          <p:cNvSpPr/>
          <p:nvPr/>
        </p:nvSpPr>
        <p:spPr>
          <a:xfrm>
            <a:off x="1420297" y="2265759"/>
            <a:ext cx="6929914" cy="616744"/>
          </a:xfrm>
          <a:prstGeom prst="rect">
            <a:avLst/>
          </a:prstGeom>
          <a:noFill/>
          <a:ln/>
        </p:spPr>
        <p:txBody>
          <a:bodyPr wrap="squar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Develop a deep understanding of stationary processes, linear models, and the mathematical foundations of time series analysis</a:t>
            </a:r>
            <a:endParaRPr lang="en-US" sz="1500" dirty="0"/>
          </a:p>
        </p:txBody>
      </p:sp>
      <p:sp>
        <p:nvSpPr>
          <p:cNvPr id="8" name="Shape 4"/>
          <p:cNvSpPr/>
          <p:nvPr/>
        </p:nvSpPr>
        <p:spPr>
          <a:xfrm>
            <a:off x="793790" y="3268028"/>
            <a:ext cx="433745" cy="433745"/>
          </a:xfrm>
          <a:prstGeom prst="roundRect">
            <a:avLst>
              <a:gd name="adj" fmla="val 18669"/>
            </a:avLst>
          </a:prstGeom>
          <a:solidFill>
            <a:srgbClr val="F2EEEE"/>
          </a:solidFill>
          <a:ln w="7620">
            <a:solidFill>
              <a:srgbClr val="D8D4D4"/>
            </a:solidFill>
            <a:prstDash val="solid"/>
          </a:ln>
        </p:spPr>
      </p:sp>
      <p:pic>
        <p:nvPicPr>
          <p:cNvPr id="9" name="Image 2" descr="preencoded.png">    </p:cNvPr>
          <p:cNvPicPr>
            <a:picLocks noChangeAspect="1"/>
          </p:cNvPicPr>
          <p:nvPr/>
        </p:nvPicPr>
        <p:blipFill>
          <a:blip r:embed="rId3"/>
          <a:stretch>
            <a:fillRect/>
          </a:stretch>
        </p:blipFill>
        <p:spPr>
          <a:xfrm>
            <a:off x="866001" y="3304103"/>
            <a:ext cx="289203" cy="361474"/>
          </a:xfrm>
          <a:prstGeom prst="rect">
            <a:avLst/>
          </a:prstGeom>
        </p:spPr>
      </p:pic>
      <p:sp>
        <p:nvSpPr>
          <p:cNvPr id="10" name="Text 5"/>
          <p:cNvSpPr/>
          <p:nvPr/>
        </p:nvSpPr>
        <p:spPr>
          <a:xfrm>
            <a:off x="1420297" y="3334226"/>
            <a:ext cx="3796070" cy="301228"/>
          </a:xfrm>
          <a:prstGeom prst="rect">
            <a:avLst/>
          </a:prstGeom>
          <a:noFill/>
          <a:ln/>
        </p:spPr>
        <p:txBody>
          <a:bodyPr wrap="none" lIns="0" tIns="0" rIns="0" bIns="0" rtlCol="0" anchor="t"/>
          <a:lstStyle/>
          <a:p>
            <a:pPr algn="l"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Implementing Advanced Models</a:t>
            </a:r>
            <a:endParaRPr lang="en-US" sz="1850" dirty="0"/>
          </a:p>
        </p:txBody>
      </p:sp>
      <p:sp>
        <p:nvSpPr>
          <p:cNvPr id="11" name="Text 6"/>
          <p:cNvSpPr/>
          <p:nvPr/>
        </p:nvSpPr>
        <p:spPr>
          <a:xfrm>
            <a:off x="1420297" y="3751064"/>
            <a:ext cx="6929914" cy="616744"/>
          </a:xfrm>
          <a:prstGeom prst="rect">
            <a:avLst/>
          </a:prstGeom>
          <a:noFill/>
          <a:ln/>
        </p:spPr>
        <p:txBody>
          <a:bodyPr wrap="squar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Build practical skills in implementing and evaluating MA, AR, ARMA, ARIMA, SARIMA, and transfer function models</a:t>
            </a:r>
            <a:endParaRPr lang="en-US" sz="1500" dirty="0"/>
          </a:p>
        </p:txBody>
      </p:sp>
      <p:sp>
        <p:nvSpPr>
          <p:cNvPr id="12" name="Shape 7"/>
          <p:cNvSpPr/>
          <p:nvPr/>
        </p:nvSpPr>
        <p:spPr>
          <a:xfrm>
            <a:off x="793790" y="4753332"/>
            <a:ext cx="433745" cy="433745"/>
          </a:xfrm>
          <a:prstGeom prst="roundRect">
            <a:avLst>
              <a:gd name="adj" fmla="val 18669"/>
            </a:avLst>
          </a:prstGeom>
          <a:solidFill>
            <a:srgbClr val="F2EEEE"/>
          </a:solidFill>
          <a:ln w="7620">
            <a:solidFill>
              <a:srgbClr val="D8D4D4"/>
            </a:solidFill>
            <a:prstDash val="solid"/>
          </a:ln>
        </p:spPr>
      </p:sp>
      <p:pic>
        <p:nvPicPr>
          <p:cNvPr id="13" name="Image 3" descr="preencoded.png">    </p:cNvPr>
          <p:cNvPicPr>
            <a:picLocks noChangeAspect="1"/>
          </p:cNvPicPr>
          <p:nvPr/>
        </p:nvPicPr>
        <p:blipFill>
          <a:blip r:embed="rId4"/>
          <a:stretch>
            <a:fillRect/>
          </a:stretch>
        </p:blipFill>
        <p:spPr>
          <a:xfrm>
            <a:off x="866001" y="4789408"/>
            <a:ext cx="289203" cy="361474"/>
          </a:xfrm>
          <a:prstGeom prst="rect">
            <a:avLst/>
          </a:prstGeom>
        </p:spPr>
      </p:pic>
      <p:sp>
        <p:nvSpPr>
          <p:cNvPr id="14" name="Text 8"/>
          <p:cNvSpPr/>
          <p:nvPr/>
        </p:nvSpPr>
        <p:spPr>
          <a:xfrm>
            <a:off x="1420297" y="4819531"/>
            <a:ext cx="3040499" cy="301228"/>
          </a:xfrm>
          <a:prstGeom prst="rect">
            <a:avLst/>
          </a:prstGeom>
          <a:noFill/>
          <a:ln/>
        </p:spPr>
        <p:txBody>
          <a:bodyPr wrap="none" lIns="0" tIns="0" rIns="0" bIns="0" rtlCol="0" anchor="t"/>
          <a:lstStyle/>
          <a:p>
            <a:pPr algn="l"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Applying Critical Analysis</a:t>
            </a:r>
            <a:endParaRPr lang="en-US" sz="1850" dirty="0"/>
          </a:p>
        </p:txBody>
      </p:sp>
      <p:sp>
        <p:nvSpPr>
          <p:cNvPr id="15" name="Text 9"/>
          <p:cNvSpPr/>
          <p:nvPr/>
        </p:nvSpPr>
        <p:spPr>
          <a:xfrm>
            <a:off x="1420297" y="5236369"/>
            <a:ext cx="6929914" cy="616744"/>
          </a:xfrm>
          <a:prstGeom prst="rect">
            <a:avLst/>
          </a:prstGeom>
          <a:noFill/>
          <a:ln/>
        </p:spPr>
        <p:txBody>
          <a:bodyPr wrap="squar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Learn to select appropriate models for different data characteristics and business problems</a:t>
            </a:r>
            <a:endParaRPr lang="en-US" sz="1500" dirty="0"/>
          </a:p>
        </p:txBody>
      </p:sp>
      <p:sp>
        <p:nvSpPr>
          <p:cNvPr id="16" name="Shape 10"/>
          <p:cNvSpPr/>
          <p:nvPr/>
        </p:nvSpPr>
        <p:spPr>
          <a:xfrm>
            <a:off x="793790" y="6238637"/>
            <a:ext cx="433745" cy="433745"/>
          </a:xfrm>
          <a:prstGeom prst="roundRect">
            <a:avLst>
              <a:gd name="adj" fmla="val 18669"/>
            </a:avLst>
          </a:prstGeom>
          <a:solidFill>
            <a:srgbClr val="F2EEEE"/>
          </a:solidFill>
          <a:ln w="7620">
            <a:solidFill>
              <a:srgbClr val="D8D4D4"/>
            </a:solidFill>
            <a:prstDash val="solid"/>
          </a:ln>
        </p:spPr>
      </p:sp>
      <p:pic>
        <p:nvPicPr>
          <p:cNvPr id="17" name="Image 4" descr="preencoded.png">    </p:cNvPr>
          <p:cNvPicPr>
            <a:picLocks noChangeAspect="1"/>
          </p:cNvPicPr>
          <p:nvPr/>
        </p:nvPicPr>
        <p:blipFill>
          <a:blip r:embed="rId5"/>
          <a:stretch>
            <a:fillRect/>
          </a:stretch>
        </p:blipFill>
        <p:spPr>
          <a:xfrm>
            <a:off x="866001" y="6274713"/>
            <a:ext cx="289203" cy="361474"/>
          </a:xfrm>
          <a:prstGeom prst="rect">
            <a:avLst/>
          </a:prstGeom>
        </p:spPr>
      </p:pic>
      <p:sp>
        <p:nvSpPr>
          <p:cNvPr id="18" name="Text 11"/>
          <p:cNvSpPr/>
          <p:nvPr/>
        </p:nvSpPr>
        <p:spPr>
          <a:xfrm>
            <a:off x="1420297" y="6304836"/>
            <a:ext cx="2788325" cy="301228"/>
          </a:xfrm>
          <a:prstGeom prst="rect">
            <a:avLst/>
          </a:prstGeom>
          <a:noFill/>
          <a:ln/>
        </p:spPr>
        <p:txBody>
          <a:bodyPr wrap="none" lIns="0" tIns="0" rIns="0" bIns="0" rtlCol="0" anchor="t"/>
          <a:lstStyle/>
          <a:p>
            <a:pPr algn="l"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Mastering Python Tools</a:t>
            </a:r>
            <a:endParaRPr lang="en-US" sz="1850" dirty="0"/>
          </a:p>
        </p:txBody>
      </p:sp>
      <p:sp>
        <p:nvSpPr>
          <p:cNvPr id="19" name="Text 12"/>
          <p:cNvSpPr/>
          <p:nvPr/>
        </p:nvSpPr>
        <p:spPr>
          <a:xfrm>
            <a:off x="1420297" y="6721673"/>
            <a:ext cx="6929914" cy="616744"/>
          </a:xfrm>
          <a:prstGeom prst="rect">
            <a:avLst/>
          </a:prstGeom>
          <a:noFill/>
          <a:ln/>
        </p:spPr>
        <p:txBody>
          <a:bodyPr wrap="squar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Gain proficiency with Python libraries for time series analysis including statsmodels, pandas, and scikit-learn</a:t>
            </a:r>
            <a:endParaRPr lang="en-US"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734616" y="577215"/>
            <a:ext cx="8755737" cy="426363"/>
          </a:xfrm>
          <a:prstGeom prst="rect">
            <a:avLst/>
          </a:prstGeom>
          <a:noFill/>
          <a:ln/>
        </p:spPr>
        <p:txBody>
          <a:bodyPr wrap="none" lIns="0" tIns="0" rIns="0" bIns="0" rtlCol="0" anchor="t"/>
          <a:lstStyle/>
          <a:p>
            <a:pPr algn="l" indent="0" marL="0">
              <a:lnSpc>
                <a:spcPts val="3350"/>
              </a:lnSpc>
              <a:buNone/>
            </a:pPr>
            <a:r>
              <a:rPr lang="en-US" sz="2650" b="1" dirty="0">
                <a:solidFill>
                  <a:srgbClr val="152D47"/>
                </a:solidFill>
                <a:latin typeface="Inter Bold" pitchFamily="34" charset="0"/>
                <a:ea typeface="Inter Bold" pitchFamily="34" charset="-122"/>
                <a:cs typeface="Inter Bold" pitchFamily="34" charset="-120"/>
              </a:rPr>
              <a:t>Autoregressive (AR) Models: Python Implementation</a:t>
            </a:r>
            <a:endParaRPr lang="en-US" sz="2650" dirty="0"/>
          </a:p>
        </p:txBody>
      </p:sp>
      <p:sp>
        <p:nvSpPr>
          <p:cNvPr id="3" name="Shape 1"/>
          <p:cNvSpPr/>
          <p:nvPr/>
        </p:nvSpPr>
        <p:spPr>
          <a:xfrm>
            <a:off x="734616" y="4794171"/>
            <a:ext cx="13161169" cy="15240"/>
          </a:xfrm>
          <a:prstGeom prst="roundRect">
            <a:avLst>
              <a:gd name="adj" fmla="val 376034"/>
            </a:avLst>
          </a:prstGeom>
          <a:solidFill>
            <a:srgbClr val="D8D4D4"/>
          </a:solidFill>
          <a:ln/>
        </p:spPr>
      </p:sp>
      <p:sp>
        <p:nvSpPr>
          <p:cNvPr id="4" name="Shape 2"/>
          <p:cNvSpPr/>
          <p:nvPr/>
        </p:nvSpPr>
        <p:spPr>
          <a:xfrm>
            <a:off x="3974663" y="4384834"/>
            <a:ext cx="15240" cy="409337"/>
          </a:xfrm>
          <a:prstGeom prst="roundRect">
            <a:avLst>
              <a:gd name="adj" fmla="val 376034"/>
            </a:avLst>
          </a:prstGeom>
          <a:solidFill>
            <a:srgbClr val="D8D4D4"/>
          </a:solidFill>
          <a:ln/>
        </p:spPr>
      </p:sp>
      <p:sp>
        <p:nvSpPr>
          <p:cNvPr id="5" name="Shape 3"/>
          <p:cNvSpPr/>
          <p:nvPr/>
        </p:nvSpPr>
        <p:spPr>
          <a:xfrm>
            <a:off x="3828812" y="4640699"/>
            <a:ext cx="306943" cy="306943"/>
          </a:xfrm>
          <a:prstGeom prst="roundRect">
            <a:avLst>
              <a:gd name="adj" fmla="val 18670"/>
            </a:avLst>
          </a:prstGeom>
          <a:solidFill>
            <a:srgbClr val="F2EEEE"/>
          </a:solidFill>
          <a:ln w="7620">
            <a:solidFill>
              <a:srgbClr val="D8D4D4"/>
            </a:solidFill>
            <a:prstDash val="solid"/>
          </a:ln>
        </p:spPr>
      </p:sp>
      <p:pic>
        <p:nvPicPr>
          <p:cNvPr id="6" name="Image 0" descr="preencoded.png">    </p:cNvPr>
          <p:cNvPicPr>
            <a:picLocks noChangeAspect="1"/>
          </p:cNvPicPr>
          <p:nvPr/>
        </p:nvPicPr>
        <p:blipFill>
          <a:blip r:embed="rId1"/>
          <a:stretch>
            <a:fillRect/>
          </a:stretch>
        </p:blipFill>
        <p:spPr>
          <a:xfrm>
            <a:off x="3879949" y="4666297"/>
            <a:ext cx="204668" cy="255746"/>
          </a:xfrm>
          <a:prstGeom prst="rect">
            <a:avLst/>
          </a:prstGeom>
        </p:spPr>
      </p:pic>
      <p:sp>
        <p:nvSpPr>
          <p:cNvPr id="7" name="Text 4"/>
          <p:cNvSpPr/>
          <p:nvPr/>
        </p:nvSpPr>
        <p:spPr>
          <a:xfrm>
            <a:off x="2843093" y="1494711"/>
            <a:ext cx="2278261" cy="213241"/>
          </a:xfrm>
          <a:prstGeom prst="rect">
            <a:avLst/>
          </a:prstGeom>
          <a:noFill/>
          <a:ln/>
        </p:spPr>
        <p:txBody>
          <a:bodyPr wrap="none" lIns="0" tIns="0" rIns="0" bIns="0" rtlCol="0" anchor="t"/>
          <a:lstStyle/>
          <a:p>
            <a:pPr algn="ctr" indent="0" marL="0">
              <a:lnSpc>
                <a:spcPts val="1650"/>
              </a:lnSpc>
              <a:buNone/>
            </a:pPr>
            <a:r>
              <a:rPr lang="en-US" sz="1300" b="1" dirty="0">
                <a:solidFill>
                  <a:srgbClr val="4C4C4D"/>
                </a:solidFill>
                <a:latin typeface="Inter Bold" pitchFamily="34" charset="0"/>
                <a:ea typeface="Inter Bold" pitchFamily="34" charset="-122"/>
                <a:cs typeface="Inter Bold" pitchFamily="34" charset="-120"/>
              </a:rPr>
              <a:t>Setup and Data Preparation</a:t>
            </a:r>
            <a:endParaRPr lang="en-US" sz="1300" dirty="0"/>
          </a:p>
        </p:txBody>
      </p:sp>
      <p:sp>
        <p:nvSpPr>
          <p:cNvPr id="8" name="Shape 5"/>
          <p:cNvSpPr/>
          <p:nvPr/>
        </p:nvSpPr>
        <p:spPr>
          <a:xfrm>
            <a:off x="871061" y="1861423"/>
            <a:ext cx="6222444" cy="2386965"/>
          </a:xfrm>
          <a:prstGeom prst="roundRect">
            <a:avLst>
              <a:gd name="adj" fmla="val 2401"/>
            </a:avLst>
          </a:prstGeom>
          <a:solidFill>
            <a:srgbClr val="CCD7FF"/>
          </a:solidFill>
          <a:ln/>
        </p:spPr>
      </p:sp>
      <p:sp>
        <p:nvSpPr>
          <p:cNvPr id="9" name="Shape 6"/>
          <p:cNvSpPr/>
          <p:nvPr/>
        </p:nvSpPr>
        <p:spPr>
          <a:xfrm>
            <a:off x="864275" y="1861423"/>
            <a:ext cx="6236018" cy="2386965"/>
          </a:xfrm>
          <a:prstGeom prst="roundRect">
            <a:avLst>
              <a:gd name="adj" fmla="val 857"/>
            </a:avLst>
          </a:prstGeom>
          <a:solidFill>
            <a:srgbClr val="CCD7FF"/>
          </a:solidFill>
          <a:ln/>
        </p:spPr>
      </p:sp>
      <p:sp>
        <p:nvSpPr>
          <p:cNvPr id="10" name="Text 7"/>
          <p:cNvSpPr/>
          <p:nvPr/>
        </p:nvSpPr>
        <p:spPr>
          <a:xfrm>
            <a:off x="1000720" y="1963698"/>
            <a:ext cx="5963126" cy="2182416"/>
          </a:xfrm>
          <a:prstGeom prst="rect">
            <a:avLst/>
          </a:prstGeom>
          <a:noFill/>
          <a:ln/>
        </p:spPr>
        <p:txBody>
          <a:bodyPr wrap="square" lIns="0" tIns="0" rIns="0" bIns="0" rtlCol="0" anchor="t"/>
          <a:lstStyle/>
          <a:p>
            <a:pPr algn="ctr" indent="0" marL="0">
              <a:lnSpc>
                <a:spcPts val="1700"/>
              </a:lnSpc>
              <a:buNone/>
            </a:pPr>
            <a:r>
              <a:rPr lang="en-US" sz="1050" dirty="0">
                <a:solidFill>
                  <a:srgbClr val="4C4C4D"/>
                </a:solidFill>
                <a:highlight>
                  <a:srgbClr val="CCD7FF"/>
                </a:highlight>
                <a:latin typeface="Consolas" pitchFamily="34" charset="0"/>
                <a:ea typeface="Consolas" pitchFamily="34" charset="-122"/>
                <a:cs typeface="Consolas" pitchFamily="34" charset="-120"/>
              </a:rPr>
              <a:t>import numpy as np
import pandas as pd
import matplotlib.pyplot as plt
from statsmodels.tsa.ar_model import AutoReg
from statsmodels.graphics.tsaplots import plot_acf, plot_pacf
# Load data
data = pd.read_csv('temperature.csv', index_col='Date', parse_dates=True)
ts = data['Temperature']
</a:t>
            </a:r>
            <a:endParaRPr lang="en-US" sz="1050" dirty="0"/>
          </a:p>
        </p:txBody>
      </p:sp>
      <p:sp>
        <p:nvSpPr>
          <p:cNvPr id="11" name="Shape 8"/>
          <p:cNvSpPr/>
          <p:nvPr/>
        </p:nvSpPr>
        <p:spPr>
          <a:xfrm>
            <a:off x="7307580" y="4794171"/>
            <a:ext cx="15240" cy="409337"/>
          </a:xfrm>
          <a:prstGeom prst="roundRect">
            <a:avLst>
              <a:gd name="adj" fmla="val 376034"/>
            </a:avLst>
          </a:prstGeom>
          <a:solidFill>
            <a:srgbClr val="D8D4D4"/>
          </a:solidFill>
          <a:ln/>
        </p:spPr>
      </p:sp>
      <p:sp>
        <p:nvSpPr>
          <p:cNvPr id="12" name="Shape 9"/>
          <p:cNvSpPr/>
          <p:nvPr/>
        </p:nvSpPr>
        <p:spPr>
          <a:xfrm>
            <a:off x="7161728" y="4640699"/>
            <a:ext cx="306943" cy="306943"/>
          </a:xfrm>
          <a:prstGeom prst="roundRect">
            <a:avLst>
              <a:gd name="adj" fmla="val 18670"/>
            </a:avLst>
          </a:prstGeom>
          <a:solidFill>
            <a:srgbClr val="F2EEEE"/>
          </a:solidFill>
          <a:ln w="7620">
            <a:solidFill>
              <a:srgbClr val="D8D4D4"/>
            </a:solidFill>
            <a:prstDash val="solid"/>
          </a:ln>
        </p:spPr>
      </p:sp>
      <p:pic>
        <p:nvPicPr>
          <p:cNvPr id="13" name="Image 1" descr="preencoded.png">    </p:cNvPr>
          <p:cNvPicPr>
            <a:picLocks noChangeAspect="1"/>
          </p:cNvPicPr>
          <p:nvPr/>
        </p:nvPicPr>
        <p:blipFill>
          <a:blip r:embed="rId2"/>
          <a:stretch>
            <a:fillRect/>
          </a:stretch>
        </p:blipFill>
        <p:spPr>
          <a:xfrm>
            <a:off x="7212866" y="4666297"/>
            <a:ext cx="204668" cy="255746"/>
          </a:xfrm>
          <a:prstGeom prst="rect">
            <a:avLst/>
          </a:prstGeom>
        </p:spPr>
      </p:pic>
      <p:sp>
        <p:nvSpPr>
          <p:cNvPr id="14" name="Text 10"/>
          <p:cNvSpPr/>
          <p:nvPr/>
        </p:nvSpPr>
        <p:spPr>
          <a:xfrm>
            <a:off x="6462355" y="5339953"/>
            <a:ext cx="1705570" cy="213241"/>
          </a:xfrm>
          <a:prstGeom prst="rect">
            <a:avLst/>
          </a:prstGeom>
          <a:noFill/>
          <a:ln/>
        </p:spPr>
        <p:txBody>
          <a:bodyPr wrap="none" lIns="0" tIns="0" rIns="0" bIns="0" rtlCol="0" anchor="t"/>
          <a:lstStyle/>
          <a:p>
            <a:pPr algn="ctr" indent="0" marL="0">
              <a:lnSpc>
                <a:spcPts val="1650"/>
              </a:lnSpc>
              <a:buNone/>
            </a:pPr>
            <a:r>
              <a:rPr lang="en-US" sz="1300" b="1" dirty="0">
                <a:solidFill>
                  <a:srgbClr val="4C4C4D"/>
                </a:solidFill>
                <a:latin typeface="Inter Bold" pitchFamily="34" charset="0"/>
                <a:ea typeface="Inter Bold" pitchFamily="34" charset="-122"/>
                <a:cs typeface="Inter Bold" pitchFamily="34" charset="-120"/>
              </a:rPr>
              <a:t>Determine AR Order</a:t>
            </a:r>
            <a:endParaRPr lang="en-US" sz="1300" dirty="0"/>
          </a:p>
        </p:txBody>
      </p:sp>
      <p:sp>
        <p:nvSpPr>
          <p:cNvPr id="15" name="Shape 11"/>
          <p:cNvSpPr/>
          <p:nvPr/>
        </p:nvSpPr>
        <p:spPr>
          <a:xfrm>
            <a:off x="4203978" y="5706666"/>
            <a:ext cx="6222444" cy="1950482"/>
          </a:xfrm>
          <a:prstGeom prst="roundRect">
            <a:avLst>
              <a:gd name="adj" fmla="val 2938"/>
            </a:avLst>
          </a:prstGeom>
          <a:solidFill>
            <a:srgbClr val="CCD7FF"/>
          </a:solidFill>
          <a:ln/>
        </p:spPr>
      </p:sp>
      <p:sp>
        <p:nvSpPr>
          <p:cNvPr id="16" name="Shape 12"/>
          <p:cNvSpPr/>
          <p:nvPr/>
        </p:nvSpPr>
        <p:spPr>
          <a:xfrm>
            <a:off x="4197191" y="5706666"/>
            <a:ext cx="6236018" cy="1950482"/>
          </a:xfrm>
          <a:prstGeom prst="roundRect">
            <a:avLst>
              <a:gd name="adj" fmla="val 1049"/>
            </a:avLst>
          </a:prstGeom>
          <a:solidFill>
            <a:srgbClr val="CCD7FF"/>
          </a:solidFill>
          <a:ln/>
        </p:spPr>
      </p:sp>
      <p:sp>
        <p:nvSpPr>
          <p:cNvPr id="17" name="Text 13"/>
          <p:cNvSpPr/>
          <p:nvPr/>
        </p:nvSpPr>
        <p:spPr>
          <a:xfrm>
            <a:off x="4333637" y="5808940"/>
            <a:ext cx="5963126" cy="1745933"/>
          </a:xfrm>
          <a:prstGeom prst="rect">
            <a:avLst/>
          </a:prstGeom>
          <a:noFill/>
          <a:ln/>
        </p:spPr>
        <p:txBody>
          <a:bodyPr wrap="square" lIns="0" tIns="0" rIns="0" bIns="0" rtlCol="0" anchor="t"/>
          <a:lstStyle/>
          <a:p>
            <a:pPr algn="ctr" indent="0" marL="0">
              <a:lnSpc>
                <a:spcPts val="1700"/>
              </a:lnSpc>
              <a:buNone/>
            </a:pPr>
            <a:r>
              <a:rPr lang="en-US" sz="1050" dirty="0">
                <a:solidFill>
                  <a:srgbClr val="4C4C4D"/>
                </a:solidFill>
                <a:highlight>
                  <a:srgbClr val="CCD7FF"/>
                </a:highlight>
                <a:latin typeface="Consolas" pitchFamily="34" charset="0"/>
                <a:ea typeface="Consolas" pitchFamily="34" charset="-122"/>
                <a:cs typeface="Consolas" pitchFamily="34" charset="-120"/>
              </a:rPr>
              <a:t># Plot PACF to identify AR order
plt.figure(figsize=(12, 6))
plot_pacf(ts, lags=20)
plt.title('PACF for Temperature Data')
plt.show()
# Based on PACF, let's use AR(3)
</a:t>
            </a:r>
            <a:endParaRPr lang="en-US" sz="1050" dirty="0"/>
          </a:p>
        </p:txBody>
      </p:sp>
      <p:sp>
        <p:nvSpPr>
          <p:cNvPr id="18" name="Shape 14"/>
          <p:cNvSpPr/>
          <p:nvPr/>
        </p:nvSpPr>
        <p:spPr>
          <a:xfrm>
            <a:off x="10640497" y="4384834"/>
            <a:ext cx="15240" cy="409337"/>
          </a:xfrm>
          <a:prstGeom prst="roundRect">
            <a:avLst>
              <a:gd name="adj" fmla="val 376034"/>
            </a:avLst>
          </a:prstGeom>
          <a:solidFill>
            <a:srgbClr val="D8D4D4"/>
          </a:solidFill>
          <a:ln/>
        </p:spPr>
      </p:sp>
      <p:sp>
        <p:nvSpPr>
          <p:cNvPr id="19" name="Shape 15"/>
          <p:cNvSpPr/>
          <p:nvPr/>
        </p:nvSpPr>
        <p:spPr>
          <a:xfrm>
            <a:off x="10494645" y="4640699"/>
            <a:ext cx="306943" cy="306943"/>
          </a:xfrm>
          <a:prstGeom prst="roundRect">
            <a:avLst>
              <a:gd name="adj" fmla="val 18670"/>
            </a:avLst>
          </a:prstGeom>
          <a:solidFill>
            <a:srgbClr val="F2EEEE"/>
          </a:solidFill>
          <a:ln w="7620">
            <a:solidFill>
              <a:srgbClr val="D8D4D4"/>
            </a:solidFill>
            <a:prstDash val="solid"/>
          </a:ln>
        </p:spPr>
      </p:sp>
      <p:pic>
        <p:nvPicPr>
          <p:cNvPr id="20" name="Image 2" descr="preencoded.png">    </p:cNvPr>
          <p:cNvPicPr>
            <a:picLocks noChangeAspect="1"/>
          </p:cNvPicPr>
          <p:nvPr/>
        </p:nvPicPr>
        <p:blipFill>
          <a:blip r:embed="rId3"/>
          <a:stretch>
            <a:fillRect/>
          </a:stretch>
        </p:blipFill>
        <p:spPr>
          <a:xfrm>
            <a:off x="10545782" y="4666297"/>
            <a:ext cx="204668" cy="255746"/>
          </a:xfrm>
          <a:prstGeom prst="rect">
            <a:avLst/>
          </a:prstGeom>
        </p:spPr>
      </p:pic>
      <p:sp>
        <p:nvSpPr>
          <p:cNvPr id="21" name="Text 16"/>
          <p:cNvSpPr/>
          <p:nvPr/>
        </p:nvSpPr>
        <p:spPr>
          <a:xfrm>
            <a:off x="9795272" y="1276469"/>
            <a:ext cx="1705570" cy="213241"/>
          </a:xfrm>
          <a:prstGeom prst="rect">
            <a:avLst/>
          </a:prstGeom>
          <a:noFill/>
          <a:ln/>
        </p:spPr>
        <p:txBody>
          <a:bodyPr wrap="none" lIns="0" tIns="0" rIns="0" bIns="0" rtlCol="0" anchor="t"/>
          <a:lstStyle/>
          <a:p>
            <a:pPr algn="ctr" indent="0" marL="0">
              <a:lnSpc>
                <a:spcPts val="1650"/>
              </a:lnSpc>
              <a:buNone/>
            </a:pPr>
            <a:r>
              <a:rPr lang="en-US" sz="1300" b="1" dirty="0">
                <a:solidFill>
                  <a:srgbClr val="4C4C4D"/>
                </a:solidFill>
                <a:latin typeface="Inter Bold" pitchFamily="34" charset="0"/>
                <a:ea typeface="Inter Bold" pitchFamily="34" charset="-122"/>
                <a:cs typeface="Inter Bold" pitchFamily="34" charset="-120"/>
              </a:rPr>
              <a:t>Fit AR Model</a:t>
            </a:r>
            <a:endParaRPr lang="en-US" sz="1300" dirty="0"/>
          </a:p>
        </p:txBody>
      </p:sp>
      <p:sp>
        <p:nvSpPr>
          <p:cNvPr id="22" name="Shape 17"/>
          <p:cNvSpPr/>
          <p:nvPr/>
        </p:nvSpPr>
        <p:spPr>
          <a:xfrm>
            <a:off x="7536894" y="1643182"/>
            <a:ext cx="6222444" cy="2605207"/>
          </a:xfrm>
          <a:prstGeom prst="roundRect">
            <a:avLst>
              <a:gd name="adj" fmla="val 2200"/>
            </a:avLst>
          </a:prstGeom>
          <a:solidFill>
            <a:srgbClr val="CCD7FF"/>
          </a:solidFill>
          <a:ln/>
        </p:spPr>
      </p:sp>
      <p:sp>
        <p:nvSpPr>
          <p:cNvPr id="23" name="Shape 18"/>
          <p:cNvSpPr/>
          <p:nvPr/>
        </p:nvSpPr>
        <p:spPr>
          <a:xfrm>
            <a:off x="7530108" y="1643182"/>
            <a:ext cx="6236018" cy="2605207"/>
          </a:xfrm>
          <a:prstGeom prst="roundRect">
            <a:avLst>
              <a:gd name="adj" fmla="val 786"/>
            </a:avLst>
          </a:prstGeom>
          <a:solidFill>
            <a:srgbClr val="CCD7FF"/>
          </a:solidFill>
          <a:ln/>
        </p:spPr>
      </p:sp>
      <p:sp>
        <p:nvSpPr>
          <p:cNvPr id="24" name="Text 19"/>
          <p:cNvSpPr/>
          <p:nvPr/>
        </p:nvSpPr>
        <p:spPr>
          <a:xfrm>
            <a:off x="7666553" y="1745456"/>
            <a:ext cx="5963126" cy="2400657"/>
          </a:xfrm>
          <a:prstGeom prst="rect">
            <a:avLst/>
          </a:prstGeom>
          <a:noFill/>
          <a:ln/>
        </p:spPr>
        <p:txBody>
          <a:bodyPr wrap="square" lIns="0" tIns="0" rIns="0" bIns="0" rtlCol="0" anchor="t"/>
          <a:lstStyle/>
          <a:p>
            <a:pPr algn="ctr" indent="0" marL="0">
              <a:lnSpc>
                <a:spcPts val="1700"/>
              </a:lnSpc>
              <a:buNone/>
            </a:pPr>
            <a:r>
              <a:rPr lang="en-US" sz="1050" dirty="0">
                <a:solidFill>
                  <a:srgbClr val="4C4C4D"/>
                </a:solidFill>
                <a:highlight>
                  <a:srgbClr val="CCD7FF"/>
                </a:highlight>
                <a:latin typeface="Consolas" pitchFamily="34" charset="0"/>
                <a:ea typeface="Consolas" pitchFamily="34" charset="-122"/>
                <a:cs typeface="Consolas" pitchFamily="34" charset="-120"/>
              </a:rPr>
              <a:t># Fit AR(3) model
model = AutoReg(ts, lags=3)
results = model.fit()
print(results.summary())
# Extract coefficients
print("AR Coefficients:")
print(f"Constant: {results.params[0]}")
for i, coef in enumerate(results.params[1:], 1):
    print(f"φ_{i}: {coef}")
</a:t>
            </a:r>
            <a:endParaRPr lang="en-US" sz="1050" dirty="0"/>
          </a:p>
        </p:txBody>
      </p:sp>
      <p:pic>
        <p:nvPicPr>
          <p:cNvPr id="25" name="Image 3" descr="preencoded.png">    </p:cNvPr>
          <p:cNvPicPr>
            <a:picLocks noChangeAspect="1"/>
          </p:cNvPicPr>
          <p:nvPr/>
        </p:nvPicPr>
        <p:blipFill>
          <a:blip r:embed="rId4"/>
          <a:stretch>
            <a:fillRect/>
          </a:stretch>
        </p:blipFill>
        <p:spPr>
          <a:xfrm>
            <a:off x="13716000" y="228600"/>
            <a:ext cx="685800" cy="685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513278" y="403265"/>
            <a:ext cx="6712387" cy="297894"/>
          </a:xfrm>
          <a:prstGeom prst="rect">
            <a:avLst/>
          </a:prstGeom>
          <a:noFill/>
          <a:ln/>
        </p:spPr>
        <p:txBody>
          <a:bodyPr wrap="none" lIns="0" tIns="0" rIns="0" bIns="0" rtlCol="0" anchor="t"/>
          <a:lstStyle/>
          <a:p>
            <a:pPr algn="l" indent="0" marL="0">
              <a:lnSpc>
                <a:spcPts val="2300"/>
              </a:lnSpc>
              <a:buNone/>
            </a:pPr>
            <a:r>
              <a:rPr lang="en-US" sz="1850" b="1" dirty="0">
                <a:solidFill>
                  <a:srgbClr val="152D47"/>
                </a:solidFill>
                <a:latin typeface="Inter Bold" pitchFamily="34" charset="0"/>
                <a:ea typeface="Inter Bold" pitchFamily="34" charset="-122"/>
                <a:cs typeface="Inter Bold" pitchFamily="34" charset="-120"/>
              </a:rPr>
              <a:t>Autoregressive (AR) Models: Forecasting and Diagnostics</a:t>
            </a:r>
            <a:endParaRPr lang="en-US" sz="1850" dirty="0"/>
          </a:p>
        </p:txBody>
      </p:sp>
      <p:pic>
        <p:nvPicPr>
          <p:cNvPr id="3" name="Image 0" descr="preencoded.png">    </p:cNvPr>
          <p:cNvPicPr>
            <a:picLocks noChangeAspect="1"/>
          </p:cNvPicPr>
          <p:nvPr/>
        </p:nvPicPr>
        <p:blipFill>
          <a:blip r:embed="rId1"/>
          <a:stretch>
            <a:fillRect/>
          </a:stretch>
        </p:blipFill>
        <p:spPr>
          <a:xfrm>
            <a:off x="520898" y="957501"/>
            <a:ext cx="4478655" cy="4478655"/>
          </a:xfrm>
          <a:prstGeom prst="rect">
            <a:avLst/>
          </a:prstGeom>
        </p:spPr>
      </p:pic>
      <p:pic>
        <p:nvPicPr>
          <p:cNvPr id="4" name="Image 1" descr="preencoded.png">    </p:cNvPr>
          <p:cNvPicPr>
            <a:picLocks noChangeAspect="1"/>
          </p:cNvPicPr>
          <p:nvPr/>
        </p:nvPicPr>
        <p:blipFill>
          <a:blip r:embed="rId2"/>
          <a:stretch>
            <a:fillRect/>
          </a:stretch>
        </p:blipFill>
        <p:spPr>
          <a:xfrm>
            <a:off x="5075753" y="957501"/>
            <a:ext cx="4478774" cy="4478774"/>
          </a:xfrm>
          <a:prstGeom prst="rect">
            <a:avLst/>
          </a:prstGeom>
        </p:spPr>
      </p:pic>
      <p:pic>
        <p:nvPicPr>
          <p:cNvPr id="5" name="Image 2" descr="preencoded.png">    </p:cNvPr>
          <p:cNvPicPr>
            <a:picLocks noChangeAspect="1"/>
          </p:cNvPicPr>
          <p:nvPr/>
        </p:nvPicPr>
        <p:blipFill>
          <a:blip r:embed="rId3"/>
          <a:stretch>
            <a:fillRect/>
          </a:stretch>
        </p:blipFill>
        <p:spPr>
          <a:xfrm>
            <a:off x="9630728" y="957501"/>
            <a:ext cx="4478774" cy="4478774"/>
          </a:xfrm>
          <a:prstGeom prst="rect">
            <a:avLst/>
          </a:prstGeom>
        </p:spPr>
      </p:pic>
      <p:sp>
        <p:nvSpPr>
          <p:cNvPr id="6" name="Shape 1"/>
          <p:cNvSpPr/>
          <p:nvPr/>
        </p:nvSpPr>
        <p:spPr>
          <a:xfrm>
            <a:off x="513278" y="5609153"/>
            <a:ext cx="13603843" cy="3193256"/>
          </a:xfrm>
          <a:prstGeom prst="roundRect">
            <a:avLst>
              <a:gd name="adj" fmla="val 1254"/>
            </a:avLst>
          </a:prstGeom>
          <a:solidFill>
            <a:srgbClr val="CCD7FF"/>
          </a:solidFill>
          <a:ln/>
        </p:spPr>
      </p:sp>
      <p:sp>
        <p:nvSpPr>
          <p:cNvPr id="7" name="Shape 2"/>
          <p:cNvSpPr/>
          <p:nvPr/>
        </p:nvSpPr>
        <p:spPr>
          <a:xfrm>
            <a:off x="508516" y="5609153"/>
            <a:ext cx="13613368" cy="3193256"/>
          </a:xfrm>
          <a:prstGeom prst="roundRect">
            <a:avLst>
              <a:gd name="adj" fmla="val 448"/>
            </a:avLst>
          </a:prstGeom>
          <a:solidFill>
            <a:srgbClr val="CCD7FF"/>
          </a:solidFill>
          <a:ln/>
        </p:spPr>
      </p:sp>
      <p:sp>
        <p:nvSpPr>
          <p:cNvPr id="8" name="Text 3"/>
          <p:cNvSpPr/>
          <p:nvPr/>
        </p:nvSpPr>
        <p:spPr>
          <a:xfrm>
            <a:off x="603766" y="5680591"/>
            <a:ext cx="13422868" cy="3050381"/>
          </a:xfrm>
          <a:prstGeom prst="rect">
            <a:avLst/>
          </a:prstGeom>
          <a:noFill/>
          <a:ln/>
        </p:spPr>
        <p:txBody>
          <a:bodyPr wrap="square" lIns="0" tIns="0" rIns="0" bIns="0" rtlCol="0" anchor="t"/>
          <a:lstStyle/>
          <a:p>
            <a:pPr algn="l" indent="0" marL="0">
              <a:lnSpc>
                <a:spcPts val="1200"/>
              </a:lnSpc>
              <a:buNone/>
            </a:pPr>
            <a:r>
              <a:rPr lang="en-US" sz="750" dirty="0">
                <a:solidFill>
                  <a:srgbClr val="4C4C4D"/>
                </a:solidFill>
                <a:highlight>
                  <a:srgbClr val="CCD7FF"/>
                </a:highlight>
                <a:latin typeface="Consolas" pitchFamily="34" charset="0"/>
                <a:ea typeface="Consolas" pitchFamily="34" charset="-122"/>
                <a:cs typeface="Consolas" pitchFamily="34" charset="-120"/>
              </a:rPr>
              <a:t># Generate in-sample predictions
in_sample_pred = results.fittedvalues
# Generate out-of-sample forecasts
forecast = results.forecast(steps=10)
# Plot results
plt.figure(figsize=(12, 6))
plt.plot(ts.index, ts, 'b-', label='Observed')
plt.plot(ts.index, in_sample_pred, 'r--', label='In-sample Predictions')
forecast_idx = pd.date_range(start=ts.index[-1], periods=11, freq='D')[1:]
plt.plot(forecast_idx, forecast, 'g--', label='Forecasts')
plt.fill_between(forecast_idx, 
                forecast - 1.96*results.sigma2**0.5,
                forecast + 1.96*results.sigma2**0.5,
                color='g', alpha=0.2)
plt.legend()
plt.title('AR(3) Model: Observations, Fitted Values, and Forecasts')
plt.show()
</a:t>
            </a:r>
            <a:endParaRPr lang="en-US" sz="750" dirty="0"/>
          </a:p>
        </p:txBody>
      </p:sp>
      <p:pic>
        <p:nvPicPr>
          <p:cNvPr id="9" name="Image 3" descr="preencoded.png">    </p:cNvPr>
          <p:cNvPicPr>
            <a:picLocks noChangeAspect="1"/>
          </p:cNvPicPr>
          <p:nvPr/>
        </p:nvPicPr>
        <p:blipFill>
          <a:blip r:embed="rId4"/>
          <a:stretch>
            <a:fillRect/>
          </a:stretch>
        </p:blipFill>
        <p:spPr>
          <a:xfrm>
            <a:off x="13716000" y="228600"/>
            <a:ext cx="685800" cy="685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705445"/>
            <a:ext cx="7556421" cy="992267"/>
          </a:xfrm>
          <a:prstGeom prst="rect">
            <a:avLst/>
          </a:prstGeom>
          <a:noFill/>
          <a:ln/>
        </p:spPr>
        <p:txBody>
          <a:bodyPr wrap="square" lIns="0" tIns="0" rIns="0" bIns="0" rtlCol="0" anchor="t"/>
          <a:lstStyle/>
          <a:p>
            <a:pPr algn="l" indent="0" marL="0">
              <a:lnSpc>
                <a:spcPts val="3900"/>
              </a:lnSpc>
              <a:buNone/>
            </a:pPr>
            <a:r>
              <a:rPr lang="en-US" sz="3100" b="1" dirty="0">
                <a:solidFill>
                  <a:srgbClr val="152D47"/>
                </a:solidFill>
                <a:latin typeface="Inter Bold" pitchFamily="34" charset="0"/>
                <a:ea typeface="Inter Bold" pitchFamily="34" charset="-122"/>
                <a:cs typeface="Inter Bold" pitchFamily="34" charset="-120"/>
              </a:rPr>
              <a:t>Autoregressive Moving Average (ARMA) Models: Fundamentals</a:t>
            </a:r>
            <a:endParaRPr lang="en-US" sz="3100" dirty="0"/>
          </a:p>
        </p:txBody>
      </p:sp>
      <p:sp>
        <p:nvSpPr>
          <p:cNvPr id="4" name="Text 1"/>
          <p:cNvSpPr/>
          <p:nvPr/>
        </p:nvSpPr>
        <p:spPr>
          <a:xfrm>
            <a:off x="6280190" y="2015133"/>
            <a:ext cx="3659148" cy="523875"/>
          </a:xfrm>
          <a:prstGeom prst="rect">
            <a:avLst/>
          </a:prstGeom>
          <a:noFill/>
          <a:ln/>
        </p:spPr>
        <p:txBody>
          <a:bodyPr wrap="none" lIns="0" tIns="0" rIns="0" bIns="0" rtlCol="0" anchor="t"/>
          <a:lstStyle/>
          <a:p>
            <a:pPr algn="ctr" indent="0" marL="0">
              <a:lnSpc>
                <a:spcPts val="4100"/>
              </a:lnSpc>
              <a:buNone/>
            </a:pPr>
            <a:r>
              <a:rPr lang="en-US" sz="4100" b="1" dirty="0">
                <a:solidFill>
                  <a:srgbClr val="4C4C4D"/>
                </a:solidFill>
                <a:latin typeface="Inter Bold" pitchFamily="34" charset="0"/>
                <a:ea typeface="Inter Bold" pitchFamily="34" charset="-122"/>
                <a:cs typeface="Inter Bold" pitchFamily="34" charset="-120"/>
              </a:rPr>
              <a:t>p</a:t>
            </a:r>
            <a:endParaRPr lang="en-US" sz="4100" dirty="0"/>
          </a:p>
        </p:txBody>
      </p:sp>
      <p:sp>
        <p:nvSpPr>
          <p:cNvPr id="5" name="Text 2"/>
          <p:cNvSpPr/>
          <p:nvPr/>
        </p:nvSpPr>
        <p:spPr>
          <a:xfrm>
            <a:off x="7117437" y="2737366"/>
            <a:ext cx="1984653" cy="248007"/>
          </a:xfrm>
          <a:prstGeom prst="rect">
            <a:avLst/>
          </a:prstGeom>
          <a:noFill/>
          <a:ln/>
        </p:spPr>
        <p:txBody>
          <a:bodyPr wrap="none" lIns="0" tIns="0" rIns="0" bIns="0" rtlCol="0" anchor="t"/>
          <a:lstStyle/>
          <a:p>
            <a:pPr algn="ctr" indent="0" marL="0">
              <a:lnSpc>
                <a:spcPts val="1950"/>
              </a:lnSpc>
              <a:buNone/>
            </a:pPr>
            <a:r>
              <a:rPr lang="en-US" sz="1550" b="1" dirty="0">
                <a:solidFill>
                  <a:srgbClr val="4C4C4D"/>
                </a:solidFill>
                <a:latin typeface="Inter Bold" pitchFamily="34" charset="0"/>
                <a:ea typeface="Inter Bold" pitchFamily="34" charset="-122"/>
                <a:cs typeface="Inter Bold" pitchFamily="34" charset="-120"/>
              </a:rPr>
              <a:t>AR Order</a:t>
            </a:r>
            <a:endParaRPr lang="en-US" sz="1550" dirty="0"/>
          </a:p>
        </p:txBody>
      </p:sp>
      <p:sp>
        <p:nvSpPr>
          <p:cNvPr id="6" name="Text 3"/>
          <p:cNvSpPr/>
          <p:nvPr/>
        </p:nvSpPr>
        <p:spPr>
          <a:xfrm>
            <a:off x="6280190" y="3080623"/>
            <a:ext cx="3659148" cy="508159"/>
          </a:xfrm>
          <a:prstGeom prst="rect">
            <a:avLst/>
          </a:prstGeom>
          <a:noFill/>
          <a:ln/>
        </p:spPr>
        <p:txBody>
          <a:bodyPr wrap="square" lIns="0" tIns="0" rIns="0" bIns="0" rtlCol="0" anchor="t"/>
          <a:lstStyle/>
          <a:p>
            <a:pPr algn="ctr" indent="0" marL="0">
              <a:lnSpc>
                <a:spcPts val="2000"/>
              </a:lnSpc>
              <a:buNone/>
            </a:pPr>
            <a:r>
              <a:rPr lang="en-US" sz="1250" dirty="0">
                <a:solidFill>
                  <a:srgbClr val="4C4C4D"/>
                </a:solidFill>
                <a:latin typeface="Inter" pitchFamily="34" charset="0"/>
                <a:ea typeface="Inter" pitchFamily="34" charset="-122"/>
                <a:cs typeface="Inter" pitchFamily="34" charset="-120"/>
              </a:rPr>
              <a:t>Number of autoregressive terms (lagged values) included in the model</a:t>
            </a:r>
            <a:endParaRPr lang="en-US" sz="1250" dirty="0"/>
          </a:p>
        </p:txBody>
      </p:sp>
      <p:sp>
        <p:nvSpPr>
          <p:cNvPr id="7" name="Text 4"/>
          <p:cNvSpPr/>
          <p:nvPr/>
        </p:nvSpPr>
        <p:spPr>
          <a:xfrm>
            <a:off x="10177462" y="2015133"/>
            <a:ext cx="3659148" cy="523875"/>
          </a:xfrm>
          <a:prstGeom prst="rect">
            <a:avLst/>
          </a:prstGeom>
          <a:noFill/>
          <a:ln/>
        </p:spPr>
        <p:txBody>
          <a:bodyPr wrap="none" lIns="0" tIns="0" rIns="0" bIns="0" rtlCol="0" anchor="t"/>
          <a:lstStyle/>
          <a:p>
            <a:pPr algn="ctr" indent="0" marL="0">
              <a:lnSpc>
                <a:spcPts val="4100"/>
              </a:lnSpc>
              <a:buNone/>
            </a:pPr>
            <a:r>
              <a:rPr lang="en-US" sz="4100" b="1" dirty="0">
                <a:solidFill>
                  <a:srgbClr val="4C4C4D"/>
                </a:solidFill>
                <a:latin typeface="Inter Bold" pitchFamily="34" charset="0"/>
                <a:ea typeface="Inter Bold" pitchFamily="34" charset="-122"/>
                <a:cs typeface="Inter Bold" pitchFamily="34" charset="-120"/>
              </a:rPr>
              <a:t>q</a:t>
            </a:r>
            <a:endParaRPr lang="en-US" sz="4100" dirty="0"/>
          </a:p>
        </p:txBody>
      </p:sp>
      <p:sp>
        <p:nvSpPr>
          <p:cNvPr id="8" name="Text 5"/>
          <p:cNvSpPr/>
          <p:nvPr/>
        </p:nvSpPr>
        <p:spPr>
          <a:xfrm>
            <a:off x="11014710" y="2737366"/>
            <a:ext cx="1984653" cy="248007"/>
          </a:xfrm>
          <a:prstGeom prst="rect">
            <a:avLst/>
          </a:prstGeom>
          <a:noFill/>
          <a:ln/>
        </p:spPr>
        <p:txBody>
          <a:bodyPr wrap="none" lIns="0" tIns="0" rIns="0" bIns="0" rtlCol="0" anchor="t"/>
          <a:lstStyle/>
          <a:p>
            <a:pPr algn="ctr" indent="0" marL="0">
              <a:lnSpc>
                <a:spcPts val="1950"/>
              </a:lnSpc>
              <a:buNone/>
            </a:pPr>
            <a:r>
              <a:rPr lang="en-US" sz="1550" b="1" dirty="0">
                <a:solidFill>
                  <a:srgbClr val="4C4C4D"/>
                </a:solidFill>
                <a:latin typeface="Inter Bold" pitchFamily="34" charset="0"/>
                <a:ea typeface="Inter Bold" pitchFamily="34" charset="-122"/>
                <a:cs typeface="Inter Bold" pitchFamily="34" charset="-120"/>
              </a:rPr>
              <a:t>MA Order</a:t>
            </a:r>
            <a:endParaRPr lang="en-US" sz="1550" dirty="0"/>
          </a:p>
        </p:txBody>
      </p:sp>
      <p:sp>
        <p:nvSpPr>
          <p:cNvPr id="9" name="Text 6"/>
          <p:cNvSpPr/>
          <p:nvPr/>
        </p:nvSpPr>
        <p:spPr>
          <a:xfrm>
            <a:off x="10177462" y="3080623"/>
            <a:ext cx="3659148" cy="508159"/>
          </a:xfrm>
          <a:prstGeom prst="rect">
            <a:avLst/>
          </a:prstGeom>
          <a:noFill/>
          <a:ln/>
        </p:spPr>
        <p:txBody>
          <a:bodyPr wrap="square" lIns="0" tIns="0" rIns="0" bIns="0" rtlCol="0" anchor="t"/>
          <a:lstStyle/>
          <a:p>
            <a:pPr algn="ctr" indent="0" marL="0">
              <a:lnSpc>
                <a:spcPts val="2000"/>
              </a:lnSpc>
              <a:buNone/>
            </a:pPr>
            <a:r>
              <a:rPr lang="en-US" sz="1250" dirty="0">
                <a:solidFill>
                  <a:srgbClr val="4C4C4D"/>
                </a:solidFill>
                <a:latin typeface="Inter" pitchFamily="34" charset="0"/>
                <a:ea typeface="Inter" pitchFamily="34" charset="-122"/>
                <a:cs typeface="Inter" pitchFamily="34" charset="-120"/>
              </a:rPr>
              <a:t>Number of moving average terms (lagged error terms) included in the model</a:t>
            </a:r>
            <a:endParaRPr lang="en-US" sz="1250" dirty="0"/>
          </a:p>
        </p:txBody>
      </p:sp>
      <p:sp>
        <p:nvSpPr>
          <p:cNvPr id="10" name="Text 7"/>
          <p:cNvSpPr/>
          <p:nvPr/>
        </p:nvSpPr>
        <p:spPr>
          <a:xfrm>
            <a:off x="8228767" y="4144327"/>
            <a:ext cx="3659148" cy="523875"/>
          </a:xfrm>
          <a:prstGeom prst="rect">
            <a:avLst/>
          </a:prstGeom>
          <a:noFill/>
          <a:ln/>
        </p:spPr>
        <p:txBody>
          <a:bodyPr wrap="none" lIns="0" tIns="0" rIns="0" bIns="0" rtlCol="0" anchor="t"/>
          <a:lstStyle/>
          <a:p>
            <a:pPr algn="ctr" indent="0" marL="0">
              <a:lnSpc>
                <a:spcPts val="4100"/>
              </a:lnSpc>
              <a:buNone/>
            </a:pPr>
            <a:r>
              <a:rPr lang="en-US" sz="4100" b="1" dirty="0">
                <a:solidFill>
                  <a:srgbClr val="4C4C4D"/>
                </a:solidFill>
                <a:latin typeface="Inter Bold" pitchFamily="34" charset="0"/>
                <a:ea typeface="Inter Bold" pitchFamily="34" charset="-122"/>
                <a:cs typeface="Inter Bold" pitchFamily="34" charset="-120"/>
              </a:rPr>
              <a:t>p+q+1</a:t>
            </a:r>
            <a:endParaRPr lang="en-US" sz="4100" dirty="0"/>
          </a:p>
        </p:txBody>
      </p:sp>
      <p:sp>
        <p:nvSpPr>
          <p:cNvPr id="11" name="Text 8"/>
          <p:cNvSpPr/>
          <p:nvPr/>
        </p:nvSpPr>
        <p:spPr>
          <a:xfrm>
            <a:off x="9066014" y="4866561"/>
            <a:ext cx="1984653" cy="248007"/>
          </a:xfrm>
          <a:prstGeom prst="rect">
            <a:avLst/>
          </a:prstGeom>
          <a:noFill/>
          <a:ln/>
        </p:spPr>
        <p:txBody>
          <a:bodyPr wrap="none" lIns="0" tIns="0" rIns="0" bIns="0" rtlCol="0" anchor="t"/>
          <a:lstStyle/>
          <a:p>
            <a:pPr algn="ctr" indent="0" marL="0">
              <a:lnSpc>
                <a:spcPts val="1950"/>
              </a:lnSpc>
              <a:buNone/>
            </a:pPr>
            <a:r>
              <a:rPr lang="en-US" sz="1550" b="1" dirty="0">
                <a:solidFill>
                  <a:srgbClr val="4C4C4D"/>
                </a:solidFill>
                <a:latin typeface="Inter Bold" pitchFamily="34" charset="0"/>
                <a:ea typeface="Inter Bold" pitchFamily="34" charset="-122"/>
                <a:cs typeface="Inter Bold" pitchFamily="34" charset="-120"/>
              </a:rPr>
              <a:t>Parameters</a:t>
            </a:r>
            <a:endParaRPr lang="en-US" sz="1550" dirty="0"/>
          </a:p>
        </p:txBody>
      </p:sp>
      <p:sp>
        <p:nvSpPr>
          <p:cNvPr id="12" name="Text 9"/>
          <p:cNvSpPr/>
          <p:nvPr/>
        </p:nvSpPr>
        <p:spPr>
          <a:xfrm>
            <a:off x="8228767" y="5209818"/>
            <a:ext cx="3659148" cy="508159"/>
          </a:xfrm>
          <a:prstGeom prst="rect">
            <a:avLst/>
          </a:prstGeom>
          <a:noFill/>
          <a:ln/>
        </p:spPr>
        <p:txBody>
          <a:bodyPr wrap="square" lIns="0" tIns="0" rIns="0" bIns="0" rtlCol="0" anchor="t"/>
          <a:lstStyle/>
          <a:p>
            <a:pPr algn="ctr" indent="0" marL="0">
              <a:lnSpc>
                <a:spcPts val="2000"/>
              </a:lnSpc>
              <a:buNone/>
            </a:pPr>
            <a:r>
              <a:rPr lang="en-US" sz="1250" dirty="0">
                <a:solidFill>
                  <a:srgbClr val="4C4C4D"/>
                </a:solidFill>
                <a:latin typeface="Inter" pitchFamily="34" charset="0"/>
                <a:ea typeface="Inter" pitchFamily="34" charset="-122"/>
                <a:cs typeface="Inter" pitchFamily="34" charset="-120"/>
              </a:rPr>
              <a:t>Total number of parameters to estimate (p AR coefficients, q MA coefficients, plus constant)</a:t>
            </a:r>
            <a:endParaRPr lang="en-US" sz="1250" dirty="0"/>
          </a:p>
        </p:txBody>
      </p:sp>
      <p:sp>
        <p:nvSpPr>
          <p:cNvPr id="13" name="Text 10"/>
          <p:cNvSpPr/>
          <p:nvPr/>
        </p:nvSpPr>
        <p:spPr>
          <a:xfrm>
            <a:off x="6280190" y="5896570"/>
            <a:ext cx="7556421" cy="508159"/>
          </a:xfrm>
          <a:prstGeom prst="rect">
            <a:avLst/>
          </a:prstGeom>
          <a:noFill/>
          <a:ln/>
        </p:spPr>
        <p:txBody>
          <a:bodyPr wrap="square" lIns="0" tIns="0" rIns="0" bIns="0" rtlCol="0" anchor="t"/>
          <a:lstStyle/>
          <a:p>
            <a:pPr algn="l" indent="0" marL="0">
              <a:lnSpc>
                <a:spcPts val="2000"/>
              </a:lnSpc>
              <a:buNone/>
            </a:pPr>
            <a:r>
              <a:rPr lang="en-US" sz="1250" dirty="0">
                <a:solidFill>
                  <a:srgbClr val="4C4C4D"/>
                </a:solidFill>
                <a:latin typeface="Inter" pitchFamily="34" charset="0"/>
                <a:ea typeface="Inter" pitchFamily="34" charset="-122"/>
                <a:cs typeface="Inter" pitchFamily="34" charset="-120"/>
              </a:rPr>
              <a:t>An ARMA(p,q) model combines autoregressive and moving average components to capture complex temporal dependencies in stationary time series data. The model is defined as:</a:t>
            </a:r>
            <a:endParaRPr lang="en-US" sz="1250" dirty="0"/>
          </a:p>
        </p:txBody>
      </p:sp>
      <p:sp>
        <p:nvSpPr>
          <p:cNvPr id="14" name="Text 11"/>
          <p:cNvSpPr/>
          <p:nvPr/>
        </p:nvSpPr>
        <p:spPr>
          <a:xfrm>
            <a:off x="6280190" y="6583323"/>
            <a:ext cx="7556421" cy="254079"/>
          </a:xfrm>
          <a:prstGeom prst="rect">
            <a:avLst/>
          </a:prstGeom>
          <a:noFill/>
          <a:ln/>
        </p:spPr>
        <p:txBody>
          <a:bodyPr wrap="none" lIns="0" tIns="0" rIns="0" bIns="0" rtlCol="0" anchor="t"/>
          <a:lstStyle/>
          <a:p>
            <a:pPr algn="l" indent="0" marL="0">
              <a:lnSpc>
                <a:spcPts val="2000"/>
              </a:lnSpc>
              <a:buNone/>
            </a:pPr>
            <a:r>
              <a:rPr lang="en-US" sz="1250" dirty="0">
                <a:solidFill>
                  <a:srgbClr val="4C4C4D"/>
                </a:solidFill>
                <a:latin typeface="Inter" pitchFamily="34" charset="0"/>
                <a:ea typeface="Inter" pitchFamily="34" charset="-122"/>
                <a:cs typeface="Inter" pitchFamily="34" charset="-120"/>
              </a:rPr>
              <a:t>Yt = c + φ1Yt-1 + ... + φpYt-p + εt + θ1εt-1 + ... + θqεt-q</a:t>
            </a:r>
            <a:endParaRPr lang="en-US" sz="1250" dirty="0"/>
          </a:p>
        </p:txBody>
      </p:sp>
      <p:sp>
        <p:nvSpPr>
          <p:cNvPr id="15" name="Text 12"/>
          <p:cNvSpPr/>
          <p:nvPr/>
        </p:nvSpPr>
        <p:spPr>
          <a:xfrm>
            <a:off x="6280190" y="7015996"/>
            <a:ext cx="7556421" cy="508159"/>
          </a:xfrm>
          <a:prstGeom prst="rect">
            <a:avLst/>
          </a:prstGeom>
          <a:noFill/>
          <a:ln/>
        </p:spPr>
        <p:txBody>
          <a:bodyPr wrap="square" lIns="0" tIns="0" rIns="0" bIns="0" rtlCol="0" anchor="t"/>
          <a:lstStyle/>
          <a:p>
            <a:pPr algn="l" indent="0" marL="0">
              <a:lnSpc>
                <a:spcPts val="2000"/>
              </a:lnSpc>
              <a:buNone/>
            </a:pPr>
            <a:r>
              <a:rPr lang="en-US" sz="1250" dirty="0">
                <a:solidFill>
                  <a:srgbClr val="4C4C4D"/>
                </a:solidFill>
                <a:latin typeface="Inter" pitchFamily="34" charset="0"/>
                <a:ea typeface="Inter" pitchFamily="34" charset="-122"/>
                <a:cs typeface="Inter" pitchFamily="34" charset="-120"/>
              </a:rPr>
              <a:t>ARMA models are more parsimonious than pure AR or MA models when the data exhibits both types of behavior, often requiring fewer total parameters to achieve the same fit quality.</a:t>
            </a:r>
            <a:endParaRPr lang="en-US" sz="1250" dirty="0"/>
          </a:p>
        </p:txBody>
      </p:sp>
      <p:pic>
        <p:nvPicPr>
          <p:cNvPr id="16" name="Image 1" descr="preencoded.png">    </p:cNvPr>
          <p:cNvPicPr>
            <a:picLocks noChangeAspect="1"/>
          </p:cNvPicPr>
          <p:nvPr/>
        </p:nvPicPr>
        <p:blipFill>
          <a:blip r:embed="rId2"/>
          <a:stretch>
            <a:fillRect/>
          </a:stretch>
        </p:blipFill>
        <p:spPr>
          <a:xfrm>
            <a:off x="13716000" y="228600"/>
            <a:ext cx="685800" cy="685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793790" y="1247180"/>
            <a:ext cx="11054477" cy="708779"/>
          </a:xfrm>
          <a:prstGeom prst="rect">
            <a:avLst/>
          </a:prstGeom>
          <a:noFill/>
          <a:ln/>
        </p:spPr>
        <p:txBody>
          <a:bodyPr wrap="none" lIns="0" tIns="0" rIns="0" bIns="0" rtlCol="0" anchor="t"/>
          <a:lstStyle/>
          <a:p>
            <a:pPr algn="l" indent="0" marL="0">
              <a:lnSpc>
                <a:spcPts val="5550"/>
              </a:lnSpc>
              <a:buNone/>
            </a:pPr>
            <a:r>
              <a:rPr lang="en-US" sz="4450" b="1" dirty="0">
                <a:solidFill>
                  <a:srgbClr val="152D47"/>
                </a:solidFill>
                <a:latin typeface="Inter Bold" pitchFamily="34" charset="0"/>
                <a:ea typeface="Inter Bold" pitchFamily="34" charset="-122"/>
                <a:cs typeface="Inter Bold" pitchFamily="34" charset="-120"/>
              </a:rPr>
              <a:t>ARMA Models: Mathematical Properties</a:t>
            </a:r>
            <a:endParaRPr lang="en-US" sz="4450" dirty="0"/>
          </a:p>
        </p:txBody>
      </p:sp>
      <p:sp>
        <p:nvSpPr>
          <p:cNvPr id="3" name="Text 1"/>
          <p:cNvSpPr/>
          <p:nvPr/>
        </p:nvSpPr>
        <p:spPr>
          <a:xfrm>
            <a:off x="793790" y="2522934"/>
            <a:ext cx="3854172" cy="354330"/>
          </a:xfrm>
          <a:prstGeom prst="rect">
            <a:avLst/>
          </a:prstGeom>
          <a:noFill/>
          <a:ln/>
        </p:spPr>
        <p:txBody>
          <a:bodyPr wrap="none" lIns="0" tIns="0" rIns="0" bIns="0" rtlCol="0" anchor="t"/>
          <a:lstStyle/>
          <a:p>
            <a:pPr algn="l" indent="0" marL="0">
              <a:lnSpc>
                <a:spcPts val="2750"/>
              </a:lnSpc>
              <a:buNone/>
            </a:pPr>
            <a:r>
              <a:rPr lang="en-US" sz="2200" b="1" dirty="0">
                <a:solidFill>
                  <a:srgbClr val="152D47"/>
                </a:solidFill>
                <a:latin typeface="Inter Bold" pitchFamily="34" charset="0"/>
                <a:ea typeface="Inter Bold" pitchFamily="34" charset="-122"/>
                <a:cs typeface="Inter Bold" pitchFamily="34" charset="-120"/>
              </a:rPr>
              <a:t>Stationarity and Invertibility</a:t>
            </a:r>
            <a:endParaRPr lang="en-US" sz="2200" dirty="0"/>
          </a:p>
        </p:txBody>
      </p:sp>
      <p:sp>
        <p:nvSpPr>
          <p:cNvPr id="4" name="Text 2"/>
          <p:cNvSpPr/>
          <p:nvPr/>
        </p:nvSpPr>
        <p:spPr>
          <a:xfrm>
            <a:off x="793790" y="3104078"/>
            <a:ext cx="3978116" cy="108870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An ARMA(p,q) model must satisfy both stationarity and invertibility conditions:</a:t>
            </a:r>
            <a:endParaRPr lang="en-US" sz="1750" dirty="0"/>
          </a:p>
        </p:txBody>
      </p:sp>
      <p:sp>
        <p:nvSpPr>
          <p:cNvPr id="5" name="Text 3"/>
          <p:cNvSpPr/>
          <p:nvPr/>
        </p:nvSpPr>
        <p:spPr>
          <a:xfrm>
            <a:off x="793790" y="4396859"/>
            <a:ext cx="3978116" cy="1088708"/>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Stationarity: All roots of AR polynomial 1 - φ1z - ... - φpzp = 0 must lie outside the unit circle</a:t>
            </a:r>
            <a:endParaRPr lang="en-US" sz="1750" dirty="0"/>
          </a:p>
        </p:txBody>
      </p:sp>
      <p:sp>
        <p:nvSpPr>
          <p:cNvPr id="6" name="Text 4"/>
          <p:cNvSpPr/>
          <p:nvPr/>
        </p:nvSpPr>
        <p:spPr>
          <a:xfrm>
            <a:off x="793790" y="5564862"/>
            <a:ext cx="3978116" cy="1088708"/>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Invertibility: All roots of MA polynomial 1 + θ1z + ... + θqzq = 0 must lie outside the unit circle</a:t>
            </a:r>
            <a:endParaRPr lang="en-US" sz="1750" dirty="0"/>
          </a:p>
        </p:txBody>
      </p:sp>
      <p:sp>
        <p:nvSpPr>
          <p:cNvPr id="7" name="Text 5"/>
          <p:cNvSpPr/>
          <p:nvPr/>
        </p:nvSpPr>
        <p:spPr>
          <a:xfrm>
            <a:off x="5332928" y="2522934"/>
            <a:ext cx="3444359" cy="354330"/>
          </a:xfrm>
          <a:prstGeom prst="rect">
            <a:avLst/>
          </a:prstGeom>
          <a:noFill/>
          <a:ln/>
        </p:spPr>
        <p:txBody>
          <a:bodyPr wrap="none" lIns="0" tIns="0" rIns="0" bIns="0" rtlCol="0" anchor="t"/>
          <a:lstStyle/>
          <a:p>
            <a:pPr algn="l" indent="0" marL="0">
              <a:lnSpc>
                <a:spcPts val="2750"/>
              </a:lnSpc>
              <a:buNone/>
            </a:pPr>
            <a:r>
              <a:rPr lang="en-US" sz="2200" b="1" dirty="0">
                <a:solidFill>
                  <a:srgbClr val="152D47"/>
                </a:solidFill>
                <a:latin typeface="Inter Bold" pitchFamily="34" charset="0"/>
                <a:ea typeface="Inter Bold" pitchFamily="34" charset="-122"/>
                <a:cs typeface="Inter Bold" pitchFamily="34" charset="-120"/>
              </a:rPr>
              <a:t>Autocorrelation Function</a:t>
            </a:r>
            <a:endParaRPr lang="en-US" sz="2200" dirty="0"/>
          </a:p>
        </p:txBody>
      </p:sp>
      <p:sp>
        <p:nvSpPr>
          <p:cNvPr id="8" name="Text 6"/>
          <p:cNvSpPr/>
          <p:nvPr/>
        </p:nvSpPr>
        <p:spPr>
          <a:xfrm>
            <a:off x="5332928" y="3104078"/>
            <a:ext cx="3978116" cy="1814513"/>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For an ARMA(p,q) process, the ACF follows a mixture of exponentials and damped sinusoids after lag q. The exact pattern depends on the roots of the characteristic equations.</a:t>
            </a:r>
            <a:endParaRPr lang="en-US" sz="1750" dirty="0"/>
          </a:p>
        </p:txBody>
      </p:sp>
      <p:sp>
        <p:nvSpPr>
          <p:cNvPr id="9" name="Text 7"/>
          <p:cNvSpPr/>
          <p:nvPr/>
        </p:nvSpPr>
        <p:spPr>
          <a:xfrm>
            <a:off x="5332928" y="5122664"/>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For large lags (k &gt; q), the ACF satisfies the difference equation:</a:t>
            </a:r>
            <a:endParaRPr lang="en-US" sz="1750" dirty="0"/>
          </a:p>
        </p:txBody>
      </p:sp>
      <p:sp>
        <p:nvSpPr>
          <p:cNvPr id="10" name="Text 8"/>
          <p:cNvSpPr/>
          <p:nvPr/>
        </p:nvSpPr>
        <p:spPr>
          <a:xfrm>
            <a:off x="5332928" y="6052542"/>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ρ(k) = φ1ρ(k-1) + φ2ρ(k-2) + ... + φpρ(k-p)</a:t>
            </a:r>
            <a:endParaRPr lang="en-US" sz="1750" dirty="0"/>
          </a:p>
        </p:txBody>
      </p:sp>
      <p:sp>
        <p:nvSpPr>
          <p:cNvPr id="11" name="Text 9"/>
          <p:cNvSpPr/>
          <p:nvPr/>
        </p:nvSpPr>
        <p:spPr>
          <a:xfrm>
            <a:off x="9872067" y="2522934"/>
            <a:ext cx="3040856" cy="354330"/>
          </a:xfrm>
          <a:prstGeom prst="rect">
            <a:avLst/>
          </a:prstGeom>
          <a:noFill/>
          <a:ln/>
        </p:spPr>
        <p:txBody>
          <a:bodyPr wrap="none" lIns="0" tIns="0" rIns="0" bIns="0" rtlCol="0" anchor="t"/>
          <a:lstStyle/>
          <a:p>
            <a:pPr algn="l" indent="0" marL="0">
              <a:lnSpc>
                <a:spcPts val="2750"/>
              </a:lnSpc>
              <a:buNone/>
            </a:pPr>
            <a:r>
              <a:rPr lang="en-US" sz="2200" b="1" dirty="0">
                <a:solidFill>
                  <a:srgbClr val="152D47"/>
                </a:solidFill>
                <a:latin typeface="Inter Bold" pitchFamily="34" charset="0"/>
                <a:ea typeface="Inter Bold" pitchFamily="34" charset="-122"/>
                <a:cs typeface="Inter Bold" pitchFamily="34" charset="-120"/>
              </a:rPr>
              <a:t>Model Representation</a:t>
            </a:r>
            <a:endParaRPr lang="en-US" sz="2200" dirty="0"/>
          </a:p>
        </p:txBody>
      </p:sp>
      <p:sp>
        <p:nvSpPr>
          <p:cNvPr id="12" name="Text 10"/>
          <p:cNvSpPr/>
          <p:nvPr/>
        </p:nvSpPr>
        <p:spPr>
          <a:xfrm>
            <a:off x="9872067" y="3104078"/>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ARMA models can be expressed using lag operator notation:</a:t>
            </a:r>
            <a:endParaRPr lang="en-US" sz="1750" dirty="0"/>
          </a:p>
        </p:txBody>
      </p:sp>
      <p:sp>
        <p:nvSpPr>
          <p:cNvPr id="13" name="Text 11"/>
          <p:cNvSpPr/>
          <p:nvPr/>
        </p:nvSpPr>
        <p:spPr>
          <a:xfrm>
            <a:off x="9872067" y="4033957"/>
            <a:ext cx="3978116" cy="362903"/>
          </a:xfrm>
          <a:prstGeom prst="rect">
            <a:avLst/>
          </a:prstGeom>
          <a:noFill/>
          <a:ln/>
        </p:spPr>
        <p:txBody>
          <a:bodyPr wrap="non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φ(B)Yt = c + θ(B)εt</a:t>
            </a:r>
            <a:endParaRPr lang="en-US" sz="1750" dirty="0"/>
          </a:p>
        </p:txBody>
      </p:sp>
      <p:sp>
        <p:nvSpPr>
          <p:cNvPr id="14" name="Text 12"/>
          <p:cNvSpPr/>
          <p:nvPr/>
        </p:nvSpPr>
        <p:spPr>
          <a:xfrm>
            <a:off x="9872067" y="4600932"/>
            <a:ext cx="3978116" cy="1451610"/>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Where φ(B) = 1 - φ1B - ... - φpBp and θ(B) = 1 + θ1B + ... + θqBq are the AR and MA polynomials, and B is the backshift operator (BYt = Yt-1).</a:t>
            </a:r>
            <a:endParaRPr lang="en-US" sz="1750" dirty="0"/>
          </a:p>
        </p:txBody>
      </p:sp>
      <p:pic>
        <p:nvPicPr>
          <p:cNvPr id="15" name="Image 0" descr="preencoded.png">    </p:cNvPr>
          <p:cNvPicPr>
            <a:picLocks noChangeAspect="1"/>
          </p:cNvPicPr>
          <p:nvPr/>
        </p:nvPicPr>
        <p:blipFill>
          <a:blip r:embed="rId1"/>
          <a:stretch>
            <a:fillRect/>
          </a:stretch>
        </p:blipFill>
        <p:spPr>
          <a:xfrm>
            <a:off x="13716000" y="228600"/>
            <a:ext cx="685800" cy="6858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793790" y="1002625"/>
            <a:ext cx="8810744" cy="637937"/>
          </a:xfrm>
          <a:prstGeom prst="rect">
            <a:avLst/>
          </a:prstGeom>
          <a:noFill/>
          <a:ln/>
        </p:spPr>
        <p:txBody>
          <a:bodyPr wrap="none" lIns="0" tIns="0" rIns="0" bIns="0" rtlCol="0" anchor="t"/>
          <a:lstStyle/>
          <a:p>
            <a:pPr algn="l" indent="0" marL="0">
              <a:lnSpc>
                <a:spcPts val="5000"/>
              </a:lnSpc>
              <a:buNone/>
            </a:pPr>
            <a:r>
              <a:rPr lang="en-US" sz="4000" b="1" dirty="0">
                <a:solidFill>
                  <a:srgbClr val="152D47"/>
                </a:solidFill>
                <a:latin typeface="Inter Bold" pitchFamily="34" charset="0"/>
                <a:ea typeface="Inter Bold" pitchFamily="34" charset="-122"/>
                <a:cs typeface="Inter Bold" pitchFamily="34" charset="-120"/>
              </a:rPr>
              <a:t>ARMA Models: Model Identification</a:t>
            </a:r>
            <a:endParaRPr lang="en-US" sz="4000" dirty="0"/>
          </a:p>
        </p:txBody>
      </p:sp>
      <p:sp>
        <p:nvSpPr>
          <p:cNvPr id="3" name="Shape 1"/>
          <p:cNvSpPr/>
          <p:nvPr/>
        </p:nvSpPr>
        <p:spPr>
          <a:xfrm>
            <a:off x="793790" y="2967395"/>
            <a:ext cx="3031093" cy="204073"/>
          </a:xfrm>
          <a:prstGeom prst="roundRect">
            <a:avLst>
              <a:gd name="adj" fmla="val 42015"/>
            </a:avLst>
          </a:prstGeom>
          <a:solidFill>
            <a:srgbClr val="F2EEEE"/>
          </a:solidFill>
          <a:ln w="7620">
            <a:solidFill>
              <a:srgbClr val="D8D4D4"/>
            </a:solidFill>
            <a:prstDash val="solid"/>
          </a:ln>
        </p:spPr>
      </p:sp>
      <p:sp>
        <p:nvSpPr>
          <p:cNvPr id="4" name="Text 2"/>
          <p:cNvSpPr/>
          <p:nvPr/>
        </p:nvSpPr>
        <p:spPr>
          <a:xfrm>
            <a:off x="793790" y="3477578"/>
            <a:ext cx="2551748" cy="318849"/>
          </a:xfrm>
          <a:prstGeom prst="rect">
            <a:avLst/>
          </a:prstGeom>
          <a:noFill/>
          <a:ln/>
        </p:spPr>
        <p:txBody>
          <a:bodyPr wrap="none" lIns="0" tIns="0" rIns="0" bIns="0" rtlCol="0" anchor="t"/>
          <a:lstStyle/>
          <a:p>
            <a:pPr algn="l" indent="0" marL="0">
              <a:lnSpc>
                <a:spcPts val="2500"/>
              </a:lnSpc>
              <a:buNone/>
            </a:pPr>
            <a:r>
              <a:rPr lang="en-US" sz="2000" b="1" dirty="0">
                <a:solidFill>
                  <a:srgbClr val="4C4C4D"/>
                </a:solidFill>
                <a:latin typeface="Inter Bold" pitchFamily="34" charset="0"/>
                <a:ea typeface="Inter Bold" pitchFamily="34" charset="-122"/>
                <a:cs typeface="Inter Bold" pitchFamily="34" charset="-120"/>
              </a:rPr>
              <a:t>Ensure Stationarity</a:t>
            </a:r>
            <a:endParaRPr lang="en-US" sz="2000" dirty="0"/>
          </a:p>
        </p:txBody>
      </p:sp>
      <p:sp>
        <p:nvSpPr>
          <p:cNvPr id="5" name="Text 3"/>
          <p:cNvSpPr/>
          <p:nvPr/>
        </p:nvSpPr>
        <p:spPr>
          <a:xfrm>
            <a:off x="793790" y="3918823"/>
            <a:ext cx="3031093" cy="2286953"/>
          </a:xfrm>
          <a:prstGeom prst="rect">
            <a:avLst/>
          </a:prstGeom>
          <a:noFill/>
          <a:ln/>
        </p:spPr>
        <p:txBody>
          <a:bodyPr wrap="square" lIns="0" tIns="0" rIns="0" bIns="0" rtlCol="0" anchor="t"/>
          <a:lstStyle/>
          <a:p>
            <a:pPr algn="l" indent="0" marL="0">
              <a:lnSpc>
                <a:spcPts val="2550"/>
              </a:lnSpc>
              <a:buNone/>
            </a:pPr>
            <a:r>
              <a:rPr lang="en-US" sz="1600" dirty="0">
                <a:solidFill>
                  <a:srgbClr val="4C4C4D"/>
                </a:solidFill>
                <a:latin typeface="Inter" pitchFamily="34" charset="0"/>
                <a:ea typeface="Inter" pitchFamily="34" charset="-122"/>
                <a:cs typeface="Inter" pitchFamily="34" charset="-120"/>
              </a:rPr>
              <a:t>Before fitting an ARMA model, verify that the time series is stationary using tests like ADF and KPSS. If non-stationary, apply appropriate transformations like differencing.</a:t>
            </a:r>
            <a:endParaRPr lang="en-US" sz="1600" dirty="0"/>
          </a:p>
        </p:txBody>
      </p:sp>
      <p:sp>
        <p:nvSpPr>
          <p:cNvPr id="6" name="Shape 4"/>
          <p:cNvSpPr/>
          <p:nvPr/>
        </p:nvSpPr>
        <p:spPr>
          <a:xfrm>
            <a:off x="4130993" y="2661166"/>
            <a:ext cx="3031093" cy="204073"/>
          </a:xfrm>
          <a:prstGeom prst="roundRect">
            <a:avLst>
              <a:gd name="adj" fmla="val 42015"/>
            </a:avLst>
          </a:prstGeom>
          <a:solidFill>
            <a:srgbClr val="F2EEEE"/>
          </a:solidFill>
          <a:ln w="7620">
            <a:solidFill>
              <a:srgbClr val="D8D4D4"/>
            </a:solidFill>
            <a:prstDash val="solid"/>
          </a:ln>
        </p:spPr>
      </p:sp>
      <p:sp>
        <p:nvSpPr>
          <p:cNvPr id="7" name="Text 5"/>
          <p:cNvSpPr/>
          <p:nvPr/>
        </p:nvSpPr>
        <p:spPr>
          <a:xfrm>
            <a:off x="4130993" y="3171349"/>
            <a:ext cx="2891909" cy="318849"/>
          </a:xfrm>
          <a:prstGeom prst="rect">
            <a:avLst/>
          </a:prstGeom>
          <a:noFill/>
          <a:ln/>
        </p:spPr>
        <p:txBody>
          <a:bodyPr wrap="none" lIns="0" tIns="0" rIns="0" bIns="0" rtlCol="0" anchor="t"/>
          <a:lstStyle/>
          <a:p>
            <a:pPr algn="l" indent="0" marL="0">
              <a:lnSpc>
                <a:spcPts val="2500"/>
              </a:lnSpc>
              <a:buNone/>
            </a:pPr>
            <a:r>
              <a:rPr lang="en-US" sz="2000" b="1" dirty="0">
                <a:solidFill>
                  <a:srgbClr val="4C4C4D"/>
                </a:solidFill>
                <a:latin typeface="Inter Bold" pitchFamily="34" charset="0"/>
                <a:ea typeface="Inter Bold" pitchFamily="34" charset="-122"/>
                <a:cs typeface="Inter Bold" pitchFamily="34" charset="-120"/>
              </a:rPr>
              <a:t>Examine ACF and PACF</a:t>
            </a:r>
            <a:endParaRPr lang="en-US" sz="2000" dirty="0"/>
          </a:p>
        </p:txBody>
      </p:sp>
      <p:sp>
        <p:nvSpPr>
          <p:cNvPr id="8" name="Text 6"/>
          <p:cNvSpPr/>
          <p:nvPr/>
        </p:nvSpPr>
        <p:spPr>
          <a:xfrm>
            <a:off x="4130993" y="3612594"/>
            <a:ext cx="3031093" cy="2613660"/>
          </a:xfrm>
          <a:prstGeom prst="rect">
            <a:avLst/>
          </a:prstGeom>
          <a:noFill/>
          <a:ln/>
        </p:spPr>
        <p:txBody>
          <a:bodyPr wrap="square" lIns="0" tIns="0" rIns="0" bIns="0" rtlCol="0" anchor="t"/>
          <a:lstStyle/>
          <a:p>
            <a:pPr algn="l" indent="0" marL="0">
              <a:lnSpc>
                <a:spcPts val="2550"/>
              </a:lnSpc>
              <a:buNone/>
            </a:pPr>
            <a:r>
              <a:rPr lang="en-US" sz="1600" dirty="0">
                <a:solidFill>
                  <a:srgbClr val="4C4C4D"/>
                </a:solidFill>
                <a:latin typeface="Inter" pitchFamily="34" charset="0"/>
                <a:ea typeface="Inter" pitchFamily="34" charset="-122"/>
                <a:cs typeface="Inter" pitchFamily="34" charset="-120"/>
              </a:rPr>
              <a:t>Plot and analyze the sample ACF and PACF: - Pure AR(p): ACF tails off gradually, PACF cuts off after lag p - Pure MA(q): ACF cuts off after lag q, PACF tails off gradually - ARMA(p,q): Both ACF and PACF tail off gradually</a:t>
            </a:r>
            <a:endParaRPr lang="en-US" sz="1600" dirty="0"/>
          </a:p>
        </p:txBody>
      </p:sp>
      <p:sp>
        <p:nvSpPr>
          <p:cNvPr id="9" name="Shape 7"/>
          <p:cNvSpPr/>
          <p:nvPr/>
        </p:nvSpPr>
        <p:spPr>
          <a:xfrm>
            <a:off x="7468195" y="2354937"/>
            <a:ext cx="3031093" cy="204073"/>
          </a:xfrm>
          <a:prstGeom prst="roundRect">
            <a:avLst>
              <a:gd name="adj" fmla="val 42015"/>
            </a:avLst>
          </a:prstGeom>
          <a:solidFill>
            <a:srgbClr val="F2EEEE"/>
          </a:solidFill>
          <a:ln w="7620">
            <a:solidFill>
              <a:srgbClr val="D8D4D4"/>
            </a:solidFill>
            <a:prstDash val="solid"/>
          </a:ln>
        </p:spPr>
      </p:sp>
      <p:sp>
        <p:nvSpPr>
          <p:cNvPr id="10" name="Text 8"/>
          <p:cNvSpPr/>
          <p:nvPr/>
        </p:nvSpPr>
        <p:spPr>
          <a:xfrm>
            <a:off x="7468195" y="2865120"/>
            <a:ext cx="2977039" cy="318849"/>
          </a:xfrm>
          <a:prstGeom prst="rect">
            <a:avLst/>
          </a:prstGeom>
          <a:noFill/>
          <a:ln/>
        </p:spPr>
        <p:txBody>
          <a:bodyPr wrap="none" lIns="0" tIns="0" rIns="0" bIns="0" rtlCol="0" anchor="t"/>
          <a:lstStyle/>
          <a:p>
            <a:pPr algn="l" indent="0" marL="0">
              <a:lnSpc>
                <a:spcPts val="2500"/>
              </a:lnSpc>
              <a:buNone/>
            </a:pPr>
            <a:r>
              <a:rPr lang="en-US" sz="2000" b="1" dirty="0">
                <a:solidFill>
                  <a:srgbClr val="4C4C4D"/>
                </a:solidFill>
                <a:latin typeface="Inter Bold" pitchFamily="34" charset="0"/>
                <a:ea typeface="Inter Bold" pitchFamily="34" charset="-122"/>
                <a:cs typeface="Inter Bold" pitchFamily="34" charset="-120"/>
              </a:rPr>
              <a:t>Use Information Criteria</a:t>
            </a:r>
            <a:endParaRPr lang="en-US" sz="2000" dirty="0"/>
          </a:p>
        </p:txBody>
      </p:sp>
      <p:sp>
        <p:nvSpPr>
          <p:cNvPr id="11" name="Text 9"/>
          <p:cNvSpPr/>
          <p:nvPr/>
        </p:nvSpPr>
        <p:spPr>
          <a:xfrm>
            <a:off x="7468195" y="3306366"/>
            <a:ext cx="3031093" cy="3920490"/>
          </a:xfrm>
          <a:prstGeom prst="rect">
            <a:avLst/>
          </a:prstGeom>
          <a:noFill/>
          <a:ln/>
        </p:spPr>
        <p:txBody>
          <a:bodyPr wrap="square" lIns="0" tIns="0" rIns="0" bIns="0" rtlCol="0" anchor="t"/>
          <a:lstStyle/>
          <a:p>
            <a:pPr algn="l" indent="0" marL="0">
              <a:lnSpc>
                <a:spcPts val="2550"/>
              </a:lnSpc>
              <a:buNone/>
            </a:pPr>
            <a:r>
              <a:rPr lang="en-US" sz="1600" dirty="0">
                <a:solidFill>
                  <a:srgbClr val="4C4C4D"/>
                </a:solidFill>
                <a:latin typeface="Inter" pitchFamily="34" charset="0"/>
                <a:ea typeface="Inter" pitchFamily="34" charset="-122"/>
                <a:cs typeface="Inter" pitchFamily="34" charset="-120"/>
              </a:rPr>
              <a:t>Fit multiple candidate models and compare using information criteria: - Akaike Information Criterion (AIC): -2ln(L) + 2k - Bayesian Information Criterion (BIC): -2ln(L) + k·ln(n) Where L is the likelihood, k is the number of parameters, and n is the sample size. Lower values indicate better models, with BIC penalizing complexity more heavily.</a:t>
            </a:r>
            <a:endParaRPr lang="en-US" sz="1600" dirty="0"/>
          </a:p>
        </p:txBody>
      </p:sp>
      <p:sp>
        <p:nvSpPr>
          <p:cNvPr id="12" name="Shape 10"/>
          <p:cNvSpPr/>
          <p:nvPr/>
        </p:nvSpPr>
        <p:spPr>
          <a:xfrm>
            <a:off x="10805398" y="2048827"/>
            <a:ext cx="3031212" cy="204073"/>
          </a:xfrm>
          <a:prstGeom prst="roundRect">
            <a:avLst>
              <a:gd name="adj" fmla="val 42015"/>
            </a:avLst>
          </a:prstGeom>
          <a:solidFill>
            <a:srgbClr val="F2EEEE"/>
          </a:solidFill>
          <a:ln w="7620">
            <a:solidFill>
              <a:srgbClr val="D8D4D4"/>
            </a:solidFill>
            <a:prstDash val="solid"/>
          </a:ln>
        </p:spPr>
      </p:sp>
      <p:sp>
        <p:nvSpPr>
          <p:cNvPr id="13" name="Text 11"/>
          <p:cNvSpPr/>
          <p:nvPr/>
        </p:nvSpPr>
        <p:spPr>
          <a:xfrm>
            <a:off x="10805398" y="2559010"/>
            <a:ext cx="2601278" cy="318849"/>
          </a:xfrm>
          <a:prstGeom prst="rect">
            <a:avLst/>
          </a:prstGeom>
          <a:noFill/>
          <a:ln/>
        </p:spPr>
        <p:txBody>
          <a:bodyPr wrap="none" lIns="0" tIns="0" rIns="0" bIns="0" rtlCol="0" anchor="t"/>
          <a:lstStyle/>
          <a:p>
            <a:pPr algn="l" indent="0" marL="0">
              <a:lnSpc>
                <a:spcPts val="2500"/>
              </a:lnSpc>
              <a:buNone/>
            </a:pPr>
            <a:r>
              <a:rPr lang="en-US" sz="2000" b="1" dirty="0">
                <a:solidFill>
                  <a:srgbClr val="4C4C4D"/>
                </a:solidFill>
                <a:latin typeface="Inter Bold" pitchFamily="34" charset="0"/>
                <a:ea typeface="Inter Bold" pitchFamily="34" charset="-122"/>
                <a:cs typeface="Inter Bold" pitchFamily="34" charset="-120"/>
              </a:rPr>
              <a:t>Residual Diagnostics</a:t>
            </a:r>
            <a:endParaRPr lang="en-US" sz="2000" dirty="0"/>
          </a:p>
        </p:txBody>
      </p:sp>
      <p:sp>
        <p:nvSpPr>
          <p:cNvPr id="14" name="Text 12"/>
          <p:cNvSpPr/>
          <p:nvPr/>
        </p:nvSpPr>
        <p:spPr>
          <a:xfrm>
            <a:off x="10805398" y="3000256"/>
            <a:ext cx="3031212" cy="1960245"/>
          </a:xfrm>
          <a:prstGeom prst="rect">
            <a:avLst/>
          </a:prstGeom>
          <a:noFill/>
          <a:ln/>
        </p:spPr>
        <p:txBody>
          <a:bodyPr wrap="square" lIns="0" tIns="0" rIns="0" bIns="0" rtlCol="0" anchor="t"/>
          <a:lstStyle/>
          <a:p>
            <a:pPr algn="l" indent="0" marL="0">
              <a:lnSpc>
                <a:spcPts val="2550"/>
              </a:lnSpc>
              <a:buNone/>
            </a:pPr>
            <a:r>
              <a:rPr lang="en-US" sz="1600" dirty="0">
                <a:solidFill>
                  <a:srgbClr val="4C4C4D"/>
                </a:solidFill>
                <a:latin typeface="Inter" pitchFamily="34" charset="0"/>
                <a:ea typeface="Inter" pitchFamily="34" charset="-122"/>
                <a:cs typeface="Inter" pitchFamily="34" charset="-120"/>
              </a:rPr>
              <a:t>Check if residuals from the fitted model resemble white noise using ACF plots and Ljung-Box tests. Significant autocorrelations in residuals indicate model inadequacy.</a:t>
            </a:r>
            <a:endParaRPr lang="en-US" sz="1600" dirty="0"/>
          </a:p>
        </p:txBody>
      </p:sp>
      <p:pic>
        <p:nvPicPr>
          <p:cNvPr id="15" name="Image 0" descr="preencoded.png">    </p:cNvPr>
          <p:cNvPicPr>
            <a:picLocks noChangeAspect="1"/>
          </p:cNvPicPr>
          <p:nvPr/>
        </p:nvPicPr>
        <p:blipFill>
          <a:blip r:embed="rId1"/>
          <a:stretch>
            <a:fillRect/>
          </a:stretch>
        </p:blipFill>
        <p:spPr>
          <a:xfrm>
            <a:off x="13716000" y="228600"/>
            <a:ext cx="685800" cy="685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603290" y="473988"/>
            <a:ext cx="5283756" cy="350163"/>
          </a:xfrm>
          <a:prstGeom prst="rect">
            <a:avLst/>
          </a:prstGeom>
          <a:noFill/>
          <a:ln/>
        </p:spPr>
        <p:txBody>
          <a:bodyPr wrap="none" lIns="0" tIns="0" rIns="0" bIns="0" rtlCol="0" anchor="t"/>
          <a:lstStyle/>
          <a:p>
            <a:pPr algn="l" indent="0" marL="0">
              <a:lnSpc>
                <a:spcPts val="2750"/>
              </a:lnSpc>
              <a:buNone/>
            </a:pPr>
            <a:r>
              <a:rPr lang="en-US" sz="2200" b="1" dirty="0">
                <a:solidFill>
                  <a:srgbClr val="152D47"/>
                </a:solidFill>
                <a:latin typeface="Inter Bold" pitchFamily="34" charset="0"/>
                <a:ea typeface="Inter Bold" pitchFamily="34" charset="-122"/>
                <a:cs typeface="Inter Bold" pitchFamily="34" charset="-120"/>
              </a:rPr>
              <a:t>ARMA Models: Python Implementation</a:t>
            </a:r>
            <a:endParaRPr lang="en-US" sz="2200" dirty="0"/>
          </a:p>
        </p:txBody>
      </p:sp>
      <p:sp>
        <p:nvSpPr>
          <p:cNvPr id="3" name="Text 1"/>
          <p:cNvSpPr/>
          <p:nvPr/>
        </p:nvSpPr>
        <p:spPr>
          <a:xfrm>
            <a:off x="4219694" y="1559004"/>
            <a:ext cx="1400532" cy="175022"/>
          </a:xfrm>
          <a:prstGeom prst="rect">
            <a:avLst/>
          </a:prstGeom>
          <a:noFill/>
          <a:ln/>
        </p:spPr>
        <p:txBody>
          <a:bodyPr wrap="none" lIns="0" tIns="0" rIns="0" bIns="0" rtlCol="0" anchor="t"/>
          <a:lstStyle/>
          <a:p>
            <a:pPr algn="r" indent="0" marL="0">
              <a:lnSpc>
                <a:spcPts val="1350"/>
              </a:lnSpc>
              <a:buNone/>
            </a:pPr>
            <a:r>
              <a:rPr lang="en-US" sz="1100" b="1" dirty="0">
                <a:solidFill>
                  <a:srgbClr val="4C4C4D"/>
                </a:solidFill>
                <a:latin typeface="Inter Bold" pitchFamily="34" charset="0"/>
                <a:ea typeface="Inter Bold" pitchFamily="34" charset="-122"/>
                <a:cs typeface="Inter Bold" pitchFamily="34" charset="-120"/>
              </a:rPr>
              <a:t>Data Preparation</a:t>
            </a:r>
            <a:endParaRPr lang="en-US" sz="1100" dirty="0"/>
          </a:p>
        </p:txBody>
      </p:sp>
      <p:sp>
        <p:nvSpPr>
          <p:cNvPr id="4" name="Text 2"/>
          <p:cNvSpPr/>
          <p:nvPr/>
        </p:nvSpPr>
        <p:spPr>
          <a:xfrm>
            <a:off x="603290" y="1801177"/>
            <a:ext cx="5016937" cy="179189"/>
          </a:xfrm>
          <a:prstGeom prst="rect">
            <a:avLst/>
          </a:prstGeom>
          <a:noFill/>
          <a:ln/>
        </p:spPr>
        <p:txBody>
          <a:bodyPr wrap="none" lIns="0" tIns="0" rIns="0" bIns="0" rtlCol="0" anchor="t"/>
          <a:lstStyle/>
          <a:p>
            <a:pPr algn="r" indent="0" marL="0">
              <a:lnSpc>
                <a:spcPts val="1400"/>
              </a:lnSpc>
              <a:buNone/>
            </a:pPr>
            <a:r>
              <a:rPr lang="en-US" sz="850" dirty="0">
                <a:solidFill>
                  <a:srgbClr val="4C4C4D"/>
                </a:solidFill>
                <a:latin typeface="Inter" pitchFamily="34" charset="0"/>
                <a:ea typeface="Inter" pitchFamily="34" charset="-122"/>
                <a:cs typeface="Inter" pitchFamily="34" charset="-120"/>
              </a:rPr>
              <a:t>Import libraries, load data, and ensure stationarity</a:t>
            </a:r>
            <a:endParaRPr lang="en-US" sz="850" dirty="0"/>
          </a:p>
        </p:txBody>
      </p:sp>
      <p:pic>
        <p:nvPicPr>
          <p:cNvPr id="5" name="Image 0" descr="preencoded.png">    </p:cNvPr>
          <p:cNvPicPr>
            <a:picLocks noChangeAspect="1"/>
          </p:cNvPicPr>
          <p:nvPr/>
        </p:nvPicPr>
        <p:blipFill>
          <a:blip r:embed="rId1"/>
          <a:stretch>
            <a:fillRect/>
          </a:stretch>
        </p:blipFill>
        <p:spPr>
          <a:xfrm>
            <a:off x="5788223" y="1048226"/>
            <a:ext cx="3053834" cy="3053834"/>
          </a:xfrm>
          <a:prstGeom prst="rect">
            <a:avLst/>
          </a:prstGeom>
        </p:spPr>
      </p:pic>
      <p:pic>
        <p:nvPicPr>
          <p:cNvPr id="6" name="Image 1" descr="preencoded.png">    </p:cNvPr>
          <p:cNvPicPr>
            <a:picLocks noChangeAspect="1"/>
          </p:cNvPicPr>
          <p:nvPr/>
        </p:nvPicPr>
        <p:blipFill>
          <a:blip r:embed="rId2"/>
          <a:stretch>
            <a:fillRect/>
          </a:stretch>
        </p:blipFill>
        <p:spPr>
          <a:xfrm>
            <a:off x="6487478" y="1702713"/>
            <a:ext cx="167640" cy="209550"/>
          </a:xfrm>
          <a:prstGeom prst="rect">
            <a:avLst/>
          </a:prstGeom>
        </p:spPr>
      </p:pic>
      <p:sp>
        <p:nvSpPr>
          <p:cNvPr id="7" name="Text 3"/>
          <p:cNvSpPr/>
          <p:nvPr/>
        </p:nvSpPr>
        <p:spPr>
          <a:xfrm>
            <a:off x="9010055" y="1290518"/>
            <a:ext cx="1400532" cy="175022"/>
          </a:xfrm>
          <a:prstGeom prst="rect">
            <a:avLst/>
          </a:prstGeom>
          <a:noFill/>
          <a:ln/>
        </p:spPr>
        <p:txBody>
          <a:bodyPr wrap="none" lIns="0" tIns="0" rIns="0" bIns="0" rtlCol="0" anchor="t"/>
          <a:lstStyle/>
          <a:p>
            <a:pPr algn="l" indent="0" marL="0">
              <a:lnSpc>
                <a:spcPts val="1350"/>
              </a:lnSpc>
              <a:buNone/>
            </a:pPr>
            <a:r>
              <a:rPr lang="en-US" sz="1100" b="1" dirty="0">
                <a:solidFill>
                  <a:srgbClr val="4C4C4D"/>
                </a:solidFill>
                <a:latin typeface="Inter Bold" pitchFamily="34" charset="0"/>
                <a:ea typeface="Inter Bold" pitchFamily="34" charset="-122"/>
                <a:cs typeface="Inter Bold" pitchFamily="34" charset="-120"/>
              </a:rPr>
              <a:t>Order Selection</a:t>
            </a:r>
            <a:endParaRPr lang="en-US" sz="1100" dirty="0"/>
          </a:p>
        </p:txBody>
      </p:sp>
      <p:sp>
        <p:nvSpPr>
          <p:cNvPr id="8" name="Text 4"/>
          <p:cNvSpPr/>
          <p:nvPr/>
        </p:nvSpPr>
        <p:spPr>
          <a:xfrm>
            <a:off x="9010055" y="1532692"/>
            <a:ext cx="5017056" cy="179189"/>
          </a:xfrm>
          <a:prstGeom prst="rect">
            <a:avLst/>
          </a:prstGeom>
          <a:noFill/>
          <a:ln/>
        </p:spPr>
        <p:txBody>
          <a:bodyPr wrap="none" lIns="0" tIns="0" rIns="0" bIns="0" rtlCol="0" anchor="t"/>
          <a:lstStyle/>
          <a:p>
            <a:pPr algn="l" indent="0" marL="0">
              <a:lnSpc>
                <a:spcPts val="1400"/>
              </a:lnSpc>
              <a:buNone/>
            </a:pPr>
            <a:r>
              <a:rPr lang="en-US" sz="850" dirty="0">
                <a:solidFill>
                  <a:srgbClr val="4C4C4D"/>
                </a:solidFill>
                <a:latin typeface="Inter" pitchFamily="34" charset="0"/>
                <a:ea typeface="Inter" pitchFamily="34" charset="-122"/>
                <a:cs typeface="Inter" pitchFamily="34" charset="-120"/>
              </a:rPr>
              <a:t>Determine optimal p and q using ACF, PACF, and information criteria</a:t>
            </a:r>
            <a:endParaRPr lang="en-US" sz="850" dirty="0"/>
          </a:p>
        </p:txBody>
      </p:sp>
      <p:pic>
        <p:nvPicPr>
          <p:cNvPr id="9" name="Image 2" descr="preencoded.png">    </p:cNvPr>
          <p:cNvPicPr>
            <a:picLocks noChangeAspect="1"/>
          </p:cNvPicPr>
          <p:nvPr/>
        </p:nvPicPr>
        <p:blipFill>
          <a:blip r:embed="rId3"/>
          <a:stretch>
            <a:fillRect/>
          </a:stretch>
        </p:blipFill>
        <p:spPr>
          <a:xfrm>
            <a:off x="5788223" y="1048226"/>
            <a:ext cx="3053834" cy="3053834"/>
          </a:xfrm>
          <a:prstGeom prst="rect">
            <a:avLst/>
          </a:prstGeom>
        </p:spPr>
      </p:pic>
      <p:pic>
        <p:nvPicPr>
          <p:cNvPr id="10" name="Image 3" descr="preencoded.png">    </p:cNvPr>
          <p:cNvPicPr>
            <a:picLocks noChangeAspect="1"/>
          </p:cNvPicPr>
          <p:nvPr/>
        </p:nvPicPr>
        <p:blipFill>
          <a:blip r:embed="rId4"/>
          <a:stretch>
            <a:fillRect/>
          </a:stretch>
        </p:blipFill>
        <p:spPr>
          <a:xfrm>
            <a:off x="7731443" y="1525667"/>
            <a:ext cx="167640" cy="209550"/>
          </a:xfrm>
          <a:prstGeom prst="rect">
            <a:avLst/>
          </a:prstGeom>
        </p:spPr>
      </p:pic>
      <p:sp>
        <p:nvSpPr>
          <p:cNvPr id="11" name="Text 5"/>
          <p:cNvSpPr/>
          <p:nvPr/>
        </p:nvSpPr>
        <p:spPr>
          <a:xfrm>
            <a:off x="9066133" y="2364462"/>
            <a:ext cx="1400532" cy="175022"/>
          </a:xfrm>
          <a:prstGeom prst="rect">
            <a:avLst/>
          </a:prstGeom>
          <a:noFill/>
          <a:ln/>
        </p:spPr>
        <p:txBody>
          <a:bodyPr wrap="none" lIns="0" tIns="0" rIns="0" bIns="0" rtlCol="0" anchor="t"/>
          <a:lstStyle/>
          <a:p>
            <a:pPr algn="l" indent="0" marL="0">
              <a:lnSpc>
                <a:spcPts val="1350"/>
              </a:lnSpc>
              <a:buNone/>
            </a:pPr>
            <a:r>
              <a:rPr lang="en-US" sz="1100" b="1" dirty="0">
                <a:solidFill>
                  <a:srgbClr val="4C4C4D"/>
                </a:solidFill>
                <a:latin typeface="Inter Bold" pitchFamily="34" charset="0"/>
                <a:ea typeface="Inter Bold" pitchFamily="34" charset="-122"/>
                <a:cs typeface="Inter Bold" pitchFamily="34" charset="-120"/>
              </a:rPr>
              <a:t>Model Fitting</a:t>
            </a:r>
            <a:endParaRPr lang="en-US" sz="1100" dirty="0"/>
          </a:p>
        </p:txBody>
      </p:sp>
      <p:sp>
        <p:nvSpPr>
          <p:cNvPr id="12" name="Text 6"/>
          <p:cNvSpPr/>
          <p:nvPr/>
        </p:nvSpPr>
        <p:spPr>
          <a:xfrm>
            <a:off x="9066133" y="2606635"/>
            <a:ext cx="4960977" cy="179189"/>
          </a:xfrm>
          <a:prstGeom prst="rect">
            <a:avLst/>
          </a:prstGeom>
          <a:noFill/>
          <a:ln/>
        </p:spPr>
        <p:txBody>
          <a:bodyPr wrap="none" lIns="0" tIns="0" rIns="0" bIns="0" rtlCol="0" anchor="t"/>
          <a:lstStyle/>
          <a:p>
            <a:pPr algn="l" indent="0" marL="0">
              <a:lnSpc>
                <a:spcPts val="1400"/>
              </a:lnSpc>
              <a:buNone/>
            </a:pPr>
            <a:r>
              <a:rPr lang="en-US" sz="850" dirty="0">
                <a:solidFill>
                  <a:srgbClr val="4C4C4D"/>
                </a:solidFill>
                <a:latin typeface="Inter" pitchFamily="34" charset="0"/>
                <a:ea typeface="Inter" pitchFamily="34" charset="-122"/>
                <a:cs typeface="Inter" pitchFamily="34" charset="-120"/>
              </a:rPr>
              <a:t>Estimate parameters using maximum likelihood</a:t>
            </a:r>
            <a:endParaRPr lang="en-US" sz="850" dirty="0"/>
          </a:p>
        </p:txBody>
      </p:sp>
      <p:pic>
        <p:nvPicPr>
          <p:cNvPr id="13" name="Image 4" descr="preencoded.png">    </p:cNvPr>
          <p:cNvPicPr>
            <a:picLocks noChangeAspect="1"/>
          </p:cNvPicPr>
          <p:nvPr/>
        </p:nvPicPr>
        <p:blipFill>
          <a:blip r:embed="rId5"/>
          <a:stretch>
            <a:fillRect/>
          </a:stretch>
        </p:blipFill>
        <p:spPr>
          <a:xfrm>
            <a:off x="5788223" y="1048226"/>
            <a:ext cx="3053834" cy="3053834"/>
          </a:xfrm>
          <a:prstGeom prst="rect">
            <a:avLst/>
          </a:prstGeom>
        </p:spPr>
      </p:pic>
      <p:pic>
        <p:nvPicPr>
          <p:cNvPr id="14" name="Image 5" descr="preencoded.png">    </p:cNvPr>
          <p:cNvPicPr>
            <a:picLocks noChangeAspect="1"/>
          </p:cNvPicPr>
          <p:nvPr/>
        </p:nvPicPr>
        <p:blipFill>
          <a:blip r:embed="rId6"/>
          <a:stretch>
            <a:fillRect/>
          </a:stretch>
        </p:blipFill>
        <p:spPr>
          <a:xfrm>
            <a:off x="8284131" y="2654022"/>
            <a:ext cx="167640" cy="209550"/>
          </a:xfrm>
          <a:prstGeom prst="rect">
            <a:avLst/>
          </a:prstGeom>
        </p:spPr>
      </p:pic>
      <p:sp>
        <p:nvSpPr>
          <p:cNvPr id="15" name="Text 7"/>
          <p:cNvSpPr/>
          <p:nvPr/>
        </p:nvSpPr>
        <p:spPr>
          <a:xfrm>
            <a:off x="9010055" y="3438406"/>
            <a:ext cx="1400532" cy="175022"/>
          </a:xfrm>
          <a:prstGeom prst="rect">
            <a:avLst/>
          </a:prstGeom>
          <a:noFill/>
          <a:ln/>
        </p:spPr>
        <p:txBody>
          <a:bodyPr wrap="none" lIns="0" tIns="0" rIns="0" bIns="0" rtlCol="0" anchor="t"/>
          <a:lstStyle/>
          <a:p>
            <a:pPr algn="l" indent="0" marL="0">
              <a:lnSpc>
                <a:spcPts val="1350"/>
              </a:lnSpc>
              <a:buNone/>
            </a:pPr>
            <a:r>
              <a:rPr lang="en-US" sz="1100" b="1" dirty="0">
                <a:solidFill>
                  <a:srgbClr val="4C4C4D"/>
                </a:solidFill>
                <a:latin typeface="Inter Bold" pitchFamily="34" charset="0"/>
                <a:ea typeface="Inter Bold" pitchFamily="34" charset="-122"/>
                <a:cs typeface="Inter Bold" pitchFamily="34" charset="-120"/>
              </a:rPr>
              <a:t>Diagnostics</a:t>
            </a:r>
            <a:endParaRPr lang="en-US" sz="1100" dirty="0"/>
          </a:p>
        </p:txBody>
      </p:sp>
      <p:sp>
        <p:nvSpPr>
          <p:cNvPr id="16" name="Text 8"/>
          <p:cNvSpPr/>
          <p:nvPr/>
        </p:nvSpPr>
        <p:spPr>
          <a:xfrm>
            <a:off x="9010055" y="3680579"/>
            <a:ext cx="5017056" cy="179189"/>
          </a:xfrm>
          <a:prstGeom prst="rect">
            <a:avLst/>
          </a:prstGeom>
          <a:noFill/>
          <a:ln/>
        </p:spPr>
        <p:txBody>
          <a:bodyPr wrap="none" lIns="0" tIns="0" rIns="0" bIns="0" rtlCol="0" anchor="t"/>
          <a:lstStyle/>
          <a:p>
            <a:pPr algn="l" indent="0" marL="0">
              <a:lnSpc>
                <a:spcPts val="1400"/>
              </a:lnSpc>
              <a:buNone/>
            </a:pPr>
            <a:r>
              <a:rPr lang="en-US" sz="850" dirty="0">
                <a:solidFill>
                  <a:srgbClr val="4C4C4D"/>
                </a:solidFill>
                <a:latin typeface="Inter" pitchFamily="34" charset="0"/>
                <a:ea typeface="Inter" pitchFamily="34" charset="-122"/>
                <a:cs typeface="Inter" pitchFamily="34" charset="-120"/>
              </a:rPr>
              <a:t>Validate model assumptions through residual analysis</a:t>
            </a:r>
            <a:endParaRPr lang="en-US" sz="850" dirty="0"/>
          </a:p>
        </p:txBody>
      </p:sp>
      <p:pic>
        <p:nvPicPr>
          <p:cNvPr id="17" name="Image 6" descr="preencoded.png">    </p:cNvPr>
          <p:cNvPicPr>
            <a:picLocks noChangeAspect="1"/>
          </p:cNvPicPr>
          <p:nvPr/>
        </p:nvPicPr>
        <p:blipFill>
          <a:blip r:embed="rId7"/>
          <a:stretch>
            <a:fillRect/>
          </a:stretch>
        </p:blipFill>
        <p:spPr>
          <a:xfrm>
            <a:off x="5788223" y="1048226"/>
            <a:ext cx="3053834" cy="3053834"/>
          </a:xfrm>
          <a:prstGeom prst="rect">
            <a:avLst/>
          </a:prstGeom>
        </p:spPr>
      </p:pic>
      <p:pic>
        <p:nvPicPr>
          <p:cNvPr id="18" name="Image 7" descr="preencoded.png">    </p:cNvPr>
          <p:cNvPicPr>
            <a:picLocks noChangeAspect="1"/>
          </p:cNvPicPr>
          <p:nvPr/>
        </p:nvPicPr>
        <p:blipFill>
          <a:blip r:embed="rId8"/>
          <a:stretch>
            <a:fillRect/>
          </a:stretch>
        </p:blipFill>
        <p:spPr>
          <a:xfrm>
            <a:off x="7381875" y="3528536"/>
            <a:ext cx="167640" cy="209550"/>
          </a:xfrm>
          <a:prstGeom prst="rect">
            <a:avLst/>
          </a:prstGeom>
        </p:spPr>
      </p:pic>
      <p:sp>
        <p:nvSpPr>
          <p:cNvPr id="19" name="Text 9"/>
          <p:cNvSpPr/>
          <p:nvPr/>
        </p:nvSpPr>
        <p:spPr>
          <a:xfrm>
            <a:off x="4219694" y="3169920"/>
            <a:ext cx="1400532" cy="175022"/>
          </a:xfrm>
          <a:prstGeom prst="rect">
            <a:avLst/>
          </a:prstGeom>
          <a:noFill/>
          <a:ln/>
        </p:spPr>
        <p:txBody>
          <a:bodyPr wrap="none" lIns="0" tIns="0" rIns="0" bIns="0" rtlCol="0" anchor="t"/>
          <a:lstStyle/>
          <a:p>
            <a:pPr algn="r" indent="0" marL="0">
              <a:lnSpc>
                <a:spcPts val="1350"/>
              </a:lnSpc>
              <a:buNone/>
            </a:pPr>
            <a:r>
              <a:rPr lang="en-US" sz="1100" b="1" dirty="0">
                <a:solidFill>
                  <a:srgbClr val="4C4C4D"/>
                </a:solidFill>
                <a:latin typeface="Inter Bold" pitchFamily="34" charset="0"/>
                <a:ea typeface="Inter Bold" pitchFamily="34" charset="-122"/>
                <a:cs typeface="Inter Bold" pitchFamily="34" charset="-120"/>
              </a:rPr>
              <a:t>Forecasting</a:t>
            </a:r>
            <a:endParaRPr lang="en-US" sz="1100" dirty="0"/>
          </a:p>
        </p:txBody>
      </p:sp>
      <p:sp>
        <p:nvSpPr>
          <p:cNvPr id="20" name="Text 10"/>
          <p:cNvSpPr/>
          <p:nvPr/>
        </p:nvSpPr>
        <p:spPr>
          <a:xfrm>
            <a:off x="603290" y="3412093"/>
            <a:ext cx="5016937" cy="179189"/>
          </a:xfrm>
          <a:prstGeom prst="rect">
            <a:avLst/>
          </a:prstGeom>
          <a:noFill/>
          <a:ln/>
        </p:spPr>
        <p:txBody>
          <a:bodyPr wrap="none" lIns="0" tIns="0" rIns="0" bIns="0" rtlCol="0" anchor="t"/>
          <a:lstStyle/>
          <a:p>
            <a:pPr algn="r" indent="0" marL="0">
              <a:lnSpc>
                <a:spcPts val="1400"/>
              </a:lnSpc>
              <a:buNone/>
            </a:pPr>
            <a:r>
              <a:rPr lang="en-US" sz="850" dirty="0">
                <a:solidFill>
                  <a:srgbClr val="4C4C4D"/>
                </a:solidFill>
                <a:latin typeface="Inter" pitchFamily="34" charset="0"/>
                <a:ea typeface="Inter" pitchFamily="34" charset="-122"/>
                <a:cs typeface="Inter" pitchFamily="34" charset="-120"/>
              </a:rPr>
              <a:t>Generate predictions with confidence intervals</a:t>
            </a:r>
            <a:endParaRPr lang="en-US" sz="850" dirty="0"/>
          </a:p>
        </p:txBody>
      </p:sp>
      <p:pic>
        <p:nvPicPr>
          <p:cNvPr id="21" name="Image 8" descr="preencoded.png">    </p:cNvPr>
          <p:cNvPicPr>
            <a:picLocks noChangeAspect="1"/>
          </p:cNvPicPr>
          <p:nvPr/>
        </p:nvPicPr>
        <p:blipFill>
          <a:blip r:embed="rId9"/>
          <a:stretch>
            <a:fillRect/>
          </a:stretch>
        </p:blipFill>
        <p:spPr>
          <a:xfrm>
            <a:off x="5788223" y="1048226"/>
            <a:ext cx="3053834" cy="3053834"/>
          </a:xfrm>
          <a:prstGeom prst="rect">
            <a:avLst/>
          </a:prstGeom>
        </p:spPr>
      </p:pic>
      <p:pic>
        <p:nvPicPr>
          <p:cNvPr id="22" name="Image 9" descr="preencoded.png">    </p:cNvPr>
          <p:cNvPicPr>
            <a:picLocks noChangeAspect="1"/>
          </p:cNvPicPr>
          <p:nvPr/>
        </p:nvPicPr>
        <p:blipFill>
          <a:blip r:embed="rId10"/>
          <a:stretch>
            <a:fillRect/>
          </a:stretch>
        </p:blipFill>
        <p:spPr>
          <a:xfrm>
            <a:off x="6271379" y="2940487"/>
            <a:ext cx="167640" cy="209550"/>
          </a:xfrm>
          <a:prstGeom prst="rect">
            <a:avLst/>
          </a:prstGeom>
        </p:spPr>
      </p:pic>
      <p:sp>
        <p:nvSpPr>
          <p:cNvPr id="23" name="Shape 11"/>
          <p:cNvSpPr/>
          <p:nvPr/>
        </p:nvSpPr>
        <p:spPr>
          <a:xfrm>
            <a:off x="603290" y="4228028"/>
            <a:ext cx="13423821" cy="3930848"/>
          </a:xfrm>
          <a:prstGeom prst="roundRect">
            <a:avLst>
              <a:gd name="adj" fmla="val 1197"/>
            </a:avLst>
          </a:prstGeom>
          <a:solidFill>
            <a:srgbClr val="CCD7FF"/>
          </a:solidFill>
          <a:ln/>
        </p:spPr>
      </p:sp>
      <p:sp>
        <p:nvSpPr>
          <p:cNvPr id="24" name="Shape 12"/>
          <p:cNvSpPr/>
          <p:nvPr/>
        </p:nvSpPr>
        <p:spPr>
          <a:xfrm>
            <a:off x="597694" y="4228028"/>
            <a:ext cx="13435012" cy="3930848"/>
          </a:xfrm>
          <a:prstGeom prst="roundRect">
            <a:avLst>
              <a:gd name="adj" fmla="val 428"/>
            </a:avLst>
          </a:prstGeom>
          <a:solidFill>
            <a:srgbClr val="CCD7FF"/>
          </a:solidFill>
          <a:ln/>
        </p:spPr>
      </p:sp>
      <p:sp>
        <p:nvSpPr>
          <p:cNvPr id="25" name="Text 13"/>
          <p:cNvSpPr/>
          <p:nvPr/>
        </p:nvSpPr>
        <p:spPr>
          <a:xfrm>
            <a:off x="709732" y="4311968"/>
            <a:ext cx="13210937" cy="3762970"/>
          </a:xfrm>
          <a:prstGeom prst="rect">
            <a:avLst/>
          </a:prstGeom>
          <a:noFill/>
          <a:ln/>
        </p:spPr>
        <p:txBody>
          <a:bodyPr wrap="square" lIns="0" tIns="0" rIns="0" bIns="0" rtlCol="0" anchor="t"/>
          <a:lstStyle/>
          <a:p>
            <a:pPr algn="l" indent="0" marL="0">
              <a:lnSpc>
                <a:spcPts val="1400"/>
              </a:lnSpc>
              <a:buNone/>
            </a:pPr>
            <a:r>
              <a:rPr lang="en-US" sz="850" dirty="0">
                <a:solidFill>
                  <a:srgbClr val="4C4C4D"/>
                </a:solidFill>
                <a:highlight>
                  <a:srgbClr val="CCD7FF"/>
                </a:highlight>
                <a:latin typeface="Consolas" pitchFamily="34" charset="0"/>
                <a:ea typeface="Consolas" pitchFamily="34" charset="-122"/>
                <a:cs typeface="Consolas" pitchFamily="34" charset="-120"/>
              </a:rPr>
              <a:t># Grid search for optimal ARMA order
import itertools
p_range = range(0, 3)
q_range = range(0, 3)
best_aic = float("inf")
best_order = None
for p, q in itertools.product(p_range, q_range):
    if p == 0 and q == 0:  # Skip ARMA(0,0)
        continue
    try:
        model = ARIMA(ts, order=(p, 0, q))
        results = model.fit()
        if results.aic &lt; best_aic:
            best_aic = results.aic
            best_order = (p, 0, q)
    except:
        continue
print(f"Best ARMA order: ARMA{best_order[0], best_order[2]} with AIC: {best_aic}")
</a:t>
            </a:r>
            <a:endParaRPr lang="en-US" sz="850" dirty="0"/>
          </a:p>
        </p:txBody>
      </p:sp>
      <p:pic>
        <p:nvPicPr>
          <p:cNvPr id="26" name="Image 10" descr="preencoded.png">    </p:cNvPr>
          <p:cNvPicPr>
            <a:picLocks noChangeAspect="1"/>
          </p:cNvPicPr>
          <p:nvPr/>
        </p:nvPicPr>
        <p:blipFill>
          <a:blip r:embed="rId11"/>
          <a:stretch>
            <a:fillRect/>
          </a:stretch>
        </p:blipFill>
        <p:spPr>
          <a:xfrm>
            <a:off x="13716000" y="228600"/>
            <a:ext cx="685800" cy="685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793790" y="1076920"/>
            <a:ext cx="12290584" cy="708779"/>
          </a:xfrm>
          <a:prstGeom prst="rect">
            <a:avLst/>
          </a:prstGeom>
          <a:noFill/>
          <a:ln/>
        </p:spPr>
        <p:txBody>
          <a:bodyPr wrap="none" lIns="0" tIns="0" rIns="0" bIns="0" rtlCol="0" anchor="t"/>
          <a:lstStyle/>
          <a:p>
            <a:pPr algn="l" indent="0" marL="0">
              <a:lnSpc>
                <a:spcPts val="5550"/>
              </a:lnSpc>
              <a:buNone/>
            </a:pPr>
            <a:r>
              <a:rPr lang="en-US" sz="4450" b="1" dirty="0">
                <a:solidFill>
                  <a:srgbClr val="152D47"/>
                </a:solidFill>
                <a:latin typeface="Inter Bold" pitchFamily="34" charset="0"/>
                <a:ea typeface="Inter Bold" pitchFamily="34" charset="-122"/>
                <a:cs typeface="Inter Bold" pitchFamily="34" charset="-120"/>
              </a:rPr>
              <a:t>Stationary Conditions: Theoretical Overview</a:t>
            </a:r>
            <a:endParaRPr lang="en-US" sz="4450" dirty="0"/>
          </a:p>
        </p:txBody>
      </p:sp>
      <p:pic>
        <p:nvPicPr>
          <p:cNvPr id="3" name="Image 0" descr="preencoded.png">    </p:cNvPr>
          <p:cNvPicPr>
            <a:picLocks noChangeAspect="1"/>
          </p:cNvPicPr>
          <p:nvPr/>
        </p:nvPicPr>
        <p:blipFill>
          <a:blip r:embed="rId1"/>
          <a:stretch>
            <a:fillRect/>
          </a:stretch>
        </p:blipFill>
        <p:spPr>
          <a:xfrm>
            <a:off x="793790" y="2239328"/>
            <a:ext cx="566976" cy="566976"/>
          </a:xfrm>
          <a:prstGeom prst="rect">
            <a:avLst/>
          </a:prstGeom>
        </p:spPr>
      </p:pic>
      <p:sp>
        <p:nvSpPr>
          <p:cNvPr id="4" name="Text 1"/>
          <p:cNvSpPr/>
          <p:nvPr/>
        </p:nvSpPr>
        <p:spPr>
          <a:xfrm>
            <a:off x="793790" y="3033117"/>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Strict Stationarity</a:t>
            </a:r>
            <a:endParaRPr lang="en-US" sz="2200" dirty="0"/>
          </a:p>
        </p:txBody>
      </p:sp>
      <p:sp>
        <p:nvSpPr>
          <p:cNvPr id="5" name="Text 2"/>
          <p:cNvSpPr/>
          <p:nvPr/>
        </p:nvSpPr>
        <p:spPr>
          <a:xfrm>
            <a:off x="793790" y="3523536"/>
            <a:ext cx="3048000" cy="362902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A time series is strictly stationary if its joint probability distribution remains unchanged when shifted in time. For any set of time points t1, t2, ..., tn and any lag h, the joint distribution of Yt1, Yt2, ..., Ytn is identical to that of Yt1+h, Yt2+h, ..., Ytn+h.</a:t>
            </a:r>
            <a:endParaRPr lang="en-US" sz="1750" dirty="0"/>
          </a:p>
        </p:txBody>
      </p:sp>
      <p:pic>
        <p:nvPicPr>
          <p:cNvPr id="6" name="Image 1" descr="preencoded.png">    </p:cNvPr>
          <p:cNvPicPr>
            <a:picLocks noChangeAspect="1"/>
          </p:cNvPicPr>
          <p:nvPr/>
        </p:nvPicPr>
        <p:blipFill>
          <a:blip r:embed="rId2"/>
          <a:stretch>
            <a:fillRect/>
          </a:stretch>
        </p:blipFill>
        <p:spPr>
          <a:xfrm>
            <a:off x="4125278" y="2239328"/>
            <a:ext cx="566976" cy="566976"/>
          </a:xfrm>
          <a:prstGeom prst="rect">
            <a:avLst/>
          </a:prstGeom>
        </p:spPr>
      </p:pic>
      <p:sp>
        <p:nvSpPr>
          <p:cNvPr id="7" name="Text 3"/>
          <p:cNvSpPr/>
          <p:nvPr/>
        </p:nvSpPr>
        <p:spPr>
          <a:xfrm>
            <a:off x="4125278" y="3033117"/>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Weak Stationarity</a:t>
            </a:r>
            <a:endParaRPr lang="en-US" sz="2200" dirty="0"/>
          </a:p>
        </p:txBody>
      </p:sp>
      <p:sp>
        <p:nvSpPr>
          <p:cNvPr id="8" name="Text 4"/>
          <p:cNvSpPr/>
          <p:nvPr/>
        </p:nvSpPr>
        <p:spPr>
          <a:xfrm>
            <a:off x="4125278" y="3523536"/>
            <a:ext cx="3048119" cy="362902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A time series is weakly (or second-order) stationary if: 1. The mean is constant over time: E[Yt] = μ for all t 2. The variance is constant over time: Var(Yt) = σ2 for all t 3. The autocovariance depends only on the time lag: Cov(Yt, Yt+h) = γ(h) for all t and h</a:t>
            </a:r>
            <a:endParaRPr lang="en-US" sz="1750" dirty="0"/>
          </a:p>
        </p:txBody>
      </p:sp>
      <p:pic>
        <p:nvPicPr>
          <p:cNvPr id="9" name="Image 2" descr="preencoded.png">    </p:cNvPr>
          <p:cNvPicPr>
            <a:picLocks noChangeAspect="1"/>
          </p:cNvPicPr>
          <p:nvPr/>
        </p:nvPicPr>
        <p:blipFill>
          <a:blip r:embed="rId3"/>
          <a:stretch>
            <a:fillRect/>
          </a:stretch>
        </p:blipFill>
        <p:spPr>
          <a:xfrm>
            <a:off x="7456884" y="2239328"/>
            <a:ext cx="566976" cy="566976"/>
          </a:xfrm>
          <a:prstGeom prst="rect">
            <a:avLst/>
          </a:prstGeom>
        </p:spPr>
      </p:pic>
      <p:sp>
        <p:nvSpPr>
          <p:cNvPr id="10" name="Text 5"/>
          <p:cNvSpPr/>
          <p:nvPr/>
        </p:nvSpPr>
        <p:spPr>
          <a:xfrm>
            <a:off x="7456884" y="3033117"/>
            <a:ext cx="3048119" cy="708660"/>
          </a:xfrm>
          <a:prstGeom prst="rect">
            <a:avLst/>
          </a:prstGeom>
          <a:noFill/>
          <a:ln/>
        </p:spPr>
        <p:txBody>
          <a:bodyPr wrap="square" lIns="0" tIns="0" rIns="0" bIns="0" rtlCol="0" anchor="t"/>
          <a:lstStyle/>
          <a:p>
            <a:pPr algn="l"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Characteristic Equation</a:t>
            </a:r>
            <a:endParaRPr lang="en-US" sz="2200" dirty="0"/>
          </a:p>
        </p:txBody>
      </p:sp>
      <p:sp>
        <p:nvSpPr>
          <p:cNvPr id="11" name="Text 6"/>
          <p:cNvSpPr/>
          <p:nvPr/>
        </p:nvSpPr>
        <p:spPr>
          <a:xfrm>
            <a:off x="7456884" y="3877866"/>
            <a:ext cx="3048119" cy="2903220"/>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For an ARMA(p,q) model, stationarity requires that all roots of the AR characteristic polynomial φ(z) = 1 - φ1z - φ2z2 - ... - φpzp = 0 lie outside the unit circle (i.e., have modulus greater than 1).</a:t>
            </a:r>
            <a:endParaRPr lang="en-US" sz="1750" dirty="0"/>
          </a:p>
        </p:txBody>
      </p:sp>
      <p:pic>
        <p:nvPicPr>
          <p:cNvPr id="12" name="Image 3" descr="preencoded.png">    </p:cNvPr>
          <p:cNvPicPr>
            <a:picLocks noChangeAspect="1"/>
          </p:cNvPicPr>
          <p:nvPr/>
        </p:nvPicPr>
        <p:blipFill>
          <a:blip r:embed="rId4"/>
          <a:stretch>
            <a:fillRect/>
          </a:stretch>
        </p:blipFill>
        <p:spPr>
          <a:xfrm>
            <a:off x="10788491" y="2239328"/>
            <a:ext cx="566976" cy="566976"/>
          </a:xfrm>
          <a:prstGeom prst="rect">
            <a:avLst/>
          </a:prstGeom>
        </p:spPr>
      </p:pic>
      <p:sp>
        <p:nvSpPr>
          <p:cNvPr id="13" name="Text 7"/>
          <p:cNvSpPr/>
          <p:nvPr/>
        </p:nvSpPr>
        <p:spPr>
          <a:xfrm>
            <a:off x="10788491" y="3033117"/>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Unit Circle Test</a:t>
            </a:r>
            <a:endParaRPr lang="en-US" sz="2200" dirty="0"/>
          </a:p>
        </p:txBody>
      </p:sp>
      <p:sp>
        <p:nvSpPr>
          <p:cNvPr id="14" name="Text 8"/>
          <p:cNvSpPr/>
          <p:nvPr/>
        </p:nvSpPr>
        <p:spPr>
          <a:xfrm>
            <a:off x="10788491" y="3523536"/>
            <a:ext cx="3048119" cy="362902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The stationarity condition can be visualized by plotting the roots of the characteristic polynomial in the complex plane. If all roots lie outside the unit circle, the process is stationary. This provides a geometric interpretation of the stationarity conditions.</a:t>
            </a:r>
            <a:endParaRPr lang="en-US" sz="1750" dirty="0"/>
          </a:p>
        </p:txBody>
      </p:sp>
      <p:pic>
        <p:nvPicPr>
          <p:cNvPr id="15" name="Image 4" descr="preencoded.png">    </p:cNvPr>
          <p:cNvPicPr>
            <a:picLocks noChangeAspect="1"/>
          </p:cNvPicPr>
          <p:nvPr/>
        </p:nvPicPr>
        <p:blipFill>
          <a:blip r:embed="rId5"/>
          <a:stretch>
            <a:fillRect/>
          </a:stretch>
        </p:blipFill>
        <p:spPr>
          <a:xfrm>
            <a:off x="13716000" y="228600"/>
            <a:ext cx="685800" cy="685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793790" y="849868"/>
            <a:ext cx="9745980" cy="531614"/>
          </a:xfrm>
          <a:prstGeom prst="rect">
            <a:avLst/>
          </a:prstGeom>
          <a:noFill/>
          <a:ln/>
        </p:spPr>
        <p:txBody>
          <a:bodyPr wrap="none" lIns="0" tIns="0" rIns="0" bIns="0" rtlCol="0" anchor="t"/>
          <a:lstStyle/>
          <a:p>
            <a:pPr algn="l" indent="0" marL="0">
              <a:lnSpc>
                <a:spcPts val="4150"/>
              </a:lnSpc>
              <a:buNone/>
            </a:pPr>
            <a:r>
              <a:rPr lang="en-US" sz="3300" b="1" dirty="0">
                <a:solidFill>
                  <a:srgbClr val="152D47"/>
                </a:solidFill>
                <a:latin typeface="Inter Bold" pitchFamily="34" charset="0"/>
                <a:ea typeface="Inter Bold" pitchFamily="34" charset="-122"/>
                <a:cs typeface="Inter Bold" pitchFamily="34" charset="-120"/>
              </a:rPr>
              <a:t>Specific Stationarity Conditions by Model Type</a:t>
            </a:r>
            <a:endParaRPr lang="en-US" sz="3300" dirty="0"/>
          </a:p>
        </p:txBody>
      </p:sp>
      <p:sp>
        <p:nvSpPr>
          <p:cNvPr id="3" name="Shape 1"/>
          <p:cNvSpPr/>
          <p:nvPr/>
        </p:nvSpPr>
        <p:spPr>
          <a:xfrm>
            <a:off x="793790" y="1721644"/>
            <a:ext cx="13042821" cy="4650105"/>
          </a:xfrm>
          <a:prstGeom prst="roundRect">
            <a:avLst>
              <a:gd name="adj" fmla="val 1537"/>
            </a:avLst>
          </a:prstGeom>
          <a:noFill/>
          <a:ln w="7620">
            <a:solidFill>
              <a:srgbClr val="000000">
                <a:alpha val="8000"/>
              </a:srgbClr>
            </a:solidFill>
            <a:prstDash val="solid"/>
          </a:ln>
        </p:spPr>
      </p:sp>
      <p:sp>
        <p:nvSpPr>
          <p:cNvPr id="4" name="Shape 2"/>
          <p:cNvSpPr/>
          <p:nvPr/>
        </p:nvSpPr>
        <p:spPr>
          <a:xfrm>
            <a:off x="801410" y="1729264"/>
            <a:ext cx="13026271" cy="491490"/>
          </a:xfrm>
          <a:prstGeom prst="rect">
            <a:avLst/>
          </a:prstGeom>
          <a:solidFill>
            <a:srgbClr val="FFFFFF">
              <a:alpha val="4000"/>
            </a:srgbClr>
          </a:solidFill>
          <a:ln/>
        </p:spPr>
      </p:sp>
      <p:sp>
        <p:nvSpPr>
          <p:cNvPr id="5" name="Text 3"/>
          <p:cNvSpPr/>
          <p:nvPr/>
        </p:nvSpPr>
        <p:spPr>
          <a:xfrm>
            <a:off x="972860" y="1838920"/>
            <a:ext cx="3997762" cy="272177"/>
          </a:xfrm>
          <a:prstGeom prst="rect">
            <a:avLst/>
          </a:prstGeom>
          <a:noFill/>
          <a:ln/>
        </p:spPr>
        <p:txBody>
          <a:bodyPr wrap="none" lIns="0" tIns="0" rIns="0" bIns="0" rtlCol="0" anchor="t"/>
          <a:lstStyle/>
          <a:p>
            <a:pPr algn="l" indent="0" marL="0">
              <a:lnSpc>
                <a:spcPts val="2100"/>
              </a:lnSpc>
              <a:buNone/>
            </a:pPr>
            <a:r>
              <a:rPr lang="en-US" sz="1300" b="1" dirty="0">
                <a:solidFill>
                  <a:srgbClr val="4C4C4D"/>
                </a:solidFill>
                <a:latin typeface="Inter" pitchFamily="34" charset="0"/>
                <a:ea typeface="Inter" pitchFamily="34" charset="-122"/>
                <a:cs typeface="Inter" pitchFamily="34" charset="-120"/>
              </a:rPr>
              <a:t>Model</a:t>
            </a:r>
            <a:endParaRPr lang="en-US" sz="1300" dirty="0"/>
          </a:p>
        </p:txBody>
      </p:sp>
      <p:sp>
        <p:nvSpPr>
          <p:cNvPr id="6" name="Text 4"/>
          <p:cNvSpPr/>
          <p:nvPr/>
        </p:nvSpPr>
        <p:spPr>
          <a:xfrm>
            <a:off x="5318284" y="1838920"/>
            <a:ext cx="3993952" cy="272177"/>
          </a:xfrm>
          <a:prstGeom prst="rect">
            <a:avLst/>
          </a:prstGeom>
          <a:noFill/>
          <a:ln/>
        </p:spPr>
        <p:txBody>
          <a:bodyPr wrap="none" lIns="0" tIns="0" rIns="0" bIns="0" rtlCol="0" anchor="t"/>
          <a:lstStyle/>
          <a:p>
            <a:pPr algn="l" indent="0" marL="0">
              <a:lnSpc>
                <a:spcPts val="2100"/>
              </a:lnSpc>
              <a:buNone/>
            </a:pPr>
            <a:r>
              <a:rPr lang="en-US" sz="1300" b="1" dirty="0">
                <a:solidFill>
                  <a:srgbClr val="4C4C4D"/>
                </a:solidFill>
                <a:latin typeface="Inter" pitchFamily="34" charset="0"/>
                <a:ea typeface="Inter" pitchFamily="34" charset="-122"/>
                <a:cs typeface="Inter" pitchFamily="34" charset="-120"/>
              </a:rPr>
              <a:t>Stationarity Condition</a:t>
            </a:r>
            <a:endParaRPr lang="en-US" sz="1300" dirty="0"/>
          </a:p>
        </p:txBody>
      </p:sp>
      <p:sp>
        <p:nvSpPr>
          <p:cNvPr id="7" name="Text 5"/>
          <p:cNvSpPr/>
          <p:nvPr/>
        </p:nvSpPr>
        <p:spPr>
          <a:xfrm>
            <a:off x="9659898" y="1838920"/>
            <a:ext cx="3997762" cy="272177"/>
          </a:xfrm>
          <a:prstGeom prst="rect">
            <a:avLst/>
          </a:prstGeom>
          <a:noFill/>
          <a:ln/>
        </p:spPr>
        <p:txBody>
          <a:bodyPr wrap="none" lIns="0" tIns="0" rIns="0" bIns="0" rtlCol="0" anchor="t"/>
          <a:lstStyle/>
          <a:p>
            <a:pPr algn="l" indent="0" marL="0">
              <a:lnSpc>
                <a:spcPts val="2100"/>
              </a:lnSpc>
              <a:buNone/>
            </a:pPr>
            <a:r>
              <a:rPr lang="en-US" sz="1300" b="1" dirty="0">
                <a:solidFill>
                  <a:srgbClr val="4C4C4D"/>
                </a:solidFill>
                <a:latin typeface="Inter" pitchFamily="34" charset="0"/>
                <a:ea typeface="Inter" pitchFamily="34" charset="-122"/>
                <a:cs typeface="Inter" pitchFamily="34" charset="-120"/>
              </a:rPr>
              <a:t>Interpretation</a:t>
            </a:r>
            <a:endParaRPr lang="en-US" sz="1300" dirty="0"/>
          </a:p>
        </p:txBody>
      </p:sp>
      <p:sp>
        <p:nvSpPr>
          <p:cNvPr id="8" name="Shape 6"/>
          <p:cNvSpPr/>
          <p:nvPr/>
        </p:nvSpPr>
        <p:spPr>
          <a:xfrm>
            <a:off x="801410" y="2220754"/>
            <a:ext cx="13026271" cy="1035844"/>
          </a:xfrm>
          <a:prstGeom prst="rect">
            <a:avLst/>
          </a:prstGeom>
          <a:solidFill>
            <a:srgbClr val="000000">
              <a:alpha val="4000"/>
            </a:srgbClr>
          </a:solidFill>
          <a:ln/>
        </p:spPr>
      </p:sp>
      <p:sp>
        <p:nvSpPr>
          <p:cNvPr id="9" name="Text 7"/>
          <p:cNvSpPr/>
          <p:nvPr/>
        </p:nvSpPr>
        <p:spPr>
          <a:xfrm>
            <a:off x="972860" y="2330410"/>
            <a:ext cx="3997762" cy="272177"/>
          </a:xfrm>
          <a:prstGeom prst="rect">
            <a:avLst/>
          </a:prstGeom>
          <a:noFill/>
          <a:ln/>
        </p:spPr>
        <p:txBody>
          <a:bodyPr wrap="non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AR(1)</a:t>
            </a:r>
            <a:endParaRPr lang="en-US" sz="1300" dirty="0"/>
          </a:p>
        </p:txBody>
      </p:sp>
      <p:sp>
        <p:nvSpPr>
          <p:cNvPr id="10" name="Text 8"/>
          <p:cNvSpPr/>
          <p:nvPr/>
        </p:nvSpPr>
        <p:spPr>
          <a:xfrm>
            <a:off x="5318284" y="2330410"/>
            <a:ext cx="3993952" cy="272177"/>
          </a:xfrm>
          <a:prstGeom prst="rect">
            <a:avLst/>
          </a:prstGeom>
          <a:noFill/>
          <a:ln/>
        </p:spPr>
        <p:txBody>
          <a:bodyPr wrap="non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|φ1| &lt; 1</a:t>
            </a:r>
            <a:endParaRPr lang="en-US" sz="1300" dirty="0"/>
          </a:p>
        </p:txBody>
      </p:sp>
      <p:sp>
        <p:nvSpPr>
          <p:cNvPr id="11" name="Text 9"/>
          <p:cNvSpPr/>
          <p:nvPr/>
        </p:nvSpPr>
        <p:spPr>
          <a:xfrm>
            <a:off x="9659898" y="2330410"/>
            <a:ext cx="3997762" cy="816531"/>
          </a:xfrm>
          <a:prstGeom prst="rect">
            <a:avLst/>
          </a:prstGeom>
          <a:noFill/>
          <a:ln/>
        </p:spPr>
        <p:txBody>
          <a:bodyPr wrap="squar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The process is stationary when the AR coefficient has absolute value less than 1. When φ1 = 1, we have a unit root process (random walk).</a:t>
            </a:r>
            <a:endParaRPr lang="en-US" sz="1300" dirty="0"/>
          </a:p>
        </p:txBody>
      </p:sp>
      <p:sp>
        <p:nvSpPr>
          <p:cNvPr id="12" name="Shape 10"/>
          <p:cNvSpPr/>
          <p:nvPr/>
        </p:nvSpPr>
        <p:spPr>
          <a:xfrm>
            <a:off x="801410" y="3256598"/>
            <a:ext cx="13026271" cy="1035844"/>
          </a:xfrm>
          <a:prstGeom prst="rect">
            <a:avLst/>
          </a:prstGeom>
          <a:solidFill>
            <a:srgbClr val="FFFFFF">
              <a:alpha val="4000"/>
            </a:srgbClr>
          </a:solidFill>
          <a:ln/>
        </p:spPr>
      </p:sp>
      <p:sp>
        <p:nvSpPr>
          <p:cNvPr id="13" name="Text 11"/>
          <p:cNvSpPr/>
          <p:nvPr/>
        </p:nvSpPr>
        <p:spPr>
          <a:xfrm>
            <a:off x="972860" y="3366254"/>
            <a:ext cx="3997762" cy="272177"/>
          </a:xfrm>
          <a:prstGeom prst="rect">
            <a:avLst/>
          </a:prstGeom>
          <a:noFill/>
          <a:ln/>
        </p:spPr>
        <p:txBody>
          <a:bodyPr wrap="non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AR(2)</a:t>
            </a:r>
            <a:endParaRPr lang="en-US" sz="1300" dirty="0"/>
          </a:p>
        </p:txBody>
      </p:sp>
      <p:sp>
        <p:nvSpPr>
          <p:cNvPr id="14" name="Text 12"/>
          <p:cNvSpPr/>
          <p:nvPr/>
        </p:nvSpPr>
        <p:spPr>
          <a:xfrm>
            <a:off x="5318284" y="3366254"/>
            <a:ext cx="3993952" cy="816531"/>
          </a:xfrm>
          <a:prstGeom prst="rect">
            <a:avLst/>
          </a:prstGeom>
          <a:noFill/>
          <a:ln/>
        </p:spPr>
        <p:txBody>
          <a:bodyPr wrap="squar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φ1 + φ2 &lt; 1</a:t>
            </a:r>
            <a:pPr algn="l" indent="0" marL="0">
              <a:lnSpc>
                <a:spcPts val="2100"/>
              </a:lnSpc>
              <a:buNone/>
            </a:pPr>
            <a:r>
              <a:rPr lang="en-US" sz="1300" dirty="0">
                <a:solidFill>
                  <a:srgbClr val="4C4C4D"/>
                </a:solidFill>
                <a:latin typeface="Inter" pitchFamily="34" charset="0"/>
                <a:ea typeface="Inter" pitchFamily="34" charset="-122"/>
                <a:cs typeface="Inter" pitchFamily="34" charset="-120"/>
              </a:rPr>
              <a:t>
</a:t>
            </a:r>
            <a:pPr algn="l" indent="0" marL="0">
              <a:lnSpc>
                <a:spcPts val="2100"/>
              </a:lnSpc>
              <a:buNone/>
            </a:pPr>
            <a:r>
              <a:rPr lang="en-US" sz="1300" dirty="0">
                <a:solidFill>
                  <a:srgbClr val="4C4C4D"/>
                </a:solidFill>
                <a:latin typeface="Inter" pitchFamily="34" charset="0"/>
                <a:ea typeface="Inter" pitchFamily="34" charset="-122"/>
                <a:cs typeface="Inter" pitchFamily="34" charset="-120"/>
              </a:rPr>
              <a:t>φ2 - φ1 &lt; 1</a:t>
            </a:r>
            <a:pPr algn="l" indent="0" marL="0">
              <a:lnSpc>
                <a:spcPts val="2100"/>
              </a:lnSpc>
              <a:buNone/>
            </a:pPr>
            <a:r>
              <a:rPr lang="en-US" sz="1300" dirty="0">
                <a:solidFill>
                  <a:srgbClr val="4C4C4D"/>
                </a:solidFill>
                <a:latin typeface="Inter" pitchFamily="34" charset="0"/>
                <a:ea typeface="Inter" pitchFamily="34" charset="-122"/>
                <a:cs typeface="Inter" pitchFamily="34" charset="-120"/>
              </a:rPr>
              <a:t>
</a:t>
            </a:r>
            <a:pPr algn="l" indent="0" marL="0">
              <a:lnSpc>
                <a:spcPts val="2100"/>
              </a:lnSpc>
              <a:buNone/>
            </a:pPr>
            <a:r>
              <a:rPr lang="en-US" sz="1300" dirty="0">
                <a:solidFill>
                  <a:srgbClr val="4C4C4D"/>
                </a:solidFill>
                <a:latin typeface="Inter" pitchFamily="34" charset="0"/>
                <a:ea typeface="Inter" pitchFamily="34" charset="-122"/>
                <a:cs typeface="Inter" pitchFamily="34" charset="-120"/>
              </a:rPr>
              <a:t>|φ2| &lt; 1</a:t>
            </a:r>
            <a:endParaRPr lang="en-US" sz="1300" dirty="0"/>
          </a:p>
        </p:txBody>
      </p:sp>
      <p:sp>
        <p:nvSpPr>
          <p:cNvPr id="15" name="Text 13"/>
          <p:cNvSpPr/>
          <p:nvPr/>
        </p:nvSpPr>
        <p:spPr>
          <a:xfrm>
            <a:off x="9659898" y="3366254"/>
            <a:ext cx="3997762" cy="816531"/>
          </a:xfrm>
          <a:prstGeom prst="rect">
            <a:avLst/>
          </a:prstGeom>
          <a:noFill/>
          <a:ln/>
        </p:spPr>
        <p:txBody>
          <a:bodyPr wrap="squar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These three inequalities define a triangular region in the (φ1, φ2) plane where the process is stationary.</a:t>
            </a:r>
            <a:endParaRPr lang="en-US" sz="1300" dirty="0"/>
          </a:p>
        </p:txBody>
      </p:sp>
      <p:sp>
        <p:nvSpPr>
          <p:cNvPr id="16" name="Shape 14"/>
          <p:cNvSpPr/>
          <p:nvPr/>
        </p:nvSpPr>
        <p:spPr>
          <a:xfrm>
            <a:off x="801410" y="4292441"/>
            <a:ext cx="13026271" cy="1035844"/>
          </a:xfrm>
          <a:prstGeom prst="rect">
            <a:avLst/>
          </a:prstGeom>
          <a:solidFill>
            <a:srgbClr val="000000">
              <a:alpha val="4000"/>
            </a:srgbClr>
          </a:solidFill>
          <a:ln/>
        </p:spPr>
      </p:sp>
      <p:sp>
        <p:nvSpPr>
          <p:cNvPr id="17" name="Text 15"/>
          <p:cNvSpPr/>
          <p:nvPr/>
        </p:nvSpPr>
        <p:spPr>
          <a:xfrm>
            <a:off x="972860" y="4402098"/>
            <a:ext cx="3997762" cy="272177"/>
          </a:xfrm>
          <a:prstGeom prst="rect">
            <a:avLst/>
          </a:prstGeom>
          <a:noFill/>
          <a:ln/>
        </p:spPr>
        <p:txBody>
          <a:bodyPr wrap="non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MA(q)</a:t>
            </a:r>
            <a:endParaRPr lang="en-US" sz="1300" dirty="0"/>
          </a:p>
        </p:txBody>
      </p:sp>
      <p:sp>
        <p:nvSpPr>
          <p:cNvPr id="18" name="Text 16"/>
          <p:cNvSpPr/>
          <p:nvPr/>
        </p:nvSpPr>
        <p:spPr>
          <a:xfrm>
            <a:off x="5318284" y="4402098"/>
            <a:ext cx="3993952" cy="272177"/>
          </a:xfrm>
          <a:prstGeom prst="rect">
            <a:avLst/>
          </a:prstGeom>
          <a:noFill/>
          <a:ln/>
        </p:spPr>
        <p:txBody>
          <a:bodyPr wrap="non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Always stationary</a:t>
            </a:r>
            <a:endParaRPr lang="en-US" sz="1300" dirty="0"/>
          </a:p>
        </p:txBody>
      </p:sp>
      <p:sp>
        <p:nvSpPr>
          <p:cNvPr id="19" name="Text 17"/>
          <p:cNvSpPr/>
          <p:nvPr/>
        </p:nvSpPr>
        <p:spPr>
          <a:xfrm>
            <a:off x="9659898" y="4402098"/>
            <a:ext cx="3997762" cy="816531"/>
          </a:xfrm>
          <a:prstGeom prst="rect">
            <a:avLst/>
          </a:prstGeom>
          <a:noFill/>
          <a:ln/>
        </p:spPr>
        <p:txBody>
          <a:bodyPr wrap="squar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MA processes are always stationary regardless of parameter values, as they are finite linear combinations of white noise.</a:t>
            </a:r>
            <a:endParaRPr lang="en-US" sz="1300" dirty="0"/>
          </a:p>
        </p:txBody>
      </p:sp>
      <p:sp>
        <p:nvSpPr>
          <p:cNvPr id="20" name="Shape 18"/>
          <p:cNvSpPr/>
          <p:nvPr/>
        </p:nvSpPr>
        <p:spPr>
          <a:xfrm>
            <a:off x="801410" y="5328285"/>
            <a:ext cx="13026271" cy="1035844"/>
          </a:xfrm>
          <a:prstGeom prst="rect">
            <a:avLst/>
          </a:prstGeom>
          <a:solidFill>
            <a:srgbClr val="FFFFFF">
              <a:alpha val="4000"/>
            </a:srgbClr>
          </a:solidFill>
          <a:ln/>
        </p:spPr>
      </p:sp>
      <p:sp>
        <p:nvSpPr>
          <p:cNvPr id="21" name="Text 19"/>
          <p:cNvSpPr/>
          <p:nvPr/>
        </p:nvSpPr>
        <p:spPr>
          <a:xfrm>
            <a:off x="972860" y="5437942"/>
            <a:ext cx="3997762" cy="272177"/>
          </a:xfrm>
          <a:prstGeom prst="rect">
            <a:avLst/>
          </a:prstGeom>
          <a:noFill/>
          <a:ln/>
        </p:spPr>
        <p:txBody>
          <a:bodyPr wrap="non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ARMA(p,q)</a:t>
            </a:r>
            <a:endParaRPr lang="en-US" sz="1300" dirty="0"/>
          </a:p>
        </p:txBody>
      </p:sp>
      <p:sp>
        <p:nvSpPr>
          <p:cNvPr id="22" name="Text 20"/>
          <p:cNvSpPr/>
          <p:nvPr/>
        </p:nvSpPr>
        <p:spPr>
          <a:xfrm>
            <a:off x="5318284" y="5437942"/>
            <a:ext cx="3993952" cy="272177"/>
          </a:xfrm>
          <a:prstGeom prst="rect">
            <a:avLst/>
          </a:prstGeom>
          <a:noFill/>
          <a:ln/>
        </p:spPr>
        <p:txBody>
          <a:bodyPr wrap="non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All roots of AR polynomial outside unit circle</a:t>
            </a:r>
            <a:endParaRPr lang="en-US" sz="1300" dirty="0"/>
          </a:p>
        </p:txBody>
      </p:sp>
      <p:sp>
        <p:nvSpPr>
          <p:cNvPr id="23" name="Text 21"/>
          <p:cNvSpPr/>
          <p:nvPr/>
        </p:nvSpPr>
        <p:spPr>
          <a:xfrm>
            <a:off x="9659898" y="5437942"/>
            <a:ext cx="3997762" cy="816531"/>
          </a:xfrm>
          <a:prstGeom prst="rect">
            <a:avLst/>
          </a:prstGeom>
          <a:noFill/>
          <a:ln/>
        </p:spPr>
        <p:txBody>
          <a:bodyPr wrap="squar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Stationarity depends only on the AR part of the model. The condition ensures exponential decay of the impulse response function.</a:t>
            </a:r>
            <a:endParaRPr lang="en-US" sz="1300" dirty="0"/>
          </a:p>
        </p:txBody>
      </p:sp>
      <p:sp>
        <p:nvSpPr>
          <p:cNvPr id="24" name="Text 22"/>
          <p:cNvSpPr/>
          <p:nvPr/>
        </p:nvSpPr>
        <p:spPr>
          <a:xfrm>
            <a:off x="793790" y="6563082"/>
            <a:ext cx="13042821" cy="816531"/>
          </a:xfrm>
          <a:prstGeom prst="rect">
            <a:avLst/>
          </a:prstGeom>
          <a:noFill/>
          <a:ln/>
        </p:spPr>
        <p:txBody>
          <a:bodyPr wrap="squar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When we have higher-order AR or ARMA models, directly checking the inequalities becomes impractical. Instead, we typically rely on numerical methods to compute the roots of the characteristic polynomial and verify they lie outside the unit circle. Statistical software packages perform these checks automatically when fitting models.</a:t>
            </a:r>
            <a:endParaRPr lang="en-US" sz="1300" dirty="0"/>
          </a:p>
        </p:txBody>
      </p:sp>
      <p:pic>
        <p:nvPicPr>
          <p:cNvPr id="25" name="Image 0" descr="preencoded.png">    </p:cNvPr>
          <p:cNvPicPr>
            <a:picLocks noChangeAspect="1"/>
          </p:cNvPicPr>
          <p:nvPr/>
        </p:nvPicPr>
        <p:blipFill>
          <a:blip r:embed="rId1"/>
          <a:stretch>
            <a:fillRect/>
          </a:stretch>
        </p:blipFill>
        <p:spPr>
          <a:xfrm>
            <a:off x="13716000" y="228600"/>
            <a:ext cx="685800" cy="6858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396835" y="311825"/>
            <a:ext cx="3686532" cy="230386"/>
          </a:xfrm>
          <a:prstGeom prst="rect">
            <a:avLst/>
          </a:prstGeom>
          <a:noFill/>
          <a:ln/>
        </p:spPr>
        <p:txBody>
          <a:bodyPr wrap="none" lIns="0" tIns="0" rIns="0" bIns="0" rtlCol="0" anchor="t"/>
          <a:lstStyle/>
          <a:p>
            <a:pPr algn="l" indent="0" marL="0">
              <a:lnSpc>
                <a:spcPts val="1800"/>
              </a:lnSpc>
              <a:buNone/>
            </a:pPr>
            <a:r>
              <a:rPr lang="en-US" sz="1450" b="1" dirty="0">
                <a:solidFill>
                  <a:srgbClr val="152D47"/>
                </a:solidFill>
                <a:latin typeface="Inter Bold" pitchFamily="34" charset="0"/>
                <a:ea typeface="Inter Bold" pitchFamily="34" charset="-122"/>
                <a:cs typeface="Inter Bold" pitchFamily="34" charset="-120"/>
              </a:rPr>
              <a:t>Testing Stationarity Conditions in Python</a:t>
            </a:r>
            <a:endParaRPr lang="en-US" sz="1450" dirty="0"/>
          </a:p>
        </p:txBody>
      </p:sp>
      <p:pic>
        <p:nvPicPr>
          <p:cNvPr id="3" name="Image 0" descr="preencoded.png">    </p:cNvPr>
          <p:cNvPicPr>
            <a:picLocks noChangeAspect="1"/>
          </p:cNvPicPr>
          <p:nvPr/>
        </p:nvPicPr>
        <p:blipFill>
          <a:blip r:embed="rId1"/>
          <a:stretch>
            <a:fillRect/>
          </a:stretch>
        </p:blipFill>
        <p:spPr>
          <a:xfrm>
            <a:off x="404455" y="742236"/>
            <a:ext cx="4567833" cy="4567833"/>
          </a:xfrm>
          <a:prstGeom prst="rect">
            <a:avLst/>
          </a:prstGeom>
        </p:spPr>
      </p:pic>
      <p:pic>
        <p:nvPicPr>
          <p:cNvPr id="4" name="Image 1" descr="preencoded.png">    </p:cNvPr>
          <p:cNvPicPr>
            <a:picLocks noChangeAspect="1"/>
          </p:cNvPicPr>
          <p:nvPr/>
        </p:nvPicPr>
        <p:blipFill>
          <a:blip r:embed="rId2"/>
          <a:stretch>
            <a:fillRect/>
          </a:stretch>
        </p:blipFill>
        <p:spPr>
          <a:xfrm>
            <a:off x="5031224" y="742236"/>
            <a:ext cx="4567833" cy="4567833"/>
          </a:xfrm>
          <a:prstGeom prst="rect">
            <a:avLst/>
          </a:prstGeom>
        </p:spPr>
      </p:pic>
      <p:pic>
        <p:nvPicPr>
          <p:cNvPr id="5" name="Image 2" descr="preencoded.png">    </p:cNvPr>
          <p:cNvPicPr>
            <a:picLocks noChangeAspect="1"/>
          </p:cNvPicPr>
          <p:nvPr/>
        </p:nvPicPr>
        <p:blipFill>
          <a:blip r:embed="rId3"/>
          <a:stretch>
            <a:fillRect/>
          </a:stretch>
        </p:blipFill>
        <p:spPr>
          <a:xfrm>
            <a:off x="9657993" y="742236"/>
            <a:ext cx="4567833" cy="4567833"/>
          </a:xfrm>
          <a:prstGeom prst="rect">
            <a:avLst/>
          </a:prstGeom>
        </p:spPr>
      </p:pic>
      <p:sp>
        <p:nvSpPr>
          <p:cNvPr id="6" name="Shape 1"/>
          <p:cNvSpPr/>
          <p:nvPr/>
        </p:nvSpPr>
        <p:spPr>
          <a:xfrm>
            <a:off x="396835" y="5445562"/>
            <a:ext cx="13836729" cy="4471749"/>
          </a:xfrm>
          <a:prstGeom prst="roundRect">
            <a:avLst>
              <a:gd name="adj" fmla="val 692"/>
            </a:avLst>
          </a:prstGeom>
          <a:solidFill>
            <a:srgbClr val="CCD7FF"/>
          </a:solidFill>
          <a:ln/>
        </p:spPr>
      </p:sp>
      <p:sp>
        <p:nvSpPr>
          <p:cNvPr id="7" name="Shape 2"/>
          <p:cNvSpPr/>
          <p:nvPr/>
        </p:nvSpPr>
        <p:spPr>
          <a:xfrm>
            <a:off x="393263" y="5445562"/>
            <a:ext cx="13843873" cy="4471749"/>
          </a:xfrm>
          <a:prstGeom prst="roundRect">
            <a:avLst>
              <a:gd name="adj" fmla="val 247"/>
            </a:avLst>
          </a:prstGeom>
          <a:solidFill>
            <a:srgbClr val="CCD7FF"/>
          </a:solidFill>
          <a:ln/>
        </p:spPr>
      </p:sp>
      <p:sp>
        <p:nvSpPr>
          <p:cNvPr id="8" name="Text 3"/>
          <p:cNvSpPr/>
          <p:nvPr/>
        </p:nvSpPr>
        <p:spPr>
          <a:xfrm>
            <a:off x="466963" y="5500807"/>
            <a:ext cx="13696474" cy="4361259"/>
          </a:xfrm>
          <a:prstGeom prst="rect">
            <a:avLst/>
          </a:prstGeom>
          <a:noFill/>
          <a:ln/>
        </p:spPr>
        <p:txBody>
          <a:bodyPr wrap="square" lIns="0" tIns="0" rIns="0" bIns="0" rtlCol="0" anchor="t"/>
          <a:lstStyle/>
          <a:p>
            <a:pPr algn="l" indent="0" marL="0">
              <a:lnSpc>
                <a:spcPts val="900"/>
              </a:lnSpc>
              <a:buNone/>
            </a:pPr>
            <a:r>
              <a:rPr lang="en-US" sz="550" dirty="0">
                <a:solidFill>
                  <a:srgbClr val="4C4C4D"/>
                </a:solidFill>
                <a:highlight>
                  <a:srgbClr val="CCD7FF"/>
                </a:highlight>
                <a:latin typeface="Consolas" pitchFamily="34" charset="0"/>
                <a:ea typeface="Consolas" pitchFamily="34" charset="-122"/>
                <a:cs typeface="Consolas" pitchFamily="34" charset="-120"/>
              </a:rPr>
              <a:t># Check stationarity conditions for AR(p) model
from numpy import roots, abs
def check_ar_stationarity(ar_params):
    """
    Check if AR model with given parameters is stationary
    Parameters:
    -----------
    ar_params : array-like
        AR parameters [φ₁, φ₂, ..., φₚ]
    Returns:
    --------
    is_stationary : bool
        True if model is stationary
    root_abs : array
        Absolute values of roots
    """
    # Create characteristic polynomial (add leading 1)
    ar_poly = np.r_[1, -ar_params]
    # Find roots
    r = roots(ar_poly)
    # Check if all roots are outside unit circle
    root_abs = abs(r)
    is_stationary = np.all(root_abs &gt; 1.0)
    return is_stationary, root_abs
# Example usage
params = [0.7, -0.2]  # AR(2) parameters
is_stat, root_abs = check_ar_stationarity(params)
print(f"AR(2) with params {params} is stationary: {is_stat}")
print(f"Absolute values of roots: {root_abs}")
</a:t>
            </a:r>
            <a:endParaRPr lang="en-US" sz="550" dirty="0"/>
          </a:p>
        </p:txBody>
      </p:sp>
      <p:pic>
        <p:nvPicPr>
          <p:cNvPr id="9" name="Image 3" descr="preencoded.png">    </p:cNvPr>
          <p:cNvPicPr>
            <a:picLocks noChangeAspect="1"/>
          </p:cNvPicPr>
          <p:nvPr/>
        </p:nvPicPr>
        <p:blipFill>
          <a:blip r:embed="rId4"/>
          <a:stretch>
            <a:fillRect/>
          </a:stretch>
        </p:blipFill>
        <p:spPr>
          <a:xfrm>
            <a:off x="13716000" y="228600"/>
            <a:ext cx="685800" cy="685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793790" y="1017865"/>
            <a:ext cx="13042821" cy="1204913"/>
          </a:xfrm>
          <a:prstGeom prst="rect">
            <a:avLst/>
          </a:prstGeom>
          <a:noFill/>
          <a:ln/>
        </p:spPr>
        <p:txBody>
          <a:bodyPr wrap="square" lIns="0" tIns="0" rIns="0" bIns="0" rtlCol="0" anchor="t"/>
          <a:lstStyle/>
          <a:p>
            <a:pPr algn="l" indent="0" marL="0">
              <a:lnSpc>
                <a:spcPts val="4700"/>
              </a:lnSpc>
              <a:buNone/>
            </a:pPr>
            <a:r>
              <a:rPr lang="en-US" sz="3750" b="1" dirty="0">
                <a:solidFill>
                  <a:srgbClr val="152D47"/>
                </a:solidFill>
                <a:latin typeface="Inter Bold" pitchFamily="34" charset="0"/>
                <a:ea typeface="Inter Bold" pitchFamily="34" charset="-122"/>
                <a:cs typeface="Inter Bold" pitchFamily="34" charset="-120"/>
              </a:rPr>
              <a:t>Non-stationary Time Series Models: Trends and Unit Roots</a:t>
            </a:r>
            <a:endParaRPr lang="en-US" sz="3750" dirty="0"/>
          </a:p>
        </p:txBody>
      </p:sp>
      <p:sp>
        <p:nvSpPr>
          <p:cNvPr id="3" name="Shape 1"/>
          <p:cNvSpPr/>
          <p:nvPr/>
        </p:nvSpPr>
        <p:spPr>
          <a:xfrm>
            <a:off x="793790" y="2608302"/>
            <a:ext cx="6425089" cy="2051090"/>
          </a:xfrm>
          <a:prstGeom prst="roundRect">
            <a:avLst>
              <a:gd name="adj" fmla="val 3948"/>
            </a:avLst>
          </a:prstGeom>
          <a:solidFill>
            <a:srgbClr val="F2EEEE"/>
          </a:solidFill>
          <a:ln w="7620">
            <a:solidFill>
              <a:srgbClr val="D8D4D4"/>
            </a:solidFill>
            <a:prstDash val="solid"/>
          </a:ln>
        </p:spPr>
      </p:sp>
      <p:sp>
        <p:nvSpPr>
          <p:cNvPr id="4" name="Text 2"/>
          <p:cNvSpPr/>
          <p:nvPr/>
        </p:nvSpPr>
        <p:spPr>
          <a:xfrm>
            <a:off x="994172" y="2808684"/>
            <a:ext cx="3243382" cy="301228"/>
          </a:xfrm>
          <a:prstGeom prst="rect">
            <a:avLst/>
          </a:prstGeom>
          <a:noFill/>
          <a:ln/>
        </p:spPr>
        <p:txBody>
          <a:bodyPr wrap="none" lIns="0" tIns="0" rIns="0" bIns="0" rtlCol="0" anchor="t"/>
          <a:lstStyle/>
          <a:p>
            <a:pPr algn="l"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Deterministic Trend Models</a:t>
            </a:r>
            <a:endParaRPr lang="en-US" sz="1850" dirty="0"/>
          </a:p>
        </p:txBody>
      </p:sp>
      <p:sp>
        <p:nvSpPr>
          <p:cNvPr id="5" name="Text 3"/>
          <p:cNvSpPr/>
          <p:nvPr/>
        </p:nvSpPr>
        <p:spPr>
          <a:xfrm>
            <a:off x="994172" y="3225522"/>
            <a:ext cx="6024324" cy="1233487"/>
          </a:xfrm>
          <a:prstGeom prst="rect">
            <a:avLst/>
          </a:prstGeom>
          <a:noFill/>
          <a:ln/>
        </p:spPr>
        <p:txBody>
          <a:bodyPr wrap="squar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A time series with a deterministic trend can be represented as: Yt = f(t) + εt where f(t) is a deterministic function of time (often linear or polynomial) and εt is a stationary process. Removing the trend component through detrending creates a stationary series.</a:t>
            </a:r>
            <a:endParaRPr lang="en-US" sz="1500" dirty="0"/>
          </a:p>
        </p:txBody>
      </p:sp>
      <p:sp>
        <p:nvSpPr>
          <p:cNvPr id="6" name="Shape 4"/>
          <p:cNvSpPr/>
          <p:nvPr/>
        </p:nvSpPr>
        <p:spPr>
          <a:xfrm>
            <a:off x="7411641" y="2608302"/>
            <a:ext cx="6425089" cy="2051090"/>
          </a:xfrm>
          <a:prstGeom prst="roundRect">
            <a:avLst>
              <a:gd name="adj" fmla="val 3948"/>
            </a:avLst>
          </a:prstGeom>
          <a:solidFill>
            <a:srgbClr val="F2EEEE"/>
          </a:solidFill>
          <a:ln w="7620">
            <a:solidFill>
              <a:srgbClr val="D8D4D4"/>
            </a:solidFill>
            <a:prstDash val="solid"/>
          </a:ln>
        </p:spPr>
      </p:sp>
      <p:sp>
        <p:nvSpPr>
          <p:cNvPr id="7" name="Text 5"/>
          <p:cNvSpPr/>
          <p:nvPr/>
        </p:nvSpPr>
        <p:spPr>
          <a:xfrm>
            <a:off x="7612023" y="2808684"/>
            <a:ext cx="2919174" cy="301228"/>
          </a:xfrm>
          <a:prstGeom prst="rect">
            <a:avLst/>
          </a:prstGeom>
          <a:noFill/>
          <a:ln/>
        </p:spPr>
        <p:txBody>
          <a:bodyPr wrap="none" lIns="0" tIns="0" rIns="0" bIns="0" rtlCol="0" anchor="t"/>
          <a:lstStyle/>
          <a:p>
            <a:pPr algn="l"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Stochastic Trend Models</a:t>
            </a:r>
            <a:endParaRPr lang="en-US" sz="1850" dirty="0"/>
          </a:p>
        </p:txBody>
      </p:sp>
      <p:sp>
        <p:nvSpPr>
          <p:cNvPr id="8" name="Text 6"/>
          <p:cNvSpPr/>
          <p:nvPr/>
        </p:nvSpPr>
        <p:spPr>
          <a:xfrm>
            <a:off x="7612023" y="3225522"/>
            <a:ext cx="6024324" cy="1233487"/>
          </a:xfrm>
          <a:prstGeom prst="rect">
            <a:avLst/>
          </a:prstGeom>
          <a:noFill/>
          <a:ln/>
        </p:spPr>
        <p:txBody>
          <a:bodyPr wrap="squar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A series with a stochastic trend (unit root process) can be written as: Yt = Yt-1 + εt This is a random walk where shocks have permanent effects. Differencing (Yt - Yt-1) rather than detrending is required to achieve stationarity.</a:t>
            </a:r>
            <a:endParaRPr lang="en-US" sz="1500" dirty="0"/>
          </a:p>
        </p:txBody>
      </p:sp>
      <p:sp>
        <p:nvSpPr>
          <p:cNvPr id="9" name="Shape 7"/>
          <p:cNvSpPr/>
          <p:nvPr/>
        </p:nvSpPr>
        <p:spPr>
          <a:xfrm>
            <a:off x="793790" y="4852154"/>
            <a:ext cx="6425089" cy="2359462"/>
          </a:xfrm>
          <a:prstGeom prst="roundRect">
            <a:avLst>
              <a:gd name="adj" fmla="val 3432"/>
            </a:avLst>
          </a:prstGeom>
          <a:solidFill>
            <a:srgbClr val="F2EEEE"/>
          </a:solidFill>
          <a:ln w="7620">
            <a:solidFill>
              <a:srgbClr val="D8D4D4"/>
            </a:solidFill>
            <a:prstDash val="solid"/>
          </a:ln>
        </p:spPr>
      </p:sp>
      <p:sp>
        <p:nvSpPr>
          <p:cNvPr id="10" name="Text 8"/>
          <p:cNvSpPr/>
          <p:nvPr/>
        </p:nvSpPr>
        <p:spPr>
          <a:xfrm>
            <a:off x="994172" y="5052536"/>
            <a:ext cx="2409944" cy="301228"/>
          </a:xfrm>
          <a:prstGeom prst="rect">
            <a:avLst/>
          </a:prstGeom>
          <a:noFill/>
          <a:ln/>
        </p:spPr>
        <p:txBody>
          <a:bodyPr wrap="none" lIns="0" tIns="0" rIns="0" bIns="0" rtlCol="0" anchor="t"/>
          <a:lstStyle/>
          <a:p>
            <a:pPr algn="l"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Unit Root Tests</a:t>
            </a:r>
            <a:endParaRPr lang="en-US" sz="1850" dirty="0"/>
          </a:p>
        </p:txBody>
      </p:sp>
      <p:sp>
        <p:nvSpPr>
          <p:cNvPr id="11" name="Text 9"/>
          <p:cNvSpPr/>
          <p:nvPr/>
        </p:nvSpPr>
        <p:spPr>
          <a:xfrm>
            <a:off x="994172" y="5469374"/>
            <a:ext cx="6024324" cy="1541859"/>
          </a:xfrm>
          <a:prstGeom prst="rect">
            <a:avLst/>
          </a:prstGeom>
          <a:noFill/>
          <a:ln/>
        </p:spPr>
        <p:txBody>
          <a:bodyPr wrap="squar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Statistical tests to determine whether a series contains a unit root include: - Augmented Dickey-Fuller (ADF) test - Phillips-Perron (PP) test - Kwiatkowski-Phillips-Schmidt-Shin (KPSS) test These tests help distinguish between deterministic and stochastic trends, guiding the appropriate transformation approach.</a:t>
            </a:r>
            <a:endParaRPr lang="en-US" sz="1500" dirty="0"/>
          </a:p>
        </p:txBody>
      </p:sp>
      <p:sp>
        <p:nvSpPr>
          <p:cNvPr id="12" name="Shape 10"/>
          <p:cNvSpPr/>
          <p:nvPr/>
        </p:nvSpPr>
        <p:spPr>
          <a:xfrm>
            <a:off x="7411641" y="4852154"/>
            <a:ext cx="6425089" cy="2359462"/>
          </a:xfrm>
          <a:prstGeom prst="roundRect">
            <a:avLst>
              <a:gd name="adj" fmla="val 3432"/>
            </a:avLst>
          </a:prstGeom>
          <a:solidFill>
            <a:srgbClr val="F2EEEE"/>
          </a:solidFill>
          <a:ln w="7620">
            <a:solidFill>
              <a:srgbClr val="D8D4D4"/>
            </a:solidFill>
            <a:prstDash val="solid"/>
          </a:ln>
        </p:spPr>
      </p:sp>
      <p:sp>
        <p:nvSpPr>
          <p:cNvPr id="13" name="Text 11"/>
          <p:cNvSpPr/>
          <p:nvPr/>
        </p:nvSpPr>
        <p:spPr>
          <a:xfrm>
            <a:off x="7612023" y="5052536"/>
            <a:ext cx="5056108" cy="301228"/>
          </a:xfrm>
          <a:prstGeom prst="rect">
            <a:avLst/>
          </a:prstGeom>
          <a:noFill/>
          <a:ln/>
        </p:spPr>
        <p:txBody>
          <a:bodyPr wrap="none" lIns="0" tIns="0" rIns="0" bIns="0" rtlCol="0" anchor="t"/>
          <a:lstStyle/>
          <a:p>
            <a:pPr algn="l"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Trend-Stationary vs. Difference-Stationary</a:t>
            </a:r>
            <a:endParaRPr lang="en-US" sz="1850" dirty="0"/>
          </a:p>
        </p:txBody>
      </p:sp>
      <p:sp>
        <p:nvSpPr>
          <p:cNvPr id="14" name="Text 12"/>
          <p:cNvSpPr/>
          <p:nvPr/>
        </p:nvSpPr>
        <p:spPr>
          <a:xfrm>
            <a:off x="7612023" y="5469374"/>
            <a:ext cx="6024324" cy="1541859"/>
          </a:xfrm>
          <a:prstGeom prst="rect">
            <a:avLst/>
          </a:prstGeom>
          <a:noFill/>
          <a:ln/>
        </p:spPr>
        <p:txBody>
          <a:bodyPr wrap="squar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A trend-stationary process becomes stationary after removing a deterministic trend, while a difference-stationary process requires differencing. Mistaking one for the other leads to either overdifferencing or underdifferencing, both resulting in model misspecification.</a:t>
            </a:r>
            <a:endParaRPr lang="en-US" sz="1500" dirty="0"/>
          </a:p>
        </p:txBody>
      </p:sp>
      <p:pic>
        <p:nvPicPr>
          <p:cNvPr id="15" name="Image 0" descr="preencoded.png">    </p:cNvPr>
          <p:cNvPicPr>
            <a:picLocks noChangeAspect="1"/>
          </p:cNvPicPr>
          <p:nvPr/>
        </p:nvPicPr>
        <p:blipFill>
          <a:blip r:embed="rId1"/>
          <a:stretch>
            <a:fillRect/>
          </a:stretch>
        </p:blipFill>
        <p:spPr>
          <a:xfrm>
            <a:off x="13716000" y="228600"/>
            <a:ext cx="685800" cy="685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986314"/>
            <a:ext cx="9721691" cy="708779"/>
          </a:xfrm>
          <a:prstGeom prst="rect">
            <a:avLst/>
          </a:prstGeom>
          <a:noFill/>
          <a:ln/>
        </p:spPr>
        <p:txBody>
          <a:bodyPr wrap="none" lIns="0" tIns="0" rIns="0" bIns="0" rtlCol="0" anchor="t"/>
          <a:lstStyle/>
          <a:p>
            <a:pPr algn="l" indent="0" marL="0">
              <a:lnSpc>
                <a:spcPts val="5550"/>
              </a:lnSpc>
              <a:buNone/>
            </a:pPr>
            <a:r>
              <a:rPr lang="en-US" sz="4450" b="1" dirty="0">
                <a:solidFill>
                  <a:srgbClr val="152D47"/>
                </a:solidFill>
                <a:latin typeface="Inter Bold" pitchFamily="34" charset="0"/>
                <a:ea typeface="Inter Bold" pitchFamily="34" charset="-122"/>
                <a:cs typeface="Inter Bold" pitchFamily="34" charset="-120"/>
              </a:rPr>
              <a:t>Recap: Components of Time Series</a:t>
            </a:r>
            <a:endParaRPr lang="en-US" sz="4450" dirty="0"/>
          </a:p>
        </p:txBody>
      </p:sp>
      <p:sp>
        <p:nvSpPr>
          <p:cNvPr id="3" name="Text 1"/>
          <p:cNvSpPr/>
          <p:nvPr/>
        </p:nvSpPr>
        <p:spPr>
          <a:xfrm>
            <a:off x="793790" y="226206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152D47"/>
                </a:solidFill>
                <a:latin typeface="Inter Bold" pitchFamily="34" charset="0"/>
                <a:ea typeface="Inter Bold" pitchFamily="34" charset="-122"/>
                <a:cs typeface="Inter Bold" pitchFamily="34" charset="-120"/>
              </a:rPr>
              <a:t>Trend Component</a:t>
            </a:r>
            <a:endParaRPr lang="en-US" sz="2200" dirty="0"/>
          </a:p>
        </p:txBody>
      </p:sp>
      <p:sp>
        <p:nvSpPr>
          <p:cNvPr id="4" name="Text 2"/>
          <p:cNvSpPr/>
          <p:nvPr/>
        </p:nvSpPr>
        <p:spPr>
          <a:xfrm>
            <a:off x="793790" y="2843213"/>
            <a:ext cx="3978116" cy="217741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The long-term progression of the series, representing the persistent increasing or decreasing direction in the data. Trends can be linear, exponential, or more complex patterns.</a:t>
            </a:r>
            <a:endParaRPr lang="en-US" sz="1750" dirty="0"/>
          </a:p>
        </p:txBody>
      </p:sp>
      <p:sp>
        <p:nvSpPr>
          <p:cNvPr id="5" name="Text 3"/>
          <p:cNvSpPr/>
          <p:nvPr/>
        </p:nvSpPr>
        <p:spPr>
          <a:xfrm>
            <a:off x="793790" y="5224701"/>
            <a:ext cx="3978116" cy="1451610"/>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Mathematically expressed as Tt in the decomposition model: Yt = Tt + St + It (additive) or Yt = Tt × St × It (multiplicative)</a:t>
            </a:r>
            <a:endParaRPr lang="en-US" sz="1750" dirty="0"/>
          </a:p>
        </p:txBody>
      </p:sp>
      <p:sp>
        <p:nvSpPr>
          <p:cNvPr id="6" name="Text 4"/>
          <p:cNvSpPr/>
          <p:nvPr/>
        </p:nvSpPr>
        <p:spPr>
          <a:xfrm>
            <a:off x="5332928" y="2262068"/>
            <a:ext cx="3316248" cy="354330"/>
          </a:xfrm>
          <a:prstGeom prst="rect">
            <a:avLst/>
          </a:prstGeom>
          <a:noFill/>
          <a:ln/>
        </p:spPr>
        <p:txBody>
          <a:bodyPr wrap="none" lIns="0" tIns="0" rIns="0" bIns="0" rtlCol="0" anchor="t"/>
          <a:lstStyle/>
          <a:p>
            <a:pPr algn="l" indent="0" marL="0">
              <a:lnSpc>
                <a:spcPts val="2750"/>
              </a:lnSpc>
              <a:buNone/>
            </a:pPr>
            <a:r>
              <a:rPr lang="en-US" sz="2200" b="1" dirty="0">
                <a:solidFill>
                  <a:srgbClr val="152D47"/>
                </a:solidFill>
                <a:latin typeface="Inter Bold" pitchFamily="34" charset="0"/>
                <a:ea typeface="Inter Bold" pitchFamily="34" charset="-122"/>
                <a:cs typeface="Inter Bold" pitchFamily="34" charset="-120"/>
              </a:rPr>
              <a:t>Seasonality Component</a:t>
            </a:r>
            <a:endParaRPr lang="en-US" sz="2200" dirty="0"/>
          </a:p>
        </p:txBody>
      </p:sp>
      <p:sp>
        <p:nvSpPr>
          <p:cNvPr id="7" name="Text 5"/>
          <p:cNvSpPr/>
          <p:nvPr/>
        </p:nvSpPr>
        <p:spPr>
          <a:xfrm>
            <a:off x="5332928" y="2843213"/>
            <a:ext cx="3978116" cy="1814513"/>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Periodic fluctuations that recur at regular intervals due to seasonal factors. Common examples include daily, weekly, monthly, or quarterly patterns.</a:t>
            </a:r>
            <a:endParaRPr lang="en-US" sz="1750" dirty="0"/>
          </a:p>
        </p:txBody>
      </p:sp>
      <p:sp>
        <p:nvSpPr>
          <p:cNvPr id="8" name="Text 6"/>
          <p:cNvSpPr/>
          <p:nvPr/>
        </p:nvSpPr>
        <p:spPr>
          <a:xfrm>
            <a:off x="5332928" y="4861798"/>
            <a:ext cx="3978116" cy="217741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Denoted as St, seasonality has a fixed and known frequency. Its identification is crucial for developing accurate forecasting models, especially in retail, energy, and economic applications.</a:t>
            </a:r>
            <a:endParaRPr lang="en-US" sz="1750" dirty="0"/>
          </a:p>
        </p:txBody>
      </p:sp>
      <p:sp>
        <p:nvSpPr>
          <p:cNvPr id="9" name="Text 7"/>
          <p:cNvSpPr/>
          <p:nvPr/>
        </p:nvSpPr>
        <p:spPr>
          <a:xfrm>
            <a:off x="9872067" y="2262068"/>
            <a:ext cx="2873454" cy="354330"/>
          </a:xfrm>
          <a:prstGeom prst="rect">
            <a:avLst/>
          </a:prstGeom>
          <a:noFill/>
          <a:ln/>
        </p:spPr>
        <p:txBody>
          <a:bodyPr wrap="none" lIns="0" tIns="0" rIns="0" bIns="0" rtlCol="0" anchor="t"/>
          <a:lstStyle/>
          <a:p>
            <a:pPr algn="l" indent="0" marL="0">
              <a:lnSpc>
                <a:spcPts val="2750"/>
              </a:lnSpc>
              <a:buNone/>
            </a:pPr>
            <a:r>
              <a:rPr lang="en-US" sz="2200" b="1" dirty="0">
                <a:solidFill>
                  <a:srgbClr val="152D47"/>
                </a:solidFill>
                <a:latin typeface="Inter Bold" pitchFamily="34" charset="0"/>
                <a:ea typeface="Inter Bold" pitchFamily="34" charset="-122"/>
                <a:cs typeface="Inter Bold" pitchFamily="34" charset="-120"/>
              </a:rPr>
              <a:t>Irregular Component</a:t>
            </a:r>
            <a:endParaRPr lang="en-US" sz="2200" dirty="0"/>
          </a:p>
        </p:txBody>
      </p:sp>
      <p:sp>
        <p:nvSpPr>
          <p:cNvPr id="10" name="Text 8"/>
          <p:cNvSpPr/>
          <p:nvPr/>
        </p:nvSpPr>
        <p:spPr>
          <a:xfrm>
            <a:off x="9872067" y="2843213"/>
            <a:ext cx="3978116" cy="1814513"/>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The random, unpredictable fluctuations in the data after removing trend and seasonality. Also known as the "residual" or "noise" component.</a:t>
            </a:r>
            <a:endParaRPr lang="en-US" sz="1750" dirty="0"/>
          </a:p>
        </p:txBody>
      </p:sp>
      <p:sp>
        <p:nvSpPr>
          <p:cNvPr id="11" name="Text 9"/>
          <p:cNvSpPr/>
          <p:nvPr/>
        </p:nvSpPr>
        <p:spPr>
          <a:xfrm>
            <a:off x="9872067" y="4861798"/>
            <a:ext cx="3978116" cy="217741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Represented as It, ideally, this component should follow a white noise process with constant variance and zero autocorrelation, which is essential for valid statistical inference.</a:t>
            </a:r>
            <a:endParaRPr lang="en-US" sz="1750" dirty="0"/>
          </a:p>
        </p:txBody>
      </p:sp>
      <p:pic>
        <p:nvPicPr>
          <p:cNvPr id="12" name="Image 0" descr="preencoded.png">    </p:cNvPr>
          <p:cNvPicPr>
            <a:picLocks noChangeAspect="1"/>
          </p:cNvPicPr>
          <p:nvPr/>
        </p:nvPicPr>
        <p:blipFill>
          <a:blip r:embed="rId1"/>
          <a:stretch>
            <a:fillRect/>
          </a:stretch>
        </p:blipFill>
        <p:spPr>
          <a:xfrm>
            <a:off x="13716000" y="228600"/>
            <a:ext cx="685800" cy="6858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782955" y="616029"/>
            <a:ext cx="13064490" cy="1258491"/>
          </a:xfrm>
          <a:prstGeom prst="rect">
            <a:avLst/>
          </a:prstGeom>
          <a:noFill/>
          <a:ln/>
        </p:spPr>
        <p:txBody>
          <a:bodyPr wrap="square" lIns="0" tIns="0" rIns="0" bIns="0" rtlCol="0" anchor="t"/>
          <a:lstStyle/>
          <a:p>
            <a:pPr algn="l" indent="0" marL="0">
              <a:lnSpc>
                <a:spcPts val="4950"/>
              </a:lnSpc>
              <a:buNone/>
            </a:pPr>
            <a:r>
              <a:rPr lang="en-US" sz="3950" b="1" dirty="0">
                <a:solidFill>
                  <a:srgbClr val="152D47"/>
                </a:solidFill>
                <a:latin typeface="Inter Bold" pitchFamily="34" charset="0"/>
                <a:ea typeface="Inter Bold" pitchFamily="34" charset="-122"/>
                <a:cs typeface="Inter Bold" pitchFamily="34" charset="-120"/>
              </a:rPr>
              <a:t>Seasonal Time Series Models: Concepts and Patterns</a:t>
            </a:r>
            <a:endParaRPr lang="en-US" sz="3950" dirty="0"/>
          </a:p>
        </p:txBody>
      </p:sp>
      <p:sp>
        <p:nvSpPr>
          <p:cNvPr id="3" name="Text 1"/>
          <p:cNvSpPr/>
          <p:nvPr/>
        </p:nvSpPr>
        <p:spPr>
          <a:xfrm>
            <a:off x="782955" y="2377797"/>
            <a:ext cx="2516743" cy="314563"/>
          </a:xfrm>
          <a:prstGeom prst="rect">
            <a:avLst/>
          </a:prstGeom>
          <a:noFill/>
          <a:ln/>
        </p:spPr>
        <p:txBody>
          <a:bodyPr wrap="none" lIns="0" tIns="0" rIns="0" bIns="0" rtlCol="0" anchor="t"/>
          <a:lstStyle/>
          <a:p>
            <a:pPr algn="l" indent="0" marL="0">
              <a:lnSpc>
                <a:spcPts val="2450"/>
              </a:lnSpc>
              <a:buNone/>
            </a:pPr>
            <a:r>
              <a:rPr lang="en-US" sz="1950" b="1" dirty="0">
                <a:solidFill>
                  <a:srgbClr val="152D47"/>
                </a:solidFill>
                <a:latin typeface="Inter Bold" pitchFamily="34" charset="0"/>
                <a:ea typeface="Inter Bold" pitchFamily="34" charset="-122"/>
                <a:cs typeface="Inter Bold" pitchFamily="34" charset="-120"/>
              </a:rPr>
              <a:t>Seasonal Patterns</a:t>
            </a:r>
            <a:endParaRPr lang="en-US" sz="1950" dirty="0"/>
          </a:p>
        </p:txBody>
      </p:sp>
      <p:sp>
        <p:nvSpPr>
          <p:cNvPr id="4" name="Text 2"/>
          <p:cNvSpPr/>
          <p:nvPr/>
        </p:nvSpPr>
        <p:spPr>
          <a:xfrm>
            <a:off x="782955" y="2893695"/>
            <a:ext cx="4026813" cy="966192"/>
          </a:xfrm>
          <a:prstGeom prst="rect">
            <a:avLst/>
          </a:prstGeom>
          <a:noFill/>
          <a:ln/>
        </p:spPr>
        <p:txBody>
          <a:bodyPr wrap="square" lIns="0" tIns="0" rIns="0" bIns="0" rtlCol="0" anchor="t"/>
          <a:lstStyle/>
          <a:p>
            <a:pPr algn="l" indent="0" marL="0">
              <a:lnSpc>
                <a:spcPts val="2500"/>
              </a:lnSpc>
              <a:buNone/>
            </a:pPr>
            <a:r>
              <a:rPr lang="en-US" sz="1550" dirty="0">
                <a:solidFill>
                  <a:srgbClr val="4C4C4D"/>
                </a:solidFill>
                <a:latin typeface="Inter" pitchFamily="34" charset="0"/>
                <a:ea typeface="Inter" pitchFamily="34" charset="-122"/>
                <a:cs typeface="Inter" pitchFamily="34" charset="-120"/>
              </a:rPr>
              <a:t>Seasonality refers to regular, predictable patterns that repeat over fixed intervals (seasons). Common examples include:</a:t>
            </a:r>
            <a:endParaRPr lang="en-US" sz="1550" dirty="0"/>
          </a:p>
        </p:txBody>
      </p:sp>
      <p:sp>
        <p:nvSpPr>
          <p:cNvPr id="5" name="Text 3"/>
          <p:cNvSpPr/>
          <p:nvPr/>
        </p:nvSpPr>
        <p:spPr>
          <a:xfrm>
            <a:off x="782955" y="4041100"/>
            <a:ext cx="4026813" cy="644128"/>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4C4C4D"/>
                </a:solidFill>
                <a:latin typeface="Inter" pitchFamily="34" charset="0"/>
                <a:ea typeface="Inter" pitchFamily="34" charset="-122"/>
                <a:cs typeface="Inter" pitchFamily="34" charset="-120"/>
              </a:rPr>
              <a:t>Annual cycles in retail sales (holiday shopping)</a:t>
            </a:r>
            <a:endParaRPr lang="en-US" sz="1550" dirty="0"/>
          </a:p>
        </p:txBody>
      </p:sp>
      <p:sp>
        <p:nvSpPr>
          <p:cNvPr id="6" name="Text 4"/>
          <p:cNvSpPr/>
          <p:nvPr/>
        </p:nvSpPr>
        <p:spPr>
          <a:xfrm>
            <a:off x="782955" y="4755594"/>
            <a:ext cx="4026813" cy="644128"/>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4C4C4D"/>
                </a:solidFill>
                <a:latin typeface="Inter" pitchFamily="34" charset="0"/>
                <a:ea typeface="Inter" pitchFamily="34" charset="-122"/>
                <a:cs typeface="Inter" pitchFamily="34" charset="-120"/>
              </a:rPr>
              <a:t>Quarterly patterns in corporate earnings</a:t>
            </a:r>
            <a:endParaRPr lang="en-US" sz="1550" dirty="0"/>
          </a:p>
        </p:txBody>
      </p:sp>
      <p:sp>
        <p:nvSpPr>
          <p:cNvPr id="7" name="Text 5"/>
          <p:cNvSpPr/>
          <p:nvPr/>
        </p:nvSpPr>
        <p:spPr>
          <a:xfrm>
            <a:off x="782955" y="5470088"/>
            <a:ext cx="4026813" cy="322064"/>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4C4C4D"/>
                </a:solidFill>
                <a:latin typeface="Inter" pitchFamily="34" charset="0"/>
                <a:ea typeface="Inter" pitchFamily="34" charset="-122"/>
                <a:cs typeface="Inter" pitchFamily="34" charset="-120"/>
              </a:rPr>
              <a:t>Monthly variations in temperature data</a:t>
            </a:r>
            <a:endParaRPr lang="en-US" sz="1550" dirty="0"/>
          </a:p>
        </p:txBody>
      </p:sp>
      <p:sp>
        <p:nvSpPr>
          <p:cNvPr id="8" name="Text 6"/>
          <p:cNvSpPr/>
          <p:nvPr/>
        </p:nvSpPr>
        <p:spPr>
          <a:xfrm>
            <a:off x="782955" y="5862518"/>
            <a:ext cx="4026813" cy="322064"/>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4C4C4D"/>
                </a:solidFill>
                <a:latin typeface="Inter" pitchFamily="34" charset="0"/>
                <a:ea typeface="Inter" pitchFamily="34" charset="-122"/>
                <a:cs typeface="Inter" pitchFamily="34" charset="-120"/>
              </a:rPr>
              <a:t>Weekly patterns in website traffic</a:t>
            </a:r>
            <a:endParaRPr lang="en-US" sz="1550" dirty="0"/>
          </a:p>
        </p:txBody>
      </p:sp>
      <p:sp>
        <p:nvSpPr>
          <p:cNvPr id="9" name="Text 7"/>
          <p:cNvSpPr/>
          <p:nvPr/>
        </p:nvSpPr>
        <p:spPr>
          <a:xfrm>
            <a:off x="782955" y="6254948"/>
            <a:ext cx="4026813" cy="322064"/>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4C4C4D"/>
                </a:solidFill>
                <a:latin typeface="Inter" pitchFamily="34" charset="0"/>
                <a:ea typeface="Inter" pitchFamily="34" charset="-122"/>
                <a:cs typeface="Inter" pitchFamily="34" charset="-120"/>
              </a:rPr>
              <a:t>Daily cycles in electricity consumption</a:t>
            </a:r>
            <a:endParaRPr lang="en-US" sz="1550" dirty="0"/>
          </a:p>
        </p:txBody>
      </p:sp>
      <p:sp>
        <p:nvSpPr>
          <p:cNvPr id="10" name="Text 8"/>
          <p:cNvSpPr/>
          <p:nvPr/>
        </p:nvSpPr>
        <p:spPr>
          <a:xfrm>
            <a:off x="5308640" y="2377797"/>
            <a:ext cx="2701052" cy="314563"/>
          </a:xfrm>
          <a:prstGeom prst="rect">
            <a:avLst/>
          </a:prstGeom>
          <a:noFill/>
          <a:ln/>
        </p:spPr>
        <p:txBody>
          <a:bodyPr wrap="none" lIns="0" tIns="0" rIns="0" bIns="0" rtlCol="0" anchor="t"/>
          <a:lstStyle/>
          <a:p>
            <a:pPr algn="l" indent="0" marL="0">
              <a:lnSpc>
                <a:spcPts val="2450"/>
              </a:lnSpc>
              <a:buNone/>
            </a:pPr>
            <a:r>
              <a:rPr lang="en-US" sz="1950" b="1" dirty="0">
                <a:solidFill>
                  <a:srgbClr val="152D47"/>
                </a:solidFill>
                <a:latin typeface="Inter Bold" pitchFamily="34" charset="0"/>
                <a:ea typeface="Inter Bold" pitchFamily="34" charset="-122"/>
                <a:cs typeface="Inter Bold" pitchFamily="34" charset="-120"/>
              </a:rPr>
              <a:t>Detecting Seasonality</a:t>
            </a:r>
            <a:endParaRPr lang="en-US" sz="1950" dirty="0"/>
          </a:p>
        </p:txBody>
      </p:sp>
      <p:sp>
        <p:nvSpPr>
          <p:cNvPr id="11" name="Text 9"/>
          <p:cNvSpPr/>
          <p:nvPr/>
        </p:nvSpPr>
        <p:spPr>
          <a:xfrm>
            <a:off x="5308640" y="2893695"/>
            <a:ext cx="4026813" cy="644128"/>
          </a:xfrm>
          <a:prstGeom prst="rect">
            <a:avLst/>
          </a:prstGeom>
          <a:noFill/>
          <a:ln/>
        </p:spPr>
        <p:txBody>
          <a:bodyPr wrap="square" lIns="0" tIns="0" rIns="0" bIns="0" rtlCol="0" anchor="t"/>
          <a:lstStyle/>
          <a:p>
            <a:pPr algn="l" indent="0" marL="0">
              <a:lnSpc>
                <a:spcPts val="2500"/>
              </a:lnSpc>
              <a:buNone/>
            </a:pPr>
            <a:r>
              <a:rPr lang="en-US" sz="1550" dirty="0">
                <a:solidFill>
                  <a:srgbClr val="4C4C4D"/>
                </a:solidFill>
                <a:latin typeface="Inter" pitchFamily="34" charset="0"/>
                <a:ea typeface="Inter" pitchFamily="34" charset="-122"/>
                <a:cs typeface="Inter" pitchFamily="34" charset="-120"/>
              </a:rPr>
              <a:t>Several methods help identify seasonal patterns:</a:t>
            </a:r>
            <a:endParaRPr lang="en-US" sz="1550" dirty="0"/>
          </a:p>
        </p:txBody>
      </p:sp>
      <p:sp>
        <p:nvSpPr>
          <p:cNvPr id="12" name="Text 10"/>
          <p:cNvSpPr/>
          <p:nvPr/>
        </p:nvSpPr>
        <p:spPr>
          <a:xfrm>
            <a:off x="5308640" y="3719036"/>
            <a:ext cx="4026813" cy="322064"/>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4C4C4D"/>
                </a:solidFill>
                <a:latin typeface="Inter" pitchFamily="34" charset="0"/>
                <a:ea typeface="Inter" pitchFamily="34" charset="-122"/>
                <a:cs typeface="Inter" pitchFamily="34" charset="-120"/>
              </a:rPr>
              <a:t>Visual inspection of time plots</a:t>
            </a:r>
            <a:endParaRPr lang="en-US" sz="1550" dirty="0"/>
          </a:p>
        </p:txBody>
      </p:sp>
      <p:sp>
        <p:nvSpPr>
          <p:cNvPr id="13" name="Text 11"/>
          <p:cNvSpPr/>
          <p:nvPr/>
        </p:nvSpPr>
        <p:spPr>
          <a:xfrm>
            <a:off x="5308640" y="4111466"/>
            <a:ext cx="4026813" cy="644128"/>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4C4C4D"/>
                </a:solidFill>
                <a:latin typeface="Inter" pitchFamily="34" charset="0"/>
                <a:ea typeface="Inter" pitchFamily="34" charset="-122"/>
                <a:cs typeface="Inter" pitchFamily="34" charset="-120"/>
              </a:rPr>
              <a:t>Seasonal subseries plots (values for each season plotted separately)</a:t>
            </a:r>
            <a:endParaRPr lang="en-US" sz="1550" dirty="0"/>
          </a:p>
        </p:txBody>
      </p:sp>
      <p:sp>
        <p:nvSpPr>
          <p:cNvPr id="14" name="Text 12"/>
          <p:cNvSpPr/>
          <p:nvPr/>
        </p:nvSpPr>
        <p:spPr>
          <a:xfrm>
            <a:off x="5308640" y="4825960"/>
            <a:ext cx="4026813" cy="644128"/>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4C4C4D"/>
                </a:solidFill>
                <a:latin typeface="Inter" pitchFamily="34" charset="0"/>
                <a:ea typeface="Inter" pitchFamily="34" charset="-122"/>
                <a:cs typeface="Inter" pitchFamily="34" charset="-120"/>
              </a:rPr>
              <a:t>Autocorrelation function (peaks at seasonal lags)</a:t>
            </a:r>
            <a:endParaRPr lang="en-US" sz="1550" dirty="0"/>
          </a:p>
        </p:txBody>
      </p:sp>
      <p:sp>
        <p:nvSpPr>
          <p:cNvPr id="15" name="Text 13"/>
          <p:cNvSpPr/>
          <p:nvPr/>
        </p:nvSpPr>
        <p:spPr>
          <a:xfrm>
            <a:off x="5308640" y="5540454"/>
            <a:ext cx="4026813" cy="644128"/>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4C4C4D"/>
                </a:solidFill>
                <a:latin typeface="Inter" pitchFamily="34" charset="0"/>
                <a:ea typeface="Inter" pitchFamily="34" charset="-122"/>
                <a:cs typeface="Inter" pitchFamily="34" charset="-120"/>
              </a:rPr>
              <a:t>Spectral analysis (identifying frequency components)</a:t>
            </a:r>
            <a:endParaRPr lang="en-US" sz="1550" dirty="0"/>
          </a:p>
        </p:txBody>
      </p:sp>
      <p:sp>
        <p:nvSpPr>
          <p:cNvPr id="16" name="Text 14"/>
          <p:cNvSpPr/>
          <p:nvPr/>
        </p:nvSpPr>
        <p:spPr>
          <a:xfrm>
            <a:off x="5308640" y="6254948"/>
            <a:ext cx="4026813" cy="644128"/>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4C4C4D"/>
                </a:solidFill>
                <a:latin typeface="Inter" pitchFamily="34" charset="0"/>
                <a:ea typeface="Inter" pitchFamily="34" charset="-122"/>
                <a:cs typeface="Inter" pitchFamily="34" charset="-120"/>
              </a:rPr>
              <a:t>Seasonal decomposition techniques (STL, X-13-ARIMA-SEATS)</a:t>
            </a:r>
            <a:endParaRPr lang="en-US" sz="1550" dirty="0"/>
          </a:p>
        </p:txBody>
      </p:sp>
      <p:sp>
        <p:nvSpPr>
          <p:cNvPr id="17" name="Text 15"/>
          <p:cNvSpPr/>
          <p:nvPr/>
        </p:nvSpPr>
        <p:spPr>
          <a:xfrm>
            <a:off x="9834324" y="2377797"/>
            <a:ext cx="2708196" cy="314563"/>
          </a:xfrm>
          <a:prstGeom prst="rect">
            <a:avLst/>
          </a:prstGeom>
          <a:noFill/>
          <a:ln/>
        </p:spPr>
        <p:txBody>
          <a:bodyPr wrap="none" lIns="0" tIns="0" rIns="0" bIns="0" rtlCol="0" anchor="t"/>
          <a:lstStyle/>
          <a:p>
            <a:pPr algn="l" indent="0" marL="0">
              <a:lnSpc>
                <a:spcPts val="2450"/>
              </a:lnSpc>
              <a:buNone/>
            </a:pPr>
            <a:r>
              <a:rPr lang="en-US" sz="1950" b="1" dirty="0">
                <a:solidFill>
                  <a:srgbClr val="152D47"/>
                </a:solidFill>
                <a:latin typeface="Inter Bold" pitchFamily="34" charset="0"/>
                <a:ea typeface="Inter Bold" pitchFamily="34" charset="-122"/>
                <a:cs typeface="Inter Bold" pitchFamily="34" charset="-120"/>
              </a:rPr>
              <a:t>Modeling Approaches</a:t>
            </a:r>
            <a:endParaRPr lang="en-US" sz="1950" dirty="0"/>
          </a:p>
        </p:txBody>
      </p:sp>
      <p:sp>
        <p:nvSpPr>
          <p:cNvPr id="18" name="Text 16"/>
          <p:cNvSpPr/>
          <p:nvPr/>
        </p:nvSpPr>
        <p:spPr>
          <a:xfrm>
            <a:off x="9834324" y="2893695"/>
            <a:ext cx="4026813" cy="644128"/>
          </a:xfrm>
          <a:prstGeom prst="rect">
            <a:avLst/>
          </a:prstGeom>
          <a:noFill/>
          <a:ln/>
        </p:spPr>
        <p:txBody>
          <a:bodyPr wrap="square" lIns="0" tIns="0" rIns="0" bIns="0" rtlCol="0" anchor="t"/>
          <a:lstStyle/>
          <a:p>
            <a:pPr algn="l" indent="0" marL="0">
              <a:lnSpc>
                <a:spcPts val="2500"/>
              </a:lnSpc>
              <a:buNone/>
            </a:pPr>
            <a:r>
              <a:rPr lang="en-US" sz="1550" dirty="0">
                <a:solidFill>
                  <a:srgbClr val="4C4C4D"/>
                </a:solidFill>
                <a:latin typeface="Inter" pitchFamily="34" charset="0"/>
                <a:ea typeface="Inter" pitchFamily="34" charset="-122"/>
                <a:cs typeface="Inter" pitchFamily="34" charset="-120"/>
              </a:rPr>
              <a:t>Several approaches exist for handling seasonality:</a:t>
            </a:r>
            <a:endParaRPr lang="en-US" sz="1550" dirty="0"/>
          </a:p>
        </p:txBody>
      </p:sp>
      <p:sp>
        <p:nvSpPr>
          <p:cNvPr id="19" name="Text 17"/>
          <p:cNvSpPr/>
          <p:nvPr/>
        </p:nvSpPr>
        <p:spPr>
          <a:xfrm>
            <a:off x="9834324" y="3719036"/>
            <a:ext cx="4026813" cy="644128"/>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4C4C4D"/>
                </a:solidFill>
                <a:latin typeface="Inter" pitchFamily="34" charset="0"/>
                <a:ea typeface="Inter" pitchFamily="34" charset="-122"/>
                <a:cs typeface="Inter" pitchFamily="34" charset="-120"/>
              </a:rPr>
              <a:t>Seasonal dummy variables (in regression models)</a:t>
            </a:r>
            <a:endParaRPr lang="en-US" sz="1550" dirty="0"/>
          </a:p>
        </p:txBody>
      </p:sp>
      <p:sp>
        <p:nvSpPr>
          <p:cNvPr id="20" name="Text 18"/>
          <p:cNvSpPr/>
          <p:nvPr/>
        </p:nvSpPr>
        <p:spPr>
          <a:xfrm>
            <a:off x="9834324" y="4433530"/>
            <a:ext cx="4026813" cy="644128"/>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4C4C4D"/>
                </a:solidFill>
                <a:latin typeface="Inter" pitchFamily="34" charset="0"/>
                <a:ea typeface="Inter" pitchFamily="34" charset="-122"/>
                <a:cs typeface="Inter" pitchFamily="34" charset="-120"/>
              </a:rPr>
              <a:t>Seasonal differencing (removing seasonal dependencies)</a:t>
            </a:r>
            <a:endParaRPr lang="en-US" sz="1550" dirty="0"/>
          </a:p>
        </p:txBody>
      </p:sp>
      <p:sp>
        <p:nvSpPr>
          <p:cNvPr id="21" name="Text 19"/>
          <p:cNvSpPr/>
          <p:nvPr/>
        </p:nvSpPr>
        <p:spPr>
          <a:xfrm>
            <a:off x="9834324" y="5148024"/>
            <a:ext cx="4026813" cy="966192"/>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4C4C4D"/>
                </a:solidFill>
                <a:latin typeface="Inter" pitchFamily="34" charset="0"/>
                <a:ea typeface="Inter" pitchFamily="34" charset="-122"/>
                <a:cs typeface="Inter" pitchFamily="34" charset="-120"/>
              </a:rPr>
              <a:t>Seasonal ARIMA models (incorporating seasonal AR and MA terms)</a:t>
            </a:r>
            <a:endParaRPr lang="en-US" sz="1550" dirty="0"/>
          </a:p>
        </p:txBody>
      </p:sp>
      <p:sp>
        <p:nvSpPr>
          <p:cNvPr id="22" name="Text 20"/>
          <p:cNvSpPr/>
          <p:nvPr/>
        </p:nvSpPr>
        <p:spPr>
          <a:xfrm>
            <a:off x="9834324" y="6184583"/>
            <a:ext cx="4026813" cy="644128"/>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4C4C4D"/>
                </a:solidFill>
                <a:latin typeface="Inter" pitchFamily="34" charset="0"/>
                <a:ea typeface="Inter" pitchFamily="34" charset="-122"/>
                <a:cs typeface="Inter" pitchFamily="34" charset="-120"/>
              </a:rPr>
              <a:t>Seasonal decomposition methods (isolating the seasonal component)</a:t>
            </a:r>
            <a:endParaRPr lang="en-US" sz="1550" dirty="0"/>
          </a:p>
        </p:txBody>
      </p:sp>
      <p:sp>
        <p:nvSpPr>
          <p:cNvPr id="23" name="Text 21"/>
          <p:cNvSpPr/>
          <p:nvPr/>
        </p:nvSpPr>
        <p:spPr>
          <a:xfrm>
            <a:off x="9834324" y="6899077"/>
            <a:ext cx="4026813" cy="644128"/>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4C4C4D"/>
                </a:solidFill>
                <a:latin typeface="Inter" pitchFamily="34" charset="0"/>
                <a:ea typeface="Inter" pitchFamily="34" charset="-122"/>
                <a:cs typeface="Inter" pitchFamily="34" charset="-120"/>
              </a:rPr>
              <a:t>Specialized models like TBATS for complex seasonality</a:t>
            </a:r>
            <a:endParaRPr lang="en-US" sz="1550" dirty="0"/>
          </a:p>
        </p:txBody>
      </p:sp>
      <p:pic>
        <p:nvPicPr>
          <p:cNvPr id="24" name="Image 0" descr="preencoded.png">    </p:cNvPr>
          <p:cNvPicPr>
            <a:picLocks noChangeAspect="1"/>
          </p:cNvPicPr>
          <p:nvPr/>
        </p:nvPicPr>
        <p:blipFill>
          <a:blip r:embed="rId1"/>
          <a:stretch>
            <a:fillRect/>
          </a:stretch>
        </p:blipFill>
        <p:spPr>
          <a:xfrm>
            <a:off x="13716000" y="228600"/>
            <a:ext cx="685800" cy="6858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Text 0"/>
          <p:cNvSpPr/>
          <p:nvPr/>
        </p:nvSpPr>
        <p:spPr>
          <a:xfrm>
            <a:off x="793790" y="628412"/>
            <a:ext cx="12352020" cy="602456"/>
          </a:xfrm>
          <a:prstGeom prst="rect">
            <a:avLst/>
          </a:prstGeom>
          <a:noFill/>
          <a:ln/>
        </p:spPr>
        <p:txBody>
          <a:bodyPr wrap="none" lIns="0" tIns="0" rIns="0" bIns="0" rtlCol="0" anchor="t"/>
          <a:lstStyle/>
          <a:p>
            <a:pPr algn="l" indent="0" marL="0">
              <a:lnSpc>
                <a:spcPts val="4700"/>
              </a:lnSpc>
              <a:buNone/>
            </a:pPr>
            <a:r>
              <a:rPr lang="en-US" sz="3750" b="1" dirty="0">
                <a:solidFill>
                  <a:srgbClr val="152D47"/>
                </a:solidFill>
                <a:latin typeface="Inter Bold" pitchFamily="34" charset="0"/>
                <a:ea typeface="Inter Bold" pitchFamily="34" charset="-122"/>
                <a:cs typeface="Inter Bold" pitchFamily="34" charset="-120"/>
              </a:rPr>
              <a:t>Dealing with Seasonality: Preprocessing Techniques</a:t>
            </a:r>
            <a:endParaRPr lang="en-US" sz="3750" dirty="0"/>
          </a:p>
        </p:txBody>
      </p:sp>
      <p:pic>
        <p:nvPicPr>
          <p:cNvPr id="3" name="Image 0" descr="preencoded.png">    </p:cNvPr>
          <p:cNvPicPr>
            <a:picLocks noChangeAspect="1"/>
          </p:cNvPicPr>
          <p:nvPr/>
        </p:nvPicPr>
        <p:blipFill>
          <a:blip r:embed="rId1"/>
          <a:stretch>
            <a:fillRect/>
          </a:stretch>
        </p:blipFill>
        <p:spPr>
          <a:xfrm>
            <a:off x="793790" y="1616393"/>
            <a:ext cx="963930" cy="1419106"/>
          </a:xfrm>
          <a:prstGeom prst="rect">
            <a:avLst/>
          </a:prstGeom>
        </p:spPr>
      </p:pic>
      <p:sp>
        <p:nvSpPr>
          <p:cNvPr id="4" name="Text 1"/>
          <p:cNvSpPr/>
          <p:nvPr/>
        </p:nvSpPr>
        <p:spPr>
          <a:xfrm>
            <a:off x="2046922" y="1809155"/>
            <a:ext cx="2863929" cy="301228"/>
          </a:xfrm>
          <a:prstGeom prst="rect">
            <a:avLst/>
          </a:prstGeom>
          <a:noFill/>
          <a:ln/>
        </p:spPr>
        <p:txBody>
          <a:bodyPr wrap="none" lIns="0" tIns="0" rIns="0" bIns="0" rtlCol="0" anchor="t"/>
          <a:lstStyle/>
          <a:p>
            <a:pPr algn="l"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Identify Seasonal Period</a:t>
            </a:r>
            <a:endParaRPr lang="en-US" sz="1850" dirty="0"/>
          </a:p>
        </p:txBody>
      </p:sp>
      <p:sp>
        <p:nvSpPr>
          <p:cNvPr id="5" name="Text 2"/>
          <p:cNvSpPr/>
          <p:nvPr/>
        </p:nvSpPr>
        <p:spPr>
          <a:xfrm>
            <a:off x="2046922" y="2225993"/>
            <a:ext cx="11789688" cy="616744"/>
          </a:xfrm>
          <a:prstGeom prst="rect">
            <a:avLst/>
          </a:prstGeom>
          <a:noFill/>
          <a:ln/>
        </p:spPr>
        <p:txBody>
          <a:bodyPr wrap="squar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Determine the length of the seasonal cycle (s) through visual inspection, domain knowledge, or ACF plots. Common periods include 12 for monthly data, 4 for quarterly data, and 7 for daily data with weekly patterns.</a:t>
            </a:r>
            <a:endParaRPr lang="en-US" sz="1500" dirty="0"/>
          </a:p>
        </p:txBody>
      </p:sp>
      <p:pic>
        <p:nvPicPr>
          <p:cNvPr id="6" name="Image 1" descr="preencoded.png">    </p:cNvPr>
          <p:cNvPicPr>
            <a:picLocks noChangeAspect="1"/>
          </p:cNvPicPr>
          <p:nvPr/>
        </p:nvPicPr>
        <p:blipFill>
          <a:blip r:embed="rId2"/>
          <a:stretch>
            <a:fillRect/>
          </a:stretch>
        </p:blipFill>
        <p:spPr>
          <a:xfrm>
            <a:off x="793790" y="3035498"/>
            <a:ext cx="963930" cy="1419106"/>
          </a:xfrm>
          <a:prstGeom prst="rect">
            <a:avLst/>
          </a:prstGeom>
        </p:spPr>
      </p:pic>
      <p:sp>
        <p:nvSpPr>
          <p:cNvPr id="7" name="Text 3"/>
          <p:cNvSpPr/>
          <p:nvPr/>
        </p:nvSpPr>
        <p:spPr>
          <a:xfrm>
            <a:off x="2046922" y="3228261"/>
            <a:ext cx="2592110" cy="301228"/>
          </a:xfrm>
          <a:prstGeom prst="rect">
            <a:avLst/>
          </a:prstGeom>
          <a:noFill/>
          <a:ln/>
        </p:spPr>
        <p:txBody>
          <a:bodyPr wrap="none" lIns="0" tIns="0" rIns="0" bIns="0" rtlCol="0" anchor="t"/>
          <a:lstStyle/>
          <a:p>
            <a:pPr algn="l"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Seasonal Differencing</a:t>
            </a:r>
            <a:endParaRPr lang="en-US" sz="1850" dirty="0"/>
          </a:p>
        </p:txBody>
      </p:sp>
      <p:sp>
        <p:nvSpPr>
          <p:cNvPr id="8" name="Text 4"/>
          <p:cNvSpPr/>
          <p:nvPr/>
        </p:nvSpPr>
        <p:spPr>
          <a:xfrm>
            <a:off x="2046922" y="3645098"/>
            <a:ext cx="11789688" cy="616744"/>
          </a:xfrm>
          <a:prstGeom prst="rect">
            <a:avLst/>
          </a:prstGeom>
          <a:noFill/>
          <a:ln/>
        </p:spPr>
        <p:txBody>
          <a:bodyPr wrap="squar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Apply the seasonal differencing operator ∇sYt = Yt - Yt-s to remove seasonal patterns. This transforms a seasonally non-stationary series into a stationary one by comparing values to those from the same season in the previous cycle.</a:t>
            </a:r>
            <a:endParaRPr lang="en-US" sz="1500" dirty="0"/>
          </a:p>
        </p:txBody>
      </p:sp>
      <p:pic>
        <p:nvPicPr>
          <p:cNvPr id="9" name="Image 2" descr="preencoded.png">    </p:cNvPr>
          <p:cNvPicPr>
            <a:picLocks noChangeAspect="1"/>
          </p:cNvPicPr>
          <p:nvPr/>
        </p:nvPicPr>
        <p:blipFill>
          <a:blip r:embed="rId3"/>
          <a:stretch>
            <a:fillRect/>
          </a:stretch>
        </p:blipFill>
        <p:spPr>
          <a:xfrm>
            <a:off x="793790" y="4454604"/>
            <a:ext cx="963930" cy="1727478"/>
          </a:xfrm>
          <a:prstGeom prst="rect">
            <a:avLst/>
          </a:prstGeom>
        </p:spPr>
      </p:pic>
      <p:sp>
        <p:nvSpPr>
          <p:cNvPr id="10" name="Text 5"/>
          <p:cNvSpPr/>
          <p:nvPr/>
        </p:nvSpPr>
        <p:spPr>
          <a:xfrm>
            <a:off x="2046922" y="4647367"/>
            <a:ext cx="2915722" cy="301228"/>
          </a:xfrm>
          <a:prstGeom prst="rect">
            <a:avLst/>
          </a:prstGeom>
          <a:noFill/>
          <a:ln/>
        </p:spPr>
        <p:txBody>
          <a:bodyPr wrap="none" lIns="0" tIns="0" rIns="0" bIns="0" rtlCol="0" anchor="t"/>
          <a:lstStyle/>
          <a:p>
            <a:pPr algn="l"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Seasonal Decomposition</a:t>
            </a:r>
            <a:endParaRPr lang="en-US" sz="1850" dirty="0"/>
          </a:p>
        </p:txBody>
      </p:sp>
      <p:sp>
        <p:nvSpPr>
          <p:cNvPr id="11" name="Text 6"/>
          <p:cNvSpPr/>
          <p:nvPr/>
        </p:nvSpPr>
        <p:spPr>
          <a:xfrm>
            <a:off x="2046922" y="5064204"/>
            <a:ext cx="11789688" cy="925116"/>
          </a:xfrm>
          <a:prstGeom prst="rect">
            <a:avLst/>
          </a:prstGeom>
          <a:noFill/>
          <a:ln/>
        </p:spPr>
        <p:txBody>
          <a:bodyPr wrap="squar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Decompose the series into trend, seasonal, and residual components using methods like STL (Seasonal and Trend decomposition using Loess) or classical decomposition. The decomposition can be additive (Yt = Tt + St + Rt) or multiplicative (Yt = Tt × St × Rt).</a:t>
            </a:r>
            <a:endParaRPr lang="en-US" sz="1500" dirty="0"/>
          </a:p>
        </p:txBody>
      </p:sp>
      <p:pic>
        <p:nvPicPr>
          <p:cNvPr id="12" name="Image 3" descr="preencoded.png">    </p:cNvPr>
          <p:cNvPicPr>
            <a:picLocks noChangeAspect="1"/>
          </p:cNvPicPr>
          <p:nvPr/>
        </p:nvPicPr>
        <p:blipFill>
          <a:blip r:embed="rId4"/>
          <a:stretch>
            <a:fillRect/>
          </a:stretch>
        </p:blipFill>
        <p:spPr>
          <a:xfrm>
            <a:off x="793790" y="6182082"/>
            <a:ext cx="963930" cy="1419106"/>
          </a:xfrm>
          <a:prstGeom prst="rect">
            <a:avLst/>
          </a:prstGeom>
        </p:spPr>
      </p:pic>
      <p:sp>
        <p:nvSpPr>
          <p:cNvPr id="13" name="Text 7"/>
          <p:cNvSpPr/>
          <p:nvPr/>
        </p:nvSpPr>
        <p:spPr>
          <a:xfrm>
            <a:off x="2046922" y="6374844"/>
            <a:ext cx="2504123" cy="301228"/>
          </a:xfrm>
          <a:prstGeom prst="rect">
            <a:avLst/>
          </a:prstGeom>
          <a:noFill/>
          <a:ln/>
        </p:spPr>
        <p:txBody>
          <a:bodyPr wrap="none" lIns="0" tIns="0" rIns="0" bIns="0" rtlCol="0" anchor="t"/>
          <a:lstStyle/>
          <a:p>
            <a:pPr algn="l"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Seasonal Adjustment</a:t>
            </a:r>
            <a:endParaRPr lang="en-US" sz="1850" dirty="0"/>
          </a:p>
        </p:txBody>
      </p:sp>
      <p:sp>
        <p:nvSpPr>
          <p:cNvPr id="14" name="Text 8"/>
          <p:cNvSpPr/>
          <p:nvPr/>
        </p:nvSpPr>
        <p:spPr>
          <a:xfrm>
            <a:off x="2046922" y="6791682"/>
            <a:ext cx="11789688" cy="616744"/>
          </a:xfrm>
          <a:prstGeom prst="rect">
            <a:avLst/>
          </a:prstGeom>
          <a:noFill/>
          <a:ln/>
        </p:spPr>
        <p:txBody>
          <a:bodyPr wrap="squar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Remove the seasonal component to produce a seasonally adjusted series, which can then be modeled using non-seasonal techniques. This is commonly used in economic time series analysis to identify underlying trends.</a:t>
            </a:r>
            <a:endParaRPr lang="en-US" sz="1500" dirty="0"/>
          </a:p>
        </p:txBody>
      </p:sp>
      <p:pic>
        <p:nvPicPr>
          <p:cNvPr id="15" name="Image 4" descr="preencoded.png">    </p:cNvPr>
          <p:cNvPicPr>
            <a:picLocks noChangeAspect="1"/>
          </p:cNvPicPr>
          <p:nvPr/>
        </p:nvPicPr>
        <p:blipFill>
          <a:blip r:embed="rId5"/>
          <a:stretch>
            <a:fillRect/>
          </a:stretch>
        </p:blipFill>
        <p:spPr>
          <a:xfrm>
            <a:off x="13716000" y="228600"/>
            <a:ext cx="685800" cy="6858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Text 0"/>
          <p:cNvSpPr/>
          <p:nvPr/>
        </p:nvSpPr>
        <p:spPr>
          <a:xfrm>
            <a:off x="793790" y="782003"/>
            <a:ext cx="11568470" cy="496133"/>
          </a:xfrm>
          <a:prstGeom prst="rect">
            <a:avLst/>
          </a:prstGeom>
          <a:noFill/>
          <a:ln/>
        </p:spPr>
        <p:txBody>
          <a:bodyPr wrap="none" lIns="0" tIns="0" rIns="0" bIns="0" rtlCol="0" anchor="t"/>
          <a:lstStyle/>
          <a:p>
            <a:pPr algn="l" indent="0" marL="0">
              <a:lnSpc>
                <a:spcPts val="3900"/>
              </a:lnSpc>
              <a:buNone/>
            </a:pPr>
            <a:r>
              <a:rPr lang="en-US" sz="3100" b="1" dirty="0">
                <a:solidFill>
                  <a:srgbClr val="152D47"/>
                </a:solidFill>
                <a:latin typeface="Inter Bold" pitchFamily="34" charset="0"/>
                <a:ea typeface="Inter Bold" pitchFamily="34" charset="-122"/>
                <a:cs typeface="Inter Bold" pitchFamily="34" charset="-120"/>
              </a:rPr>
              <a:t>Autoregressive Integrated Moving Average (ARIMA) Models</a:t>
            </a:r>
            <a:endParaRPr lang="en-US" sz="3100" dirty="0"/>
          </a:p>
        </p:txBody>
      </p:sp>
      <p:pic>
        <p:nvPicPr>
          <p:cNvPr id="3" name="Image 0" descr="preencoded.png">    </p:cNvPr>
          <p:cNvPicPr>
            <a:picLocks noChangeAspect="1"/>
          </p:cNvPicPr>
          <p:nvPr/>
        </p:nvPicPr>
        <p:blipFill>
          <a:blip r:embed="rId1"/>
          <a:stretch>
            <a:fillRect/>
          </a:stretch>
        </p:blipFill>
        <p:spPr>
          <a:xfrm>
            <a:off x="3408759" y="1595676"/>
            <a:ext cx="1291233" cy="914757"/>
          </a:xfrm>
          <a:prstGeom prst="rect">
            <a:avLst/>
          </a:prstGeom>
        </p:spPr>
      </p:pic>
      <p:pic>
        <p:nvPicPr>
          <p:cNvPr id="4" name="Image 1" descr="preencoded.png">    </p:cNvPr>
          <p:cNvPicPr>
            <a:picLocks noChangeAspect="1"/>
          </p:cNvPicPr>
          <p:nvPr/>
        </p:nvPicPr>
        <p:blipFill>
          <a:blip r:embed="rId2"/>
          <a:stretch>
            <a:fillRect/>
          </a:stretch>
        </p:blipFill>
        <p:spPr>
          <a:xfrm>
            <a:off x="3942636" y="2026801"/>
            <a:ext cx="223242" cy="279083"/>
          </a:xfrm>
          <a:prstGeom prst="rect">
            <a:avLst/>
          </a:prstGeom>
        </p:spPr>
      </p:pic>
      <p:sp>
        <p:nvSpPr>
          <p:cNvPr id="5" name="Text 1"/>
          <p:cNvSpPr/>
          <p:nvPr/>
        </p:nvSpPr>
        <p:spPr>
          <a:xfrm>
            <a:off x="4858703" y="1754386"/>
            <a:ext cx="2818328" cy="248007"/>
          </a:xfrm>
          <a:prstGeom prst="rect">
            <a:avLst/>
          </a:prstGeom>
          <a:noFill/>
          <a:ln/>
        </p:spPr>
        <p:txBody>
          <a:bodyPr wrap="none" lIns="0" tIns="0" rIns="0" bIns="0" rtlCol="0" anchor="t"/>
          <a:lstStyle/>
          <a:p>
            <a:pPr algn="l" indent="0" marL="0">
              <a:lnSpc>
                <a:spcPts val="1950"/>
              </a:lnSpc>
              <a:buNone/>
            </a:pPr>
            <a:r>
              <a:rPr lang="en-US" sz="1550" b="1" dirty="0">
                <a:solidFill>
                  <a:srgbClr val="4C4C4D"/>
                </a:solidFill>
                <a:latin typeface="Inter Bold" pitchFamily="34" charset="0"/>
                <a:ea typeface="Inter Bold" pitchFamily="34" charset="-122"/>
                <a:cs typeface="Inter Bold" pitchFamily="34" charset="-120"/>
              </a:rPr>
              <a:t>Understanding ARIMA(p,d,q)</a:t>
            </a:r>
            <a:endParaRPr lang="en-US" sz="1550" dirty="0"/>
          </a:p>
        </p:txBody>
      </p:sp>
      <p:sp>
        <p:nvSpPr>
          <p:cNvPr id="6" name="Text 2"/>
          <p:cNvSpPr/>
          <p:nvPr/>
        </p:nvSpPr>
        <p:spPr>
          <a:xfrm>
            <a:off x="4858703" y="2097643"/>
            <a:ext cx="5158740" cy="254079"/>
          </a:xfrm>
          <a:prstGeom prst="rect">
            <a:avLst/>
          </a:prstGeom>
          <a:noFill/>
          <a:ln/>
        </p:spPr>
        <p:txBody>
          <a:bodyPr wrap="none" lIns="0" tIns="0" rIns="0" bIns="0" rtlCol="0" anchor="t"/>
          <a:lstStyle/>
          <a:p>
            <a:pPr algn="l" indent="0" marL="0">
              <a:lnSpc>
                <a:spcPts val="2000"/>
              </a:lnSpc>
              <a:buNone/>
            </a:pPr>
            <a:r>
              <a:rPr lang="en-US" sz="1250" dirty="0">
                <a:solidFill>
                  <a:srgbClr val="4C4C4D"/>
                </a:solidFill>
                <a:latin typeface="Inter" pitchFamily="34" charset="0"/>
                <a:ea typeface="Inter" pitchFamily="34" charset="-122"/>
                <a:cs typeface="Inter" pitchFamily="34" charset="-120"/>
              </a:rPr>
              <a:t>A comprehensive framework for modeling non-stationary time series</a:t>
            </a:r>
            <a:endParaRPr lang="en-US" sz="1250" dirty="0"/>
          </a:p>
        </p:txBody>
      </p:sp>
      <p:sp>
        <p:nvSpPr>
          <p:cNvPr id="7" name="Shape 3"/>
          <p:cNvSpPr/>
          <p:nvPr/>
        </p:nvSpPr>
        <p:spPr>
          <a:xfrm>
            <a:off x="4739640" y="2520672"/>
            <a:ext cx="9057323" cy="11430"/>
          </a:xfrm>
          <a:prstGeom prst="roundRect">
            <a:avLst>
              <a:gd name="adj" fmla="val 583442"/>
            </a:avLst>
          </a:prstGeom>
          <a:solidFill>
            <a:srgbClr val="D8D4D4"/>
          </a:solidFill>
          <a:ln/>
        </p:spPr>
      </p:sp>
      <p:pic>
        <p:nvPicPr>
          <p:cNvPr id="8" name="Image 2" descr="preencoded.png">    </p:cNvPr>
          <p:cNvPicPr>
            <a:picLocks noChangeAspect="1"/>
          </p:cNvPicPr>
          <p:nvPr/>
        </p:nvPicPr>
        <p:blipFill>
          <a:blip r:embed="rId3"/>
          <a:stretch>
            <a:fillRect/>
          </a:stretch>
        </p:blipFill>
        <p:spPr>
          <a:xfrm>
            <a:off x="2763203" y="2550081"/>
            <a:ext cx="2582466" cy="914757"/>
          </a:xfrm>
          <a:prstGeom prst="rect">
            <a:avLst/>
          </a:prstGeom>
        </p:spPr>
      </p:pic>
      <p:pic>
        <p:nvPicPr>
          <p:cNvPr id="9" name="Image 3" descr="preencoded.png">    </p:cNvPr>
          <p:cNvPicPr>
            <a:picLocks noChangeAspect="1"/>
          </p:cNvPicPr>
          <p:nvPr/>
        </p:nvPicPr>
        <p:blipFill>
          <a:blip r:embed="rId4"/>
          <a:stretch>
            <a:fillRect/>
          </a:stretch>
        </p:blipFill>
        <p:spPr>
          <a:xfrm>
            <a:off x="3942755" y="2867858"/>
            <a:ext cx="223242" cy="279083"/>
          </a:xfrm>
          <a:prstGeom prst="rect">
            <a:avLst/>
          </a:prstGeom>
        </p:spPr>
      </p:pic>
      <p:sp>
        <p:nvSpPr>
          <p:cNvPr id="10" name="Text 4"/>
          <p:cNvSpPr/>
          <p:nvPr/>
        </p:nvSpPr>
        <p:spPr>
          <a:xfrm>
            <a:off x="5504378" y="2708791"/>
            <a:ext cx="2432447" cy="248007"/>
          </a:xfrm>
          <a:prstGeom prst="rect">
            <a:avLst/>
          </a:prstGeom>
          <a:noFill/>
          <a:ln/>
        </p:spPr>
        <p:txBody>
          <a:bodyPr wrap="none" lIns="0" tIns="0" rIns="0" bIns="0" rtlCol="0" anchor="t"/>
          <a:lstStyle/>
          <a:p>
            <a:pPr algn="l" indent="0" marL="0">
              <a:lnSpc>
                <a:spcPts val="1950"/>
              </a:lnSpc>
              <a:buNone/>
            </a:pPr>
            <a:r>
              <a:rPr lang="en-US" sz="1550" b="1" dirty="0">
                <a:solidFill>
                  <a:srgbClr val="4C4C4D"/>
                </a:solidFill>
                <a:latin typeface="Inter Bold" pitchFamily="34" charset="0"/>
                <a:ea typeface="Inter Bold" pitchFamily="34" charset="-122"/>
                <a:cs typeface="Inter Bold" pitchFamily="34" charset="-120"/>
              </a:rPr>
              <a:t>Integration Parameter (d)</a:t>
            </a:r>
            <a:endParaRPr lang="en-US" sz="1550" dirty="0"/>
          </a:p>
        </p:txBody>
      </p:sp>
      <p:sp>
        <p:nvSpPr>
          <p:cNvPr id="11" name="Text 5"/>
          <p:cNvSpPr/>
          <p:nvPr/>
        </p:nvSpPr>
        <p:spPr>
          <a:xfrm>
            <a:off x="5504378" y="3052048"/>
            <a:ext cx="4391739" cy="254079"/>
          </a:xfrm>
          <a:prstGeom prst="rect">
            <a:avLst/>
          </a:prstGeom>
          <a:noFill/>
          <a:ln/>
        </p:spPr>
        <p:txBody>
          <a:bodyPr wrap="none" lIns="0" tIns="0" rIns="0" bIns="0" rtlCol="0" anchor="t"/>
          <a:lstStyle/>
          <a:p>
            <a:pPr algn="l" indent="0" marL="0">
              <a:lnSpc>
                <a:spcPts val="2000"/>
              </a:lnSpc>
              <a:buNone/>
            </a:pPr>
            <a:r>
              <a:rPr lang="en-US" sz="1250" dirty="0">
                <a:solidFill>
                  <a:srgbClr val="4C4C4D"/>
                </a:solidFill>
                <a:latin typeface="Inter" pitchFamily="34" charset="0"/>
                <a:ea typeface="Inter" pitchFamily="34" charset="-122"/>
                <a:cs typeface="Inter" pitchFamily="34" charset="-120"/>
              </a:rPr>
              <a:t>Number of differencing operations required for stationarity</a:t>
            </a:r>
            <a:endParaRPr lang="en-US" sz="1250" dirty="0"/>
          </a:p>
        </p:txBody>
      </p:sp>
      <p:sp>
        <p:nvSpPr>
          <p:cNvPr id="12" name="Shape 6"/>
          <p:cNvSpPr/>
          <p:nvPr/>
        </p:nvSpPr>
        <p:spPr>
          <a:xfrm>
            <a:off x="5385316" y="3475077"/>
            <a:ext cx="8411647" cy="11430"/>
          </a:xfrm>
          <a:prstGeom prst="roundRect">
            <a:avLst>
              <a:gd name="adj" fmla="val 583442"/>
            </a:avLst>
          </a:prstGeom>
          <a:solidFill>
            <a:srgbClr val="D8D4D4"/>
          </a:solidFill>
          <a:ln/>
        </p:spPr>
      </p:sp>
      <p:pic>
        <p:nvPicPr>
          <p:cNvPr id="13" name="Image 4" descr="preencoded.png">    </p:cNvPr>
          <p:cNvPicPr>
            <a:picLocks noChangeAspect="1"/>
          </p:cNvPicPr>
          <p:nvPr/>
        </p:nvPicPr>
        <p:blipFill>
          <a:blip r:embed="rId5"/>
          <a:stretch>
            <a:fillRect/>
          </a:stretch>
        </p:blipFill>
        <p:spPr>
          <a:xfrm>
            <a:off x="2117527" y="3504486"/>
            <a:ext cx="3873698" cy="914757"/>
          </a:xfrm>
          <a:prstGeom prst="rect">
            <a:avLst/>
          </a:prstGeom>
        </p:spPr>
      </p:pic>
      <p:pic>
        <p:nvPicPr>
          <p:cNvPr id="14" name="Image 5" descr="preencoded.png">    </p:cNvPr>
          <p:cNvPicPr>
            <a:picLocks noChangeAspect="1"/>
          </p:cNvPicPr>
          <p:nvPr/>
        </p:nvPicPr>
        <p:blipFill>
          <a:blip r:embed="rId6"/>
          <a:stretch>
            <a:fillRect/>
          </a:stretch>
        </p:blipFill>
        <p:spPr>
          <a:xfrm>
            <a:off x="3942636" y="3822263"/>
            <a:ext cx="223242" cy="279083"/>
          </a:xfrm>
          <a:prstGeom prst="rect">
            <a:avLst/>
          </a:prstGeom>
        </p:spPr>
      </p:pic>
      <p:sp>
        <p:nvSpPr>
          <p:cNvPr id="15" name="Text 7"/>
          <p:cNvSpPr/>
          <p:nvPr/>
        </p:nvSpPr>
        <p:spPr>
          <a:xfrm>
            <a:off x="6149935" y="3663196"/>
            <a:ext cx="2990493" cy="248007"/>
          </a:xfrm>
          <a:prstGeom prst="rect">
            <a:avLst/>
          </a:prstGeom>
          <a:noFill/>
          <a:ln/>
        </p:spPr>
        <p:txBody>
          <a:bodyPr wrap="none" lIns="0" tIns="0" rIns="0" bIns="0" rtlCol="0" anchor="t"/>
          <a:lstStyle/>
          <a:p>
            <a:pPr algn="l" indent="0" marL="0">
              <a:lnSpc>
                <a:spcPts val="1950"/>
              </a:lnSpc>
              <a:buNone/>
            </a:pPr>
            <a:r>
              <a:rPr lang="en-US" sz="1550" b="1" dirty="0">
                <a:solidFill>
                  <a:srgbClr val="4C4C4D"/>
                </a:solidFill>
                <a:latin typeface="Inter Bold" pitchFamily="34" charset="0"/>
                <a:ea typeface="Inter Bold" pitchFamily="34" charset="-122"/>
                <a:cs typeface="Inter Bold" pitchFamily="34" charset="-120"/>
              </a:rPr>
              <a:t>Autoregressive Component (p)</a:t>
            </a:r>
            <a:endParaRPr lang="en-US" sz="1550" dirty="0"/>
          </a:p>
        </p:txBody>
      </p:sp>
      <p:sp>
        <p:nvSpPr>
          <p:cNvPr id="16" name="Text 8"/>
          <p:cNvSpPr/>
          <p:nvPr/>
        </p:nvSpPr>
        <p:spPr>
          <a:xfrm>
            <a:off x="6149935" y="4006453"/>
            <a:ext cx="3556635" cy="254079"/>
          </a:xfrm>
          <a:prstGeom prst="rect">
            <a:avLst/>
          </a:prstGeom>
          <a:noFill/>
          <a:ln/>
        </p:spPr>
        <p:txBody>
          <a:bodyPr wrap="none" lIns="0" tIns="0" rIns="0" bIns="0" rtlCol="0" anchor="t"/>
          <a:lstStyle/>
          <a:p>
            <a:pPr algn="l" indent="0" marL="0">
              <a:lnSpc>
                <a:spcPts val="2000"/>
              </a:lnSpc>
              <a:buNone/>
            </a:pPr>
            <a:r>
              <a:rPr lang="en-US" sz="1250" dirty="0">
                <a:solidFill>
                  <a:srgbClr val="4C4C4D"/>
                </a:solidFill>
                <a:latin typeface="Inter" pitchFamily="34" charset="0"/>
                <a:ea typeface="Inter" pitchFamily="34" charset="-122"/>
                <a:cs typeface="Inter" pitchFamily="34" charset="-120"/>
              </a:rPr>
              <a:t>Number of lagged values used in the prediction</a:t>
            </a:r>
            <a:endParaRPr lang="en-US" sz="1250" dirty="0"/>
          </a:p>
        </p:txBody>
      </p:sp>
      <p:sp>
        <p:nvSpPr>
          <p:cNvPr id="17" name="Shape 9"/>
          <p:cNvSpPr/>
          <p:nvPr/>
        </p:nvSpPr>
        <p:spPr>
          <a:xfrm>
            <a:off x="6030873" y="4429482"/>
            <a:ext cx="7766090" cy="11430"/>
          </a:xfrm>
          <a:prstGeom prst="roundRect">
            <a:avLst>
              <a:gd name="adj" fmla="val 583442"/>
            </a:avLst>
          </a:prstGeom>
          <a:solidFill>
            <a:srgbClr val="D8D4D4"/>
          </a:solidFill>
          <a:ln/>
        </p:spPr>
      </p:sp>
      <p:pic>
        <p:nvPicPr>
          <p:cNvPr id="18" name="Image 6" descr="preencoded.png">    </p:cNvPr>
          <p:cNvPicPr>
            <a:picLocks noChangeAspect="1"/>
          </p:cNvPicPr>
          <p:nvPr/>
        </p:nvPicPr>
        <p:blipFill>
          <a:blip r:embed="rId7"/>
          <a:stretch>
            <a:fillRect/>
          </a:stretch>
        </p:blipFill>
        <p:spPr>
          <a:xfrm>
            <a:off x="1471970" y="4458891"/>
            <a:ext cx="5164931" cy="914757"/>
          </a:xfrm>
          <a:prstGeom prst="rect">
            <a:avLst/>
          </a:prstGeom>
        </p:spPr>
      </p:pic>
      <p:pic>
        <p:nvPicPr>
          <p:cNvPr id="19" name="Image 7" descr="preencoded.png">    </p:cNvPr>
          <p:cNvPicPr>
            <a:picLocks noChangeAspect="1"/>
          </p:cNvPicPr>
          <p:nvPr/>
        </p:nvPicPr>
        <p:blipFill>
          <a:blip r:embed="rId8"/>
          <a:stretch>
            <a:fillRect/>
          </a:stretch>
        </p:blipFill>
        <p:spPr>
          <a:xfrm>
            <a:off x="3942755" y="4776668"/>
            <a:ext cx="223242" cy="279083"/>
          </a:xfrm>
          <a:prstGeom prst="rect">
            <a:avLst/>
          </a:prstGeom>
        </p:spPr>
      </p:pic>
      <p:sp>
        <p:nvSpPr>
          <p:cNvPr id="20" name="Text 10"/>
          <p:cNvSpPr/>
          <p:nvPr/>
        </p:nvSpPr>
        <p:spPr>
          <a:xfrm>
            <a:off x="6795611" y="4617601"/>
            <a:ext cx="3077647" cy="248007"/>
          </a:xfrm>
          <a:prstGeom prst="rect">
            <a:avLst/>
          </a:prstGeom>
          <a:noFill/>
          <a:ln/>
        </p:spPr>
        <p:txBody>
          <a:bodyPr wrap="none" lIns="0" tIns="0" rIns="0" bIns="0" rtlCol="0" anchor="t"/>
          <a:lstStyle/>
          <a:p>
            <a:pPr algn="l" indent="0" marL="0">
              <a:lnSpc>
                <a:spcPts val="1950"/>
              </a:lnSpc>
              <a:buNone/>
            </a:pPr>
            <a:r>
              <a:rPr lang="en-US" sz="1550" b="1" dirty="0">
                <a:solidFill>
                  <a:srgbClr val="4C4C4D"/>
                </a:solidFill>
                <a:latin typeface="Inter Bold" pitchFamily="34" charset="0"/>
                <a:ea typeface="Inter Bold" pitchFamily="34" charset="-122"/>
                <a:cs typeface="Inter Bold" pitchFamily="34" charset="-120"/>
              </a:rPr>
              <a:t>Moving Average Component (q)</a:t>
            </a:r>
            <a:endParaRPr lang="en-US" sz="1550" dirty="0"/>
          </a:p>
        </p:txBody>
      </p:sp>
      <p:sp>
        <p:nvSpPr>
          <p:cNvPr id="21" name="Text 11"/>
          <p:cNvSpPr/>
          <p:nvPr/>
        </p:nvSpPr>
        <p:spPr>
          <a:xfrm>
            <a:off x="6795611" y="4960858"/>
            <a:ext cx="3207782" cy="254079"/>
          </a:xfrm>
          <a:prstGeom prst="rect">
            <a:avLst/>
          </a:prstGeom>
          <a:noFill/>
          <a:ln/>
        </p:spPr>
        <p:txBody>
          <a:bodyPr wrap="none" lIns="0" tIns="0" rIns="0" bIns="0" rtlCol="0" anchor="t"/>
          <a:lstStyle/>
          <a:p>
            <a:pPr algn="l" indent="0" marL="0">
              <a:lnSpc>
                <a:spcPts val="2000"/>
              </a:lnSpc>
              <a:buNone/>
            </a:pPr>
            <a:r>
              <a:rPr lang="en-US" sz="1250" dirty="0">
                <a:solidFill>
                  <a:srgbClr val="4C4C4D"/>
                </a:solidFill>
                <a:latin typeface="Inter" pitchFamily="34" charset="0"/>
                <a:ea typeface="Inter" pitchFamily="34" charset="-122"/>
                <a:cs typeface="Inter" pitchFamily="34" charset="-120"/>
              </a:rPr>
              <a:t>Number of lagged error terms in the model</a:t>
            </a:r>
            <a:endParaRPr lang="en-US" sz="1250" dirty="0"/>
          </a:p>
        </p:txBody>
      </p:sp>
      <p:sp>
        <p:nvSpPr>
          <p:cNvPr id="22" name="Shape 12"/>
          <p:cNvSpPr/>
          <p:nvPr/>
        </p:nvSpPr>
        <p:spPr>
          <a:xfrm>
            <a:off x="6676549" y="5383887"/>
            <a:ext cx="7120414" cy="11430"/>
          </a:xfrm>
          <a:prstGeom prst="roundRect">
            <a:avLst>
              <a:gd name="adj" fmla="val 583442"/>
            </a:avLst>
          </a:prstGeom>
          <a:solidFill>
            <a:srgbClr val="D8D4D4"/>
          </a:solidFill>
          <a:ln/>
        </p:spPr>
      </p:sp>
      <p:pic>
        <p:nvPicPr>
          <p:cNvPr id="23" name="Image 8" descr="preencoded.png">    </p:cNvPr>
          <p:cNvPicPr>
            <a:picLocks noChangeAspect="1"/>
          </p:cNvPicPr>
          <p:nvPr/>
        </p:nvPicPr>
        <p:blipFill>
          <a:blip r:embed="rId9"/>
          <a:stretch>
            <a:fillRect/>
          </a:stretch>
        </p:blipFill>
        <p:spPr>
          <a:xfrm>
            <a:off x="826294" y="5413296"/>
            <a:ext cx="6456164" cy="914757"/>
          </a:xfrm>
          <a:prstGeom prst="rect">
            <a:avLst/>
          </a:prstGeom>
        </p:spPr>
      </p:pic>
      <p:pic>
        <p:nvPicPr>
          <p:cNvPr id="24" name="Image 9" descr="preencoded.png">    </p:cNvPr>
          <p:cNvPicPr>
            <a:picLocks noChangeAspect="1"/>
          </p:cNvPicPr>
          <p:nvPr/>
        </p:nvPicPr>
        <p:blipFill>
          <a:blip r:embed="rId10"/>
          <a:stretch>
            <a:fillRect/>
          </a:stretch>
        </p:blipFill>
        <p:spPr>
          <a:xfrm>
            <a:off x="3942755" y="5731073"/>
            <a:ext cx="223242" cy="279083"/>
          </a:xfrm>
          <a:prstGeom prst="rect">
            <a:avLst/>
          </a:prstGeom>
        </p:spPr>
      </p:pic>
      <p:sp>
        <p:nvSpPr>
          <p:cNvPr id="25" name="Text 13"/>
          <p:cNvSpPr/>
          <p:nvPr/>
        </p:nvSpPr>
        <p:spPr>
          <a:xfrm>
            <a:off x="7441168" y="5572006"/>
            <a:ext cx="2932867" cy="248007"/>
          </a:xfrm>
          <a:prstGeom prst="rect">
            <a:avLst/>
          </a:prstGeom>
          <a:noFill/>
          <a:ln/>
        </p:spPr>
        <p:txBody>
          <a:bodyPr wrap="none" lIns="0" tIns="0" rIns="0" bIns="0" rtlCol="0" anchor="t"/>
          <a:lstStyle/>
          <a:p>
            <a:pPr algn="l" indent="0" marL="0">
              <a:lnSpc>
                <a:spcPts val="1950"/>
              </a:lnSpc>
              <a:buNone/>
            </a:pPr>
            <a:r>
              <a:rPr lang="en-US" sz="1550" b="1" dirty="0">
                <a:solidFill>
                  <a:srgbClr val="4C4C4D"/>
                </a:solidFill>
                <a:latin typeface="Inter Bold" pitchFamily="34" charset="0"/>
                <a:ea typeface="Inter Bold" pitchFamily="34" charset="-122"/>
                <a:cs typeface="Inter Bold" pitchFamily="34" charset="-120"/>
              </a:rPr>
              <a:t>ARIMA = Differencing + ARMA</a:t>
            </a:r>
            <a:endParaRPr lang="en-US" sz="1550" dirty="0"/>
          </a:p>
        </p:txBody>
      </p:sp>
      <p:sp>
        <p:nvSpPr>
          <p:cNvPr id="26" name="Text 14"/>
          <p:cNvSpPr/>
          <p:nvPr/>
        </p:nvSpPr>
        <p:spPr>
          <a:xfrm>
            <a:off x="7441168" y="5915263"/>
            <a:ext cx="4181832" cy="254079"/>
          </a:xfrm>
          <a:prstGeom prst="rect">
            <a:avLst/>
          </a:prstGeom>
          <a:noFill/>
          <a:ln/>
        </p:spPr>
        <p:txBody>
          <a:bodyPr wrap="none" lIns="0" tIns="0" rIns="0" bIns="0" rtlCol="0" anchor="t"/>
          <a:lstStyle/>
          <a:p>
            <a:pPr algn="l" indent="0" marL="0">
              <a:lnSpc>
                <a:spcPts val="2000"/>
              </a:lnSpc>
              <a:buNone/>
            </a:pPr>
            <a:r>
              <a:rPr lang="en-US" sz="1250" dirty="0">
                <a:solidFill>
                  <a:srgbClr val="4C4C4D"/>
                </a:solidFill>
                <a:latin typeface="Inter" pitchFamily="34" charset="0"/>
                <a:ea typeface="Inter" pitchFamily="34" charset="-122"/>
                <a:cs typeface="Inter" pitchFamily="34" charset="-120"/>
              </a:rPr>
              <a:t>Apply ARMA modeling to appropriately differenced data</a:t>
            </a:r>
            <a:endParaRPr lang="en-US" sz="1250" dirty="0"/>
          </a:p>
        </p:txBody>
      </p:sp>
      <p:sp>
        <p:nvSpPr>
          <p:cNvPr id="27" name="Text 15"/>
          <p:cNvSpPr/>
          <p:nvPr/>
        </p:nvSpPr>
        <p:spPr>
          <a:xfrm>
            <a:off x="793790" y="6506647"/>
            <a:ext cx="13042821" cy="508159"/>
          </a:xfrm>
          <a:prstGeom prst="rect">
            <a:avLst/>
          </a:prstGeom>
          <a:noFill/>
          <a:ln/>
        </p:spPr>
        <p:txBody>
          <a:bodyPr wrap="square" lIns="0" tIns="0" rIns="0" bIns="0" rtlCol="0" anchor="t"/>
          <a:lstStyle/>
          <a:p>
            <a:pPr algn="l" indent="0" marL="0">
              <a:lnSpc>
                <a:spcPts val="2000"/>
              </a:lnSpc>
              <a:buNone/>
            </a:pPr>
            <a:r>
              <a:rPr lang="en-US" sz="1250" dirty="0">
                <a:solidFill>
                  <a:srgbClr val="4C4C4D"/>
                </a:solidFill>
                <a:latin typeface="Inter" pitchFamily="34" charset="0"/>
                <a:ea typeface="Inter" pitchFamily="34" charset="-122"/>
                <a:cs typeface="Inter" pitchFamily="34" charset="-120"/>
              </a:rPr>
              <a:t>The ARIMA model extends ARMA to handle non-stationary data through differencing. It's defined as ARIMA(p,d,q) where p is the AR order, d is the degree of differencing, and q is the MA order. An ARIMA process becomes stationary after d differencing operations. The model can be written using the backshift operator B as:</a:t>
            </a:r>
            <a:endParaRPr lang="en-US" sz="1250" dirty="0"/>
          </a:p>
        </p:txBody>
      </p:sp>
      <p:sp>
        <p:nvSpPr>
          <p:cNvPr id="28" name="Text 16"/>
          <p:cNvSpPr/>
          <p:nvPr/>
        </p:nvSpPr>
        <p:spPr>
          <a:xfrm>
            <a:off x="793790" y="7193399"/>
            <a:ext cx="13042821" cy="254079"/>
          </a:xfrm>
          <a:prstGeom prst="rect">
            <a:avLst/>
          </a:prstGeom>
          <a:noFill/>
          <a:ln/>
        </p:spPr>
        <p:txBody>
          <a:bodyPr wrap="none" lIns="0" tIns="0" rIns="0" bIns="0" rtlCol="0" anchor="t"/>
          <a:lstStyle/>
          <a:p>
            <a:pPr algn="l" indent="0" marL="0">
              <a:lnSpc>
                <a:spcPts val="2000"/>
              </a:lnSpc>
              <a:buNone/>
            </a:pPr>
            <a:r>
              <a:rPr lang="en-US" sz="1250" dirty="0">
                <a:solidFill>
                  <a:srgbClr val="4C4C4D"/>
                </a:solidFill>
                <a:latin typeface="Inter" pitchFamily="34" charset="0"/>
                <a:ea typeface="Inter" pitchFamily="34" charset="-122"/>
                <a:cs typeface="Inter" pitchFamily="34" charset="-120"/>
              </a:rPr>
              <a:t>φ(B)(1-B)dYt = c + θ(B)εt</a:t>
            </a:r>
            <a:endParaRPr lang="en-US" sz="1250" dirty="0"/>
          </a:p>
        </p:txBody>
      </p:sp>
      <p:pic>
        <p:nvPicPr>
          <p:cNvPr id="29" name="Image 10" descr="preencoded.png">    </p:cNvPr>
          <p:cNvPicPr>
            <a:picLocks noChangeAspect="1"/>
          </p:cNvPicPr>
          <p:nvPr/>
        </p:nvPicPr>
        <p:blipFill>
          <a:blip r:embed="rId11"/>
          <a:stretch>
            <a:fillRect/>
          </a:stretch>
        </p:blipFill>
        <p:spPr>
          <a:xfrm>
            <a:off x="13716000" y="228600"/>
            <a:ext cx="685800" cy="6858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Text 0"/>
          <p:cNvSpPr/>
          <p:nvPr/>
        </p:nvSpPr>
        <p:spPr>
          <a:xfrm>
            <a:off x="780812" y="613529"/>
            <a:ext cx="10307241" cy="592574"/>
          </a:xfrm>
          <a:prstGeom prst="rect">
            <a:avLst/>
          </a:prstGeom>
          <a:noFill/>
          <a:ln/>
        </p:spPr>
        <p:txBody>
          <a:bodyPr wrap="none" lIns="0" tIns="0" rIns="0" bIns="0" rtlCol="0" anchor="t"/>
          <a:lstStyle/>
          <a:p>
            <a:pPr algn="l" indent="0" marL="0">
              <a:lnSpc>
                <a:spcPts val="4650"/>
              </a:lnSpc>
              <a:buNone/>
            </a:pPr>
            <a:r>
              <a:rPr lang="en-US" sz="3700" b="1" dirty="0">
                <a:solidFill>
                  <a:srgbClr val="152D47"/>
                </a:solidFill>
                <a:latin typeface="Inter Bold" pitchFamily="34" charset="0"/>
                <a:ea typeface="Inter Bold" pitchFamily="34" charset="-122"/>
                <a:cs typeface="Inter Bold" pitchFamily="34" charset="-120"/>
              </a:rPr>
              <a:t>ARIMA Models: Identification and Estimation</a:t>
            </a:r>
            <a:endParaRPr lang="en-US" sz="3700" dirty="0"/>
          </a:p>
        </p:txBody>
      </p:sp>
      <p:sp>
        <p:nvSpPr>
          <p:cNvPr id="3" name="Shape 1"/>
          <p:cNvSpPr/>
          <p:nvPr/>
        </p:nvSpPr>
        <p:spPr>
          <a:xfrm>
            <a:off x="780812" y="1585317"/>
            <a:ext cx="142161" cy="1016675"/>
          </a:xfrm>
          <a:prstGeom prst="roundRect">
            <a:avLst>
              <a:gd name="adj" fmla="val 56028"/>
            </a:avLst>
          </a:prstGeom>
          <a:solidFill>
            <a:srgbClr val="F2EEEE"/>
          </a:solidFill>
          <a:ln w="7620">
            <a:solidFill>
              <a:srgbClr val="D8D4D4"/>
            </a:solidFill>
            <a:prstDash val="solid"/>
          </a:ln>
        </p:spPr>
      </p:sp>
      <p:sp>
        <p:nvSpPr>
          <p:cNvPr id="4" name="Text 2"/>
          <p:cNvSpPr/>
          <p:nvPr/>
        </p:nvSpPr>
        <p:spPr>
          <a:xfrm>
            <a:off x="1207413" y="1585317"/>
            <a:ext cx="2370534" cy="296228"/>
          </a:xfrm>
          <a:prstGeom prst="rect">
            <a:avLst/>
          </a:prstGeom>
          <a:noFill/>
          <a:ln/>
        </p:spPr>
        <p:txBody>
          <a:bodyPr wrap="none" lIns="0" tIns="0" rIns="0" bIns="0" rtlCol="0" anchor="t"/>
          <a:lstStyle/>
          <a:p>
            <a:pPr algn="l" indent="0" marL="0">
              <a:lnSpc>
                <a:spcPts val="2300"/>
              </a:lnSpc>
              <a:buNone/>
            </a:pPr>
            <a:r>
              <a:rPr lang="en-US" sz="1850" b="1" dirty="0">
                <a:solidFill>
                  <a:srgbClr val="4C4C4D"/>
                </a:solidFill>
                <a:latin typeface="Inter Bold" pitchFamily="34" charset="0"/>
                <a:ea typeface="Inter Bold" pitchFamily="34" charset="-122"/>
                <a:cs typeface="Inter Bold" pitchFamily="34" charset="-120"/>
              </a:rPr>
              <a:t>Test for Stationarity</a:t>
            </a:r>
            <a:endParaRPr lang="en-US" sz="1850" dirty="0"/>
          </a:p>
        </p:txBody>
      </p:sp>
      <p:sp>
        <p:nvSpPr>
          <p:cNvPr id="5" name="Text 3"/>
          <p:cNvSpPr/>
          <p:nvPr/>
        </p:nvSpPr>
        <p:spPr>
          <a:xfrm>
            <a:off x="1207413" y="1995249"/>
            <a:ext cx="12642175" cy="606743"/>
          </a:xfrm>
          <a:prstGeom prst="rect">
            <a:avLst/>
          </a:prstGeom>
          <a:noFill/>
          <a:ln/>
        </p:spPr>
        <p:txBody>
          <a:bodyPr wrap="square" lIns="0" tIns="0" rIns="0" bIns="0" rtlCol="0" anchor="t"/>
          <a:lstStyle/>
          <a:p>
            <a:pPr algn="l" indent="0" marL="0">
              <a:lnSpc>
                <a:spcPts val="2350"/>
              </a:lnSpc>
              <a:buNone/>
            </a:pPr>
            <a:r>
              <a:rPr lang="en-US" sz="1450" dirty="0">
                <a:solidFill>
                  <a:srgbClr val="4C4C4D"/>
                </a:solidFill>
                <a:latin typeface="Inter" pitchFamily="34" charset="0"/>
                <a:ea typeface="Inter" pitchFamily="34" charset="-122"/>
                <a:cs typeface="Inter" pitchFamily="34" charset="-120"/>
              </a:rPr>
              <a:t>Apply statistical tests like ADF or KPSS to determine if differencing is needed. Visual inspection of time plots and ACF can also indicate non-stationarity through trends or slow decay in autocorrelations.</a:t>
            </a:r>
            <a:endParaRPr lang="en-US" sz="1450" dirty="0"/>
          </a:p>
        </p:txBody>
      </p:sp>
      <p:sp>
        <p:nvSpPr>
          <p:cNvPr id="6" name="Shape 4"/>
          <p:cNvSpPr/>
          <p:nvPr/>
        </p:nvSpPr>
        <p:spPr>
          <a:xfrm>
            <a:off x="1065252" y="2791539"/>
            <a:ext cx="142161" cy="1016675"/>
          </a:xfrm>
          <a:prstGeom prst="roundRect">
            <a:avLst>
              <a:gd name="adj" fmla="val 56028"/>
            </a:avLst>
          </a:prstGeom>
          <a:solidFill>
            <a:srgbClr val="F2EEEE"/>
          </a:solidFill>
          <a:ln w="7620">
            <a:solidFill>
              <a:srgbClr val="D8D4D4"/>
            </a:solidFill>
            <a:prstDash val="solid"/>
          </a:ln>
        </p:spPr>
      </p:sp>
      <p:sp>
        <p:nvSpPr>
          <p:cNvPr id="7" name="Text 5"/>
          <p:cNvSpPr/>
          <p:nvPr/>
        </p:nvSpPr>
        <p:spPr>
          <a:xfrm>
            <a:off x="1491853" y="2791539"/>
            <a:ext cx="2370534" cy="296228"/>
          </a:xfrm>
          <a:prstGeom prst="rect">
            <a:avLst/>
          </a:prstGeom>
          <a:noFill/>
          <a:ln/>
        </p:spPr>
        <p:txBody>
          <a:bodyPr wrap="none" lIns="0" tIns="0" rIns="0" bIns="0" rtlCol="0" anchor="t"/>
          <a:lstStyle/>
          <a:p>
            <a:pPr algn="l" indent="0" marL="0">
              <a:lnSpc>
                <a:spcPts val="2300"/>
              </a:lnSpc>
              <a:buNone/>
            </a:pPr>
            <a:r>
              <a:rPr lang="en-US" sz="1850" b="1" dirty="0">
                <a:solidFill>
                  <a:srgbClr val="4C4C4D"/>
                </a:solidFill>
                <a:latin typeface="Inter Bold" pitchFamily="34" charset="0"/>
                <a:ea typeface="Inter Bold" pitchFamily="34" charset="-122"/>
                <a:cs typeface="Inter Bold" pitchFamily="34" charset="-120"/>
              </a:rPr>
              <a:t>Apply Differencing</a:t>
            </a:r>
            <a:endParaRPr lang="en-US" sz="1850" dirty="0"/>
          </a:p>
        </p:txBody>
      </p:sp>
      <p:sp>
        <p:nvSpPr>
          <p:cNvPr id="8" name="Text 6"/>
          <p:cNvSpPr/>
          <p:nvPr/>
        </p:nvSpPr>
        <p:spPr>
          <a:xfrm>
            <a:off x="1491853" y="3201472"/>
            <a:ext cx="12357735" cy="606743"/>
          </a:xfrm>
          <a:prstGeom prst="rect">
            <a:avLst/>
          </a:prstGeom>
          <a:noFill/>
          <a:ln/>
        </p:spPr>
        <p:txBody>
          <a:bodyPr wrap="square" lIns="0" tIns="0" rIns="0" bIns="0" rtlCol="0" anchor="t"/>
          <a:lstStyle/>
          <a:p>
            <a:pPr algn="l" indent="0" marL="0">
              <a:lnSpc>
                <a:spcPts val="2350"/>
              </a:lnSpc>
              <a:buNone/>
            </a:pPr>
            <a:r>
              <a:rPr lang="en-US" sz="1450" dirty="0">
                <a:solidFill>
                  <a:srgbClr val="4C4C4D"/>
                </a:solidFill>
                <a:latin typeface="Inter" pitchFamily="34" charset="0"/>
                <a:ea typeface="Inter" pitchFamily="34" charset="-122"/>
                <a:cs typeface="Inter" pitchFamily="34" charset="-120"/>
              </a:rPr>
              <a:t>If the series is non-stationary, apply first-order differencing: ∇Yt = Yt - Yt-1. Check the differenced series for stationarity. Repeat if necessary, though d &gt; 2 is rare in practice. This determines the integration order d.</a:t>
            </a:r>
            <a:endParaRPr lang="en-US" sz="1450" dirty="0"/>
          </a:p>
        </p:txBody>
      </p:sp>
      <p:sp>
        <p:nvSpPr>
          <p:cNvPr id="9" name="Shape 7"/>
          <p:cNvSpPr/>
          <p:nvPr/>
        </p:nvSpPr>
        <p:spPr>
          <a:xfrm>
            <a:off x="1349692" y="3997762"/>
            <a:ext cx="142161" cy="1016675"/>
          </a:xfrm>
          <a:prstGeom prst="roundRect">
            <a:avLst>
              <a:gd name="adj" fmla="val 56028"/>
            </a:avLst>
          </a:prstGeom>
          <a:solidFill>
            <a:srgbClr val="F2EEEE"/>
          </a:solidFill>
          <a:ln w="7620">
            <a:solidFill>
              <a:srgbClr val="D8D4D4"/>
            </a:solidFill>
            <a:prstDash val="solid"/>
          </a:ln>
        </p:spPr>
      </p:sp>
      <p:sp>
        <p:nvSpPr>
          <p:cNvPr id="10" name="Text 8"/>
          <p:cNvSpPr/>
          <p:nvPr/>
        </p:nvSpPr>
        <p:spPr>
          <a:xfrm>
            <a:off x="1776293" y="3997762"/>
            <a:ext cx="2527816" cy="296228"/>
          </a:xfrm>
          <a:prstGeom prst="rect">
            <a:avLst/>
          </a:prstGeom>
          <a:noFill/>
          <a:ln/>
        </p:spPr>
        <p:txBody>
          <a:bodyPr wrap="none" lIns="0" tIns="0" rIns="0" bIns="0" rtlCol="0" anchor="t"/>
          <a:lstStyle/>
          <a:p>
            <a:pPr algn="l" indent="0" marL="0">
              <a:lnSpc>
                <a:spcPts val="2300"/>
              </a:lnSpc>
              <a:buNone/>
            </a:pPr>
            <a:r>
              <a:rPr lang="en-US" sz="1850" b="1" dirty="0">
                <a:solidFill>
                  <a:srgbClr val="4C4C4D"/>
                </a:solidFill>
                <a:latin typeface="Inter Bold" pitchFamily="34" charset="0"/>
                <a:ea typeface="Inter Bold" pitchFamily="34" charset="-122"/>
                <a:cs typeface="Inter Bold" pitchFamily="34" charset="-120"/>
              </a:rPr>
              <a:t>Identify ARMA Orders</a:t>
            </a:r>
            <a:endParaRPr lang="en-US" sz="1850" dirty="0"/>
          </a:p>
        </p:txBody>
      </p:sp>
      <p:sp>
        <p:nvSpPr>
          <p:cNvPr id="11" name="Text 9"/>
          <p:cNvSpPr/>
          <p:nvPr/>
        </p:nvSpPr>
        <p:spPr>
          <a:xfrm>
            <a:off x="1776293" y="4407694"/>
            <a:ext cx="12073295" cy="606743"/>
          </a:xfrm>
          <a:prstGeom prst="rect">
            <a:avLst/>
          </a:prstGeom>
          <a:noFill/>
          <a:ln/>
        </p:spPr>
        <p:txBody>
          <a:bodyPr wrap="square" lIns="0" tIns="0" rIns="0" bIns="0" rtlCol="0" anchor="t"/>
          <a:lstStyle/>
          <a:p>
            <a:pPr algn="l" indent="0" marL="0">
              <a:lnSpc>
                <a:spcPts val="2350"/>
              </a:lnSpc>
              <a:buNone/>
            </a:pPr>
            <a:r>
              <a:rPr lang="en-US" sz="1450" dirty="0">
                <a:solidFill>
                  <a:srgbClr val="4C4C4D"/>
                </a:solidFill>
                <a:latin typeface="Inter" pitchFamily="34" charset="0"/>
                <a:ea typeface="Inter" pitchFamily="34" charset="-122"/>
                <a:cs typeface="Inter" pitchFamily="34" charset="-120"/>
              </a:rPr>
              <a:t>After achieving stationarity, examine the ACF and PACF of the differenced series to identify appropriate AR order p and MA order q. Alternatively, use information criteria (AIC, BIC) to select the optimal model from a range of candidates.</a:t>
            </a:r>
            <a:endParaRPr lang="en-US" sz="1450" dirty="0"/>
          </a:p>
        </p:txBody>
      </p:sp>
      <p:sp>
        <p:nvSpPr>
          <p:cNvPr id="12" name="Shape 10"/>
          <p:cNvSpPr/>
          <p:nvPr/>
        </p:nvSpPr>
        <p:spPr>
          <a:xfrm>
            <a:off x="1634133" y="5203984"/>
            <a:ext cx="142161" cy="1016675"/>
          </a:xfrm>
          <a:prstGeom prst="roundRect">
            <a:avLst>
              <a:gd name="adj" fmla="val 56028"/>
            </a:avLst>
          </a:prstGeom>
          <a:solidFill>
            <a:srgbClr val="F2EEEE"/>
          </a:solidFill>
          <a:ln w="7620">
            <a:solidFill>
              <a:srgbClr val="D8D4D4"/>
            </a:solidFill>
            <a:prstDash val="solid"/>
          </a:ln>
        </p:spPr>
      </p:sp>
      <p:sp>
        <p:nvSpPr>
          <p:cNvPr id="13" name="Text 11"/>
          <p:cNvSpPr/>
          <p:nvPr/>
        </p:nvSpPr>
        <p:spPr>
          <a:xfrm>
            <a:off x="2060734" y="5203984"/>
            <a:ext cx="2394109" cy="296228"/>
          </a:xfrm>
          <a:prstGeom prst="rect">
            <a:avLst/>
          </a:prstGeom>
          <a:noFill/>
          <a:ln/>
        </p:spPr>
        <p:txBody>
          <a:bodyPr wrap="none" lIns="0" tIns="0" rIns="0" bIns="0" rtlCol="0" anchor="t"/>
          <a:lstStyle/>
          <a:p>
            <a:pPr algn="l" indent="0" marL="0">
              <a:lnSpc>
                <a:spcPts val="2300"/>
              </a:lnSpc>
              <a:buNone/>
            </a:pPr>
            <a:r>
              <a:rPr lang="en-US" sz="1850" b="1" dirty="0">
                <a:solidFill>
                  <a:srgbClr val="4C4C4D"/>
                </a:solidFill>
                <a:latin typeface="Inter Bold" pitchFamily="34" charset="0"/>
                <a:ea typeface="Inter Bold" pitchFamily="34" charset="-122"/>
                <a:cs typeface="Inter Bold" pitchFamily="34" charset="-120"/>
              </a:rPr>
              <a:t>Estimate Parameters</a:t>
            </a:r>
            <a:endParaRPr lang="en-US" sz="1850" dirty="0"/>
          </a:p>
        </p:txBody>
      </p:sp>
      <p:sp>
        <p:nvSpPr>
          <p:cNvPr id="14" name="Text 12"/>
          <p:cNvSpPr/>
          <p:nvPr/>
        </p:nvSpPr>
        <p:spPr>
          <a:xfrm>
            <a:off x="2060734" y="5613916"/>
            <a:ext cx="11788854" cy="606743"/>
          </a:xfrm>
          <a:prstGeom prst="rect">
            <a:avLst/>
          </a:prstGeom>
          <a:noFill/>
          <a:ln/>
        </p:spPr>
        <p:txBody>
          <a:bodyPr wrap="square" lIns="0" tIns="0" rIns="0" bIns="0" rtlCol="0" anchor="t"/>
          <a:lstStyle/>
          <a:p>
            <a:pPr algn="l" indent="0" marL="0">
              <a:lnSpc>
                <a:spcPts val="2350"/>
              </a:lnSpc>
              <a:buNone/>
            </a:pPr>
            <a:r>
              <a:rPr lang="en-US" sz="1450" dirty="0">
                <a:solidFill>
                  <a:srgbClr val="4C4C4D"/>
                </a:solidFill>
                <a:latin typeface="Inter" pitchFamily="34" charset="0"/>
                <a:ea typeface="Inter" pitchFamily="34" charset="-122"/>
                <a:cs typeface="Inter" pitchFamily="34" charset="-120"/>
              </a:rPr>
              <a:t>Fit the ARIMA(p,d,q) model using maximum likelihood estimation. This process yields estimates of the AR coefficients (φ1, ..., φp), MA coefficients (θ1, ..., θq), and the variance of the white noise process.</a:t>
            </a:r>
            <a:endParaRPr lang="en-US" sz="1450" dirty="0"/>
          </a:p>
        </p:txBody>
      </p:sp>
      <p:sp>
        <p:nvSpPr>
          <p:cNvPr id="15" name="Shape 13"/>
          <p:cNvSpPr/>
          <p:nvPr/>
        </p:nvSpPr>
        <p:spPr>
          <a:xfrm>
            <a:off x="1349692" y="6410206"/>
            <a:ext cx="142161" cy="1016675"/>
          </a:xfrm>
          <a:prstGeom prst="roundRect">
            <a:avLst>
              <a:gd name="adj" fmla="val 56028"/>
            </a:avLst>
          </a:prstGeom>
          <a:solidFill>
            <a:srgbClr val="F2EEEE"/>
          </a:solidFill>
          <a:ln w="7620">
            <a:solidFill>
              <a:srgbClr val="D8D4D4"/>
            </a:solidFill>
            <a:prstDash val="solid"/>
          </a:ln>
        </p:spPr>
      </p:sp>
      <p:sp>
        <p:nvSpPr>
          <p:cNvPr id="16" name="Text 14"/>
          <p:cNvSpPr/>
          <p:nvPr/>
        </p:nvSpPr>
        <p:spPr>
          <a:xfrm>
            <a:off x="1776293" y="6410206"/>
            <a:ext cx="2396847" cy="296228"/>
          </a:xfrm>
          <a:prstGeom prst="rect">
            <a:avLst/>
          </a:prstGeom>
          <a:noFill/>
          <a:ln/>
        </p:spPr>
        <p:txBody>
          <a:bodyPr wrap="none" lIns="0" tIns="0" rIns="0" bIns="0" rtlCol="0" anchor="t"/>
          <a:lstStyle/>
          <a:p>
            <a:pPr algn="l" indent="0" marL="0">
              <a:lnSpc>
                <a:spcPts val="2300"/>
              </a:lnSpc>
              <a:buNone/>
            </a:pPr>
            <a:r>
              <a:rPr lang="en-US" sz="1850" b="1" dirty="0">
                <a:solidFill>
                  <a:srgbClr val="4C4C4D"/>
                </a:solidFill>
                <a:latin typeface="Inter Bold" pitchFamily="34" charset="0"/>
                <a:ea typeface="Inter Bold" pitchFamily="34" charset="-122"/>
                <a:cs typeface="Inter Bold" pitchFamily="34" charset="-120"/>
              </a:rPr>
              <a:t>Diagnostic Checking</a:t>
            </a:r>
            <a:endParaRPr lang="en-US" sz="1850" dirty="0"/>
          </a:p>
        </p:txBody>
      </p:sp>
      <p:sp>
        <p:nvSpPr>
          <p:cNvPr id="17" name="Text 15"/>
          <p:cNvSpPr/>
          <p:nvPr/>
        </p:nvSpPr>
        <p:spPr>
          <a:xfrm>
            <a:off x="1776293" y="6820138"/>
            <a:ext cx="12073295" cy="606743"/>
          </a:xfrm>
          <a:prstGeom prst="rect">
            <a:avLst/>
          </a:prstGeom>
          <a:noFill/>
          <a:ln/>
        </p:spPr>
        <p:txBody>
          <a:bodyPr wrap="square" lIns="0" tIns="0" rIns="0" bIns="0" rtlCol="0" anchor="t"/>
          <a:lstStyle/>
          <a:p>
            <a:pPr algn="l" indent="0" marL="0">
              <a:lnSpc>
                <a:spcPts val="2350"/>
              </a:lnSpc>
              <a:buNone/>
            </a:pPr>
            <a:r>
              <a:rPr lang="en-US" sz="1450" dirty="0">
                <a:solidFill>
                  <a:srgbClr val="4C4C4D"/>
                </a:solidFill>
                <a:latin typeface="Inter" pitchFamily="34" charset="0"/>
                <a:ea typeface="Inter" pitchFamily="34" charset="-122"/>
                <a:cs typeface="Inter" pitchFamily="34" charset="-120"/>
              </a:rPr>
              <a:t>Validate model adequacy through residual analysis. Residuals should approximate white noise, showing no significant autocorrelation. Apply Ljung-Box tests at multiple lags to confirm randomness.</a:t>
            </a:r>
            <a:endParaRPr lang="en-US" sz="1450" dirty="0"/>
          </a:p>
        </p:txBody>
      </p:sp>
      <p:pic>
        <p:nvPicPr>
          <p:cNvPr id="18" name="Image 0" descr="preencoded.png">    </p:cNvPr>
          <p:cNvPicPr>
            <a:picLocks noChangeAspect="1"/>
          </p:cNvPicPr>
          <p:nvPr/>
        </p:nvPicPr>
        <p:blipFill>
          <a:blip r:embed="rId1"/>
          <a:stretch>
            <a:fillRect/>
          </a:stretch>
        </p:blipFill>
        <p:spPr>
          <a:xfrm>
            <a:off x="13716000" y="228600"/>
            <a:ext cx="685800" cy="6858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Text 0"/>
          <p:cNvSpPr/>
          <p:nvPr/>
        </p:nvSpPr>
        <p:spPr>
          <a:xfrm>
            <a:off x="396835" y="311825"/>
            <a:ext cx="3527108" cy="230386"/>
          </a:xfrm>
          <a:prstGeom prst="rect">
            <a:avLst/>
          </a:prstGeom>
          <a:noFill/>
          <a:ln/>
        </p:spPr>
        <p:txBody>
          <a:bodyPr wrap="none" lIns="0" tIns="0" rIns="0" bIns="0" rtlCol="0" anchor="t"/>
          <a:lstStyle/>
          <a:p>
            <a:pPr algn="l" indent="0" marL="0">
              <a:lnSpc>
                <a:spcPts val="1800"/>
              </a:lnSpc>
              <a:buNone/>
            </a:pPr>
            <a:r>
              <a:rPr lang="en-US" sz="1450" b="1" dirty="0">
                <a:solidFill>
                  <a:srgbClr val="152D47"/>
                </a:solidFill>
                <a:latin typeface="Inter Bold" pitchFamily="34" charset="0"/>
                <a:ea typeface="Inter Bold" pitchFamily="34" charset="-122"/>
                <a:cs typeface="Inter Bold" pitchFamily="34" charset="-120"/>
              </a:rPr>
              <a:t>ARIMA Models: Python Implementation</a:t>
            </a:r>
            <a:endParaRPr lang="en-US" sz="1450" dirty="0"/>
          </a:p>
        </p:txBody>
      </p:sp>
      <p:pic>
        <p:nvPicPr>
          <p:cNvPr id="3" name="Image 0" descr="preencoded.png">    </p:cNvPr>
          <p:cNvPicPr>
            <a:picLocks noChangeAspect="1"/>
          </p:cNvPicPr>
          <p:nvPr/>
        </p:nvPicPr>
        <p:blipFill>
          <a:blip r:embed="rId1"/>
          <a:stretch>
            <a:fillRect/>
          </a:stretch>
        </p:blipFill>
        <p:spPr>
          <a:xfrm>
            <a:off x="396835" y="689610"/>
            <a:ext cx="8993862" cy="4815245"/>
          </a:xfrm>
          <a:prstGeom prst="rect">
            <a:avLst/>
          </a:prstGeom>
        </p:spPr>
      </p:pic>
      <p:sp>
        <p:nvSpPr>
          <p:cNvPr id="4" name="Shape 1"/>
          <p:cNvSpPr/>
          <p:nvPr/>
        </p:nvSpPr>
        <p:spPr>
          <a:xfrm>
            <a:off x="2818686" y="5504855"/>
            <a:ext cx="73700" cy="73700"/>
          </a:xfrm>
          <a:prstGeom prst="roundRect">
            <a:avLst>
              <a:gd name="adj" fmla="val 24814"/>
            </a:avLst>
          </a:prstGeom>
          <a:solidFill>
            <a:srgbClr val="00104C"/>
          </a:solidFill>
          <a:ln/>
        </p:spPr>
      </p:sp>
      <p:sp>
        <p:nvSpPr>
          <p:cNvPr id="5" name="Text 2"/>
          <p:cNvSpPr/>
          <p:nvPr/>
        </p:nvSpPr>
        <p:spPr>
          <a:xfrm>
            <a:off x="2953345" y="5504855"/>
            <a:ext cx="339804" cy="73700"/>
          </a:xfrm>
          <a:prstGeom prst="rect">
            <a:avLst/>
          </a:prstGeom>
          <a:noFill/>
          <a:ln/>
        </p:spPr>
        <p:txBody>
          <a:bodyPr wrap="none" lIns="0" tIns="0" rIns="0" bIns="0" rtlCol="0" anchor="t"/>
          <a:lstStyle/>
          <a:p>
            <a:pPr algn="l" indent="0" marL="0">
              <a:lnSpc>
                <a:spcPts val="550"/>
              </a:lnSpc>
              <a:buNone/>
            </a:pPr>
            <a:r>
              <a:rPr lang="en-US" sz="550" dirty="0">
                <a:solidFill>
                  <a:srgbClr val="4C4C4D"/>
                </a:solidFill>
                <a:latin typeface="Inter" pitchFamily="34" charset="0"/>
                <a:ea typeface="Inter" pitchFamily="34" charset="-122"/>
                <a:cs typeface="Inter" pitchFamily="34" charset="-120"/>
              </a:rPr>
              <a:t>Observed</a:t>
            </a:r>
            <a:endParaRPr lang="en-US" sz="550" dirty="0"/>
          </a:p>
        </p:txBody>
      </p:sp>
      <p:sp>
        <p:nvSpPr>
          <p:cNvPr id="6" name="Shape 3"/>
          <p:cNvSpPr/>
          <p:nvPr/>
        </p:nvSpPr>
        <p:spPr>
          <a:xfrm>
            <a:off x="4727972" y="5504855"/>
            <a:ext cx="73700" cy="73700"/>
          </a:xfrm>
          <a:prstGeom prst="roundRect">
            <a:avLst>
              <a:gd name="adj" fmla="val 24814"/>
            </a:avLst>
          </a:prstGeom>
          <a:solidFill>
            <a:srgbClr val="0125AB"/>
          </a:solidFill>
          <a:ln/>
        </p:spPr>
      </p:sp>
      <p:sp>
        <p:nvSpPr>
          <p:cNvPr id="7" name="Text 4"/>
          <p:cNvSpPr/>
          <p:nvPr/>
        </p:nvSpPr>
        <p:spPr>
          <a:xfrm>
            <a:off x="4862632" y="5504855"/>
            <a:ext cx="196691" cy="73700"/>
          </a:xfrm>
          <a:prstGeom prst="rect">
            <a:avLst/>
          </a:prstGeom>
          <a:noFill/>
          <a:ln/>
        </p:spPr>
        <p:txBody>
          <a:bodyPr wrap="none" lIns="0" tIns="0" rIns="0" bIns="0" rtlCol="0" anchor="t"/>
          <a:lstStyle/>
          <a:p>
            <a:pPr algn="l" indent="0" marL="0">
              <a:lnSpc>
                <a:spcPts val="550"/>
              </a:lnSpc>
              <a:buNone/>
            </a:pPr>
            <a:r>
              <a:rPr lang="en-US" sz="550" dirty="0">
                <a:solidFill>
                  <a:srgbClr val="4C4C4D"/>
                </a:solidFill>
                <a:latin typeface="Inter" pitchFamily="34" charset="0"/>
                <a:ea typeface="Inter" pitchFamily="34" charset="-122"/>
                <a:cs typeface="Inter" pitchFamily="34" charset="-120"/>
              </a:rPr>
              <a:t>Fitted</a:t>
            </a:r>
            <a:endParaRPr lang="en-US" sz="550" dirty="0"/>
          </a:p>
        </p:txBody>
      </p:sp>
      <p:sp>
        <p:nvSpPr>
          <p:cNvPr id="8" name="Shape 5"/>
          <p:cNvSpPr/>
          <p:nvPr/>
        </p:nvSpPr>
        <p:spPr>
          <a:xfrm>
            <a:off x="6494264" y="5504855"/>
            <a:ext cx="73700" cy="73700"/>
          </a:xfrm>
          <a:prstGeom prst="roundRect">
            <a:avLst>
              <a:gd name="adj" fmla="val 24814"/>
            </a:avLst>
          </a:prstGeom>
          <a:solidFill>
            <a:srgbClr val="0D40FE"/>
          </a:solidFill>
          <a:ln/>
        </p:spPr>
      </p:sp>
      <p:sp>
        <p:nvSpPr>
          <p:cNvPr id="9" name="Text 6"/>
          <p:cNvSpPr/>
          <p:nvPr/>
        </p:nvSpPr>
        <p:spPr>
          <a:xfrm>
            <a:off x="6628924" y="5504855"/>
            <a:ext cx="301109" cy="73700"/>
          </a:xfrm>
          <a:prstGeom prst="rect">
            <a:avLst/>
          </a:prstGeom>
          <a:noFill/>
          <a:ln/>
        </p:spPr>
        <p:txBody>
          <a:bodyPr wrap="none" lIns="0" tIns="0" rIns="0" bIns="0" rtlCol="0" anchor="t"/>
          <a:lstStyle/>
          <a:p>
            <a:pPr algn="l" indent="0" marL="0">
              <a:lnSpc>
                <a:spcPts val="550"/>
              </a:lnSpc>
              <a:buNone/>
            </a:pPr>
            <a:r>
              <a:rPr lang="en-US" sz="550" dirty="0">
                <a:solidFill>
                  <a:srgbClr val="4C4C4D"/>
                </a:solidFill>
                <a:latin typeface="Inter" pitchFamily="34" charset="0"/>
                <a:ea typeface="Inter" pitchFamily="34" charset="-122"/>
                <a:cs typeface="Inter" pitchFamily="34" charset="-120"/>
              </a:rPr>
              <a:t>Forecast</a:t>
            </a:r>
            <a:endParaRPr lang="en-US" sz="550" dirty="0"/>
          </a:p>
        </p:txBody>
      </p:sp>
      <p:sp>
        <p:nvSpPr>
          <p:cNvPr id="10" name="Shape 7"/>
          <p:cNvSpPr/>
          <p:nvPr/>
        </p:nvSpPr>
        <p:spPr>
          <a:xfrm>
            <a:off x="396835" y="5808940"/>
            <a:ext cx="13836729" cy="6711315"/>
          </a:xfrm>
          <a:prstGeom prst="roundRect">
            <a:avLst>
              <a:gd name="adj" fmla="val 461"/>
            </a:avLst>
          </a:prstGeom>
          <a:solidFill>
            <a:srgbClr val="CCD7FF"/>
          </a:solidFill>
          <a:ln/>
        </p:spPr>
      </p:sp>
      <p:sp>
        <p:nvSpPr>
          <p:cNvPr id="11" name="Shape 8"/>
          <p:cNvSpPr/>
          <p:nvPr/>
        </p:nvSpPr>
        <p:spPr>
          <a:xfrm>
            <a:off x="393263" y="5808940"/>
            <a:ext cx="13843873" cy="6711315"/>
          </a:xfrm>
          <a:prstGeom prst="roundRect">
            <a:avLst>
              <a:gd name="adj" fmla="val 165"/>
            </a:avLst>
          </a:prstGeom>
          <a:solidFill>
            <a:srgbClr val="CCD7FF"/>
          </a:solidFill>
          <a:ln/>
        </p:spPr>
      </p:sp>
      <p:sp>
        <p:nvSpPr>
          <p:cNvPr id="12" name="Text 9"/>
          <p:cNvSpPr/>
          <p:nvPr/>
        </p:nvSpPr>
        <p:spPr>
          <a:xfrm>
            <a:off x="466963" y="5864185"/>
            <a:ext cx="13696474" cy="6600825"/>
          </a:xfrm>
          <a:prstGeom prst="rect">
            <a:avLst/>
          </a:prstGeom>
          <a:noFill/>
          <a:ln/>
        </p:spPr>
        <p:txBody>
          <a:bodyPr wrap="square" lIns="0" tIns="0" rIns="0" bIns="0" rtlCol="0" anchor="t"/>
          <a:lstStyle/>
          <a:p>
            <a:pPr algn="l" indent="0" marL="0">
              <a:lnSpc>
                <a:spcPts val="900"/>
              </a:lnSpc>
              <a:buNone/>
            </a:pPr>
            <a:r>
              <a:rPr lang="en-US" sz="550" dirty="0">
                <a:solidFill>
                  <a:srgbClr val="4C4C4D"/>
                </a:solidFill>
                <a:highlight>
                  <a:srgbClr val="CCD7FF"/>
                </a:highlight>
                <a:latin typeface="Consolas" pitchFamily="34" charset="0"/>
                <a:ea typeface="Consolas" pitchFamily="34" charset="-122"/>
                <a:cs typeface="Consolas" pitchFamily="34" charset="-120"/>
              </a:rPr>
              <a:t>import pandas as pd
import numpy as np
import matplotlib.pyplot as plt
from statsmodels.tsa.arima.model import ARIMA
from statsmodels.tsa.stattools import adfuller
import pmdarima as pm
# Load and prepare data
data = pd.read_csv('sales_data.csv', parse_dates=['Date'], index_col='Date')
ts = data['Sales']
# Determine differencing order using ADF test
def determine_d(series, alpha=0.05):
    d = 0
    test_result = adfuller(series)
    while test_result[1] &gt; alpha and d &lt; 2:
        d += 1
        series = series.diff().dropna()
        test_result = adfuller(series)
    return d
# Find optimal p, d, q automatically
model = pm.auto_arima(ts, seasonal=False, trace=True,
                      error_action='ignore',  
                      suppress_warnings=True,
                      stepwise=True)
print(f"Best ARIMA model: {model.order}")
# Fit final model
p, d, q = model.order
arima_model = ARIMA(ts, order=(p, d, q))
results = arima_model.fit()
print(results.summary())
# Forecast future values
forecast_steps = 12
forecast = results.forecast(steps=forecast_steps)
forecast_index = pd.date_range(start=ts.index[-1], 
                              periods=forecast_steps+1, 
                              freq='M')[1:]
forecast_series = pd.Series(forecast, index=forecast_index)
# Plot results
plt.figure(figsize=(12, 6))
plt.plot(ts, label='Observed')
plt.plot(results.fittedvalues, color='red', label='Fitted')
plt.plot(forecast_series, color='green', label='Forecast')
plt.fill_between(forecast_index,
                forecast - 1.96 * np.sqrt(results.prediction_variance),
                forecast + 1.96 * np.sqrt(results.prediction_variance),
                color='green', alpha=0.2)
plt.legend()
plt.title(f'ARIMA{model.order} Forecast')
plt.show()
</a:t>
            </a:r>
            <a:endParaRPr lang="en-US" sz="550" dirty="0"/>
          </a:p>
        </p:txBody>
      </p:sp>
      <p:pic>
        <p:nvPicPr>
          <p:cNvPr id="13" name="Image 1" descr="preencoded.png">    </p:cNvPr>
          <p:cNvPicPr>
            <a:picLocks noChangeAspect="1"/>
          </p:cNvPicPr>
          <p:nvPr/>
        </p:nvPicPr>
        <p:blipFill>
          <a:blip r:embed="rId2"/>
          <a:stretch>
            <a:fillRect/>
          </a:stretch>
        </p:blipFill>
        <p:spPr>
          <a:xfrm>
            <a:off x="13716000" y="228600"/>
            <a:ext cx="685800" cy="6858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Text 0"/>
          <p:cNvSpPr/>
          <p:nvPr/>
        </p:nvSpPr>
        <p:spPr>
          <a:xfrm>
            <a:off x="793790" y="655915"/>
            <a:ext cx="11725989" cy="637937"/>
          </a:xfrm>
          <a:prstGeom prst="rect">
            <a:avLst/>
          </a:prstGeom>
          <a:noFill/>
          <a:ln/>
        </p:spPr>
        <p:txBody>
          <a:bodyPr wrap="none" lIns="0" tIns="0" rIns="0" bIns="0" rtlCol="0" anchor="t"/>
          <a:lstStyle/>
          <a:p>
            <a:pPr algn="l" indent="0" marL="0">
              <a:lnSpc>
                <a:spcPts val="5000"/>
              </a:lnSpc>
              <a:buNone/>
            </a:pPr>
            <a:r>
              <a:rPr lang="en-US" sz="4000" b="1" dirty="0">
                <a:solidFill>
                  <a:srgbClr val="152D47"/>
                </a:solidFill>
                <a:latin typeface="Inter Bold" pitchFamily="34" charset="0"/>
                <a:ea typeface="Inter Bold" pitchFamily="34" charset="-122"/>
                <a:cs typeface="Inter Bold" pitchFamily="34" charset="-120"/>
              </a:rPr>
              <a:t>Seasonal ARIMA (SARIMA) Models: Framework</a:t>
            </a:r>
            <a:endParaRPr lang="en-US" sz="4000" dirty="0"/>
          </a:p>
        </p:txBody>
      </p:sp>
      <p:sp>
        <p:nvSpPr>
          <p:cNvPr id="3" name="Text 1"/>
          <p:cNvSpPr/>
          <p:nvPr/>
        </p:nvSpPr>
        <p:spPr>
          <a:xfrm>
            <a:off x="793790" y="1804154"/>
            <a:ext cx="4143494" cy="673656"/>
          </a:xfrm>
          <a:prstGeom prst="rect">
            <a:avLst/>
          </a:prstGeom>
          <a:noFill/>
          <a:ln/>
        </p:spPr>
        <p:txBody>
          <a:bodyPr wrap="none" lIns="0" tIns="0" rIns="0" bIns="0" rtlCol="0" anchor="t"/>
          <a:lstStyle/>
          <a:p>
            <a:pPr algn="ctr" indent="0" marL="0">
              <a:lnSpc>
                <a:spcPts val="5300"/>
              </a:lnSpc>
              <a:buNone/>
            </a:pPr>
            <a:r>
              <a:rPr lang="en-US" sz="5300" b="1" dirty="0">
                <a:solidFill>
                  <a:srgbClr val="4C4C4D"/>
                </a:solidFill>
                <a:latin typeface="Inter Bold" pitchFamily="34" charset="0"/>
                <a:ea typeface="Inter Bold" pitchFamily="34" charset="-122"/>
                <a:cs typeface="Inter Bold" pitchFamily="34" charset="-120"/>
              </a:rPr>
              <a:t>p,d,q</a:t>
            </a:r>
            <a:endParaRPr lang="en-US" sz="5300" dirty="0"/>
          </a:p>
        </p:txBody>
      </p:sp>
      <p:sp>
        <p:nvSpPr>
          <p:cNvPr id="4" name="Text 2"/>
          <p:cNvSpPr/>
          <p:nvPr/>
        </p:nvSpPr>
        <p:spPr>
          <a:xfrm>
            <a:off x="1161217" y="2732842"/>
            <a:ext cx="3408640" cy="318849"/>
          </a:xfrm>
          <a:prstGeom prst="rect">
            <a:avLst/>
          </a:prstGeom>
          <a:noFill/>
          <a:ln/>
        </p:spPr>
        <p:txBody>
          <a:bodyPr wrap="none" lIns="0" tIns="0" rIns="0" bIns="0" rtlCol="0" anchor="t"/>
          <a:lstStyle/>
          <a:p>
            <a:pPr algn="ctr" indent="0" marL="0">
              <a:lnSpc>
                <a:spcPts val="2500"/>
              </a:lnSpc>
              <a:buNone/>
            </a:pPr>
            <a:r>
              <a:rPr lang="en-US" sz="2000" b="1" dirty="0">
                <a:solidFill>
                  <a:srgbClr val="4C4C4D"/>
                </a:solidFill>
                <a:latin typeface="Inter Bold" pitchFamily="34" charset="0"/>
                <a:ea typeface="Inter Bold" pitchFamily="34" charset="-122"/>
                <a:cs typeface="Inter Bold" pitchFamily="34" charset="-120"/>
              </a:rPr>
              <a:t>Non-seasonal Components</a:t>
            </a:r>
            <a:endParaRPr lang="en-US" sz="2000" dirty="0"/>
          </a:p>
        </p:txBody>
      </p:sp>
      <p:sp>
        <p:nvSpPr>
          <p:cNvPr id="5" name="Text 3"/>
          <p:cNvSpPr/>
          <p:nvPr/>
        </p:nvSpPr>
        <p:spPr>
          <a:xfrm>
            <a:off x="793790" y="3174087"/>
            <a:ext cx="4143494" cy="653415"/>
          </a:xfrm>
          <a:prstGeom prst="rect">
            <a:avLst/>
          </a:prstGeom>
          <a:noFill/>
          <a:ln/>
        </p:spPr>
        <p:txBody>
          <a:bodyPr wrap="square" lIns="0" tIns="0" rIns="0" bIns="0" rtlCol="0" anchor="t"/>
          <a:lstStyle/>
          <a:p>
            <a:pPr algn="ctr" indent="0" marL="0">
              <a:lnSpc>
                <a:spcPts val="2550"/>
              </a:lnSpc>
              <a:buNone/>
            </a:pPr>
            <a:r>
              <a:rPr lang="en-US" sz="1600" dirty="0">
                <a:solidFill>
                  <a:srgbClr val="4C4C4D"/>
                </a:solidFill>
                <a:latin typeface="Inter" pitchFamily="34" charset="0"/>
                <a:ea typeface="Inter" pitchFamily="34" charset="-122"/>
                <a:cs typeface="Inter" pitchFamily="34" charset="-120"/>
              </a:rPr>
              <a:t>Standard ARIMA parameters for regular (non-seasonal) patterns</a:t>
            </a:r>
            <a:endParaRPr lang="en-US" sz="1600" dirty="0"/>
          </a:p>
        </p:txBody>
      </p:sp>
      <p:sp>
        <p:nvSpPr>
          <p:cNvPr id="6" name="Text 4"/>
          <p:cNvSpPr/>
          <p:nvPr/>
        </p:nvSpPr>
        <p:spPr>
          <a:xfrm>
            <a:off x="5243393" y="1804154"/>
            <a:ext cx="4143494" cy="673656"/>
          </a:xfrm>
          <a:prstGeom prst="rect">
            <a:avLst/>
          </a:prstGeom>
          <a:noFill/>
          <a:ln/>
        </p:spPr>
        <p:txBody>
          <a:bodyPr wrap="none" lIns="0" tIns="0" rIns="0" bIns="0" rtlCol="0" anchor="t"/>
          <a:lstStyle/>
          <a:p>
            <a:pPr algn="ctr" indent="0" marL="0">
              <a:lnSpc>
                <a:spcPts val="5300"/>
              </a:lnSpc>
              <a:buNone/>
            </a:pPr>
            <a:r>
              <a:rPr lang="en-US" sz="5300" b="1" dirty="0">
                <a:solidFill>
                  <a:srgbClr val="4C4C4D"/>
                </a:solidFill>
                <a:latin typeface="Inter Bold" pitchFamily="34" charset="0"/>
                <a:ea typeface="Inter Bold" pitchFamily="34" charset="-122"/>
                <a:cs typeface="Inter Bold" pitchFamily="34" charset="-120"/>
              </a:rPr>
              <a:t>P,D,Q</a:t>
            </a:r>
            <a:endParaRPr lang="en-US" sz="5300" dirty="0"/>
          </a:p>
        </p:txBody>
      </p:sp>
      <p:sp>
        <p:nvSpPr>
          <p:cNvPr id="7" name="Text 5"/>
          <p:cNvSpPr/>
          <p:nvPr/>
        </p:nvSpPr>
        <p:spPr>
          <a:xfrm>
            <a:off x="5913120" y="2732842"/>
            <a:ext cx="2803922" cy="318849"/>
          </a:xfrm>
          <a:prstGeom prst="rect">
            <a:avLst/>
          </a:prstGeom>
          <a:noFill/>
          <a:ln/>
        </p:spPr>
        <p:txBody>
          <a:bodyPr wrap="none" lIns="0" tIns="0" rIns="0" bIns="0" rtlCol="0" anchor="t"/>
          <a:lstStyle/>
          <a:p>
            <a:pPr algn="ctr" indent="0" marL="0">
              <a:lnSpc>
                <a:spcPts val="2500"/>
              </a:lnSpc>
              <a:buNone/>
            </a:pPr>
            <a:r>
              <a:rPr lang="en-US" sz="2000" b="1" dirty="0">
                <a:solidFill>
                  <a:srgbClr val="4C4C4D"/>
                </a:solidFill>
                <a:latin typeface="Inter Bold" pitchFamily="34" charset="0"/>
                <a:ea typeface="Inter Bold" pitchFamily="34" charset="-122"/>
                <a:cs typeface="Inter Bold" pitchFamily="34" charset="-120"/>
              </a:rPr>
              <a:t>Seasonal Components</a:t>
            </a:r>
            <a:endParaRPr lang="en-US" sz="2000" dirty="0"/>
          </a:p>
        </p:txBody>
      </p:sp>
      <p:sp>
        <p:nvSpPr>
          <p:cNvPr id="8" name="Text 6"/>
          <p:cNvSpPr/>
          <p:nvPr/>
        </p:nvSpPr>
        <p:spPr>
          <a:xfrm>
            <a:off x="5243393" y="3174087"/>
            <a:ext cx="4143494" cy="653415"/>
          </a:xfrm>
          <a:prstGeom prst="rect">
            <a:avLst/>
          </a:prstGeom>
          <a:noFill/>
          <a:ln/>
        </p:spPr>
        <p:txBody>
          <a:bodyPr wrap="square" lIns="0" tIns="0" rIns="0" bIns="0" rtlCol="0" anchor="t"/>
          <a:lstStyle/>
          <a:p>
            <a:pPr algn="ctr" indent="0" marL="0">
              <a:lnSpc>
                <a:spcPts val="2550"/>
              </a:lnSpc>
              <a:buNone/>
            </a:pPr>
            <a:r>
              <a:rPr lang="en-US" sz="1600" dirty="0">
                <a:solidFill>
                  <a:srgbClr val="4C4C4D"/>
                </a:solidFill>
                <a:latin typeface="Inter" pitchFamily="34" charset="0"/>
                <a:ea typeface="Inter" pitchFamily="34" charset="-122"/>
                <a:cs typeface="Inter" pitchFamily="34" charset="-120"/>
              </a:rPr>
              <a:t>Additional parameters for modeling seasonal patterns</a:t>
            </a:r>
            <a:endParaRPr lang="en-US" sz="1600" dirty="0"/>
          </a:p>
        </p:txBody>
      </p:sp>
      <p:sp>
        <p:nvSpPr>
          <p:cNvPr id="9" name="Text 7"/>
          <p:cNvSpPr/>
          <p:nvPr/>
        </p:nvSpPr>
        <p:spPr>
          <a:xfrm>
            <a:off x="9692997" y="1804154"/>
            <a:ext cx="4143494" cy="673656"/>
          </a:xfrm>
          <a:prstGeom prst="rect">
            <a:avLst/>
          </a:prstGeom>
          <a:noFill/>
          <a:ln/>
        </p:spPr>
        <p:txBody>
          <a:bodyPr wrap="none" lIns="0" tIns="0" rIns="0" bIns="0" rtlCol="0" anchor="t"/>
          <a:lstStyle/>
          <a:p>
            <a:pPr algn="ctr" indent="0" marL="0">
              <a:lnSpc>
                <a:spcPts val="5300"/>
              </a:lnSpc>
              <a:buNone/>
            </a:pPr>
            <a:r>
              <a:rPr lang="en-US" sz="5300" b="1" dirty="0">
                <a:solidFill>
                  <a:srgbClr val="4C4C4D"/>
                </a:solidFill>
                <a:latin typeface="Inter Bold" pitchFamily="34" charset="0"/>
                <a:ea typeface="Inter Bold" pitchFamily="34" charset="-122"/>
                <a:cs typeface="Inter Bold" pitchFamily="34" charset="-120"/>
              </a:rPr>
              <a:t>s</a:t>
            </a:r>
            <a:endParaRPr lang="en-US" sz="5300" dirty="0"/>
          </a:p>
        </p:txBody>
      </p:sp>
      <p:sp>
        <p:nvSpPr>
          <p:cNvPr id="10" name="Text 8"/>
          <p:cNvSpPr/>
          <p:nvPr/>
        </p:nvSpPr>
        <p:spPr>
          <a:xfrm>
            <a:off x="10488811" y="2732842"/>
            <a:ext cx="2551748" cy="318849"/>
          </a:xfrm>
          <a:prstGeom prst="rect">
            <a:avLst/>
          </a:prstGeom>
          <a:noFill/>
          <a:ln/>
        </p:spPr>
        <p:txBody>
          <a:bodyPr wrap="none" lIns="0" tIns="0" rIns="0" bIns="0" rtlCol="0" anchor="t"/>
          <a:lstStyle/>
          <a:p>
            <a:pPr algn="ctr" indent="0" marL="0">
              <a:lnSpc>
                <a:spcPts val="2500"/>
              </a:lnSpc>
              <a:buNone/>
            </a:pPr>
            <a:r>
              <a:rPr lang="en-US" sz="2000" b="1" dirty="0">
                <a:solidFill>
                  <a:srgbClr val="4C4C4D"/>
                </a:solidFill>
                <a:latin typeface="Inter Bold" pitchFamily="34" charset="0"/>
                <a:ea typeface="Inter Bold" pitchFamily="34" charset="-122"/>
                <a:cs typeface="Inter Bold" pitchFamily="34" charset="-120"/>
              </a:rPr>
              <a:t>Seasonal Period</a:t>
            </a:r>
            <a:endParaRPr lang="en-US" sz="2000" dirty="0"/>
          </a:p>
        </p:txBody>
      </p:sp>
      <p:sp>
        <p:nvSpPr>
          <p:cNvPr id="11" name="Text 9"/>
          <p:cNvSpPr/>
          <p:nvPr/>
        </p:nvSpPr>
        <p:spPr>
          <a:xfrm>
            <a:off x="9692997" y="3174087"/>
            <a:ext cx="4143494" cy="653415"/>
          </a:xfrm>
          <a:prstGeom prst="rect">
            <a:avLst/>
          </a:prstGeom>
          <a:noFill/>
          <a:ln/>
        </p:spPr>
        <p:txBody>
          <a:bodyPr wrap="square" lIns="0" tIns="0" rIns="0" bIns="0" rtlCol="0" anchor="t"/>
          <a:lstStyle/>
          <a:p>
            <a:pPr algn="ctr" indent="0" marL="0">
              <a:lnSpc>
                <a:spcPts val="2550"/>
              </a:lnSpc>
              <a:buNone/>
            </a:pPr>
            <a:r>
              <a:rPr lang="en-US" sz="1600" dirty="0">
                <a:solidFill>
                  <a:srgbClr val="4C4C4D"/>
                </a:solidFill>
                <a:latin typeface="Inter" pitchFamily="34" charset="0"/>
                <a:ea typeface="Inter" pitchFamily="34" charset="-122"/>
                <a:cs typeface="Inter" pitchFamily="34" charset="-120"/>
              </a:rPr>
              <a:t>Length of the seasonal cycle (e.g., 12 for monthly data)</a:t>
            </a:r>
            <a:endParaRPr lang="en-US" sz="1600" dirty="0"/>
          </a:p>
        </p:txBody>
      </p:sp>
      <p:sp>
        <p:nvSpPr>
          <p:cNvPr id="12" name="Text 10"/>
          <p:cNvSpPr/>
          <p:nvPr/>
        </p:nvSpPr>
        <p:spPr>
          <a:xfrm>
            <a:off x="793790" y="4057055"/>
            <a:ext cx="13042821" cy="653415"/>
          </a:xfrm>
          <a:prstGeom prst="rect">
            <a:avLst/>
          </a:prstGeom>
          <a:noFill/>
          <a:ln/>
        </p:spPr>
        <p:txBody>
          <a:bodyPr wrap="square" lIns="0" tIns="0" rIns="0" bIns="0" rtlCol="0" anchor="t"/>
          <a:lstStyle/>
          <a:p>
            <a:pPr algn="l" indent="0" marL="0">
              <a:lnSpc>
                <a:spcPts val="2550"/>
              </a:lnSpc>
              <a:buNone/>
            </a:pPr>
            <a:r>
              <a:rPr lang="en-US" sz="1600" dirty="0">
                <a:solidFill>
                  <a:srgbClr val="4C4C4D"/>
                </a:solidFill>
                <a:latin typeface="Inter" pitchFamily="34" charset="0"/>
                <a:ea typeface="Inter" pitchFamily="34" charset="-122"/>
                <a:cs typeface="Inter" pitchFamily="34" charset="-120"/>
              </a:rPr>
              <a:t>The SARIMA model, denoted as SARIMA(p,d,q)(P,D,Q)s, extends ARIMA to incorporate seasonal patterns through additional seasonal autoregressive, differencing, and moving average components. Using backshift operator notation, the model can be written as:</a:t>
            </a:r>
            <a:endParaRPr lang="en-US" sz="1600" dirty="0"/>
          </a:p>
        </p:txBody>
      </p:sp>
      <p:sp>
        <p:nvSpPr>
          <p:cNvPr id="13" name="Text 11"/>
          <p:cNvSpPr/>
          <p:nvPr/>
        </p:nvSpPr>
        <p:spPr>
          <a:xfrm>
            <a:off x="793790" y="4940022"/>
            <a:ext cx="13042821" cy="326708"/>
          </a:xfrm>
          <a:prstGeom prst="rect">
            <a:avLst/>
          </a:prstGeom>
          <a:noFill/>
          <a:ln/>
        </p:spPr>
        <p:txBody>
          <a:bodyPr wrap="none" lIns="0" tIns="0" rIns="0" bIns="0" rtlCol="0" anchor="t"/>
          <a:lstStyle/>
          <a:p>
            <a:pPr algn="l" indent="0" marL="0">
              <a:lnSpc>
                <a:spcPts val="2550"/>
              </a:lnSpc>
              <a:buNone/>
            </a:pPr>
            <a:r>
              <a:rPr lang="en-US" sz="1600" dirty="0">
                <a:solidFill>
                  <a:srgbClr val="4C4C4D"/>
                </a:solidFill>
                <a:latin typeface="Inter" pitchFamily="34" charset="0"/>
                <a:ea typeface="Inter" pitchFamily="34" charset="-122"/>
                <a:cs typeface="Inter" pitchFamily="34" charset="-120"/>
              </a:rPr>
              <a:t>φ(B)Φ(Bs)(1-B)d(1-Bs)DYt = c + θ(B)Θ(Bs)εt</a:t>
            </a:r>
            <a:endParaRPr lang="en-US" sz="1600" dirty="0"/>
          </a:p>
        </p:txBody>
      </p:sp>
      <p:sp>
        <p:nvSpPr>
          <p:cNvPr id="14" name="Text 12"/>
          <p:cNvSpPr/>
          <p:nvPr/>
        </p:nvSpPr>
        <p:spPr>
          <a:xfrm>
            <a:off x="793790" y="5496282"/>
            <a:ext cx="13042821" cy="326708"/>
          </a:xfrm>
          <a:prstGeom prst="rect">
            <a:avLst/>
          </a:prstGeom>
          <a:noFill/>
          <a:ln/>
        </p:spPr>
        <p:txBody>
          <a:bodyPr wrap="none" lIns="0" tIns="0" rIns="0" bIns="0" rtlCol="0" anchor="t"/>
          <a:lstStyle/>
          <a:p>
            <a:pPr algn="l" indent="0" marL="0">
              <a:lnSpc>
                <a:spcPts val="2550"/>
              </a:lnSpc>
              <a:buNone/>
            </a:pPr>
            <a:r>
              <a:rPr lang="en-US" sz="1600" dirty="0">
                <a:solidFill>
                  <a:srgbClr val="4C4C4D"/>
                </a:solidFill>
                <a:latin typeface="Inter" pitchFamily="34" charset="0"/>
                <a:ea typeface="Inter" pitchFamily="34" charset="-122"/>
                <a:cs typeface="Inter" pitchFamily="34" charset="-120"/>
              </a:rPr>
              <a:t>Where:</a:t>
            </a:r>
            <a:endParaRPr lang="en-US" sz="1600" dirty="0"/>
          </a:p>
        </p:txBody>
      </p:sp>
      <p:sp>
        <p:nvSpPr>
          <p:cNvPr id="15" name="Text 13"/>
          <p:cNvSpPr/>
          <p:nvPr/>
        </p:nvSpPr>
        <p:spPr>
          <a:xfrm>
            <a:off x="793790" y="6052542"/>
            <a:ext cx="13042821"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4C4C4D"/>
                </a:solidFill>
                <a:latin typeface="Inter" pitchFamily="34" charset="0"/>
                <a:ea typeface="Inter" pitchFamily="34" charset="-122"/>
                <a:cs typeface="Inter" pitchFamily="34" charset="-120"/>
              </a:rPr>
              <a:t>φ(B) is the non-seasonal AR polynomial of order p</a:t>
            </a:r>
            <a:endParaRPr lang="en-US" sz="1600" dirty="0"/>
          </a:p>
        </p:txBody>
      </p:sp>
      <p:sp>
        <p:nvSpPr>
          <p:cNvPr id="16" name="Text 14"/>
          <p:cNvSpPr/>
          <p:nvPr/>
        </p:nvSpPr>
        <p:spPr>
          <a:xfrm>
            <a:off x="793790" y="6450687"/>
            <a:ext cx="13042821"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4C4C4D"/>
                </a:solidFill>
                <a:latin typeface="Inter" pitchFamily="34" charset="0"/>
                <a:ea typeface="Inter" pitchFamily="34" charset="-122"/>
                <a:cs typeface="Inter" pitchFamily="34" charset="-120"/>
              </a:rPr>
              <a:t>Φ(Bs) is the seasonal AR polynomial of order P</a:t>
            </a:r>
            <a:endParaRPr lang="en-US" sz="1600" dirty="0"/>
          </a:p>
        </p:txBody>
      </p:sp>
      <p:sp>
        <p:nvSpPr>
          <p:cNvPr id="17" name="Text 15"/>
          <p:cNvSpPr/>
          <p:nvPr/>
        </p:nvSpPr>
        <p:spPr>
          <a:xfrm>
            <a:off x="793790" y="6848832"/>
            <a:ext cx="13042821"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4C4C4D"/>
                </a:solidFill>
                <a:latin typeface="Inter" pitchFamily="34" charset="0"/>
                <a:ea typeface="Inter" pitchFamily="34" charset="-122"/>
                <a:cs typeface="Inter" pitchFamily="34" charset="-120"/>
              </a:rPr>
              <a:t>θ(B) is the non-seasonal MA polynomial of order q</a:t>
            </a:r>
            <a:endParaRPr lang="en-US" sz="1600" dirty="0"/>
          </a:p>
        </p:txBody>
      </p:sp>
      <p:sp>
        <p:nvSpPr>
          <p:cNvPr id="18" name="Text 16"/>
          <p:cNvSpPr/>
          <p:nvPr/>
        </p:nvSpPr>
        <p:spPr>
          <a:xfrm>
            <a:off x="793790" y="7246977"/>
            <a:ext cx="13042821"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4C4C4D"/>
                </a:solidFill>
                <a:latin typeface="Inter" pitchFamily="34" charset="0"/>
                <a:ea typeface="Inter" pitchFamily="34" charset="-122"/>
                <a:cs typeface="Inter" pitchFamily="34" charset="-120"/>
              </a:rPr>
              <a:t>Θ(Bs) is the seasonal MA polynomial of order Q</a:t>
            </a:r>
            <a:endParaRPr lang="en-US" sz="1600" dirty="0"/>
          </a:p>
        </p:txBody>
      </p:sp>
      <p:pic>
        <p:nvPicPr>
          <p:cNvPr id="19" name="Image 0" descr="preencoded.png">    </p:cNvPr>
          <p:cNvPicPr>
            <a:picLocks noChangeAspect="1"/>
          </p:cNvPicPr>
          <p:nvPr/>
        </p:nvPicPr>
        <p:blipFill>
          <a:blip r:embed="rId1"/>
          <a:stretch>
            <a:fillRect/>
          </a:stretch>
        </p:blipFill>
        <p:spPr>
          <a:xfrm>
            <a:off x="13716000" y="228600"/>
            <a:ext cx="685800" cy="6858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Text 0"/>
          <p:cNvSpPr/>
          <p:nvPr/>
        </p:nvSpPr>
        <p:spPr>
          <a:xfrm>
            <a:off x="773787" y="607933"/>
            <a:ext cx="8038386" cy="449104"/>
          </a:xfrm>
          <a:prstGeom prst="rect">
            <a:avLst/>
          </a:prstGeom>
          <a:noFill/>
          <a:ln/>
        </p:spPr>
        <p:txBody>
          <a:bodyPr wrap="none" lIns="0" tIns="0" rIns="0" bIns="0" rtlCol="0" anchor="t"/>
          <a:lstStyle/>
          <a:p>
            <a:pPr algn="l" indent="0" marL="0">
              <a:lnSpc>
                <a:spcPts val="3500"/>
              </a:lnSpc>
              <a:buNone/>
            </a:pPr>
            <a:r>
              <a:rPr lang="en-US" sz="2800" b="1" dirty="0">
                <a:solidFill>
                  <a:srgbClr val="152D47"/>
                </a:solidFill>
                <a:latin typeface="Inter Bold" pitchFamily="34" charset="0"/>
                <a:ea typeface="Inter Bold" pitchFamily="34" charset="-122"/>
                <a:cs typeface="Inter Bold" pitchFamily="34" charset="-120"/>
              </a:rPr>
              <a:t>SARIMA Models: Identification and Estimation</a:t>
            </a:r>
            <a:endParaRPr lang="en-US" sz="2800" dirty="0"/>
          </a:p>
        </p:txBody>
      </p:sp>
      <p:sp>
        <p:nvSpPr>
          <p:cNvPr id="3" name="Shape 1"/>
          <p:cNvSpPr/>
          <p:nvPr/>
        </p:nvSpPr>
        <p:spPr>
          <a:xfrm>
            <a:off x="773787" y="1344454"/>
            <a:ext cx="1308259" cy="828080"/>
          </a:xfrm>
          <a:prstGeom prst="roundRect">
            <a:avLst>
              <a:gd name="adj" fmla="val 7289"/>
            </a:avLst>
          </a:prstGeom>
          <a:solidFill>
            <a:srgbClr val="F2EEEE"/>
          </a:solidFill>
          <a:ln w="7620">
            <a:solidFill>
              <a:srgbClr val="D8D4D4"/>
            </a:solidFill>
            <a:prstDash val="solid"/>
          </a:ln>
        </p:spPr>
      </p:sp>
      <p:pic>
        <p:nvPicPr>
          <p:cNvPr id="4" name="Image 0" descr="preencoded.png">    </p:cNvPr>
          <p:cNvPicPr>
            <a:picLocks noChangeAspect="1"/>
          </p:cNvPicPr>
          <p:nvPr/>
        </p:nvPicPr>
        <p:blipFill>
          <a:blip r:embed="rId1"/>
          <a:stretch>
            <a:fillRect/>
          </a:stretch>
        </p:blipFill>
        <p:spPr>
          <a:xfrm>
            <a:off x="1326833" y="1632228"/>
            <a:ext cx="202049" cy="252532"/>
          </a:xfrm>
          <a:prstGeom prst="rect">
            <a:avLst/>
          </a:prstGeom>
        </p:spPr>
      </p:pic>
      <p:sp>
        <p:nvSpPr>
          <p:cNvPr id="5" name="Text 2"/>
          <p:cNvSpPr/>
          <p:nvPr/>
        </p:nvSpPr>
        <p:spPr>
          <a:xfrm>
            <a:off x="2225754" y="1488162"/>
            <a:ext cx="2134910" cy="224552"/>
          </a:xfrm>
          <a:prstGeom prst="rect">
            <a:avLst/>
          </a:prstGeom>
          <a:noFill/>
          <a:ln/>
        </p:spPr>
        <p:txBody>
          <a:bodyPr wrap="none" lIns="0" tIns="0" rIns="0" bIns="0" rtlCol="0" anchor="t"/>
          <a:lstStyle/>
          <a:p>
            <a:pPr algn="l" indent="0" marL="0">
              <a:lnSpc>
                <a:spcPts val="1750"/>
              </a:lnSpc>
              <a:buNone/>
            </a:pPr>
            <a:r>
              <a:rPr lang="en-US" sz="1400" b="1" dirty="0">
                <a:solidFill>
                  <a:srgbClr val="4C4C4D"/>
                </a:solidFill>
                <a:latin typeface="Inter Bold" pitchFamily="34" charset="0"/>
                <a:ea typeface="Inter Bold" pitchFamily="34" charset="-122"/>
                <a:cs typeface="Inter Bold" pitchFamily="34" charset="-120"/>
              </a:rPr>
              <a:t>Identify Seasonal Period</a:t>
            </a:r>
            <a:endParaRPr lang="en-US" sz="1400" dirty="0"/>
          </a:p>
        </p:txBody>
      </p:sp>
      <p:sp>
        <p:nvSpPr>
          <p:cNvPr id="6" name="Text 3"/>
          <p:cNvSpPr/>
          <p:nvPr/>
        </p:nvSpPr>
        <p:spPr>
          <a:xfrm>
            <a:off x="2225754" y="1798915"/>
            <a:ext cx="3326130" cy="229910"/>
          </a:xfrm>
          <a:prstGeom prst="rect">
            <a:avLst/>
          </a:prstGeom>
          <a:noFill/>
          <a:ln/>
        </p:spPr>
        <p:txBody>
          <a:bodyPr wrap="none" lIns="0" tIns="0" rIns="0" bIns="0" rtlCol="0" anchor="t"/>
          <a:lstStyle/>
          <a:p>
            <a:pPr algn="l" indent="0" marL="0">
              <a:lnSpc>
                <a:spcPts val="1800"/>
              </a:lnSpc>
              <a:buNone/>
            </a:pPr>
            <a:r>
              <a:rPr lang="en-US" sz="1100" dirty="0">
                <a:solidFill>
                  <a:srgbClr val="4C4C4D"/>
                </a:solidFill>
                <a:latin typeface="Inter" pitchFamily="34" charset="0"/>
                <a:ea typeface="Inter" pitchFamily="34" charset="-122"/>
                <a:cs typeface="Inter" pitchFamily="34" charset="-120"/>
              </a:rPr>
              <a:t>Determine the seasonal frequency (s) of the data</a:t>
            </a:r>
            <a:endParaRPr lang="en-US" sz="1100" dirty="0"/>
          </a:p>
        </p:txBody>
      </p:sp>
      <p:sp>
        <p:nvSpPr>
          <p:cNvPr id="7" name="Shape 4"/>
          <p:cNvSpPr/>
          <p:nvPr/>
        </p:nvSpPr>
        <p:spPr>
          <a:xfrm>
            <a:off x="2153841" y="2168723"/>
            <a:ext cx="11630978" cy="7620"/>
          </a:xfrm>
          <a:prstGeom prst="roundRect">
            <a:avLst>
              <a:gd name="adj" fmla="val 792115"/>
            </a:avLst>
          </a:prstGeom>
          <a:solidFill>
            <a:srgbClr val="D8D4D4"/>
          </a:solidFill>
          <a:ln/>
        </p:spPr>
      </p:sp>
      <p:sp>
        <p:nvSpPr>
          <p:cNvPr id="8" name="Shape 5"/>
          <p:cNvSpPr/>
          <p:nvPr/>
        </p:nvSpPr>
        <p:spPr>
          <a:xfrm>
            <a:off x="773787" y="2244328"/>
            <a:ext cx="2616518" cy="828080"/>
          </a:xfrm>
          <a:prstGeom prst="roundRect">
            <a:avLst>
              <a:gd name="adj" fmla="val 7289"/>
            </a:avLst>
          </a:prstGeom>
          <a:solidFill>
            <a:srgbClr val="F2EEEE"/>
          </a:solidFill>
          <a:ln w="7620">
            <a:solidFill>
              <a:srgbClr val="D8D4D4"/>
            </a:solidFill>
            <a:prstDash val="solid"/>
          </a:ln>
        </p:spPr>
      </p:sp>
      <p:pic>
        <p:nvPicPr>
          <p:cNvPr id="9" name="Image 1" descr="preencoded.png">    </p:cNvPr>
          <p:cNvPicPr>
            <a:picLocks noChangeAspect="1"/>
          </p:cNvPicPr>
          <p:nvPr/>
        </p:nvPicPr>
        <p:blipFill>
          <a:blip r:embed="rId2"/>
          <a:stretch>
            <a:fillRect/>
          </a:stretch>
        </p:blipFill>
        <p:spPr>
          <a:xfrm>
            <a:off x="1980962" y="2532102"/>
            <a:ext cx="202049" cy="252532"/>
          </a:xfrm>
          <a:prstGeom prst="rect">
            <a:avLst/>
          </a:prstGeom>
        </p:spPr>
      </p:pic>
      <p:sp>
        <p:nvSpPr>
          <p:cNvPr id="10" name="Text 6"/>
          <p:cNvSpPr/>
          <p:nvPr/>
        </p:nvSpPr>
        <p:spPr>
          <a:xfrm>
            <a:off x="3534013" y="2388037"/>
            <a:ext cx="1796296" cy="224552"/>
          </a:xfrm>
          <a:prstGeom prst="rect">
            <a:avLst/>
          </a:prstGeom>
          <a:noFill/>
          <a:ln/>
        </p:spPr>
        <p:txBody>
          <a:bodyPr wrap="none" lIns="0" tIns="0" rIns="0" bIns="0" rtlCol="0" anchor="t"/>
          <a:lstStyle/>
          <a:p>
            <a:pPr algn="l" indent="0" marL="0">
              <a:lnSpc>
                <a:spcPts val="1750"/>
              </a:lnSpc>
              <a:buNone/>
            </a:pPr>
            <a:r>
              <a:rPr lang="en-US" sz="1400" b="1" dirty="0">
                <a:solidFill>
                  <a:srgbClr val="4C4C4D"/>
                </a:solidFill>
                <a:latin typeface="Inter Bold" pitchFamily="34" charset="0"/>
                <a:ea typeface="Inter Bold" pitchFamily="34" charset="-122"/>
                <a:cs typeface="Inter Bold" pitchFamily="34" charset="-120"/>
              </a:rPr>
              <a:t>Test for Stationarity</a:t>
            </a:r>
            <a:endParaRPr lang="en-US" sz="1400" dirty="0"/>
          </a:p>
        </p:txBody>
      </p:sp>
      <p:sp>
        <p:nvSpPr>
          <p:cNvPr id="11" name="Text 7"/>
          <p:cNvSpPr/>
          <p:nvPr/>
        </p:nvSpPr>
        <p:spPr>
          <a:xfrm>
            <a:off x="3534013" y="2698790"/>
            <a:ext cx="3035260" cy="229910"/>
          </a:xfrm>
          <a:prstGeom prst="rect">
            <a:avLst/>
          </a:prstGeom>
          <a:noFill/>
          <a:ln/>
        </p:spPr>
        <p:txBody>
          <a:bodyPr wrap="none" lIns="0" tIns="0" rIns="0" bIns="0" rtlCol="0" anchor="t"/>
          <a:lstStyle/>
          <a:p>
            <a:pPr algn="l" indent="0" marL="0">
              <a:lnSpc>
                <a:spcPts val="1800"/>
              </a:lnSpc>
              <a:buNone/>
            </a:pPr>
            <a:r>
              <a:rPr lang="en-US" sz="1100" dirty="0">
                <a:solidFill>
                  <a:srgbClr val="4C4C4D"/>
                </a:solidFill>
                <a:latin typeface="Inter" pitchFamily="34" charset="0"/>
                <a:ea typeface="Inter" pitchFamily="34" charset="-122"/>
                <a:cs typeface="Inter" pitchFamily="34" charset="-120"/>
              </a:rPr>
              <a:t>Check both regular and seasonal stationarity</a:t>
            </a:r>
            <a:endParaRPr lang="en-US" sz="1100" dirty="0"/>
          </a:p>
        </p:txBody>
      </p:sp>
      <p:sp>
        <p:nvSpPr>
          <p:cNvPr id="12" name="Shape 8"/>
          <p:cNvSpPr/>
          <p:nvPr/>
        </p:nvSpPr>
        <p:spPr>
          <a:xfrm>
            <a:off x="3462099" y="3068598"/>
            <a:ext cx="10322719" cy="7620"/>
          </a:xfrm>
          <a:prstGeom prst="roundRect">
            <a:avLst>
              <a:gd name="adj" fmla="val 792115"/>
            </a:avLst>
          </a:prstGeom>
          <a:solidFill>
            <a:srgbClr val="D8D4D4"/>
          </a:solidFill>
          <a:ln/>
        </p:spPr>
      </p:sp>
      <p:sp>
        <p:nvSpPr>
          <p:cNvPr id="13" name="Shape 9"/>
          <p:cNvSpPr/>
          <p:nvPr/>
        </p:nvSpPr>
        <p:spPr>
          <a:xfrm>
            <a:off x="773787" y="3144203"/>
            <a:ext cx="3924776" cy="828080"/>
          </a:xfrm>
          <a:prstGeom prst="roundRect">
            <a:avLst>
              <a:gd name="adj" fmla="val 7289"/>
            </a:avLst>
          </a:prstGeom>
          <a:solidFill>
            <a:srgbClr val="F2EEEE"/>
          </a:solidFill>
          <a:ln w="7620">
            <a:solidFill>
              <a:srgbClr val="D8D4D4"/>
            </a:solidFill>
            <a:prstDash val="solid"/>
          </a:ln>
        </p:spPr>
      </p:sp>
      <p:sp>
        <p:nvSpPr>
          <p:cNvPr id="14" name="Text 10"/>
          <p:cNvSpPr/>
          <p:nvPr/>
        </p:nvSpPr>
        <p:spPr>
          <a:xfrm>
            <a:off x="2635091" y="3431977"/>
            <a:ext cx="202049" cy="252532"/>
          </a:xfrm>
          <a:prstGeom prst="rect">
            <a:avLst/>
          </a:prstGeom>
          <a:noFill/>
          <a:ln/>
        </p:spPr>
        <p:txBody>
          <a:bodyPr wrap="none" lIns="0" tIns="0" rIns="0" bIns="0" rtlCol="0" anchor="t"/>
          <a:lstStyle/>
          <a:p>
            <a:pPr algn="ctr" indent="0" marL="0">
              <a:lnSpc>
                <a:spcPts val="2500"/>
              </a:lnSpc>
              <a:buNone/>
            </a:pPr>
            <a:r>
              <a:rPr lang="en-US" sz="1550" b="1" dirty="0">
                <a:solidFill>
                  <a:srgbClr val="4C4C4D"/>
                </a:solidFill>
                <a:latin typeface="Inter Bold" pitchFamily="34" charset="0"/>
                <a:ea typeface="Inter Bold" pitchFamily="34" charset="-122"/>
                <a:cs typeface="Inter Bold" pitchFamily="34" charset="-120"/>
              </a:rPr>
              <a:t>3</a:t>
            </a:r>
            <a:endParaRPr lang="en-US" sz="1550" dirty="0"/>
          </a:p>
        </p:txBody>
      </p:sp>
      <p:sp>
        <p:nvSpPr>
          <p:cNvPr id="15" name="Text 11"/>
          <p:cNvSpPr/>
          <p:nvPr/>
        </p:nvSpPr>
        <p:spPr>
          <a:xfrm>
            <a:off x="4842272" y="3287911"/>
            <a:ext cx="1796296" cy="224552"/>
          </a:xfrm>
          <a:prstGeom prst="rect">
            <a:avLst/>
          </a:prstGeom>
          <a:noFill/>
          <a:ln/>
        </p:spPr>
        <p:txBody>
          <a:bodyPr wrap="none" lIns="0" tIns="0" rIns="0" bIns="0" rtlCol="0" anchor="t"/>
          <a:lstStyle/>
          <a:p>
            <a:pPr algn="l" indent="0" marL="0">
              <a:lnSpc>
                <a:spcPts val="1750"/>
              </a:lnSpc>
              <a:buNone/>
            </a:pPr>
            <a:r>
              <a:rPr lang="en-US" sz="1400" b="1" dirty="0">
                <a:solidFill>
                  <a:srgbClr val="4C4C4D"/>
                </a:solidFill>
                <a:latin typeface="Inter Bold" pitchFamily="34" charset="0"/>
                <a:ea typeface="Inter Bold" pitchFamily="34" charset="-122"/>
                <a:cs typeface="Inter Bold" pitchFamily="34" charset="-120"/>
              </a:rPr>
              <a:t>Apply Differencing</a:t>
            </a:r>
            <a:endParaRPr lang="en-US" sz="1400" dirty="0"/>
          </a:p>
        </p:txBody>
      </p:sp>
      <p:sp>
        <p:nvSpPr>
          <p:cNvPr id="16" name="Text 12"/>
          <p:cNvSpPr/>
          <p:nvPr/>
        </p:nvSpPr>
        <p:spPr>
          <a:xfrm>
            <a:off x="4842272" y="3598664"/>
            <a:ext cx="3516511" cy="229910"/>
          </a:xfrm>
          <a:prstGeom prst="rect">
            <a:avLst/>
          </a:prstGeom>
          <a:noFill/>
          <a:ln/>
        </p:spPr>
        <p:txBody>
          <a:bodyPr wrap="none" lIns="0" tIns="0" rIns="0" bIns="0" rtlCol="0" anchor="t"/>
          <a:lstStyle/>
          <a:p>
            <a:pPr algn="l" indent="0" marL="0">
              <a:lnSpc>
                <a:spcPts val="1800"/>
              </a:lnSpc>
              <a:buNone/>
            </a:pPr>
            <a:r>
              <a:rPr lang="en-US" sz="1100" dirty="0">
                <a:solidFill>
                  <a:srgbClr val="4C4C4D"/>
                </a:solidFill>
                <a:latin typeface="Inter" pitchFamily="34" charset="0"/>
                <a:ea typeface="Inter" pitchFamily="34" charset="-122"/>
                <a:cs typeface="Inter" pitchFamily="34" charset="-120"/>
              </a:rPr>
              <a:t>Use regular and/or seasonal differencing as needed</a:t>
            </a:r>
            <a:endParaRPr lang="en-US" sz="1100" dirty="0"/>
          </a:p>
        </p:txBody>
      </p:sp>
      <p:sp>
        <p:nvSpPr>
          <p:cNvPr id="17" name="Shape 13"/>
          <p:cNvSpPr/>
          <p:nvPr/>
        </p:nvSpPr>
        <p:spPr>
          <a:xfrm>
            <a:off x="4770358" y="3968472"/>
            <a:ext cx="9014460" cy="7620"/>
          </a:xfrm>
          <a:prstGeom prst="roundRect">
            <a:avLst>
              <a:gd name="adj" fmla="val 792115"/>
            </a:avLst>
          </a:prstGeom>
          <a:solidFill>
            <a:srgbClr val="D8D4D4"/>
          </a:solidFill>
          <a:ln/>
        </p:spPr>
      </p:sp>
      <p:sp>
        <p:nvSpPr>
          <p:cNvPr id="18" name="Shape 14"/>
          <p:cNvSpPr/>
          <p:nvPr/>
        </p:nvSpPr>
        <p:spPr>
          <a:xfrm>
            <a:off x="773787" y="4044077"/>
            <a:ext cx="5233035" cy="828080"/>
          </a:xfrm>
          <a:prstGeom prst="roundRect">
            <a:avLst>
              <a:gd name="adj" fmla="val 7289"/>
            </a:avLst>
          </a:prstGeom>
          <a:solidFill>
            <a:srgbClr val="F2EEEE"/>
          </a:solidFill>
          <a:ln w="7620">
            <a:solidFill>
              <a:srgbClr val="D8D4D4"/>
            </a:solidFill>
            <a:prstDash val="solid"/>
          </a:ln>
        </p:spPr>
      </p:sp>
      <p:pic>
        <p:nvPicPr>
          <p:cNvPr id="19" name="Image 2" descr="preencoded.png">    </p:cNvPr>
          <p:cNvPicPr>
            <a:picLocks noChangeAspect="1"/>
          </p:cNvPicPr>
          <p:nvPr/>
        </p:nvPicPr>
        <p:blipFill>
          <a:blip r:embed="rId3"/>
          <a:stretch>
            <a:fillRect/>
          </a:stretch>
        </p:blipFill>
        <p:spPr>
          <a:xfrm>
            <a:off x="3289221" y="4331851"/>
            <a:ext cx="202049" cy="252532"/>
          </a:xfrm>
          <a:prstGeom prst="rect">
            <a:avLst/>
          </a:prstGeom>
        </p:spPr>
      </p:pic>
      <p:sp>
        <p:nvSpPr>
          <p:cNvPr id="20" name="Text 15"/>
          <p:cNvSpPr/>
          <p:nvPr/>
        </p:nvSpPr>
        <p:spPr>
          <a:xfrm>
            <a:off x="6150531" y="4187785"/>
            <a:ext cx="1796296" cy="224552"/>
          </a:xfrm>
          <a:prstGeom prst="rect">
            <a:avLst/>
          </a:prstGeom>
          <a:noFill/>
          <a:ln/>
        </p:spPr>
        <p:txBody>
          <a:bodyPr wrap="none" lIns="0" tIns="0" rIns="0" bIns="0" rtlCol="0" anchor="t"/>
          <a:lstStyle/>
          <a:p>
            <a:pPr algn="l" indent="0" marL="0">
              <a:lnSpc>
                <a:spcPts val="1750"/>
              </a:lnSpc>
              <a:buNone/>
            </a:pPr>
            <a:r>
              <a:rPr lang="en-US" sz="1400" b="1" dirty="0">
                <a:solidFill>
                  <a:srgbClr val="4C4C4D"/>
                </a:solidFill>
                <a:latin typeface="Inter Bold" pitchFamily="34" charset="0"/>
                <a:ea typeface="Inter Bold" pitchFamily="34" charset="-122"/>
                <a:cs typeface="Inter Bold" pitchFamily="34" charset="-120"/>
              </a:rPr>
              <a:t>Select Model Orders</a:t>
            </a:r>
            <a:endParaRPr lang="en-US" sz="1400" dirty="0"/>
          </a:p>
        </p:txBody>
      </p:sp>
      <p:sp>
        <p:nvSpPr>
          <p:cNvPr id="21" name="Text 16"/>
          <p:cNvSpPr/>
          <p:nvPr/>
        </p:nvSpPr>
        <p:spPr>
          <a:xfrm>
            <a:off x="6150531" y="4498538"/>
            <a:ext cx="3446740" cy="229910"/>
          </a:xfrm>
          <a:prstGeom prst="rect">
            <a:avLst/>
          </a:prstGeom>
          <a:noFill/>
          <a:ln/>
        </p:spPr>
        <p:txBody>
          <a:bodyPr wrap="none" lIns="0" tIns="0" rIns="0" bIns="0" rtlCol="0" anchor="t"/>
          <a:lstStyle/>
          <a:p>
            <a:pPr algn="l" indent="0" marL="0">
              <a:lnSpc>
                <a:spcPts val="1800"/>
              </a:lnSpc>
              <a:buNone/>
            </a:pPr>
            <a:r>
              <a:rPr lang="en-US" sz="1100" dirty="0">
                <a:solidFill>
                  <a:srgbClr val="4C4C4D"/>
                </a:solidFill>
                <a:latin typeface="Inter" pitchFamily="34" charset="0"/>
                <a:ea typeface="Inter" pitchFamily="34" charset="-122"/>
                <a:cs typeface="Inter" pitchFamily="34" charset="-120"/>
              </a:rPr>
              <a:t>Determine p, d, q, P, D, Q using ACF/PACF analysis</a:t>
            </a:r>
            <a:endParaRPr lang="en-US" sz="1100" dirty="0"/>
          </a:p>
        </p:txBody>
      </p:sp>
      <p:sp>
        <p:nvSpPr>
          <p:cNvPr id="22" name="Shape 17"/>
          <p:cNvSpPr/>
          <p:nvPr/>
        </p:nvSpPr>
        <p:spPr>
          <a:xfrm>
            <a:off x="6078617" y="4868347"/>
            <a:ext cx="7706201" cy="7620"/>
          </a:xfrm>
          <a:prstGeom prst="roundRect">
            <a:avLst>
              <a:gd name="adj" fmla="val 792115"/>
            </a:avLst>
          </a:prstGeom>
          <a:solidFill>
            <a:srgbClr val="D8D4D4"/>
          </a:solidFill>
          <a:ln/>
        </p:spPr>
      </p:sp>
      <p:sp>
        <p:nvSpPr>
          <p:cNvPr id="23" name="Shape 18"/>
          <p:cNvSpPr/>
          <p:nvPr/>
        </p:nvSpPr>
        <p:spPr>
          <a:xfrm>
            <a:off x="773787" y="4943951"/>
            <a:ext cx="6541413" cy="828080"/>
          </a:xfrm>
          <a:prstGeom prst="roundRect">
            <a:avLst>
              <a:gd name="adj" fmla="val 7289"/>
            </a:avLst>
          </a:prstGeom>
          <a:solidFill>
            <a:srgbClr val="F2EEEE"/>
          </a:solidFill>
          <a:ln w="7620">
            <a:solidFill>
              <a:srgbClr val="D8D4D4"/>
            </a:solidFill>
            <a:prstDash val="solid"/>
          </a:ln>
        </p:spPr>
      </p:sp>
      <p:pic>
        <p:nvPicPr>
          <p:cNvPr id="24" name="Image 3" descr="preencoded.png">    </p:cNvPr>
          <p:cNvPicPr>
            <a:picLocks noChangeAspect="1"/>
          </p:cNvPicPr>
          <p:nvPr/>
        </p:nvPicPr>
        <p:blipFill>
          <a:blip r:embed="rId4"/>
          <a:stretch>
            <a:fillRect/>
          </a:stretch>
        </p:blipFill>
        <p:spPr>
          <a:xfrm>
            <a:off x="3943469" y="5231725"/>
            <a:ext cx="202049" cy="252532"/>
          </a:xfrm>
          <a:prstGeom prst="rect">
            <a:avLst/>
          </a:prstGeom>
        </p:spPr>
      </p:pic>
      <p:sp>
        <p:nvSpPr>
          <p:cNvPr id="25" name="Text 19"/>
          <p:cNvSpPr/>
          <p:nvPr/>
        </p:nvSpPr>
        <p:spPr>
          <a:xfrm>
            <a:off x="7458908" y="5087660"/>
            <a:ext cx="1814274" cy="224552"/>
          </a:xfrm>
          <a:prstGeom prst="rect">
            <a:avLst/>
          </a:prstGeom>
          <a:noFill/>
          <a:ln/>
        </p:spPr>
        <p:txBody>
          <a:bodyPr wrap="none" lIns="0" tIns="0" rIns="0" bIns="0" rtlCol="0" anchor="t"/>
          <a:lstStyle/>
          <a:p>
            <a:pPr algn="l" indent="0" marL="0">
              <a:lnSpc>
                <a:spcPts val="1750"/>
              </a:lnSpc>
              <a:buNone/>
            </a:pPr>
            <a:r>
              <a:rPr lang="en-US" sz="1400" b="1" dirty="0">
                <a:solidFill>
                  <a:srgbClr val="4C4C4D"/>
                </a:solidFill>
                <a:latin typeface="Inter Bold" pitchFamily="34" charset="0"/>
                <a:ea typeface="Inter Bold" pitchFamily="34" charset="-122"/>
                <a:cs typeface="Inter Bold" pitchFamily="34" charset="-120"/>
              </a:rPr>
              <a:t>Estimate Parameters</a:t>
            </a:r>
            <a:endParaRPr lang="en-US" sz="1400" dirty="0"/>
          </a:p>
        </p:txBody>
      </p:sp>
      <p:sp>
        <p:nvSpPr>
          <p:cNvPr id="26" name="Text 20"/>
          <p:cNvSpPr/>
          <p:nvPr/>
        </p:nvSpPr>
        <p:spPr>
          <a:xfrm>
            <a:off x="7458908" y="5398413"/>
            <a:ext cx="3410903" cy="229910"/>
          </a:xfrm>
          <a:prstGeom prst="rect">
            <a:avLst/>
          </a:prstGeom>
          <a:noFill/>
          <a:ln/>
        </p:spPr>
        <p:txBody>
          <a:bodyPr wrap="none" lIns="0" tIns="0" rIns="0" bIns="0" rtlCol="0" anchor="t"/>
          <a:lstStyle/>
          <a:p>
            <a:pPr algn="l" indent="0" marL="0">
              <a:lnSpc>
                <a:spcPts val="1800"/>
              </a:lnSpc>
              <a:buNone/>
            </a:pPr>
            <a:r>
              <a:rPr lang="en-US" sz="1100" dirty="0">
                <a:solidFill>
                  <a:srgbClr val="4C4C4D"/>
                </a:solidFill>
                <a:latin typeface="Inter" pitchFamily="34" charset="0"/>
                <a:ea typeface="Inter" pitchFamily="34" charset="-122"/>
                <a:cs typeface="Inter" pitchFamily="34" charset="-120"/>
              </a:rPr>
              <a:t>Fit the model using maximum likelihood estimation</a:t>
            </a:r>
            <a:endParaRPr lang="en-US" sz="1100" dirty="0"/>
          </a:p>
        </p:txBody>
      </p:sp>
      <p:sp>
        <p:nvSpPr>
          <p:cNvPr id="27" name="Text 21"/>
          <p:cNvSpPr/>
          <p:nvPr/>
        </p:nvSpPr>
        <p:spPr>
          <a:xfrm>
            <a:off x="773787" y="5933599"/>
            <a:ext cx="13082826" cy="459819"/>
          </a:xfrm>
          <a:prstGeom prst="rect">
            <a:avLst/>
          </a:prstGeom>
          <a:noFill/>
          <a:ln/>
        </p:spPr>
        <p:txBody>
          <a:bodyPr wrap="square" lIns="0" tIns="0" rIns="0" bIns="0" rtlCol="0" anchor="t"/>
          <a:lstStyle/>
          <a:p>
            <a:pPr algn="l" indent="0" marL="0">
              <a:lnSpc>
                <a:spcPts val="1800"/>
              </a:lnSpc>
              <a:buNone/>
            </a:pPr>
            <a:r>
              <a:rPr lang="en-US" sz="1100" dirty="0">
                <a:solidFill>
                  <a:srgbClr val="4C4C4D"/>
                </a:solidFill>
                <a:latin typeface="Inter" pitchFamily="34" charset="0"/>
                <a:ea typeface="Inter" pitchFamily="34" charset="-122"/>
                <a:cs typeface="Inter" pitchFamily="34" charset="-120"/>
              </a:rPr>
              <a:t>Identifying appropriate orders for a SARIMA model is more complex than for non-seasonal models, as we need to examine both regular and seasonal patterns in the ACF and PACF. Key patterns to look for:</a:t>
            </a:r>
            <a:endParaRPr lang="en-US" sz="1100" dirty="0"/>
          </a:p>
        </p:txBody>
      </p:sp>
      <p:sp>
        <p:nvSpPr>
          <p:cNvPr id="28" name="Text 22"/>
          <p:cNvSpPr/>
          <p:nvPr/>
        </p:nvSpPr>
        <p:spPr>
          <a:xfrm>
            <a:off x="773787" y="6554986"/>
            <a:ext cx="13082826" cy="229910"/>
          </a:xfrm>
          <a:prstGeom prst="rect">
            <a:avLst/>
          </a:prstGeom>
          <a:noFill/>
          <a:ln/>
        </p:spPr>
        <p:txBody>
          <a:bodyPr wrap="none" lIns="0" tIns="0" rIns="0" bIns="0" rtlCol="0" anchor="t"/>
          <a:lstStyle/>
          <a:p>
            <a:pPr algn="l" marL="342900" indent="-342900">
              <a:lnSpc>
                <a:spcPts val="1800"/>
              </a:lnSpc>
              <a:buSzPct val="100000"/>
              <a:buChar char="•"/>
            </a:pPr>
            <a:r>
              <a:rPr lang="en-US" sz="1100" dirty="0">
                <a:solidFill>
                  <a:srgbClr val="4C4C4D"/>
                </a:solidFill>
                <a:latin typeface="Inter" pitchFamily="34" charset="0"/>
                <a:ea typeface="Inter" pitchFamily="34" charset="-122"/>
                <a:cs typeface="Inter" pitchFamily="34" charset="-120"/>
              </a:rPr>
              <a:t>Regular AR(p): Decay in ACF, cut-off after lag p in PACF</a:t>
            </a:r>
            <a:endParaRPr lang="en-US" sz="1100" dirty="0"/>
          </a:p>
        </p:txBody>
      </p:sp>
      <p:sp>
        <p:nvSpPr>
          <p:cNvPr id="29" name="Text 23"/>
          <p:cNvSpPr/>
          <p:nvPr/>
        </p:nvSpPr>
        <p:spPr>
          <a:xfrm>
            <a:off x="773787" y="6835140"/>
            <a:ext cx="13082826" cy="229910"/>
          </a:xfrm>
          <a:prstGeom prst="rect">
            <a:avLst/>
          </a:prstGeom>
          <a:noFill/>
          <a:ln/>
        </p:spPr>
        <p:txBody>
          <a:bodyPr wrap="none" lIns="0" tIns="0" rIns="0" bIns="0" rtlCol="0" anchor="t"/>
          <a:lstStyle/>
          <a:p>
            <a:pPr algn="l" marL="342900" indent="-342900">
              <a:lnSpc>
                <a:spcPts val="1800"/>
              </a:lnSpc>
              <a:buSzPct val="100000"/>
              <a:buChar char="•"/>
            </a:pPr>
            <a:r>
              <a:rPr lang="en-US" sz="1100" dirty="0">
                <a:solidFill>
                  <a:srgbClr val="4C4C4D"/>
                </a:solidFill>
                <a:latin typeface="Inter" pitchFamily="34" charset="0"/>
                <a:ea typeface="Inter" pitchFamily="34" charset="-122"/>
                <a:cs typeface="Inter" pitchFamily="34" charset="-120"/>
              </a:rPr>
              <a:t>Regular MA(q): Cut-off after lag q in ACF, decay in PACF</a:t>
            </a:r>
            <a:endParaRPr lang="en-US" sz="1100" dirty="0"/>
          </a:p>
        </p:txBody>
      </p:sp>
      <p:sp>
        <p:nvSpPr>
          <p:cNvPr id="30" name="Text 24"/>
          <p:cNvSpPr/>
          <p:nvPr/>
        </p:nvSpPr>
        <p:spPr>
          <a:xfrm>
            <a:off x="773787" y="7115294"/>
            <a:ext cx="13082826" cy="229910"/>
          </a:xfrm>
          <a:prstGeom prst="rect">
            <a:avLst/>
          </a:prstGeom>
          <a:noFill/>
          <a:ln/>
        </p:spPr>
        <p:txBody>
          <a:bodyPr wrap="none" lIns="0" tIns="0" rIns="0" bIns="0" rtlCol="0" anchor="t"/>
          <a:lstStyle/>
          <a:p>
            <a:pPr algn="l" marL="342900" indent="-342900">
              <a:lnSpc>
                <a:spcPts val="1800"/>
              </a:lnSpc>
              <a:buSzPct val="100000"/>
              <a:buChar char="•"/>
            </a:pPr>
            <a:r>
              <a:rPr lang="en-US" sz="1100" dirty="0">
                <a:solidFill>
                  <a:srgbClr val="4C4C4D"/>
                </a:solidFill>
                <a:latin typeface="Inter" pitchFamily="34" charset="0"/>
                <a:ea typeface="Inter" pitchFamily="34" charset="-122"/>
                <a:cs typeface="Inter" pitchFamily="34" charset="-120"/>
              </a:rPr>
              <a:t>Seasonal AR(P): Decay in seasonal lags of ACF, cut-off after lag P×s in PACF</a:t>
            </a:r>
            <a:endParaRPr lang="en-US" sz="1100" dirty="0"/>
          </a:p>
        </p:txBody>
      </p:sp>
      <p:sp>
        <p:nvSpPr>
          <p:cNvPr id="31" name="Text 25"/>
          <p:cNvSpPr/>
          <p:nvPr/>
        </p:nvSpPr>
        <p:spPr>
          <a:xfrm>
            <a:off x="773787" y="7395448"/>
            <a:ext cx="13082826" cy="229910"/>
          </a:xfrm>
          <a:prstGeom prst="rect">
            <a:avLst/>
          </a:prstGeom>
          <a:noFill/>
          <a:ln/>
        </p:spPr>
        <p:txBody>
          <a:bodyPr wrap="none" lIns="0" tIns="0" rIns="0" bIns="0" rtlCol="0" anchor="t"/>
          <a:lstStyle/>
          <a:p>
            <a:pPr algn="l" marL="342900" indent="-342900">
              <a:lnSpc>
                <a:spcPts val="1800"/>
              </a:lnSpc>
              <a:buSzPct val="100000"/>
              <a:buChar char="•"/>
            </a:pPr>
            <a:r>
              <a:rPr lang="en-US" sz="1100" dirty="0">
                <a:solidFill>
                  <a:srgbClr val="4C4C4D"/>
                </a:solidFill>
                <a:latin typeface="Inter" pitchFamily="34" charset="0"/>
                <a:ea typeface="Inter" pitchFamily="34" charset="-122"/>
                <a:cs typeface="Inter" pitchFamily="34" charset="-120"/>
              </a:rPr>
              <a:t>Seasonal MA(Q): Cut-off after lag Q×s in ACF, decay in seasonal lags of PACF</a:t>
            </a:r>
            <a:endParaRPr lang="en-US" sz="1100" dirty="0"/>
          </a:p>
        </p:txBody>
      </p:sp>
      <p:pic>
        <p:nvPicPr>
          <p:cNvPr id="32" name="Image 4" descr="preencoded.png">    </p:cNvPr>
          <p:cNvPicPr>
            <a:picLocks noChangeAspect="1"/>
          </p:cNvPicPr>
          <p:nvPr/>
        </p:nvPicPr>
        <p:blipFill>
          <a:blip r:embed="rId5"/>
          <a:stretch>
            <a:fillRect/>
          </a:stretch>
        </p:blipFill>
        <p:spPr>
          <a:xfrm>
            <a:off x="13716000" y="228600"/>
            <a:ext cx="685800" cy="6858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Text 0"/>
          <p:cNvSpPr/>
          <p:nvPr/>
        </p:nvSpPr>
        <p:spPr>
          <a:xfrm>
            <a:off x="396835" y="311825"/>
            <a:ext cx="3644860" cy="230386"/>
          </a:xfrm>
          <a:prstGeom prst="rect">
            <a:avLst/>
          </a:prstGeom>
          <a:noFill/>
          <a:ln/>
        </p:spPr>
        <p:txBody>
          <a:bodyPr wrap="none" lIns="0" tIns="0" rIns="0" bIns="0" rtlCol="0" anchor="t"/>
          <a:lstStyle/>
          <a:p>
            <a:pPr algn="l" indent="0" marL="0">
              <a:lnSpc>
                <a:spcPts val="1800"/>
              </a:lnSpc>
              <a:buNone/>
            </a:pPr>
            <a:r>
              <a:rPr lang="en-US" sz="1450" b="1" dirty="0">
                <a:solidFill>
                  <a:srgbClr val="152D47"/>
                </a:solidFill>
                <a:latin typeface="Inter Bold" pitchFamily="34" charset="0"/>
                <a:ea typeface="Inter Bold" pitchFamily="34" charset="-122"/>
                <a:cs typeface="Inter Bold" pitchFamily="34" charset="-120"/>
              </a:rPr>
              <a:t>SARIMA Models: Python Implementation</a:t>
            </a:r>
            <a:endParaRPr lang="en-US" sz="1450" dirty="0"/>
          </a:p>
        </p:txBody>
      </p:sp>
      <p:sp>
        <p:nvSpPr>
          <p:cNvPr id="3" name="Shape 1"/>
          <p:cNvSpPr/>
          <p:nvPr/>
        </p:nvSpPr>
        <p:spPr>
          <a:xfrm>
            <a:off x="396835" y="689610"/>
            <a:ext cx="13836729" cy="7536418"/>
          </a:xfrm>
          <a:prstGeom prst="roundRect">
            <a:avLst>
              <a:gd name="adj" fmla="val 411"/>
            </a:avLst>
          </a:prstGeom>
          <a:solidFill>
            <a:srgbClr val="CCD7FF"/>
          </a:solidFill>
          <a:ln/>
        </p:spPr>
      </p:sp>
      <p:sp>
        <p:nvSpPr>
          <p:cNvPr id="4" name="Shape 2"/>
          <p:cNvSpPr/>
          <p:nvPr/>
        </p:nvSpPr>
        <p:spPr>
          <a:xfrm>
            <a:off x="393263" y="689610"/>
            <a:ext cx="13843873" cy="7536418"/>
          </a:xfrm>
          <a:prstGeom prst="roundRect">
            <a:avLst>
              <a:gd name="adj" fmla="val 147"/>
            </a:avLst>
          </a:prstGeom>
          <a:solidFill>
            <a:srgbClr val="CCD7FF"/>
          </a:solidFill>
          <a:ln/>
        </p:spPr>
      </p:sp>
      <p:sp>
        <p:nvSpPr>
          <p:cNvPr id="5" name="Text 3"/>
          <p:cNvSpPr/>
          <p:nvPr/>
        </p:nvSpPr>
        <p:spPr>
          <a:xfrm>
            <a:off x="466963" y="744855"/>
            <a:ext cx="13696474" cy="7425928"/>
          </a:xfrm>
          <a:prstGeom prst="rect">
            <a:avLst/>
          </a:prstGeom>
          <a:noFill/>
          <a:ln/>
        </p:spPr>
        <p:txBody>
          <a:bodyPr wrap="square" lIns="0" tIns="0" rIns="0" bIns="0" rtlCol="0" anchor="t"/>
          <a:lstStyle/>
          <a:p>
            <a:pPr algn="l" indent="0" marL="0">
              <a:lnSpc>
                <a:spcPts val="900"/>
              </a:lnSpc>
              <a:buNone/>
            </a:pPr>
            <a:r>
              <a:rPr lang="en-US" sz="550" dirty="0">
                <a:solidFill>
                  <a:srgbClr val="4C4C4D"/>
                </a:solidFill>
                <a:highlight>
                  <a:srgbClr val="CCD7FF"/>
                </a:highlight>
                <a:latin typeface="Consolas" pitchFamily="34" charset="0"/>
                <a:ea typeface="Consolas" pitchFamily="34" charset="-122"/>
                <a:cs typeface="Consolas" pitchFamily="34" charset="-120"/>
              </a:rPr>
              <a:t>import pandas as pd
import numpy as np
import matplotlib.pyplot as plt
from statsmodels.tsa.statespace.sarimax import SARIMAX
from statsmodels.graphics.tsaplots import plot_acf, plot_pacf
from statsmodels.tsa.seasonal import seasonal_decompose
# Load and prepare data
data = pd.read_csv('retail_sales.csv', parse_dates=['Date'], index_col='Date')
ts = data['Sales']
# Perform seasonal decomposition to confirm seasonality
decomposition = seasonal_decompose(ts, model='multiplicative')
fig = decomposition.plot()
plt.tight_layout()
plt.show()
# Determine optimal parameters
# For illustration, we'll use SARIMA(1,1,1)(1,1,1)12 for monthly data
p, d, q = 1, 1, 1
P, D, Q, s = 1, 1, 1, 12
# Fit SARIMA model
model = SARIMAX(ts, order=(p, d, q), 
                seasonal_order=(P, D, Q, s),
                enforce_stationarity=False,
                enforce_invertibility=False)
results = model.fit()
print(results.summary())
# Diagnostic checking
residuals = results.resid
fig, axes = plt.subplots(2, 2, figsize=(15, 8))
axes[0, 0].plot(residuals)
axes[0, 0].set_title('Residuals')
axes[0, 1].hist(residuals, bins=30)
axes[0, 1].set_title('Residual Distribution')
plot_acf(residuals, ax=axes[1, 0])
plot_pacf(residuals, ax=axes[1, 1])
plt.tight_layout()
plt.show()
# Forecasting
forecast_steps = 24
forecast = results.get_forecast(steps=forecast_steps)
forecast_index = pd.date_range(start=ts.index[-1], 
                               periods=forecast_steps+1, 
                               freq='M')[1:]
forecast_mean = forecast.predicted_mean
forecast_ci = forecast.conf_int()
# Plot forecasts
plt.figure(figsize=(12, 6))
plt.plot(ts, label='Observed')
plt.plot(forecast_mean, color='red', label='Forecast')
plt.fill_between(forecast_index,
                forecast_ci.iloc[:, 0],
                forecast_ci.iloc[:, 1],
                color='pink', alpha=0.3)
plt.legend()
plt.title(f'SARIMA({p},{d},{q})({P},{D},{Q}){s} Forecast')
plt.show()
</a:t>
            </a:r>
            <a:endParaRPr lang="en-US" sz="550" dirty="0"/>
          </a:p>
        </p:txBody>
      </p:sp>
      <p:pic>
        <p:nvPicPr>
          <p:cNvPr id="6" name="Image 0" descr="preencoded.png">    </p:cNvPr>
          <p:cNvPicPr>
            <a:picLocks noChangeAspect="1"/>
          </p:cNvPicPr>
          <p:nvPr/>
        </p:nvPicPr>
        <p:blipFill>
          <a:blip r:embed="rId1"/>
          <a:stretch>
            <a:fillRect/>
          </a:stretch>
        </p:blipFill>
        <p:spPr>
          <a:xfrm>
            <a:off x="13716000" y="228600"/>
            <a:ext cx="685800" cy="6858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Text 0"/>
          <p:cNvSpPr/>
          <p:nvPr/>
        </p:nvSpPr>
        <p:spPr>
          <a:xfrm>
            <a:off x="793790" y="625316"/>
            <a:ext cx="10252115" cy="673418"/>
          </a:xfrm>
          <a:prstGeom prst="rect">
            <a:avLst/>
          </a:prstGeom>
          <a:noFill/>
          <a:ln/>
        </p:spPr>
        <p:txBody>
          <a:bodyPr wrap="none" lIns="0" tIns="0" rIns="0" bIns="0" rtlCol="0" anchor="t"/>
          <a:lstStyle/>
          <a:p>
            <a:pPr algn="l" indent="0" marL="0">
              <a:lnSpc>
                <a:spcPts val="5300"/>
              </a:lnSpc>
              <a:buNone/>
            </a:pPr>
            <a:r>
              <a:rPr lang="en-US" sz="4200" b="1" dirty="0">
                <a:solidFill>
                  <a:srgbClr val="152D47"/>
                </a:solidFill>
                <a:latin typeface="Inter Bold" pitchFamily="34" charset="0"/>
                <a:ea typeface="Inter Bold" pitchFamily="34" charset="-122"/>
                <a:cs typeface="Inter Bold" pitchFamily="34" charset="-120"/>
              </a:rPr>
              <a:t>Transfer Function Models: Introduction</a:t>
            </a:r>
            <a:endParaRPr lang="en-US" sz="4200" dirty="0"/>
          </a:p>
        </p:txBody>
      </p:sp>
      <p:sp>
        <p:nvSpPr>
          <p:cNvPr id="3" name="Text 1"/>
          <p:cNvSpPr/>
          <p:nvPr/>
        </p:nvSpPr>
        <p:spPr>
          <a:xfrm>
            <a:off x="793790" y="1837253"/>
            <a:ext cx="2693551" cy="336590"/>
          </a:xfrm>
          <a:prstGeom prst="rect">
            <a:avLst/>
          </a:prstGeom>
          <a:noFill/>
          <a:ln/>
        </p:spPr>
        <p:txBody>
          <a:bodyPr wrap="none" lIns="0" tIns="0" rIns="0" bIns="0" rtlCol="0" anchor="t"/>
          <a:lstStyle/>
          <a:p>
            <a:pPr algn="l" indent="0" marL="0">
              <a:lnSpc>
                <a:spcPts val="2650"/>
              </a:lnSpc>
              <a:buNone/>
            </a:pPr>
            <a:r>
              <a:rPr lang="en-US" sz="2100" b="1" dirty="0">
                <a:solidFill>
                  <a:srgbClr val="152D47"/>
                </a:solidFill>
                <a:latin typeface="Inter Bold" pitchFamily="34" charset="0"/>
                <a:ea typeface="Inter Bold" pitchFamily="34" charset="-122"/>
                <a:cs typeface="Inter Bold" pitchFamily="34" charset="-120"/>
              </a:rPr>
              <a:t>Basic Concept</a:t>
            </a:r>
            <a:endParaRPr lang="en-US" sz="2100" dirty="0"/>
          </a:p>
        </p:txBody>
      </p:sp>
      <p:sp>
        <p:nvSpPr>
          <p:cNvPr id="4" name="Text 2"/>
          <p:cNvSpPr/>
          <p:nvPr/>
        </p:nvSpPr>
        <p:spPr>
          <a:xfrm>
            <a:off x="793790" y="2389227"/>
            <a:ext cx="3996571" cy="2758440"/>
          </a:xfrm>
          <a:prstGeom prst="rect">
            <a:avLst/>
          </a:prstGeom>
          <a:noFill/>
          <a:ln/>
        </p:spPr>
        <p:txBody>
          <a:bodyPr wrap="square" lIns="0" tIns="0" rIns="0" bIns="0" rtlCol="0" anchor="t"/>
          <a:lstStyle/>
          <a:p>
            <a:pPr algn="l" indent="0" marL="0">
              <a:lnSpc>
                <a:spcPts val="2700"/>
              </a:lnSpc>
              <a:buNone/>
            </a:pPr>
            <a:r>
              <a:rPr lang="en-US" sz="1650" dirty="0">
                <a:solidFill>
                  <a:srgbClr val="4C4C4D"/>
                </a:solidFill>
                <a:latin typeface="Inter" pitchFamily="34" charset="0"/>
                <a:ea typeface="Inter" pitchFamily="34" charset="-122"/>
                <a:cs typeface="Inter" pitchFamily="34" charset="-120"/>
              </a:rPr>
              <a:t>Transfer function models extend univariate time series models to incorporate the effect of external variables (inputs) on the target series (output). They represent how the input signal is "transferred" to the output with possible time lags and transformations.</a:t>
            </a:r>
            <a:endParaRPr lang="en-US" sz="1650" dirty="0"/>
          </a:p>
        </p:txBody>
      </p:sp>
      <p:sp>
        <p:nvSpPr>
          <p:cNvPr id="5" name="Text 3"/>
          <p:cNvSpPr/>
          <p:nvPr/>
        </p:nvSpPr>
        <p:spPr>
          <a:xfrm>
            <a:off x="793790" y="5341501"/>
            <a:ext cx="3996571" cy="2068830"/>
          </a:xfrm>
          <a:prstGeom prst="rect">
            <a:avLst/>
          </a:prstGeom>
          <a:noFill/>
          <a:ln/>
        </p:spPr>
        <p:txBody>
          <a:bodyPr wrap="square" lIns="0" tIns="0" rIns="0" bIns="0" rtlCol="0" anchor="t"/>
          <a:lstStyle/>
          <a:p>
            <a:pPr algn="l" indent="0" marL="0">
              <a:lnSpc>
                <a:spcPts val="2700"/>
              </a:lnSpc>
              <a:buNone/>
            </a:pPr>
            <a:r>
              <a:rPr lang="en-US" sz="1650" dirty="0">
                <a:solidFill>
                  <a:srgbClr val="4C4C4D"/>
                </a:solidFill>
                <a:latin typeface="Inter" pitchFamily="34" charset="0"/>
                <a:ea typeface="Inter" pitchFamily="34" charset="-122"/>
                <a:cs typeface="Inter" pitchFamily="34" charset="-120"/>
              </a:rPr>
              <a:t>These models are particularly valuable when there are known external factors influencing the time series of interest, allowing for more accurate forecasting and better understanding of system dynamics.</a:t>
            </a:r>
            <a:endParaRPr lang="en-US" sz="1650" dirty="0"/>
          </a:p>
        </p:txBody>
      </p:sp>
      <p:sp>
        <p:nvSpPr>
          <p:cNvPr id="6" name="Text 4"/>
          <p:cNvSpPr/>
          <p:nvPr/>
        </p:nvSpPr>
        <p:spPr>
          <a:xfrm>
            <a:off x="5323761" y="1837253"/>
            <a:ext cx="3867983" cy="336590"/>
          </a:xfrm>
          <a:prstGeom prst="rect">
            <a:avLst/>
          </a:prstGeom>
          <a:noFill/>
          <a:ln/>
        </p:spPr>
        <p:txBody>
          <a:bodyPr wrap="none" lIns="0" tIns="0" rIns="0" bIns="0" rtlCol="0" anchor="t"/>
          <a:lstStyle/>
          <a:p>
            <a:pPr algn="l" indent="0" marL="0">
              <a:lnSpc>
                <a:spcPts val="2650"/>
              </a:lnSpc>
              <a:buNone/>
            </a:pPr>
            <a:r>
              <a:rPr lang="en-US" sz="2100" b="1" dirty="0">
                <a:solidFill>
                  <a:srgbClr val="152D47"/>
                </a:solidFill>
                <a:latin typeface="Inter Bold" pitchFamily="34" charset="0"/>
                <a:ea typeface="Inter Bold" pitchFamily="34" charset="-122"/>
                <a:cs typeface="Inter Bold" pitchFamily="34" charset="-120"/>
              </a:rPr>
              <a:t>Mathematical Representation</a:t>
            </a:r>
            <a:endParaRPr lang="en-US" sz="2100" dirty="0"/>
          </a:p>
        </p:txBody>
      </p:sp>
      <p:sp>
        <p:nvSpPr>
          <p:cNvPr id="7" name="Text 5"/>
          <p:cNvSpPr/>
          <p:nvPr/>
        </p:nvSpPr>
        <p:spPr>
          <a:xfrm>
            <a:off x="5323761" y="2389227"/>
            <a:ext cx="3996571" cy="689610"/>
          </a:xfrm>
          <a:prstGeom prst="rect">
            <a:avLst/>
          </a:prstGeom>
          <a:noFill/>
          <a:ln/>
        </p:spPr>
        <p:txBody>
          <a:bodyPr wrap="square" lIns="0" tIns="0" rIns="0" bIns="0" rtlCol="0" anchor="t"/>
          <a:lstStyle/>
          <a:p>
            <a:pPr algn="l" indent="0" marL="0">
              <a:lnSpc>
                <a:spcPts val="2700"/>
              </a:lnSpc>
              <a:buNone/>
            </a:pPr>
            <a:r>
              <a:rPr lang="en-US" sz="1650" dirty="0">
                <a:solidFill>
                  <a:srgbClr val="4C4C4D"/>
                </a:solidFill>
                <a:latin typeface="Inter" pitchFamily="34" charset="0"/>
                <a:ea typeface="Inter" pitchFamily="34" charset="-122"/>
                <a:cs typeface="Inter" pitchFamily="34" charset="-120"/>
              </a:rPr>
              <a:t>A basic transfer function model can be written as:</a:t>
            </a:r>
            <a:endParaRPr lang="en-US" sz="1650" dirty="0"/>
          </a:p>
        </p:txBody>
      </p:sp>
      <p:sp>
        <p:nvSpPr>
          <p:cNvPr id="8" name="Text 6"/>
          <p:cNvSpPr/>
          <p:nvPr/>
        </p:nvSpPr>
        <p:spPr>
          <a:xfrm>
            <a:off x="5323761" y="3272671"/>
            <a:ext cx="3996571" cy="344805"/>
          </a:xfrm>
          <a:prstGeom prst="rect">
            <a:avLst/>
          </a:prstGeom>
          <a:noFill/>
          <a:ln/>
        </p:spPr>
        <p:txBody>
          <a:bodyPr wrap="none" lIns="0" tIns="0" rIns="0" bIns="0" rtlCol="0" anchor="t"/>
          <a:lstStyle/>
          <a:p>
            <a:pPr algn="l" indent="0" marL="0">
              <a:lnSpc>
                <a:spcPts val="2700"/>
              </a:lnSpc>
              <a:buNone/>
            </a:pPr>
            <a:r>
              <a:rPr lang="en-US" sz="1650" dirty="0">
                <a:solidFill>
                  <a:srgbClr val="4C4C4D"/>
                </a:solidFill>
                <a:latin typeface="Inter" pitchFamily="34" charset="0"/>
                <a:ea typeface="Inter" pitchFamily="34" charset="-122"/>
                <a:cs typeface="Inter" pitchFamily="34" charset="-120"/>
              </a:rPr>
              <a:t>Yt = v(B)Xt + Nt</a:t>
            </a:r>
            <a:endParaRPr lang="en-US" sz="1650" dirty="0"/>
          </a:p>
        </p:txBody>
      </p:sp>
      <p:sp>
        <p:nvSpPr>
          <p:cNvPr id="9" name="Text 7"/>
          <p:cNvSpPr/>
          <p:nvPr/>
        </p:nvSpPr>
        <p:spPr>
          <a:xfrm>
            <a:off x="5323761" y="3811310"/>
            <a:ext cx="3996571" cy="344805"/>
          </a:xfrm>
          <a:prstGeom prst="rect">
            <a:avLst/>
          </a:prstGeom>
          <a:noFill/>
          <a:ln/>
        </p:spPr>
        <p:txBody>
          <a:bodyPr wrap="none" lIns="0" tIns="0" rIns="0" bIns="0" rtlCol="0" anchor="t"/>
          <a:lstStyle/>
          <a:p>
            <a:pPr algn="l" indent="0" marL="0">
              <a:lnSpc>
                <a:spcPts val="2700"/>
              </a:lnSpc>
              <a:buNone/>
            </a:pPr>
            <a:r>
              <a:rPr lang="en-US" sz="1650" dirty="0">
                <a:solidFill>
                  <a:srgbClr val="4C4C4D"/>
                </a:solidFill>
                <a:latin typeface="Inter" pitchFamily="34" charset="0"/>
                <a:ea typeface="Inter" pitchFamily="34" charset="-122"/>
                <a:cs typeface="Inter" pitchFamily="34" charset="-120"/>
              </a:rPr>
              <a:t>Where:</a:t>
            </a:r>
            <a:endParaRPr lang="en-US" sz="1650" dirty="0"/>
          </a:p>
        </p:txBody>
      </p:sp>
      <p:sp>
        <p:nvSpPr>
          <p:cNvPr id="10" name="Text 8"/>
          <p:cNvSpPr/>
          <p:nvPr/>
        </p:nvSpPr>
        <p:spPr>
          <a:xfrm>
            <a:off x="5323761" y="4349948"/>
            <a:ext cx="3996571" cy="344805"/>
          </a:xfrm>
          <a:prstGeom prst="rect">
            <a:avLst/>
          </a:prstGeom>
          <a:noFill/>
          <a:ln/>
        </p:spPr>
        <p:txBody>
          <a:bodyPr wrap="none" lIns="0" tIns="0" rIns="0" bIns="0" rtlCol="0" anchor="t"/>
          <a:lstStyle/>
          <a:p>
            <a:pPr algn="l" marL="342900" indent="-342900">
              <a:lnSpc>
                <a:spcPts val="2700"/>
              </a:lnSpc>
              <a:buSzPct val="100000"/>
              <a:buChar char="•"/>
            </a:pPr>
            <a:r>
              <a:rPr lang="en-US" sz="1650" dirty="0">
                <a:solidFill>
                  <a:srgbClr val="4C4C4D"/>
                </a:solidFill>
                <a:latin typeface="Inter" pitchFamily="34" charset="0"/>
                <a:ea typeface="Inter" pitchFamily="34" charset="-122"/>
                <a:cs typeface="Inter" pitchFamily="34" charset="-120"/>
              </a:rPr>
              <a:t>Yt is the output series</a:t>
            </a:r>
            <a:endParaRPr lang="en-US" sz="1650" dirty="0"/>
          </a:p>
        </p:txBody>
      </p:sp>
      <p:sp>
        <p:nvSpPr>
          <p:cNvPr id="11" name="Text 9"/>
          <p:cNvSpPr/>
          <p:nvPr/>
        </p:nvSpPr>
        <p:spPr>
          <a:xfrm>
            <a:off x="5323761" y="4770120"/>
            <a:ext cx="3996571" cy="344805"/>
          </a:xfrm>
          <a:prstGeom prst="rect">
            <a:avLst/>
          </a:prstGeom>
          <a:noFill/>
          <a:ln/>
        </p:spPr>
        <p:txBody>
          <a:bodyPr wrap="none" lIns="0" tIns="0" rIns="0" bIns="0" rtlCol="0" anchor="t"/>
          <a:lstStyle/>
          <a:p>
            <a:pPr algn="l" marL="342900" indent="-342900">
              <a:lnSpc>
                <a:spcPts val="2700"/>
              </a:lnSpc>
              <a:buSzPct val="100000"/>
              <a:buChar char="•"/>
            </a:pPr>
            <a:r>
              <a:rPr lang="en-US" sz="1650" dirty="0">
                <a:solidFill>
                  <a:srgbClr val="4C4C4D"/>
                </a:solidFill>
                <a:latin typeface="Inter" pitchFamily="34" charset="0"/>
                <a:ea typeface="Inter" pitchFamily="34" charset="-122"/>
                <a:cs typeface="Inter" pitchFamily="34" charset="-120"/>
              </a:rPr>
              <a:t>Xt is the input series</a:t>
            </a:r>
            <a:endParaRPr lang="en-US" sz="1650" dirty="0"/>
          </a:p>
        </p:txBody>
      </p:sp>
      <p:sp>
        <p:nvSpPr>
          <p:cNvPr id="12" name="Text 10"/>
          <p:cNvSpPr/>
          <p:nvPr/>
        </p:nvSpPr>
        <p:spPr>
          <a:xfrm>
            <a:off x="5323761" y="5190292"/>
            <a:ext cx="3996571" cy="689610"/>
          </a:xfrm>
          <a:prstGeom prst="rect">
            <a:avLst/>
          </a:prstGeom>
          <a:noFill/>
          <a:ln/>
        </p:spPr>
        <p:txBody>
          <a:bodyPr wrap="square" lIns="0" tIns="0" rIns="0" bIns="0" rtlCol="0" anchor="t"/>
          <a:lstStyle/>
          <a:p>
            <a:pPr algn="l" marL="342900" indent="-342900">
              <a:lnSpc>
                <a:spcPts val="2700"/>
              </a:lnSpc>
              <a:buSzPct val="100000"/>
              <a:buChar char="•"/>
            </a:pPr>
            <a:r>
              <a:rPr lang="en-US" sz="1650" dirty="0">
                <a:solidFill>
                  <a:srgbClr val="4C4C4D"/>
                </a:solidFill>
                <a:latin typeface="Inter" pitchFamily="34" charset="0"/>
                <a:ea typeface="Inter" pitchFamily="34" charset="-122"/>
                <a:cs typeface="Inter" pitchFamily="34" charset="-120"/>
              </a:rPr>
              <a:t>v(B) is the transfer function operator</a:t>
            </a:r>
            <a:endParaRPr lang="en-US" sz="1650" dirty="0"/>
          </a:p>
        </p:txBody>
      </p:sp>
      <p:sp>
        <p:nvSpPr>
          <p:cNvPr id="13" name="Text 11"/>
          <p:cNvSpPr/>
          <p:nvPr/>
        </p:nvSpPr>
        <p:spPr>
          <a:xfrm>
            <a:off x="5323761" y="5955268"/>
            <a:ext cx="3996571" cy="689610"/>
          </a:xfrm>
          <a:prstGeom prst="rect">
            <a:avLst/>
          </a:prstGeom>
          <a:noFill/>
          <a:ln/>
        </p:spPr>
        <p:txBody>
          <a:bodyPr wrap="square" lIns="0" tIns="0" rIns="0" bIns="0" rtlCol="0" anchor="t"/>
          <a:lstStyle/>
          <a:p>
            <a:pPr algn="l" marL="342900" indent="-342900">
              <a:lnSpc>
                <a:spcPts val="2700"/>
              </a:lnSpc>
              <a:buSzPct val="100000"/>
              <a:buChar char="•"/>
            </a:pPr>
            <a:r>
              <a:rPr lang="en-US" sz="1650" dirty="0">
                <a:solidFill>
                  <a:srgbClr val="4C4C4D"/>
                </a:solidFill>
                <a:latin typeface="Inter" pitchFamily="34" charset="0"/>
                <a:ea typeface="Inter" pitchFamily="34" charset="-122"/>
                <a:cs typeface="Inter" pitchFamily="34" charset="-120"/>
              </a:rPr>
              <a:t>Nt is the noise component, typically modeled as an ARIMA process</a:t>
            </a:r>
            <a:endParaRPr lang="en-US" sz="1650" dirty="0"/>
          </a:p>
        </p:txBody>
      </p:sp>
      <p:sp>
        <p:nvSpPr>
          <p:cNvPr id="14" name="Text 12"/>
          <p:cNvSpPr/>
          <p:nvPr/>
        </p:nvSpPr>
        <p:spPr>
          <a:xfrm>
            <a:off x="9853732" y="1837253"/>
            <a:ext cx="2693551" cy="336590"/>
          </a:xfrm>
          <a:prstGeom prst="rect">
            <a:avLst/>
          </a:prstGeom>
          <a:noFill/>
          <a:ln/>
        </p:spPr>
        <p:txBody>
          <a:bodyPr wrap="none" lIns="0" tIns="0" rIns="0" bIns="0" rtlCol="0" anchor="t"/>
          <a:lstStyle/>
          <a:p>
            <a:pPr algn="l" indent="0" marL="0">
              <a:lnSpc>
                <a:spcPts val="2650"/>
              </a:lnSpc>
              <a:buNone/>
            </a:pPr>
            <a:r>
              <a:rPr lang="en-US" sz="2100" b="1" dirty="0">
                <a:solidFill>
                  <a:srgbClr val="152D47"/>
                </a:solidFill>
                <a:latin typeface="Inter Bold" pitchFamily="34" charset="0"/>
                <a:ea typeface="Inter Bold" pitchFamily="34" charset="-122"/>
                <a:cs typeface="Inter Bold" pitchFamily="34" charset="-120"/>
              </a:rPr>
              <a:t>Applications</a:t>
            </a:r>
            <a:endParaRPr lang="en-US" sz="2100" dirty="0"/>
          </a:p>
        </p:txBody>
      </p:sp>
      <p:sp>
        <p:nvSpPr>
          <p:cNvPr id="15" name="Text 13"/>
          <p:cNvSpPr/>
          <p:nvPr/>
        </p:nvSpPr>
        <p:spPr>
          <a:xfrm>
            <a:off x="9853732" y="2389227"/>
            <a:ext cx="3996571" cy="689610"/>
          </a:xfrm>
          <a:prstGeom prst="rect">
            <a:avLst/>
          </a:prstGeom>
          <a:noFill/>
          <a:ln/>
        </p:spPr>
        <p:txBody>
          <a:bodyPr wrap="square" lIns="0" tIns="0" rIns="0" bIns="0" rtlCol="0" anchor="t"/>
          <a:lstStyle/>
          <a:p>
            <a:pPr algn="l" marL="342900" indent="-342900">
              <a:lnSpc>
                <a:spcPts val="2700"/>
              </a:lnSpc>
              <a:buSzPct val="100000"/>
              <a:buChar char="•"/>
            </a:pPr>
            <a:r>
              <a:rPr lang="en-US" sz="1650" dirty="0">
                <a:solidFill>
                  <a:srgbClr val="4C4C4D"/>
                </a:solidFill>
                <a:latin typeface="Inter" pitchFamily="34" charset="0"/>
                <a:ea typeface="Inter" pitchFamily="34" charset="-122"/>
                <a:cs typeface="Inter" pitchFamily="34" charset="-120"/>
              </a:rPr>
              <a:t>Economic forecasting (e.g., impact of interest rates on housing prices)</a:t>
            </a:r>
            <a:endParaRPr lang="en-US" sz="1650" dirty="0"/>
          </a:p>
        </p:txBody>
      </p:sp>
      <p:sp>
        <p:nvSpPr>
          <p:cNvPr id="16" name="Text 14"/>
          <p:cNvSpPr/>
          <p:nvPr/>
        </p:nvSpPr>
        <p:spPr>
          <a:xfrm>
            <a:off x="9853732" y="3154204"/>
            <a:ext cx="3996571" cy="1034415"/>
          </a:xfrm>
          <a:prstGeom prst="rect">
            <a:avLst/>
          </a:prstGeom>
          <a:noFill/>
          <a:ln/>
        </p:spPr>
        <p:txBody>
          <a:bodyPr wrap="square" lIns="0" tIns="0" rIns="0" bIns="0" rtlCol="0" anchor="t"/>
          <a:lstStyle/>
          <a:p>
            <a:pPr algn="l" marL="342900" indent="-342900">
              <a:lnSpc>
                <a:spcPts val="2700"/>
              </a:lnSpc>
              <a:buSzPct val="100000"/>
              <a:buChar char="•"/>
            </a:pPr>
            <a:r>
              <a:rPr lang="en-US" sz="1650" dirty="0">
                <a:solidFill>
                  <a:srgbClr val="4C4C4D"/>
                </a:solidFill>
                <a:latin typeface="Inter" pitchFamily="34" charset="0"/>
                <a:ea typeface="Inter" pitchFamily="34" charset="-122"/>
                <a:cs typeface="Inter" pitchFamily="34" charset="-120"/>
              </a:rPr>
              <a:t>Environmental modeling (e.g., relationship between rainfall and river flow)</a:t>
            </a:r>
            <a:endParaRPr lang="en-US" sz="1650" dirty="0"/>
          </a:p>
        </p:txBody>
      </p:sp>
      <p:sp>
        <p:nvSpPr>
          <p:cNvPr id="17" name="Text 15"/>
          <p:cNvSpPr/>
          <p:nvPr/>
        </p:nvSpPr>
        <p:spPr>
          <a:xfrm>
            <a:off x="9853732" y="4263985"/>
            <a:ext cx="3996571" cy="689610"/>
          </a:xfrm>
          <a:prstGeom prst="rect">
            <a:avLst/>
          </a:prstGeom>
          <a:noFill/>
          <a:ln/>
        </p:spPr>
        <p:txBody>
          <a:bodyPr wrap="square" lIns="0" tIns="0" rIns="0" bIns="0" rtlCol="0" anchor="t"/>
          <a:lstStyle/>
          <a:p>
            <a:pPr algn="l" marL="342900" indent="-342900">
              <a:lnSpc>
                <a:spcPts val="2700"/>
              </a:lnSpc>
              <a:buSzPct val="100000"/>
              <a:buChar char="•"/>
            </a:pPr>
            <a:r>
              <a:rPr lang="en-US" sz="1650" dirty="0">
                <a:solidFill>
                  <a:srgbClr val="4C4C4D"/>
                </a:solidFill>
                <a:latin typeface="Inter" pitchFamily="34" charset="0"/>
                <a:ea typeface="Inter" pitchFamily="34" charset="-122"/>
                <a:cs typeface="Inter" pitchFamily="34" charset="-120"/>
              </a:rPr>
              <a:t>Marketing analysis (e.g., effect of advertising on sales)</a:t>
            </a:r>
            <a:endParaRPr lang="en-US" sz="1650" dirty="0"/>
          </a:p>
        </p:txBody>
      </p:sp>
      <p:sp>
        <p:nvSpPr>
          <p:cNvPr id="18" name="Text 16"/>
          <p:cNvSpPr/>
          <p:nvPr/>
        </p:nvSpPr>
        <p:spPr>
          <a:xfrm>
            <a:off x="9853732" y="5028962"/>
            <a:ext cx="3996571" cy="344805"/>
          </a:xfrm>
          <a:prstGeom prst="rect">
            <a:avLst/>
          </a:prstGeom>
          <a:noFill/>
          <a:ln/>
        </p:spPr>
        <p:txBody>
          <a:bodyPr wrap="none" lIns="0" tIns="0" rIns="0" bIns="0" rtlCol="0" anchor="t"/>
          <a:lstStyle/>
          <a:p>
            <a:pPr algn="l" marL="342900" indent="-342900">
              <a:lnSpc>
                <a:spcPts val="2700"/>
              </a:lnSpc>
              <a:buSzPct val="100000"/>
              <a:buChar char="•"/>
            </a:pPr>
            <a:r>
              <a:rPr lang="en-US" sz="1650" dirty="0">
                <a:solidFill>
                  <a:srgbClr val="4C4C4D"/>
                </a:solidFill>
                <a:latin typeface="Inter" pitchFamily="34" charset="0"/>
                <a:ea typeface="Inter" pitchFamily="34" charset="-122"/>
                <a:cs typeface="Inter" pitchFamily="34" charset="-120"/>
              </a:rPr>
              <a:t>Process control in manufacturing</a:t>
            </a:r>
            <a:endParaRPr lang="en-US" sz="1650" dirty="0"/>
          </a:p>
        </p:txBody>
      </p:sp>
      <p:sp>
        <p:nvSpPr>
          <p:cNvPr id="19" name="Text 17"/>
          <p:cNvSpPr/>
          <p:nvPr/>
        </p:nvSpPr>
        <p:spPr>
          <a:xfrm>
            <a:off x="9853732" y="5449133"/>
            <a:ext cx="3996571" cy="344805"/>
          </a:xfrm>
          <a:prstGeom prst="rect">
            <a:avLst/>
          </a:prstGeom>
          <a:noFill/>
          <a:ln/>
        </p:spPr>
        <p:txBody>
          <a:bodyPr wrap="none" lIns="0" tIns="0" rIns="0" bIns="0" rtlCol="0" anchor="t"/>
          <a:lstStyle/>
          <a:p>
            <a:pPr algn="l" marL="342900" indent="-342900">
              <a:lnSpc>
                <a:spcPts val="2700"/>
              </a:lnSpc>
              <a:buSzPct val="100000"/>
              <a:buChar char="•"/>
            </a:pPr>
            <a:r>
              <a:rPr lang="en-US" sz="1650" dirty="0">
                <a:solidFill>
                  <a:srgbClr val="4C4C4D"/>
                </a:solidFill>
                <a:latin typeface="Inter" pitchFamily="34" charset="0"/>
                <a:ea typeface="Inter" pitchFamily="34" charset="-122"/>
                <a:cs typeface="Inter" pitchFamily="34" charset="-120"/>
              </a:rPr>
              <a:t>Biological systems modeling</a:t>
            </a:r>
            <a:endParaRPr lang="en-US" sz="1650" dirty="0"/>
          </a:p>
        </p:txBody>
      </p:sp>
      <p:pic>
        <p:nvPicPr>
          <p:cNvPr id="20" name="Image 0" descr="preencoded.png">    </p:cNvPr>
          <p:cNvPicPr>
            <a:picLocks noChangeAspect="1"/>
          </p:cNvPicPr>
          <p:nvPr/>
        </p:nvPicPr>
        <p:blipFill>
          <a:blip r:embed="rId1"/>
          <a:stretch>
            <a:fillRect/>
          </a:stretch>
        </p:blipFill>
        <p:spPr>
          <a:xfrm>
            <a:off x="13716000" y="228600"/>
            <a:ext cx="685800" cy="6858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Text 0"/>
          <p:cNvSpPr/>
          <p:nvPr/>
        </p:nvSpPr>
        <p:spPr>
          <a:xfrm>
            <a:off x="793790" y="892969"/>
            <a:ext cx="13013293" cy="602456"/>
          </a:xfrm>
          <a:prstGeom prst="rect">
            <a:avLst/>
          </a:prstGeom>
          <a:noFill/>
          <a:ln/>
        </p:spPr>
        <p:txBody>
          <a:bodyPr wrap="none" lIns="0" tIns="0" rIns="0" bIns="0" rtlCol="0" anchor="t"/>
          <a:lstStyle/>
          <a:p>
            <a:pPr algn="l" indent="0" marL="0">
              <a:lnSpc>
                <a:spcPts val="4700"/>
              </a:lnSpc>
              <a:buNone/>
            </a:pPr>
            <a:r>
              <a:rPr lang="en-US" sz="3750" b="1" dirty="0">
                <a:solidFill>
                  <a:srgbClr val="152D47"/>
                </a:solidFill>
                <a:latin typeface="Inter Bold" pitchFamily="34" charset="0"/>
                <a:ea typeface="Inter Bold" pitchFamily="34" charset="-122"/>
                <a:cs typeface="Inter Bold" pitchFamily="34" charset="-120"/>
              </a:rPr>
              <a:t>Transfer Function Models: Specification and Estimation</a:t>
            </a:r>
            <a:endParaRPr lang="en-US" sz="3750" dirty="0"/>
          </a:p>
        </p:txBody>
      </p:sp>
      <p:sp>
        <p:nvSpPr>
          <p:cNvPr id="3" name="Text 1"/>
          <p:cNvSpPr/>
          <p:nvPr/>
        </p:nvSpPr>
        <p:spPr>
          <a:xfrm>
            <a:off x="2675930" y="2261830"/>
            <a:ext cx="2409944" cy="301228"/>
          </a:xfrm>
          <a:prstGeom prst="rect">
            <a:avLst/>
          </a:prstGeom>
          <a:noFill/>
          <a:ln/>
        </p:spPr>
        <p:txBody>
          <a:bodyPr wrap="none" lIns="0" tIns="0" rIns="0" bIns="0" rtlCol="0" anchor="t"/>
          <a:lstStyle/>
          <a:p>
            <a:pPr algn="r"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Prewhitening</a:t>
            </a:r>
            <a:endParaRPr lang="en-US" sz="1850" dirty="0"/>
          </a:p>
        </p:txBody>
      </p:sp>
      <p:sp>
        <p:nvSpPr>
          <p:cNvPr id="4" name="Text 2"/>
          <p:cNvSpPr/>
          <p:nvPr/>
        </p:nvSpPr>
        <p:spPr>
          <a:xfrm>
            <a:off x="793790" y="2678668"/>
            <a:ext cx="4292084" cy="616744"/>
          </a:xfrm>
          <a:prstGeom prst="rect">
            <a:avLst/>
          </a:prstGeom>
          <a:noFill/>
          <a:ln/>
        </p:spPr>
        <p:txBody>
          <a:bodyPr wrap="square" lIns="0" tIns="0" rIns="0" bIns="0" rtlCol="0" anchor="t"/>
          <a:lstStyle/>
          <a:p>
            <a:pPr algn="r" indent="0" marL="0">
              <a:lnSpc>
                <a:spcPts val="2400"/>
              </a:lnSpc>
              <a:buNone/>
            </a:pPr>
            <a:r>
              <a:rPr lang="en-US" sz="1500" dirty="0">
                <a:solidFill>
                  <a:srgbClr val="4C4C4D"/>
                </a:solidFill>
                <a:latin typeface="Inter" pitchFamily="34" charset="0"/>
                <a:ea typeface="Inter" pitchFamily="34" charset="-122"/>
                <a:cs typeface="Inter" pitchFamily="34" charset="-120"/>
              </a:rPr>
              <a:t>Transform input series to white noise and apply same transformation to output</a:t>
            </a:r>
            <a:endParaRPr lang="en-US" sz="1500" dirty="0"/>
          </a:p>
        </p:txBody>
      </p:sp>
      <p:pic>
        <p:nvPicPr>
          <p:cNvPr id="5" name="Image 0" descr="preencoded.png">    </p:cNvPr>
          <p:cNvPicPr>
            <a:picLocks noChangeAspect="1"/>
          </p:cNvPicPr>
          <p:nvPr/>
        </p:nvPicPr>
        <p:blipFill>
          <a:blip r:embed="rId1"/>
          <a:stretch>
            <a:fillRect/>
          </a:stretch>
        </p:blipFill>
        <p:spPr>
          <a:xfrm>
            <a:off x="5375077" y="1880949"/>
            <a:ext cx="3880128" cy="3880128"/>
          </a:xfrm>
          <a:prstGeom prst="rect">
            <a:avLst/>
          </a:prstGeom>
        </p:spPr>
      </p:pic>
      <p:pic>
        <p:nvPicPr>
          <p:cNvPr id="6" name="Image 1" descr="preencoded.png">    </p:cNvPr>
          <p:cNvPicPr>
            <a:picLocks noChangeAspect="1"/>
          </p:cNvPicPr>
          <p:nvPr/>
        </p:nvPicPr>
        <p:blipFill>
          <a:blip r:embed="rId2"/>
          <a:stretch>
            <a:fillRect/>
          </a:stretch>
        </p:blipFill>
        <p:spPr>
          <a:xfrm>
            <a:off x="6225778" y="2665452"/>
            <a:ext cx="288369" cy="360521"/>
          </a:xfrm>
          <a:prstGeom prst="rect">
            <a:avLst/>
          </a:prstGeom>
        </p:spPr>
      </p:pic>
      <p:sp>
        <p:nvSpPr>
          <p:cNvPr id="7" name="Text 3"/>
          <p:cNvSpPr/>
          <p:nvPr/>
        </p:nvSpPr>
        <p:spPr>
          <a:xfrm>
            <a:off x="9544407" y="1914406"/>
            <a:ext cx="3192780" cy="301228"/>
          </a:xfrm>
          <a:prstGeom prst="rect">
            <a:avLst/>
          </a:prstGeom>
          <a:noFill/>
          <a:ln/>
        </p:spPr>
        <p:txBody>
          <a:bodyPr wrap="none" lIns="0" tIns="0" rIns="0" bIns="0" rtlCol="0" anchor="t"/>
          <a:lstStyle/>
          <a:p>
            <a:pPr algn="l"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Cross-Correlation Analysis</a:t>
            </a:r>
            <a:endParaRPr lang="en-US" sz="1850" dirty="0"/>
          </a:p>
        </p:txBody>
      </p:sp>
      <p:sp>
        <p:nvSpPr>
          <p:cNvPr id="8" name="Text 4"/>
          <p:cNvSpPr/>
          <p:nvPr/>
        </p:nvSpPr>
        <p:spPr>
          <a:xfrm>
            <a:off x="9544407" y="2331244"/>
            <a:ext cx="4292203" cy="616744"/>
          </a:xfrm>
          <a:prstGeom prst="rect">
            <a:avLst/>
          </a:prstGeom>
          <a:noFill/>
          <a:ln/>
        </p:spPr>
        <p:txBody>
          <a:bodyPr wrap="squar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Identify transfer function structure using CCF between prewhitened series</a:t>
            </a:r>
            <a:endParaRPr lang="en-US" sz="1500" dirty="0"/>
          </a:p>
        </p:txBody>
      </p:sp>
      <p:pic>
        <p:nvPicPr>
          <p:cNvPr id="9" name="Image 2" descr="preencoded.png">    </p:cNvPr>
          <p:cNvPicPr>
            <a:picLocks noChangeAspect="1"/>
          </p:cNvPicPr>
          <p:nvPr/>
        </p:nvPicPr>
        <p:blipFill>
          <a:blip r:embed="rId3"/>
          <a:stretch>
            <a:fillRect/>
          </a:stretch>
        </p:blipFill>
        <p:spPr>
          <a:xfrm>
            <a:off x="5375077" y="1880949"/>
            <a:ext cx="3880128" cy="3880128"/>
          </a:xfrm>
          <a:prstGeom prst="rect">
            <a:avLst/>
          </a:prstGeom>
        </p:spPr>
      </p:pic>
      <p:pic>
        <p:nvPicPr>
          <p:cNvPr id="10" name="Image 3" descr="preencoded.png">    </p:cNvPr>
          <p:cNvPicPr>
            <a:picLocks noChangeAspect="1"/>
          </p:cNvPicPr>
          <p:nvPr/>
        </p:nvPicPr>
        <p:blipFill>
          <a:blip r:embed="rId4"/>
          <a:stretch>
            <a:fillRect/>
          </a:stretch>
        </p:blipFill>
        <p:spPr>
          <a:xfrm>
            <a:off x="7806333" y="2440543"/>
            <a:ext cx="288369" cy="360521"/>
          </a:xfrm>
          <a:prstGeom prst="rect">
            <a:avLst/>
          </a:prstGeom>
        </p:spPr>
      </p:pic>
      <p:sp>
        <p:nvSpPr>
          <p:cNvPr id="11" name="Text 5"/>
          <p:cNvSpPr/>
          <p:nvPr/>
        </p:nvSpPr>
        <p:spPr>
          <a:xfrm>
            <a:off x="9640729" y="3304103"/>
            <a:ext cx="2409944" cy="301228"/>
          </a:xfrm>
          <a:prstGeom prst="rect">
            <a:avLst/>
          </a:prstGeom>
          <a:noFill/>
          <a:ln/>
        </p:spPr>
        <p:txBody>
          <a:bodyPr wrap="none" lIns="0" tIns="0" rIns="0" bIns="0" rtlCol="0" anchor="t"/>
          <a:lstStyle/>
          <a:p>
            <a:pPr algn="l"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Model Specification</a:t>
            </a:r>
            <a:endParaRPr lang="en-US" sz="1850" dirty="0"/>
          </a:p>
        </p:txBody>
      </p:sp>
      <p:sp>
        <p:nvSpPr>
          <p:cNvPr id="12" name="Text 6"/>
          <p:cNvSpPr/>
          <p:nvPr/>
        </p:nvSpPr>
        <p:spPr>
          <a:xfrm>
            <a:off x="9640729" y="3720941"/>
            <a:ext cx="4195882" cy="616744"/>
          </a:xfrm>
          <a:prstGeom prst="rect">
            <a:avLst/>
          </a:prstGeom>
          <a:noFill/>
          <a:ln/>
        </p:spPr>
        <p:txBody>
          <a:bodyPr wrap="squar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Determine the orders of numerator and denominator polynomials</a:t>
            </a:r>
            <a:endParaRPr lang="en-US" sz="1500" dirty="0"/>
          </a:p>
        </p:txBody>
      </p:sp>
      <p:pic>
        <p:nvPicPr>
          <p:cNvPr id="13" name="Image 4" descr="preencoded.png">    </p:cNvPr>
          <p:cNvPicPr>
            <a:picLocks noChangeAspect="1"/>
          </p:cNvPicPr>
          <p:nvPr/>
        </p:nvPicPr>
        <p:blipFill>
          <a:blip r:embed="rId5"/>
          <a:stretch>
            <a:fillRect/>
          </a:stretch>
        </p:blipFill>
        <p:spPr>
          <a:xfrm>
            <a:off x="5375077" y="1880949"/>
            <a:ext cx="3880128" cy="3880128"/>
          </a:xfrm>
          <a:prstGeom prst="rect">
            <a:avLst/>
          </a:prstGeom>
        </p:spPr>
      </p:pic>
      <p:pic>
        <p:nvPicPr>
          <p:cNvPr id="14" name="Image 5" descr="preencoded.png">    </p:cNvPr>
          <p:cNvPicPr>
            <a:picLocks noChangeAspect="1"/>
          </p:cNvPicPr>
          <p:nvPr/>
        </p:nvPicPr>
        <p:blipFill>
          <a:blip r:embed="rId6"/>
          <a:stretch>
            <a:fillRect/>
          </a:stretch>
        </p:blipFill>
        <p:spPr>
          <a:xfrm>
            <a:off x="8508683" y="3874175"/>
            <a:ext cx="288369" cy="360521"/>
          </a:xfrm>
          <a:prstGeom prst="rect">
            <a:avLst/>
          </a:prstGeom>
        </p:spPr>
      </p:pic>
      <p:sp>
        <p:nvSpPr>
          <p:cNvPr id="15" name="Text 7"/>
          <p:cNvSpPr/>
          <p:nvPr/>
        </p:nvSpPr>
        <p:spPr>
          <a:xfrm>
            <a:off x="9544407" y="4693920"/>
            <a:ext cx="2520791" cy="301228"/>
          </a:xfrm>
          <a:prstGeom prst="rect">
            <a:avLst/>
          </a:prstGeom>
          <a:noFill/>
          <a:ln/>
        </p:spPr>
        <p:txBody>
          <a:bodyPr wrap="none" lIns="0" tIns="0" rIns="0" bIns="0" rtlCol="0" anchor="t"/>
          <a:lstStyle/>
          <a:p>
            <a:pPr algn="l"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Parameter Estimation</a:t>
            </a:r>
            <a:endParaRPr lang="en-US" sz="1850" dirty="0"/>
          </a:p>
        </p:txBody>
      </p:sp>
      <p:sp>
        <p:nvSpPr>
          <p:cNvPr id="16" name="Text 8"/>
          <p:cNvSpPr/>
          <p:nvPr/>
        </p:nvSpPr>
        <p:spPr>
          <a:xfrm>
            <a:off x="9544407" y="5110758"/>
            <a:ext cx="4292203" cy="616744"/>
          </a:xfrm>
          <a:prstGeom prst="rect">
            <a:avLst/>
          </a:prstGeom>
          <a:noFill/>
          <a:ln/>
        </p:spPr>
        <p:txBody>
          <a:bodyPr wrap="squar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Fit the model using maximum likelihood estimation</a:t>
            </a:r>
            <a:endParaRPr lang="en-US" sz="1500" dirty="0"/>
          </a:p>
        </p:txBody>
      </p:sp>
      <p:pic>
        <p:nvPicPr>
          <p:cNvPr id="17" name="Image 6" descr="preencoded.png">    </p:cNvPr>
          <p:cNvPicPr>
            <a:picLocks noChangeAspect="1"/>
          </p:cNvPicPr>
          <p:nvPr/>
        </p:nvPicPr>
        <p:blipFill>
          <a:blip r:embed="rId7"/>
          <a:stretch>
            <a:fillRect/>
          </a:stretch>
        </p:blipFill>
        <p:spPr>
          <a:xfrm>
            <a:off x="5375077" y="1880949"/>
            <a:ext cx="3880128" cy="3880128"/>
          </a:xfrm>
          <a:prstGeom prst="rect">
            <a:avLst/>
          </a:prstGeom>
        </p:spPr>
      </p:pic>
      <p:pic>
        <p:nvPicPr>
          <p:cNvPr id="18" name="Image 7" descr="preencoded.png">    </p:cNvPr>
          <p:cNvPicPr>
            <a:picLocks noChangeAspect="1"/>
          </p:cNvPicPr>
          <p:nvPr/>
        </p:nvPicPr>
        <p:blipFill>
          <a:blip r:embed="rId8"/>
          <a:stretch>
            <a:fillRect/>
          </a:stretch>
        </p:blipFill>
        <p:spPr>
          <a:xfrm>
            <a:off x="7362230" y="4985147"/>
            <a:ext cx="288369" cy="360521"/>
          </a:xfrm>
          <a:prstGeom prst="rect">
            <a:avLst/>
          </a:prstGeom>
        </p:spPr>
      </p:pic>
      <p:sp>
        <p:nvSpPr>
          <p:cNvPr id="19" name="Text 9"/>
          <p:cNvSpPr/>
          <p:nvPr/>
        </p:nvSpPr>
        <p:spPr>
          <a:xfrm>
            <a:off x="2649260" y="4346496"/>
            <a:ext cx="2436614" cy="301228"/>
          </a:xfrm>
          <a:prstGeom prst="rect">
            <a:avLst/>
          </a:prstGeom>
          <a:noFill/>
          <a:ln/>
        </p:spPr>
        <p:txBody>
          <a:bodyPr wrap="none" lIns="0" tIns="0" rIns="0" bIns="0" rtlCol="0" anchor="t"/>
          <a:lstStyle/>
          <a:p>
            <a:pPr algn="r"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Diagnostic Checking</a:t>
            </a:r>
            <a:endParaRPr lang="en-US" sz="1850" dirty="0"/>
          </a:p>
        </p:txBody>
      </p:sp>
      <p:sp>
        <p:nvSpPr>
          <p:cNvPr id="20" name="Text 10"/>
          <p:cNvSpPr/>
          <p:nvPr/>
        </p:nvSpPr>
        <p:spPr>
          <a:xfrm>
            <a:off x="793790" y="4763333"/>
            <a:ext cx="4292084" cy="616744"/>
          </a:xfrm>
          <a:prstGeom prst="rect">
            <a:avLst/>
          </a:prstGeom>
          <a:noFill/>
          <a:ln/>
        </p:spPr>
        <p:txBody>
          <a:bodyPr wrap="square" lIns="0" tIns="0" rIns="0" bIns="0" rtlCol="0" anchor="t"/>
          <a:lstStyle/>
          <a:p>
            <a:pPr algn="r" indent="0" marL="0">
              <a:lnSpc>
                <a:spcPts val="2400"/>
              </a:lnSpc>
              <a:buNone/>
            </a:pPr>
            <a:r>
              <a:rPr lang="en-US" sz="1500" dirty="0">
                <a:solidFill>
                  <a:srgbClr val="4C4C4D"/>
                </a:solidFill>
                <a:latin typeface="Inter" pitchFamily="34" charset="0"/>
                <a:ea typeface="Inter" pitchFamily="34" charset="-122"/>
                <a:cs typeface="Inter" pitchFamily="34" charset="-120"/>
              </a:rPr>
              <a:t>Validate model adequacy through residual analysis</a:t>
            </a:r>
            <a:endParaRPr lang="en-US" sz="1500" dirty="0"/>
          </a:p>
        </p:txBody>
      </p:sp>
      <p:pic>
        <p:nvPicPr>
          <p:cNvPr id="21" name="Image 8" descr="preencoded.png">    </p:cNvPr>
          <p:cNvPicPr>
            <a:picLocks noChangeAspect="1"/>
          </p:cNvPicPr>
          <p:nvPr/>
        </p:nvPicPr>
        <p:blipFill>
          <a:blip r:embed="rId9"/>
          <a:stretch>
            <a:fillRect/>
          </a:stretch>
        </p:blipFill>
        <p:spPr>
          <a:xfrm>
            <a:off x="5375077" y="1880949"/>
            <a:ext cx="3880128" cy="3880128"/>
          </a:xfrm>
          <a:prstGeom prst="rect">
            <a:avLst/>
          </a:prstGeom>
        </p:spPr>
      </p:pic>
      <p:pic>
        <p:nvPicPr>
          <p:cNvPr id="22" name="Image 9" descr="preencoded.png">    </p:cNvPr>
          <p:cNvPicPr>
            <a:picLocks noChangeAspect="1"/>
          </p:cNvPicPr>
          <p:nvPr/>
        </p:nvPicPr>
        <p:blipFill>
          <a:blip r:embed="rId10"/>
          <a:stretch>
            <a:fillRect/>
          </a:stretch>
        </p:blipFill>
        <p:spPr>
          <a:xfrm>
            <a:off x="5951339" y="4238149"/>
            <a:ext cx="288369" cy="360521"/>
          </a:xfrm>
          <a:prstGeom prst="rect">
            <a:avLst/>
          </a:prstGeom>
        </p:spPr>
      </p:pic>
      <p:sp>
        <p:nvSpPr>
          <p:cNvPr id="23" name="Text 11"/>
          <p:cNvSpPr/>
          <p:nvPr/>
        </p:nvSpPr>
        <p:spPr>
          <a:xfrm>
            <a:off x="793790" y="5977890"/>
            <a:ext cx="13042821" cy="308372"/>
          </a:xfrm>
          <a:prstGeom prst="rect">
            <a:avLst/>
          </a:prstGeom>
          <a:noFill/>
          <a:ln/>
        </p:spPr>
        <p:txBody>
          <a:bodyPr wrap="non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The general form of a transfer function model with multiple inputs can be written as:</a:t>
            </a:r>
            <a:endParaRPr lang="en-US" sz="1500" dirty="0"/>
          </a:p>
        </p:txBody>
      </p:sp>
      <p:sp>
        <p:nvSpPr>
          <p:cNvPr id="24" name="Text 12"/>
          <p:cNvSpPr/>
          <p:nvPr/>
        </p:nvSpPr>
        <p:spPr>
          <a:xfrm>
            <a:off x="793790" y="6503075"/>
            <a:ext cx="13042821" cy="308372"/>
          </a:xfrm>
          <a:prstGeom prst="rect">
            <a:avLst/>
          </a:prstGeom>
          <a:noFill/>
          <a:ln/>
        </p:spPr>
        <p:txBody>
          <a:bodyPr wrap="non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Yt = ∑i=1k [ωi(B)/δi(B)]BbiXit + [θ(B)/φ(B)]εt</a:t>
            </a:r>
            <a:endParaRPr lang="en-US" sz="1500" dirty="0"/>
          </a:p>
        </p:txBody>
      </p:sp>
      <p:sp>
        <p:nvSpPr>
          <p:cNvPr id="25" name="Text 13"/>
          <p:cNvSpPr/>
          <p:nvPr/>
        </p:nvSpPr>
        <p:spPr>
          <a:xfrm>
            <a:off x="793790" y="7028259"/>
            <a:ext cx="13042821" cy="308372"/>
          </a:xfrm>
          <a:prstGeom prst="rect">
            <a:avLst/>
          </a:prstGeom>
          <a:noFill/>
          <a:ln/>
        </p:spPr>
        <p:txBody>
          <a:bodyPr wrap="non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Where ωi(B) and δi(B) are polynomials in the backshift operator, bi represents the delay, and the last term represents the ARMA noise process.</a:t>
            </a:r>
            <a:endParaRPr lang="en-US" sz="1500" dirty="0"/>
          </a:p>
        </p:txBody>
      </p:sp>
      <p:pic>
        <p:nvPicPr>
          <p:cNvPr id="26" name="Image 10" descr="preencoded.png">    </p:cNvPr>
          <p:cNvPicPr>
            <a:picLocks noChangeAspect="1"/>
          </p:cNvPicPr>
          <p:nvPr/>
        </p:nvPicPr>
        <p:blipFill>
          <a:blip r:embed="rId11"/>
          <a:stretch>
            <a:fillRect/>
          </a:stretch>
        </p:blipFill>
        <p:spPr>
          <a:xfrm>
            <a:off x="13716000" y="228600"/>
            <a:ext cx="685800" cy="685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86527" y="618530"/>
            <a:ext cx="12701826" cy="631984"/>
          </a:xfrm>
          <a:prstGeom prst="rect">
            <a:avLst/>
          </a:prstGeom>
          <a:noFill/>
          <a:ln/>
        </p:spPr>
        <p:txBody>
          <a:bodyPr wrap="none" lIns="0" tIns="0" rIns="0" bIns="0" rtlCol="0" anchor="t"/>
          <a:lstStyle/>
          <a:p>
            <a:pPr algn="l" indent="0" marL="0">
              <a:lnSpc>
                <a:spcPts val="4950"/>
              </a:lnSpc>
              <a:buNone/>
            </a:pPr>
            <a:r>
              <a:rPr lang="en-US" sz="3950" b="1" dirty="0">
                <a:solidFill>
                  <a:srgbClr val="152D47"/>
                </a:solidFill>
                <a:latin typeface="Inter Bold" pitchFamily="34" charset="0"/>
                <a:ea typeface="Inter Bold" pitchFamily="34" charset="-122"/>
                <a:cs typeface="Inter Bold" pitchFamily="34" charset="-120"/>
              </a:rPr>
              <a:t>Recap: Moving Average and Smoothing Techniques</a:t>
            </a:r>
            <a:endParaRPr lang="en-US" sz="3950" dirty="0"/>
          </a:p>
        </p:txBody>
      </p:sp>
      <p:pic>
        <p:nvPicPr>
          <p:cNvPr id="3" name="Image 0" descr="preencoded.png">    </p:cNvPr>
          <p:cNvPicPr>
            <a:picLocks noChangeAspect="1"/>
          </p:cNvPicPr>
          <p:nvPr/>
        </p:nvPicPr>
        <p:blipFill>
          <a:blip r:embed="rId1"/>
          <a:stretch>
            <a:fillRect/>
          </a:stretch>
        </p:blipFill>
        <p:spPr>
          <a:xfrm>
            <a:off x="786527" y="1654969"/>
            <a:ext cx="1011317" cy="1488996"/>
          </a:xfrm>
          <a:prstGeom prst="rect">
            <a:avLst/>
          </a:prstGeom>
        </p:spPr>
      </p:pic>
      <p:sp>
        <p:nvSpPr>
          <p:cNvPr id="4" name="Text 1"/>
          <p:cNvSpPr/>
          <p:nvPr/>
        </p:nvSpPr>
        <p:spPr>
          <a:xfrm>
            <a:off x="2101215" y="1857137"/>
            <a:ext cx="3751778" cy="316111"/>
          </a:xfrm>
          <a:prstGeom prst="rect">
            <a:avLst/>
          </a:prstGeom>
          <a:noFill/>
          <a:ln/>
        </p:spPr>
        <p:txBody>
          <a:bodyPr wrap="none" lIns="0" tIns="0" rIns="0" bIns="0" rtlCol="0" anchor="t"/>
          <a:lstStyle/>
          <a:p>
            <a:pPr algn="l" indent="0" marL="0">
              <a:lnSpc>
                <a:spcPts val="2450"/>
              </a:lnSpc>
              <a:buNone/>
            </a:pPr>
            <a:r>
              <a:rPr lang="en-US" sz="1950" b="1" dirty="0">
                <a:solidFill>
                  <a:srgbClr val="4C4C4D"/>
                </a:solidFill>
                <a:latin typeface="Inter Bold" pitchFamily="34" charset="0"/>
                <a:ea typeface="Inter Bold" pitchFamily="34" charset="-122"/>
                <a:cs typeface="Inter Bold" pitchFamily="34" charset="-120"/>
              </a:rPr>
              <a:t>Simple Moving Average (SMA)</a:t>
            </a:r>
            <a:endParaRPr lang="en-US" sz="1950" dirty="0"/>
          </a:p>
        </p:txBody>
      </p:sp>
      <p:sp>
        <p:nvSpPr>
          <p:cNvPr id="5" name="Text 2"/>
          <p:cNvSpPr/>
          <p:nvPr/>
        </p:nvSpPr>
        <p:spPr>
          <a:xfrm>
            <a:off x="2101215" y="2294573"/>
            <a:ext cx="11742658" cy="647224"/>
          </a:xfrm>
          <a:prstGeom prst="rect">
            <a:avLst/>
          </a:prstGeom>
          <a:noFill/>
          <a:ln/>
        </p:spPr>
        <p:txBody>
          <a:bodyPr wrap="square" lIns="0" tIns="0" rIns="0" bIns="0" rtlCol="0" anchor="t"/>
          <a:lstStyle/>
          <a:p>
            <a:pPr algn="l" indent="0" marL="0">
              <a:lnSpc>
                <a:spcPts val="2500"/>
              </a:lnSpc>
              <a:buNone/>
            </a:pPr>
            <a:r>
              <a:rPr lang="en-US" sz="1550" dirty="0">
                <a:solidFill>
                  <a:srgbClr val="4C4C4D"/>
                </a:solidFill>
                <a:latin typeface="Inter" pitchFamily="34" charset="0"/>
                <a:ea typeface="Inter" pitchFamily="34" charset="-122"/>
                <a:cs typeface="Inter" pitchFamily="34" charset="-120"/>
              </a:rPr>
              <a:t>Calculates the arithmetic mean of a fixed window of observations: SMAt = (Yt + Yt-1 + ... + Yt-k+1)/k where k is the window size</a:t>
            </a:r>
            <a:endParaRPr lang="en-US" sz="1550" dirty="0"/>
          </a:p>
        </p:txBody>
      </p:sp>
      <p:pic>
        <p:nvPicPr>
          <p:cNvPr id="6" name="Image 1" descr="preencoded.png">    </p:cNvPr>
          <p:cNvPicPr>
            <a:picLocks noChangeAspect="1"/>
          </p:cNvPicPr>
          <p:nvPr/>
        </p:nvPicPr>
        <p:blipFill>
          <a:blip r:embed="rId2"/>
          <a:stretch>
            <a:fillRect/>
          </a:stretch>
        </p:blipFill>
        <p:spPr>
          <a:xfrm>
            <a:off x="786527" y="3143964"/>
            <a:ext cx="1011317" cy="1488996"/>
          </a:xfrm>
          <a:prstGeom prst="rect">
            <a:avLst/>
          </a:prstGeom>
        </p:spPr>
      </p:pic>
      <p:sp>
        <p:nvSpPr>
          <p:cNvPr id="7" name="Text 3"/>
          <p:cNvSpPr/>
          <p:nvPr/>
        </p:nvSpPr>
        <p:spPr>
          <a:xfrm>
            <a:off x="2101215" y="3346133"/>
            <a:ext cx="4191238" cy="316111"/>
          </a:xfrm>
          <a:prstGeom prst="rect">
            <a:avLst/>
          </a:prstGeom>
          <a:noFill/>
          <a:ln/>
        </p:spPr>
        <p:txBody>
          <a:bodyPr wrap="none" lIns="0" tIns="0" rIns="0" bIns="0" rtlCol="0" anchor="t"/>
          <a:lstStyle/>
          <a:p>
            <a:pPr algn="l" indent="0" marL="0">
              <a:lnSpc>
                <a:spcPts val="2450"/>
              </a:lnSpc>
              <a:buNone/>
            </a:pPr>
            <a:r>
              <a:rPr lang="en-US" sz="1950" b="1" dirty="0">
                <a:solidFill>
                  <a:srgbClr val="4C4C4D"/>
                </a:solidFill>
                <a:latin typeface="Inter Bold" pitchFamily="34" charset="0"/>
                <a:ea typeface="Inter Bold" pitchFamily="34" charset="-122"/>
                <a:cs typeface="Inter Bold" pitchFamily="34" charset="-120"/>
              </a:rPr>
              <a:t>Weighted Moving Average (WMA)</a:t>
            </a:r>
            <a:endParaRPr lang="en-US" sz="1950" dirty="0"/>
          </a:p>
        </p:txBody>
      </p:sp>
      <p:sp>
        <p:nvSpPr>
          <p:cNvPr id="8" name="Text 4"/>
          <p:cNvSpPr/>
          <p:nvPr/>
        </p:nvSpPr>
        <p:spPr>
          <a:xfrm>
            <a:off x="2101215" y="3783568"/>
            <a:ext cx="11742658" cy="647224"/>
          </a:xfrm>
          <a:prstGeom prst="rect">
            <a:avLst/>
          </a:prstGeom>
          <a:noFill/>
          <a:ln/>
        </p:spPr>
        <p:txBody>
          <a:bodyPr wrap="square" lIns="0" tIns="0" rIns="0" bIns="0" rtlCol="0" anchor="t"/>
          <a:lstStyle/>
          <a:p>
            <a:pPr algn="l" indent="0" marL="0">
              <a:lnSpc>
                <a:spcPts val="2500"/>
              </a:lnSpc>
              <a:buNone/>
            </a:pPr>
            <a:r>
              <a:rPr lang="en-US" sz="1550" dirty="0">
                <a:solidFill>
                  <a:srgbClr val="4C4C4D"/>
                </a:solidFill>
                <a:latin typeface="Inter" pitchFamily="34" charset="0"/>
                <a:ea typeface="Inter" pitchFamily="34" charset="-122"/>
                <a:cs typeface="Inter" pitchFamily="34" charset="-120"/>
              </a:rPr>
              <a:t>Assigns different weights to observations, typically giving more weight to recent data: WMAt = (w1Yt + w2Yt-1 + ... + wkYt-k+1)/(w1 + w2 + ... + wk)</a:t>
            </a:r>
            <a:endParaRPr lang="en-US" sz="1550" dirty="0"/>
          </a:p>
        </p:txBody>
      </p:sp>
      <p:pic>
        <p:nvPicPr>
          <p:cNvPr id="9" name="Image 2" descr="preencoded.png">    </p:cNvPr>
          <p:cNvPicPr>
            <a:picLocks noChangeAspect="1"/>
          </p:cNvPicPr>
          <p:nvPr/>
        </p:nvPicPr>
        <p:blipFill>
          <a:blip r:embed="rId3"/>
          <a:stretch>
            <a:fillRect/>
          </a:stretch>
        </p:blipFill>
        <p:spPr>
          <a:xfrm>
            <a:off x="786527" y="4632960"/>
            <a:ext cx="1011317" cy="1488996"/>
          </a:xfrm>
          <a:prstGeom prst="rect">
            <a:avLst/>
          </a:prstGeom>
        </p:spPr>
      </p:pic>
      <p:sp>
        <p:nvSpPr>
          <p:cNvPr id="10" name="Text 5"/>
          <p:cNvSpPr/>
          <p:nvPr/>
        </p:nvSpPr>
        <p:spPr>
          <a:xfrm>
            <a:off x="2101215" y="4835128"/>
            <a:ext cx="2858453" cy="316111"/>
          </a:xfrm>
          <a:prstGeom prst="rect">
            <a:avLst/>
          </a:prstGeom>
          <a:noFill/>
          <a:ln/>
        </p:spPr>
        <p:txBody>
          <a:bodyPr wrap="none" lIns="0" tIns="0" rIns="0" bIns="0" rtlCol="0" anchor="t"/>
          <a:lstStyle/>
          <a:p>
            <a:pPr algn="l" indent="0" marL="0">
              <a:lnSpc>
                <a:spcPts val="2450"/>
              </a:lnSpc>
              <a:buNone/>
            </a:pPr>
            <a:r>
              <a:rPr lang="en-US" sz="1950" b="1" dirty="0">
                <a:solidFill>
                  <a:srgbClr val="4C4C4D"/>
                </a:solidFill>
                <a:latin typeface="Inter Bold" pitchFamily="34" charset="0"/>
                <a:ea typeface="Inter Bold" pitchFamily="34" charset="-122"/>
                <a:cs typeface="Inter Bold" pitchFamily="34" charset="-120"/>
              </a:rPr>
              <a:t>Exponential Smoothing</a:t>
            </a:r>
            <a:endParaRPr lang="en-US" sz="1950" dirty="0"/>
          </a:p>
        </p:txBody>
      </p:sp>
      <p:sp>
        <p:nvSpPr>
          <p:cNvPr id="11" name="Text 6"/>
          <p:cNvSpPr/>
          <p:nvPr/>
        </p:nvSpPr>
        <p:spPr>
          <a:xfrm>
            <a:off x="2101215" y="5272564"/>
            <a:ext cx="11742658" cy="647224"/>
          </a:xfrm>
          <a:prstGeom prst="rect">
            <a:avLst/>
          </a:prstGeom>
          <a:noFill/>
          <a:ln/>
        </p:spPr>
        <p:txBody>
          <a:bodyPr wrap="square" lIns="0" tIns="0" rIns="0" bIns="0" rtlCol="0" anchor="t"/>
          <a:lstStyle/>
          <a:p>
            <a:pPr algn="l" indent="0" marL="0">
              <a:lnSpc>
                <a:spcPts val="2500"/>
              </a:lnSpc>
              <a:buNone/>
            </a:pPr>
            <a:r>
              <a:rPr lang="en-US" sz="1550" dirty="0">
                <a:solidFill>
                  <a:srgbClr val="4C4C4D"/>
                </a:solidFill>
                <a:latin typeface="Inter" pitchFamily="34" charset="0"/>
                <a:ea typeface="Inter" pitchFamily="34" charset="-122"/>
                <a:cs typeface="Inter" pitchFamily="34" charset="-120"/>
              </a:rPr>
              <a:t>Updates the smoothed value using a weighted average of the previous smoothed value and the current observation: St = αYt + (1-α)St-1 where α is the smoothing parameter (0 &lt; α &lt; 1)</a:t>
            </a:r>
            <a:endParaRPr lang="en-US" sz="1550" dirty="0"/>
          </a:p>
        </p:txBody>
      </p:sp>
      <p:pic>
        <p:nvPicPr>
          <p:cNvPr id="12" name="Image 3" descr="preencoded.png">    </p:cNvPr>
          <p:cNvPicPr>
            <a:picLocks noChangeAspect="1"/>
          </p:cNvPicPr>
          <p:nvPr/>
        </p:nvPicPr>
        <p:blipFill>
          <a:blip r:embed="rId4"/>
          <a:stretch>
            <a:fillRect/>
          </a:stretch>
        </p:blipFill>
        <p:spPr>
          <a:xfrm>
            <a:off x="786527" y="6121956"/>
            <a:ext cx="1011317" cy="1488996"/>
          </a:xfrm>
          <a:prstGeom prst="rect">
            <a:avLst/>
          </a:prstGeom>
        </p:spPr>
      </p:pic>
      <p:sp>
        <p:nvSpPr>
          <p:cNvPr id="13" name="Text 7"/>
          <p:cNvSpPr/>
          <p:nvPr/>
        </p:nvSpPr>
        <p:spPr>
          <a:xfrm>
            <a:off x="2101215" y="6324124"/>
            <a:ext cx="2528292" cy="316111"/>
          </a:xfrm>
          <a:prstGeom prst="rect">
            <a:avLst/>
          </a:prstGeom>
          <a:noFill/>
          <a:ln/>
        </p:spPr>
        <p:txBody>
          <a:bodyPr wrap="none" lIns="0" tIns="0" rIns="0" bIns="0" rtlCol="0" anchor="t"/>
          <a:lstStyle/>
          <a:p>
            <a:pPr algn="l" indent="0" marL="0">
              <a:lnSpc>
                <a:spcPts val="2450"/>
              </a:lnSpc>
              <a:buNone/>
            </a:pPr>
            <a:r>
              <a:rPr lang="en-US" sz="1950" b="1" dirty="0">
                <a:solidFill>
                  <a:srgbClr val="4C4C4D"/>
                </a:solidFill>
                <a:latin typeface="Inter Bold" pitchFamily="34" charset="0"/>
                <a:ea typeface="Inter Bold" pitchFamily="34" charset="-122"/>
                <a:cs typeface="Inter Bold" pitchFamily="34" charset="-120"/>
              </a:rPr>
              <a:t>Adaptive Smoothing</a:t>
            </a:r>
            <a:endParaRPr lang="en-US" sz="1950" dirty="0"/>
          </a:p>
        </p:txBody>
      </p:sp>
      <p:sp>
        <p:nvSpPr>
          <p:cNvPr id="14" name="Text 8"/>
          <p:cNvSpPr/>
          <p:nvPr/>
        </p:nvSpPr>
        <p:spPr>
          <a:xfrm>
            <a:off x="2101215" y="6761559"/>
            <a:ext cx="11742658" cy="647224"/>
          </a:xfrm>
          <a:prstGeom prst="rect">
            <a:avLst/>
          </a:prstGeom>
          <a:noFill/>
          <a:ln/>
        </p:spPr>
        <p:txBody>
          <a:bodyPr wrap="square" lIns="0" tIns="0" rIns="0" bIns="0" rtlCol="0" anchor="t"/>
          <a:lstStyle/>
          <a:p>
            <a:pPr algn="l" indent="0" marL="0">
              <a:lnSpc>
                <a:spcPts val="2500"/>
              </a:lnSpc>
              <a:buNone/>
            </a:pPr>
            <a:r>
              <a:rPr lang="en-US" sz="1550" dirty="0">
                <a:solidFill>
                  <a:srgbClr val="4C4C4D"/>
                </a:solidFill>
                <a:latin typeface="Inter" pitchFamily="34" charset="0"/>
                <a:ea typeface="Inter" pitchFamily="34" charset="-122"/>
                <a:cs typeface="Inter" pitchFamily="34" charset="-120"/>
              </a:rPr>
              <a:t>Dynamically adjusts the smoothing parameter based on forecast errors, allowing the model to adapt to changing patterns in the data</a:t>
            </a:r>
            <a:endParaRPr lang="en-US" sz="1550" dirty="0"/>
          </a:p>
        </p:txBody>
      </p:sp>
      <p:pic>
        <p:nvPicPr>
          <p:cNvPr id="15" name="Image 4" descr="preencoded.png">    </p:cNvPr>
          <p:cNvPicPr>
            <a:picLocks noChangeAspect="1"/>
          </p:cNvPicPr>
          <p:nvPr/>
        </p:nvPicPr>
        <p:blipFill>
          <a:blip r:embed="rId5"/>
          <a:stretch>
            <a:fillRect/>
          </a:stretch>
        </p:blipFill>
        <p:spPr>
          <a:xfrm>
            <a:off x="13716000" y="228600"/>
            <a:ext cx="685800" cy="6858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Text 0"/>
          <p:cNvSpPr/>
          <p:nvPr/>
        </p:nvSpPr>
        <p:spPr>
          <a:xfrm>
            <a:off x="472440" y="372308"/>
            <a:ext cx="5357932" cy="274201"/>
          </a:xfrm>
          <a:prstGeom prst="rect">
            <a:avLst/>
          </a:prstGeom>
          <a:noFill/>
          <a:ln/>
        </p:spPr>
        <p:txBody>
          <a:bodyPr wrap="none" lIns="0" tIns="0" rIns="0" bIns="0" rtlCol="0" anchor="t"/>
          <a:lstStyle/>
          <a:p>
            <a:pPr algn="l" indent="0" marL="0">
              <a:lnSpc>
                <a:spcPts val="2150"/>
              </a:lnSpc>
              <a:buNone/>
            </a:pPr>
            <a:r>
              <a:rPr lang="en-US" sz="1700" b="1" dirty="0">
                <a:solidFill>
                  <a:srgbClr val="152D47"/>
                </a:solidFill>
                <a:latin typeface="Inter Bold" pitchFamily="34" charset="0"/>
                <a:ea typeface="Inter Bold" pitchFamily="34" charset="-122"/>
                <a:cs typeface="Inter Bold" pitchFamily="34" charset="-120"/>
              </a:rPr>
              <a:t>Transfer Function Models: Python Implementation</a:t>
            </a:r>
            <a:endParaRPr lang="en-US" sz="1700" dirty="0"/>
          </a:p>
        </p:txBody>
      </p:sp>
      <p:pic>
        <p:nvPicPr>
          <p:cNvPr id="3" name="Image 0" descr="preencoded.png">    </p:cNvPr>
          <p:cNvPicPr>
            <a:picLocks noChangeAspect="1"/>
          </p:cNvPicPr>
          <p:nvPr/>
        </p:nvPicPr>
        <p:blipFill>
          <a:blip r:embed="rId1"/>
          <a:stretch>
            <a:fillRect/>
          </a:stretch>
        </p:blipFill>
        <p:spPr>
          <a:xfrm>
            <a:off x="472440" y="822008"/>
            <a:ext cx="2193846" cy="1355884"/>
          </a:xfrm>
          <a:prstGeom prst="rect">
            <a:avLst/>
          </a:prstGeom>
        </p:spPr>
      </p:pic>
      <p:sp>
        <p:nvSpPr>
          <p:cNvPr id="4" name="Text 1"/>
          <p:cNvSpPr/>
          <p:nvPr/>
        </p:nvSpPr>
        <p:spPr>
          <a:xfrm>
            <a:off x="2775942" y="822008"/>
            <a:ext cx="2082998" cy="137041"/>
          </a:xfrm>
          <a:prstGeom prst="rect">
            <a:avLst/>
          </a:prstGeom>
          <a:noFill/>
          <a:ln/>
        </p:spPr>
        <p:txBody>
          <a:bodyPr wrap="none" lIns="0" tIns="0" rIns="0" bIns="0" rtlCol="0" anchor="t"/>
          <a:lstStyle/>
          <a:p>
            <a:pPr algn="l" indent="0" marL="0">
              <a:lnSpc>
                <a:spcPts val="1050"/>
              </a:lnSpc>
              <a:buNone/>
            </a:pPr>
            <a:r>
              <a:rPr lang="en-US" sz="850" b="1" dirty="0">
                <a:solidFill>
                  <a:srgbClr val="4C4C4D"/>
                </a:solidFill>
                <a:latin typeface="Inter Bold" pitchFamily="34" charset="0"/>
                <a:ea typeface="Inter Bold" pitchFamily="34" charset="-122"/>
                <a:cs typeface="Inter Bold" pitchFamily="34" charset="-120"/>
              </a:rPr>
              <a:t>Identifying Transfer Function Structure</a:t>
            </a:r>
            <a:endParaRPr lang="en-US" sz="850" dirty="0"/>
          </a:p>
        </p:txBody>
      </p:sp>
      <p:sp>
        <p:nvSpPr>
          <p:cNvPr id="5" name="Text 2"/>
          <p:cNvSpPr/>
          <p:nvPr/>
        </p:nvSpPr>
        <p:spPr>
          <a:xfrm>
            <a:off x="2775942" y="1011674"/>
            <a:ext cx="11382018" cy="140375"/>
          </a:xfrm>
          <a:prstGeom prst="rect">
            <a:avLst/>
          </a:prstGeom>
          <a:noFill/>
          <a:ln/>
        </p:spPr>
        <p:txBody>
          <a:bodyPr wrap="none" lIns="0" tIns="0" rIns="0" bIns="0" rtlCol="0" anchor="t"/>
          <a:lstStyle/>
          <a:p>
            <a:pPr algn="l" indent="0" marL="0">
              <a:lnSpc>
                <a:spcPts val="1100"/>
              </a:lnSpc>
              <a:buNone/>
            </a:pPr>
            <a:r>
              <a:rPr lang="en-US" sz="650" dirty="0">
                <a:solidFill>
                  <a:srgbClr val="4C4C4D"/>
                </a:solidFill>
                <a:latin typeface="Inter" pitchFamily="34" charset="0"/>
                <a:ea typeface="Inter" pitchFamily="34" charset="-122"/>
                <a:cs typeface="Inter" pitchFamily="34" charset="-120"/>
              </a:rPr>
              <a:t>The cross-correlation function (CCF) between prewhitened input and output series helps identify the appropriate transfer function structure, showing the delay and duration of the input's effect on the output.</a:t>
            </a:r>
            <a:endParaRPr lang="en-US" sz="650" dirty="0"/>
          </a:p>
        </p:txBody>
      </p:sp>
      <p:pic>
        <p:nvPicPr>
          <p:cNvPr id="6" name="Image 1" descr="preencoded.png">    </p:cNvPr>
          <p:cNvPicPr>
            <a:picLocks noChangeAspect="1"/>
          </p:cNvPicPr>
          <p:nvPr/>
        </p:nvPicPr>
        <p:blipFill>
          <a:blip r:embed="rId2"/>
          <a:stretch>
            <a:fillRect/>
          </a:stretch>
        </p:blipFill>
        <p:spPr>
          <a:xfrm>
            <a:off x="472440" y="2353389"/>
            <a:ext cx="2193846" cy="1355884"/>
          </a:xfrm>
          <a:prstGeom prst="rect">
            <a:avLst/>
          </a:prstGeom>
        </p:spPr>
      </p:pic>
      <p:sp>
        <p:nvSpPr>
          <p:cNvPr id="7" name="Text 3"/>
          <p:cNvSpPr/>
          <p:nvPr/>
        </p:nvSpPr>
        <p:spPr>
          <a:xfrm>
            <a:off x="2775942" y="2353389"/>
            <a:ext cx="1467088" cy="137041"/>
          </a:xfrm>
          <a:prstGeom prst="rect">
            <a:avLst/>
          </a:prstGeom>
          <a:noFill/>
          <a:ln/>
        </p:spPr>
        <p:txBody>
          <a:bodyPr wrap="none" lIns="0" tIns="0" rIns="0" bIns="0" rtlCol="0" anchor="t"/>
          <a:lstStyle/>
          <a:p>
            <a:pPr algn="l" indent="0" marL="0">
              <a:lnSpc>
                <a:spcPts val="1050"/>
              </a:lnSpc>
              <a:buNone/>
            </a:pPr>
            <a:r>
              <a:rPr lang="en-US" sz="850" b="1" dirty="0">
                <a:solidFill>
                  <a:srgbClr val="4C4C4D"/>
                </a:solidFill>
                <a:latin typeface="Inter Bold" pitchFamily="34" charset="0"/>
                <a:ea typeface="Inter Bold" pitchFamily="34" charset="-122"/>
                <a:cs typeface="Inter Bold" pitchFamily="34" charset="-120"/>
              </a:rPr>
              <a:t>Impulse Response Analysis</a:t>
            </a:r>
            <a:endParaRPr lang="en-US" sz="850" dirty="0"/>
          </a:p>
        </p:txBody>
      </p:sp>
      <p:sp>
        <p:nvSpPr>
          <p:cNvPr id="8" name="Text 4"/>
          <p:cNvSpPr/>
          <p:nvPr/>
        </p:nvSpPr>
        <p:spPr>
          <a:xfrm>
            <a:off x="2775942" y="2543056"/>
            <a:ext cx="11382018" cy="140375"/>
          </a:xfrm>
          <a:prstGeom prst="rect">
            <a:avLst/>
          </a:prstGeom>
          <a:noFill/>
          <a:ln/>
        </p:spPr>
        <p:txBody>
          <a:bodyPr wrap="none" lIns="0" tIns="0" rIns="0" bIns="0" rtlCol="0" anchor="t"/>
          <a:lstStyle/>
          <a:p>
            <a:pPr algn="l" indent="0" marL="0">
              <a:lnSpc>
                <a:spcPts val="1100"/>
              </a:lnSpc>
              <a:buNone/>
            </a:pPr>
            <a:r>
              <a:rPr lang="en-US" sz="650" dirty="0">
                <a:solidFill>
                  <a:srgbClr val="4C4C4D"/>
                </a:solidFill>
                <a:latin typeface="Inter" pitchFamily="34" charset="0"/>
                <a:ea typeface="Inter" pitchFamily="34" charset="-122"/>
                <a:cs typeface="Inter" pitchFamily="34" charset="-120"/>
              </a:rPr>
              <a:t>The impulse response function visualizes how the output responds to a unit impulse in the input variable, providing insights into the dynamics of the relationship and the persistence of effects.</a:t>
            </a:r>
            <a:endParaRPr lang="en-US" sz="650" dirty="0"/>
          </a:p>
        </p:txBody>
      </p:sp>
      <p:pic>
        <p:nvPicPr>
          <p:cNvPr id="9" name="Image 2" descr="preencoded.png">    </p:cNvPr>
          <p:cNvPicPr>
            <a:picLocks noChangeAspect="1"/>
          </p:cNvPicPr>
          <p:nvPr/>
        </p:nvPicPr>
        <p:blipFill>
          <a:blip r:embed="rId3"/>
          <a:stretch>
            <a:fillRect/>
          </a:stretch>
        </p:blipFill>
        <p:spPr>
          <a:xfrm>
            <a:off x="472440" y="3884771"/>
            <a:ext cx="2193846" cy="1355884"/>
          </a:xfrm>
          <a:prstGeom prst="rect">
            <a:avLst/>
          </a:prstGeom>
        </p:spPr>
      </p:pic>
      <p:sp>
        <p:nvSpPr>
          <p:cNvPr id="10" name="Text 5"/>
          <p:cNvSpPr/>
          <p:nvPr/>
        </p:nvSpPr>
        <p:spPr>
          <a:xfrm>
            <a:off x="2775942" y="3884771"/>
            <a:ext cx="1887379" cy="137041"/>
          </a:xfrm>
          <a:prstGeom prst="rect">
            <a:avLst/>
          </a:prstGeom>
          <a:noFill/>
          <a:ln/>
        </p:spPr>
        <p:txBody>
          <a:bodyPr wrap="none" lIns="0" tIns="0" rIns="0" bIns="0" rtlCol="0" anchor="t"/>
          <a:lstStyle/>
          <a:p>
            <a:pPr algn="l" indent="0" marL="0">
              <a:lnSpc>
                <a:spcPts val="1050"/>
              </a:lnSpc>
              <a:buNone/>
            </a:pPr>
            <a:r>
              <a:rPr lang="en-US" sz="850" b="1" dirty="0">
                <a:solidFill>
                  <a:srgbClr val="4C4C4D"/>
                </a:solidFill>
                <a:latin typeface="Inter Bold" pitchFamily="34" charset="0"/>
                <a:ea typeface="Inter Bold" pitchFamily="34" charset="-122"/>
                <a:cs typeface="Inter Bold" pitchFamily="34" charset="-120"/>
              </a:rPr>
              <a:t>Improved Forecasting Performance</a:t>
            </a:r>
            <a:endParaRPr lang="en-US" sz="850" dirty="0"/>
          </a:p>
        </p:txBody>
      </p:sp>
      <p:sp>
        <p:nvSpPr>
          <p:cNvPr id="11" name="Text 6"/>
          <p:cNvSpPr/>
          <p:nvPr/>
        </p:nvSpPr>
        <p:spPr>
          <a:xfrm>
            <a:off x="2775942" y="4074438"/>
            <a:ext cx="11382018" cy="140375"/>
          </a:xfrm>
          <a:prstGeom prst="rect">
            <a:avLst/>
          </a:prstGeom>
          <a:noFill/>
          <a:ln/>
        </p:spPr>
        <p:txBody>
          <a:bodyPr wrap="none" lIns="0" tIns="0" rIns="0" bIns="0" rtlCol="0" anchor="t"/>
          <a:lstStyle/>
          <a:p>
            <a:pPr algn="l" indent="0" marL="0">
              <a:lnSpc>
                <a:spcPts val="1100"/>
              </a:lnSpc>
              <a:buNone/>
            </a:pPr>
            <a:r>
              <a:rPr lang="en-US" sz="650" dirty="0">
                <a:solidFill>
                  <a:srgbClr val="4C4C4D"/>
                </a:solidFill>
                <a:latin typeface="Inter" pitchFamily="34" charset="0"/>
                <a:ea typeface="Inter" pitchFamily="34" charset="-122"/>
                <a:cs typeface="Inter" pitchFamily="34" charset="-120"/>
              </a:rPr>
              <a:t>Transfer function models typically provide more accurate forecasts than univariate models when there are significant external influences, as they incorporate additional information from predictor variables.</a:t>
            </a:r>
            <a:endParaRPr lang="en-US" sz="650" dirty="0"/>
          </a:p>
        </p:txBody>
      </p:sp>
      <p:sp>
        <p:nvSpPr>
          <p:cNvPr id="12" name="Shape 7"/>
          <p:cNvSpPr/>
          <p:nvPr/>
        </p:nvSpPr>
        <p:spPr>
          <a:xfrm>
            <a:off x="472440" y="5339358"/>
            <a:ext cx="13685520" cy="2517815"/>
          </a:xfrm>
          <a:prstGeom prst="roundRect">
            <a:avLst>
              <a:gd name="adj" fmla="val 1464"/>
            </a:avLst>
          </a:prstGeom>
          <a:solidFill>
            <a:srgbClr val="CCD7FF"/>
          </a:solidFill>
          <a:ln/>
        </p:spPr>
      </p:sp>
      <p:sp>
        <p:nvSpPr>
          <p:cNvPr id="13" name="Shape 8"/>
          <p:cNvSpPr/>
          <p:nvPr/>
        </p:nvSpPr>
        <p:spPr>
          <a:xfrm>
            <a:off x="468154" y="5339358"/>
            <a:ext cx="13694093" cy="2517815"/>
          </a:xfrm>
          <a:prstGeom prst="roundRect">
            <a:avLst>
              <a:gd name="adj" fmla="val 523"/>
            </a:avLst>
          </a:prstGeom>
          <a:solidFill>
            <a:srgbClr val="CCD7FF"/>
          </a:solidFill>
          <a:ln/>
        </p:spPr>
      </p:sp>
      <p:sp>
        <p:nvSpPr>
          <p:cNvPr id="14" name="Text 9"/>
          <p:cNvSpPr/>
          <p:nvPr/>
        </p:nvSpPr>
        <p:spPr>
          <a:xfrm>
            <a:off x="555903" y="5405080"/>
            <a:ext cx="13518594" cy="2386370"/>
          </a:xfrm>
          <a:prstGeom prst="rect">
            <a:avLst/>
          </a:prstGeom>
          <a:noFill/>
          <a:ln/>
        </p:spPr>
        <p:txBody>
          <a:bodyPr wrap="square" lIns="0" tIns="0" rIns="0" bIns="0" rtlCol="0" anchor="t"/>
          <a:lstStyle/>
          <a:p>
            <a:pPr algn="l" indent="0" marL="0">
              <a:lnSpc>
                <a:spcPts val="1100"/>
              </a:lnSpc>
              <a:buNone/>
            </a:pPr>
            <a:r>
              <a:rPr lang="en-US" sz="650" dirty="0">
                <a:solidFill>
                  <a:srgbClr val="4C4C4D"/>
                </a:solidFill>
                <a:highlight>
                  <a:srgbClr val="CCD7FF"/>
                </a:highlight>
                <a:latin typeface="Consolas" pitchFamily="34" charset="0"/>
                <a:ea typeface="Consolas" pitchFamily="34" charset="-122"/>
                <a:cs typeface="Consolas" pitchFamily="34" charset="-120"/>
              </a:rPr>
              <a:t>from statsmodels.tsa.statespace.sarimax import SARIMAX
# Load data (output and input series)
data = pd.read_csv('advertising_sales.csv', parse_dates=['Date'], index_col='Date')
y = data['Sales']  # Output series
x = data['Advertising']  # Input series
# Fit transfer function model
# Using SARIMAX with exogenous variables
model = SARIMAX(y, exog=x, order=(1,1,1), seasonal_order=(0,0,0,0))
results = model.fit()
print(results.summary())
# Create forecasts with future values of input variable
future_x = pd.Series([...])  # Future advertising values
forecast = results.get_forecast(steps=12, exog=future_x)
</a:t>
            </a:r>
            <a:endParaRPr lang="en-US" sz="650" dirty="0"/>
          </a:p>
        </p:txBody>
      </p:sp>
      <p:pic>
        <p:nvPicPr>
          <p:cNvPr id="15" name="Image 3" descr="preencoded.png">    </p:cNvPr>
          <p:cNvPicPr>
            <a:picLocks noChangeAspect="1"/>
          </p:cNvPicPr>
          <p:nvPr/>
        </p:nvPicPr>
        <p:blipFill>
          <a:blip r:embed="rId4"/>
          <a:stretch>
            <a:fillRect/>
          </a:stretch>
        </p:blipFill>
        <p:spPr>
          <a:xfrm>
            <a:off x="13716000" y="228600"/>
            <a:ext cx="685800" cy="6858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Text 0"/>
          <p:cNvSpPr/>
          <p:nvPr/>
        </p:nvSpPr>
        <p:spPr>
          <a:xfrm>
            <a:off x="793790" y="915948"/>
            <a:ext cx="12911376" cy="637937"/>
          </a:xfrm>
          <a:prstGeom prst="rect">
            <a:avLst/>
          </a:prstGeom>
          <a:noFill/>
          <a:ln/>
        </p:spPr>
        <p:txBody>
          <a:bodyPr wrap="none" lIns="0" tIns="0" rIns="0" bIns="0" rtlCol="0" anchor="t"/>
          <a:lstStyle/>
          <a:p>
            <a:pPr algn="l" indent="0" marL="0">
              <a:lnSpc>
                <a:spcPts val="5000"/>
              </a:lnSpc>
              <a:buNone/>
            </a:pPr>
            <a:r>
              <a:rPr lang="en-US" sz="4000" b="1" dirty="0">
                <a:solidFill>
                  <a:srgbClr val="152D47"/>
                </a:solidFill>
                <a:latin typeface="Inter Bold" pitchFamily="34" charset="0"/>
                <a:ea typeface="Inter Bold" pitchFamily="34" charset="-122"/>
                <a:cs typeface="Inter Bold" pitchFamily="34" charset="-120"/>
              </a:rPr>
              <a:t>Tutorial Questions: Stationary and Linear Processes</a:t>
            </a:r>
            <a:endParaRPr lang="en-US" sz="4000" dirty="0"/>
          </a:p>
        </p:txBody>
      </p:sp>
      <p:sp>
        <p:nvSpPr>
          <p:cNvPr id="3" name="Shape 1"/>
          <p:cNvSpPr/>
          <p:nvPr/>
        </p:nvSpPr>
        <p:spPr>
          <a:xfrm>
            <a:off x="793790" y="1962150"/>
            <a:ext cx="459224" cy="459224"/>
          </a:xfrm>
          <a:prstGeom prst="roundRect">
            <a:avLst>
              <a:gd name="adj" fmla="val 18671"/>
            </a:avLst>
          </a:prstGeom>
          <a:solidFill>
            <a:srgbClr val="F2EEEE"/>
          </a:solidFill>
          <a:ln w="7620">
            <a:solidFill>
              <a:srgbClr val="D8D4D4"/>
            </a:solidFill>
            <a:prstDash val="solid"/>
          </a:ln>
        </p:spPr>
      </p:sp>
      <p:sp>
        <p:nvSpPr>
          <p:cNvPr id="4" name="Text 2"/>
          <p:cNvSpPr/>
          <p:nvPr/>
        </p:nvSpPr>
        <p:spPr>
          <a:xfrm>
            <a:off x="870287" y="2000369"/>
            <a:ext cx="306110" cy="382667"/>
          </a:xfrm>
          <a:prstGeom prst="rect">
            <a:avLst/>
          </a:prstGeom>
          <a:noFill/>
          <a:ln/>
        </p:spPr>
        <p:txBody>
          <a:bodyPr wrap="none" lIns="0" tIns="0" rIns="0" bIns="0" rtlCol="0" anchor="t"/>
          <a:lstStyle/>
          <a:p>
            <a:pPr algn="ctr" indent="0" marL="0">
              <a:lnSpc>
                <a:spcPts val="2400"/>
              </a:lnSpc>
              <a:buNone/>
            </a:pPr>
            <a:r>
              <a:rPr lang="en-US" sz="2400" b="1" dirty="0">
                <a:solidFill>
                  <a:srgbClr val="4C4C4D"/>
                </a:solidFill>
                <a:latin typeface="Inter Bold" pitchFamily="34" charset="0"/>
                <a:ea typeface="Inter Bold" pitchFamily="34" charset="-122"/>
                <a:cs typeface="Inter Bold" pitchFamily="34" charset="-120"/>
              </a:rPr>
              <a:t>1</a:t>
            </a:r>
            <a:endParaRPr lang="en-US" sz="2400" dirty="0"/>
          </a:p>
        </p:txBody>
      </p:sp>
      <p:sp>
        <p:nvSpPr>
          <p:cNvPr id="5" name="Text 3"/>
          <p:cNvSpPr/>
          <p:nvPr/>
        </p:nvSpPr>
        <p:spPr>
          <a:xfrm>
            <a:off x="1457087" y="2032278"/>
            <a:ext cx="2551748" cy="318849"/>
          </a:xfrm>
          <a:prstGeom prst="rect">
            <a:avLst/>
          </a:prstGeom>
          <a:noFill/>
          <a:ln/>
        </p:spPr>
        <p:txBody>
          <a:bodyPr wrap="none" lIns="0" tIns="0" rIns="0" bIns="0" rtlCol="0" anchor="t"/>
          <a:lstStyle/>
          <a:p>
            <a:pPr algn="l" indent="0" marL="0">
              <a:lnSpc>
                <a:spcPts val="2500"/>
              </a:lnSpc>
              <a:buNone/>
            </a:pPr>
            <a:r>
              <a:rPr lang="en-US" sz="2000" b="1" dirty="0">
                <a:solidFill>
                  <a:srgbClr val="4C4C4D"/>
                </a:solidFill>
                <a:latin typeface="Inter Bold" pitchFamily="34" charset="0"/>
                <a:ea typeface="Inter Bold" pitchFamily="34" charset="-122"/>
                <a:cs typeface="Inter Bold" pitchFamily="34" charset="-120"/>
              </a:rPr>
              <a:t>Stationarity Testing</a:t>
            </a:r>
            <a:endParaRPr lang="en-US" sz="2000" dirty="0"/>
          </a:p>
        </p:txBody>
      </p:sp>
      <p:sp>
        <p:nvSpPr>
          <p:cNvPr id="6" name="Text 4"/>
          <p:cNvSpPr/>
          <p:nvPr/>
        </p:nvSpPr>
        <p:spPr>
          <a:xfrm>
            <a:off x="1457087" y="2473523"/>
            <a:ext cx="3514249" cy="2286953"/>
          </a:xfrm>
          <a:prstGeom prst="rect">
            <a:avLst/>
          </a:prstGeom>
          <a:noFill/>
          <a:ln/>
        </p:spPr>
        <p:txBody>
          <a:bodyPr wrap="square" lIns="0" tIns="0" rIns="0" bIns="0" rtlCol="0" anchor="t"/>
          <a:lstStyle/>
          <a:p>
            <a:pPr algn="l" indent="0" marL="0">
              <a:lnSpc>
                <a:spcPts val="2550"/>
              </a:lnSpc>
              <a:buNone/>
            </a:pPr>
            <a:r>
              <a:rPr lang="en-US" sz="1600" dirty="0">
                <a:solidFill>
                  <a:srgbClr val="4C4C4D"/>
                </a:solidFill>
                <a:latin typeface="Inter" pitchFamily="34" charset="0"/>
                <a:ea typeface="Inter" pitchFamily="34" charset="-122"/>
                <a:cs typeface="Inter" pitchFamily="34" charset="-120"/>
              </a:rPr>
              <a:t>Implement the Augmented Dickey-Fuller test on the provided dataset. Report the test statistic, p-value, and conclusion about stationarity. If the series is non-stationary, apply appropriate transformations to achieve stationarity.</a:t>
            </a:r>
            <a:endParaRPr lang="en-US" sz="1600" dirty="0"/>
          </a:p>
        </p:txBody>
      </p:sp>
      <p:sp>
        <p:nvSpPr>
          <p:cNvPr id="7" name="Shape 5"/>
          <p:cNvSpPr/>
          <p:nvPr/>
        </p:nvSpPr>
        <p:spPr>
          <a:xfrm>
            <a:off x="5226487" y="1962150"/>
            <a:ext cx="459224" cy="459224"/>
          </a:xfrm>
          <a:prstGeom prst="roundRect">
            <a:avLst>
              <a:gd name="adj" fmla="val 18671"/>
            </a:avLst>
          </a:prstGeom>
          <a:solidFill>
            <a:srgbClr val="F2EEEE"/>
          </a:solidFill>
          <a:ln w="7620">
            <a:solidFill>
              <a:srgbClr val="D8D4D4"/>
            </a:solidFill>
            <a:prstDash val="solid"/>
          </a:ln>
        </p:spPr>
      </p:sp>
      <p:sp>
        <p:nvSpPr>
          <p:cNvPr id="8" name="Text 6"/>
          <p:cNvSpPr/>
          <p:nvPr/>
        </p:nvSpPr>
        <p:spPr>
          <a:xfrm>
            <a:off x="5302984" y="2000369"/>
            <a:ext cx="306110" cy="382667"/>
          </a:xfrm>
          <a:prstGeom prst="rect">
            <a:avLst/>
          </a:prstGeom>
          <a:noFill/>
          <a:ln/>
        </p:spPr>
        <p:txBody>
          <a:bodyPr wrap="none" lIns="0" tIns="0" rIns="0" bIns="0" rtlCol="0" anchor="t"/>
          <a:lstStyle/>
          <a:p>
            <a:pPr algn="ctr" indent="0" marL="0">
              <a:lnSpc>
                <a:spcPts val="2400"/>
              </a:lnSpc>
              <a:buNone/>
            </a:pPr>
            <a:r>
              <a:rPr lang="en-US" sz="2400" b="1" dirty="0">
                <a:solidFill>
                  <a:srgbClr val="4C4C4D"/>
                </a:solidFill>
                <a:latin typeface="Inter Bold" pitchFamily="34" charset="0"/>
                <a:ea typeface="Inter Bold" pitchFamily="34" charset="-122"/>
                <a:cs typeface="Inter Bold" pitchFamily="34" charset="-120"/>
              </a:rPr>
              <a:t>2</a:t>
            </a:r>
            <a:endParaRPr lang="en-US" sz="2400" dirty="0"/>
          </a:p>
        </p:txBody>
      </p:sp>
      <p:sp>
        <p:nvSpPr>
          <p:cNvPr id="9" name="Text 7"/>
          <p:cNvSpPr/>
          <p:nvPr/>
        </p:nvSpPr>
        <p:spPr>
          <a:xfrm>
            <a:off x="5889784" y="2032278"/>
            <a:ext cx="3335655" cy="318849"/>
          </a:xfrm>
          <a:prstGeom prst="rect">
            <a:avLst/>
          </a:prstGeom>
          <a:noFill/>
          <a:ln/>
        </p:spPr>
        <p:txBody>
          <a:bodyPr wrap="none" lIns="0" tIns="0" rIns="0" bIns="0" rtlCol="0" anchor="t"/>
          <a:lstStyle/>
          <a:p>
            <a:pPr algn="l" indent="0" marL="0">
              <a:lnSpc>
                <a:spcPts val="2500"/>
              </a:lnSpc>
              <a:buNone/>
            </a:pPr>
            <a:r>
              <a:rPr lang="en-US" sz="2000" b="1" dirty="0">
                <a:solidFill>
                  <a:srgbClr val="4C4C4D"/>
                </a:solidFill>
                <a:latin typeface="Inter Bold" pitchFamily="34" charset="0"/>
                <a:ea typeface="Inter Bold" pitchFamily="34" charset="-122"/>
                <a:cs typeface="Inter Bold" pitchFamily="34" charset="-120"/>
              </a:rPr>
              <a:t>Theoretical Understanding</a:t>
            </a:r>
            <a:endParaRPr lang="en-US" sz="2000" dirty="0"/>
          </a:p>
        </p:txBody>
      </p:sp>
      <p:sp>
        <p:nvSpPr>
          <p:cNvPr id="10" name="Text 8"/>
          <p:cNvSpPr/>
          <p:nvPr/>
        </p:nvSpPr>
        <p:spPr>
          <a:xfrm>
            <a:off x="5889784" y="2473523"/>
            <a:ext cx="3514249" cy="1960245"/>
          </a:xfrm>
          <a:prstGeom prst="rect">
            <a:avLst/>
          </a:prstGeom>
          <a:noFill/>
          <a:ln/>
        </p:spPr>
        <p:txBody>
          <a:bodyPr wrap="square" lIns="0" tIns="0" rIns="0" bIns="0" rtlCol="0" anchor="t"/>
          <a:lstStyle/>
          <a:p>
            <a:pPr algn="l" indent="0" marL="0">
              <a:lnSpc>
                <a:spcPts val="2550"/>
              </a:lnSpc>
              <a:buNone/>
            </a:pPr>
            <a:r>
              <a:rPr lang="en-US" sz="1600" dirty="0">
                <a:solidFill>
                  <a:srgbClr val="4C4C4D"/>
                </a:solidFill>
                <a:latin typeface="Inter" pitchFamily="34" charset="0"/>
                <a:ea typeface="Inter" pitchFamily="34" charset="-122"/>
                <a:cs typeface="Inter" pitchFamily="34" charset="-120"/>
              </a:rPr>
              <a:t>For an AR(2) process, the stationarity condition requires that |___| &lt; 1. Fill in the blank and explain the mathematical derivation of this condition using the characteristic polynomial.</a:t>
            </a:r>
            <a:endParaRPr lang="en-US" sz="1600" dirty="0"/>
          </a:p>
        </p:txBody>
      </p:sp>
      <p:sp>
        <p:nvSpPr>
          <p:cNvPr id="11" name="Shape 9"/>
          <p:cNvSpPr/>
          <p:nvPr/>
        </p:nvSpPr>
        <p:spPr>
          <a:xfrm>
            <a:off x="9659183" y="1962150"/>
            <a:ext cx="459224" cy="459224"/>
          </a:xfrm>
          <a:prstGeom prst="roundRect">
            <a:avLst>
              <a:gd name="adj" fmla="val 18671"/>
            </a:avLst>
          </a:prstGeom>
          <a:solidFill>
            <a:srgbClr val="F2EEEE"/>
          </a:solidFill>
          <a:ln w="7620">
            <a:solidFill>
              <a:srgbClr val="D8D4D4"/>
            </a:solidFill>
            <a:prstDash val="solid"/>
          </a:ln>
        </p:spPr>
      </p:sp>
      <p:sp>
        <p:nvSpPr>
          <p:cNvPr id="12" name="Text 10"/>
          <p:cNvSpPr/>
          <p:nvPr/>
        </p:nvSpPr>
        <p:spPr>
          <a:xfrm>
            <a:off x="9735681" y="2000369"/>
            <a:ext cx="306110" cy="382667"/>
          </a:xfrm>
          <a:prstGeom prst="rect">
            <a:avLst/>
          </a:prstGeom>
          <a:noFill/>
          <a:ln/>
        </p:spPr>
        <p:txBody>
          <a:bodyPr wrap="none" lIns="0" tIns="0" rIns="0" bIns="0" rtlCol="0" anchor="t"/>
          <a:lstStyle/>
          <a:p>
            <a:pPr algn="ctr" indent="0" marL="0">
              <a:lnSpc>
                <a:spcPts val="2400"/>
              </a:lnSpc>
              <a:buNone/>
            </a:pPr>
            <a:r>
              <a:rPr lang="en-US" sz="2400" b="1" dirty="0">
                <a:solidFill>
                  <a:srgbClr val="4C4C4D"/>
                </a:solidFill>
                <a:latin typeface="Inter Bold" pitchFamily="34" charset="0"/>
                <a:ea typeface="Inter Bold" pitchFamily="34" charset="-122"/>
                <a:cs typeface="Inter Bold" pitchFamily="34" charset="-120"/>
              </a:rPr>
              <a:t>3</a:t>
            </a:r>
            <a:endParaRPr lang="en-US" sz="2400" dirty="0"/>
          </a:p>
        </p:txBody>
      </p:sp>
      <p:sp>
        <p:nvSpPr>
          <p:cNvPr id="13" name="Text 11"/>
          <p:cNvSpPr/>
          <p:nvPr/>
        </p:nvSpPr>
        <p:spPr>
          <a:xfrm>
            <a:off x="10322481" y="2032278"/>
            <a:ext cx="2551748" cy="318849"/>
          </a:xfrm>
          <a:prstGeom prst="rect">
            <a:avLst/>
          </a:prstGeom>
          <a:noFill/>
          <a:ln/>
        </p:spPr>
        <p:txBody>
          <a:bodyPr wrap="none" lIns="0" tIns="0" rIns="0" bIns="0" rtlCol="0" anchor="t"/>
          <a:lstStyle/>
          <a:p>
            <a:pPr algn="l" indent="0" marL="0">
              <a:lnSpc>
                <a:spcPts val="2500"/>
              </a:lnSpc>
              <a:buNone/>
            </a:pPr>
            <a:r>
              <a:rPr lang="en-US" sz="2000" b="1" dirty="0">
                <a:solidFill>
                  <a:srgbClr val="4C4C4D"/>
                </a:solidFill>
                <a:latin typeface="Inter Bold" pitchFamily="34" charset="0"/>
                <a:ea typeface="Inter Bold" pitchFamily="34" charset="-122"/>
                <a:cs typeface="Inter Bold" pitchFamily="34" charset="-120"/>
              </a:rPr>
              <a:t>Visual Analysis</a:t>
            </a:r>
            <a:endParaRPr lang="en-US" sz="2000" dirty="0"/>
          </a:p>
        </p:txBody>
      </p:sp>
      <p:sp>
        <p:nvSpPr>
          <p:cNvPr id="14" name="Text 12"/>
          <p:cNvSpPr/>
          <p:nvPr/>
        </p:nvSpPr>
        <p:spPr>
          <a:xfrm>
            <a:off x="10322481" y="2473523"/>
            <a:ext cx="3514249" cy="2286953"/>
          </a:xfrm>
          <a:prstGeom prst="rect">
            <a:avLst/>
          </a:prstGeom>
          <a:noFill/>
          <a:ln/>
        </p:spPr>
        <p:txBody>
          <a:bodyPr wrap="square" lIns="0" tIns="0" rIns="0" bIns="0" rtlCol="0" anchor="t"/>
          <a:lstStyle/>
          <a:p>
            <a:pPr algn="l" indent="0" marL="0">
              <a:lnSpc>
                <a:spcPts val="2550"/>
              </a:lnSpc>
              <a:buNone/>
            </a:pPr>
            <a:r>
              <a:rPr lang="en-US" sz="1600" dirty="0">
                <a:solidFill>
                  <a:srgbClr val="4C4C4D"/>
                </a:solidFill>
                <a:latin typeface="Inter" pitchFamily="34" charset="0"/>
                <a:ea typeface="Inter" pitchFamily="34" charset="-122"/>
                <a:cs typeface="Inter" pitchFamily="34" charset="-120"/>
              </a:rPr>
              <a:t>Generate three time series: a white noise process, a random walk, and an AR(1) process with φ = 0.8. Plot each series and their respective ACF. Explain the key differences in their behavior and autocorrelation patterns.</a:t>
            </a:r>
            <a:endParaRPr lang="en-US" sz="1600" dirty="0"/>
          </a:p>
        </p:txBody>
      </p:sp>
      <p:sp>
        <p:nvSpPr>
          <p:cNvPr id="15" name="Shape 13"/>
          <p:cNvSpPr/>
          <p:nvPr/>
        </p:nvSpPr>
        <p:spPr>
          <a:xfrm>
            <a:off x="793790" y="5168741"/>
            <a:ext cx="459224" cy="459224"/>
          </a:xfrm>
          <a:prstGeom prst="roundRect">
            <a:avLst>
              <a:gd name="adj" fmla="val 18671"/>
            </a:avLst>
          </a:prstGeom>
          <a:solidFill>
            <a:srgbClr val="F2EEEE"/>
          </a:solidFill>
          <a:ln w="7620">
            <a:solidFill>
              <a:srgbClr val="D8D4D4"/>
            </a:solidFill>
            <a:prstDash val="solid"/>
          </a:ln>
        </p:spPr>
      </p:sp>
      <p:sp>
        <p:nvSpPr>
          <p:cNvPr id="16" name="Text 14"/>
          <p:cNvSpPr/>
          <p:nvPr/>
        </p:nvSpPr>
        <p:spPr>
          <a:xfrm>
            <a:off x="870287" y="5206960"/>
            <a:ext cx="306110" cy="382667"/>
          </a:xfrm>
          <a:prstGeom prst="rect">
            <a:avLst/>
          </a:prstGeom>
          <a:noFill/>
          <a:ln/>
        </p:spPr>
        <p:txBody>
          <a:bodyPr wrap="none" lIns="0" tIns="0" rIns="0" bIns="0" rtlCol="0" anchor="t"/>
          <a:lstStyle/>
          <a:p>
            <a:pPr algn="ctr" indent="0" marL="0">
              <a:lnSpc>
                <a:spcPts val="2400"/>
              </a:lnSpc>
              <a:buNone/>
            </a:pPr>
            <a:r>
              <a:rPr lang="en-US" sz="2400" b="1" dirty="0">
                <a:solidFill>
                  <a:srgbClr val="4C4C4D"/>
                </a:solidFill>
                <a:latin typeface="Inter Bold" pitchFamily="34" charset="0"/>
                <a:ea typeface="Inter Bold" pitchFamily="34" charset="-122"/>
                <a:cs typeface="Inter Bold" pitchFamily="34" charset="-120"/>
              </a:rPr>
              <a:t>4</a:t>
            </a:r>
            <a:endParaRPr lang="en-US" sz="2400" dirty="0"/>
          </a:p>
        </p:txBody>
      </p:sp>
      <p:sp>
        <p:nvSpPr>
          <p:cNvPr id="17" name="Text 15"/>
          <p:cNvSpPr/>
          <p:nvPr/>
        </p:nvSpPr>
        <p:spPr>
          <a:xfrm>
            <a:off x="1457087" y="5238869"/>
            <a:ext cx="2551748" cy="318849"/>
          </a:xfrm>
          <a:prstGeom prst="rect">
            <a:avLst/>
          </a:prstGeom>
          <a:noFill/>
          <a:ln/>
        </p:spPr>
        <p:txBody>
          <a:bodyPr wrap="none" lIns="0" tIns="0" rIns="0" bIns="0" rtlCol="0" anchor="t"/>
          <a:lstStyle/>
          <a:p>
            <a:pPr algn="l" indent="0" marL="0">
              <a:lnSpc>
                <a:spcPts val="2500"/>
              </a:lnSpc>
              <a:buNone/>
            </a:pPr>
            <a:r>
              <a:rPr lang="en-US" sz="2000" b="1" dirty="0">
                <a:solidFill>
                  <a:srgbClr val="4C4C4D"/>
                </a:solidFill>
                <a:latin typeface="Inter Bold" pitchFamily="34" charset="0"/>
                <a:ea typeface="Inter Bold" pitchFamily="34" charset="-122"/>
                <a:cs typeface="Inter Bold" pitchFamily="34" charset="-120"/>
              </a:rPr>
              <a:t>Analytical Problem</a:t>
            </a:r>
            <a:endParaRPr lang="en-US" sz="2000" dirty="0"/>
          </a:p>
        </p:txBody>
      </p:sp>
      <p:sp>
        <p:nvSpPr>
          <p:cNvPr id="18" name="Text 16"/>
          <p:cNvSpPr/>
          <p:nvPr/>
        </p:nvSpPr>
        <p:spPr>
          <a:xfrm>
            <a:off x="1457087" y="5680115"/>
            <a:ext cx="5730597" cy="980123"/>
          </a:xfrm>
          <a:prstGeom prst="rect">
            <a:avLst/>
          </a:prstGeom>
          <a:noFill/>
          <a:ln/>
        </p:spPr>
        <p:txBody>
          <a:bodyPr wrap="square" lIns="0" tIns="0" rIns="0" bIns="0" rtlCol="0" anchor="t"/>
          <a:lstStyle/>
          <a:p>
            <a:pPr algn="l" indent="0" marL="0">
              <a:lnSpc>
                <a:spcPts val="2550"/>
              </a:lnSpc>
              <a:buNone/>
            </a:pPr>
            <a:r>
              <a:rPr lang="en-US" sz="1600" dirty="0">
                <a:solidFill>
                  <a:srgbClr val="4C4C4D"/>
                </a:solidFill>
                <a:latin typeface="Inter" pitchFamily="34" charset="0"/>
                <a:ea typeface="Inter" pitchFamily="34" charset="-122"/>
                <a:cs typeface="Inter" pitchFamily="34" charset="-120"/>
              </a:rPr>
              <a:t>Given a linear process Yt = ∑j=0∞ ψjεt-j with ψj = 0.5j, calculate the mean, variance, and autocorrelation function at lag 1 and lag 2.</a:t>
            </a:r>
            <a:endParaRPr lang="en-US" sz="1600" dirty="0"/>
          </a:p>
        </p:txBody>
      </p:sp>
      <p:sp>
        <p:nvSpPr>
          <p:cNvPr id="19" name="Shape 17"/>
          <p:cNvSpPr/>
          <p:nvPr/>
        </p:nvSpPr>
        <p:spPr>
          <a:xfrm>
            <a:off x="7442835" y="5168741"/>
            <a:ext cx="459224" cy="459224"/>
          </a:xfrm>
          <a:prstGeom prst="roundRect">
            <a:avLst>
              <a:gd name="adj" fmla="val 18671"/>
            </a:avLst>
          </a:prstGeom>
          <a:solidFill>
            <a:srgbClr val="F2EEEE"/>
          </a:solidFill>
          <a:ln w="7620">
            <a:solidFill>
              <a:srgbClr val="D8D4D4"/>
            </a:solidFill>
            <a:prstDash val="solid"/>
          </a:ln>
        </p:spPr>
      </p:sp>
      <p:sp>
        <p:nvSpPr>
          <p:cNvPr id="20" name="Text 18"/>
          <p:cNvSpPr/>
          <p:nvPr/>
        </p:nvSpPr>
        <p:spPr>
          <a:xfrm>
            <a:off x="7519333" y="5206960"/>
            <a:ext cx="306110" cy="382667"/>
          </a:xfrm>
          <a:prstGeom prst="rect">
            <a:avLst/>
          </a:prstGeom>
          <a:noFill/>
          <a:ln/>
        </p:spPr>
        <p:txBody>
          <a:bodyPr wrap="none" lIns="0" tIns="0" rIns="0" bIns="0" rtlCol="0" anchor="t"/>
          <a:lstStyle/>
          <a:p>
            <a:pPr algn="ctr" indent="0" marL="0">
              <a:lnSpc>
                <a:spcPts val="2400"/>
              </a:lnSpc>
              <a:buNone/>
            </a:pPr>
            <a:r>
              <a:rPr lang="en-US" sz="2400" b="1" dirty="0">
                <a:solidFill>
                  <a:srgbClr val="4C4C4D"/>
                </a:solidFill>
                <a:latin typeface="Inter Bold" pitchFamily="34" charset="0"/>
                <a:ea typeface="Inter Bold" pitchFamily="34" charset="-122"/>
                <a:cs typeface="Inter Bold" pitchFamily="34" charset="-120"/>
              </a:rPr>
              <a:t>5</a:t>
            </a:r>
            <a:endParaRPr lang="en-US" sz="2400" dirty="0"/>
          </a:p>
        </p:txBody>
      </p:sp>
      <p:sp>
        <p:nvSpPr>
          <p:cNvPr id="21" name="Text 19"/>
          <p:cNvSpPr/>
          <p:nvPr/>
        </p:nvSpPr>
        <p:spPr>
          <a:xfrm>
            <a:off x="8106132" y="5238869"/>
            <a:ext cx="2584847" cy="318849"/>
          </a:xfrm>
          <a:prstGeom prst="rect">
            <a:avLst/>
          </a:prstGeom>
          <a:noFill/>
          <a:ln/>
        </p:spPr>
        <p:txBody>
          <a:bodyPr wrap="none" lIns="0" tIns="0" rIns="0" bIns="0" rtlCol="0" anchor="t"/>
          <a:lstStyle/>
          <a:p>
            <a:pPr algn="l" indent="0" marL="0">
              <a:lnSpc>
                <a:spcPts val="2500"/>
              </a:lnSpc>
              <a:buNone/>
            </a:pPr>
            <a:r>
              <a:rPr lang="en-US" sz="2000" b="1" dirty="0">
                <a:solidFill>
                  <a:srgbClr val="4C4C4D"/>
                </a:solidFill>
                <a:latin typeface="Inter Bold" pitchFamily="34" charset="0"/>
                <a:ea typeface="Inter Bold" pitchFamily="34" charset="-122"/>
                <a:cs typeface="Inter Bold" pitchFamily="34" charset="-120"/>
              </a:rPr>
              <a:t>Practical Application</a:t>
            </a:r>
            <a:endParaRPr lang="en-US" sz="2000" dirty="0"/>
          </a:p>
        </p:txBody>
      </p:sp>
      <p:sp>
        <p:nvSpPr>
          <p:cNvPr id="22" name="Text 20"/>
          <p:cNvSpPr/>
          <p:nvPr/>
        </p:nvSpPr>
        <p:spPr>
          <a:xfrm>
            <a:off x="8106132" y="5680115"/>
            <a:ext cx="5730597" cy="1633538"/>
          </a:xfrm>
          <a:prstGeom prst="rect">
            <a:avLst/>
          </a:prstGeom>
          <a:noFill/>
          <a:ln/>
        </p:spPr>
        <p:txBody>
          <a:bodyPr wrap="square" lIns="0" tIns="0" rIns="0" bIns="0" rtlCol="0" anchor="t"/>
          <a:lstStyle/>
          <a:p>
            <a:pPr algn="l" indent="0" marL="0">
              <a:lnSpc>
                <a:spcPts val="2550"/>
              </a:lnSpc>
              <a:buNone/>
            </a:pPr>
            <a:r>
              <a:rPr lang="en-US" sz="1600" dirty="0">
                <a:solidFill>
                  <a:srgbClr val="4C4C4D"/>
                </a:solidFill>
                <a:latin typeface="Inter" pitchFamily="34" charset="0"/>
                <a:ea typeface="Inter" pitchFamily="34" charset="-122"/>
                <a:cs typeface="Inter" pitchFamily="34" charset="-120"/>
              </a:rPr>
              <a:t>Using the provided economic dataset, test if the logarithmic transformation followed by first differencing achieves stationarity. Compare this approach with direct first differencing without logarithmic transformation. Which approach is more appropriate and why?</a:t>
            </a:r>
            <a:endParaRPr lang="en-US" sz="1600" dirty="0"/>
          </a:p>
        </p:txBody>
      </p:sp>
      <p:pic>
        <p:nvPicPr>
          <p:cNvPr id="23" name="Image 0" descr="preencoded.png">    </p:cNvPr>
          <p:cNvPicPr>
            <a:picLocks noChangeAspect="1"/>
          </p:cNvPicPr>
          <p:nvPr/>
        </p:nvPicPr>
        <p:blipFill>
          <a:blip r:embed="rId1"/>
          <a:stretch>
            <a:fillRect/>
          </a:stretch>
        </p:blipFill>
        <p:spPr>
          <a:xfrm>
            <a:off x="13716000" y="228600"/>
            <a:ext cx="685800" cy="6858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Text 0"/>
          <p:cNvSpPr/>
          <p:nvPr/>
        </p:nvSpPr>
        <p:spPr>
          <a:xfrm>
            <a:off x="790932" y="621387"/>
            <a:ext cx="10884932" cy="600194"/>
          </a:xfrm>
          <a:prstGeom prst="rect">
            <a:avLst/>
          </a:prstGeom>
          <a:noFill/>
          <a:ln/>
        </p:spPr>
        <p:txBody>
          <a:bodyPr wrap="none" lIns="0" tIns="0" rIns="0" bIns="0" rtlCol="0" anchor="t"/>
          <a:lstStyle/>
          <a:p>
            <a:pPr algn="l" indent="0" marL="0">
              <a:lnSpc>
                <a:spcPts val="4700"/>
              </a:lnSpc>
              <a:buNone/>
            </a:pPr>
            <a:r>
              <a:rPr lang="en-US" sz="3750" b="1" dirty="0">
                <a:solidFill>
                  <a:srgbClr val="152D47"/>
                </a:solidFill>
                <a:latin typeface="Inter Bold" pitchFamily="34" charset="0"/>
                <a:ea typeface="Inter Bold" pitchFamily="34" charset="-122"/>
                <a:cs typeface="Inter Bold" pitchFamily="34" charset="-120"/>
              </a:rPr>
              <a:t>Tutorial Questions: AR, MA, and ARMA Models</a:t>
            </a:r>
            <a:endParaRPr lang="en-US" sz="3750" dirty="0"/>
          </a:p>
        </p:txBody>
      </p:sp>
      <p:sp>
        <p:nvSpPr>
          <p:cNvPr id="3" name="Shape 1"/>
          <p:cNvSpPr/>
          <p:nvPr/>
        </p:nvSpPr>
        <p:spPr>
          <a:xfrm>
            <a:off x="7303770" y="1605677"/>
            <a:ext cx="22860" cy="6003965"/>
          </a:xfrm>
          <a:prstGeom prst="roundRect">
            <a:avLst>
              <a:gd name="adj" fmla="val 352926"/>
            </a:avLst>
          </a:prstGeom>
          <a:solidFill>
            <a:srgbClr val="D8D4D4"/>
          </a:solidFill>
          <a:ln/>
        </p:spPr>
      </p:sp>
      <p:sp>
        <p:nvSpPr>
          <p:cNvPr id="4" name="Shape 2"/>
          <p:cNvSpPr/>
          <p:nvPr/>
        </p:nvSpPr>
        <p:spPr>
          <a:xfrm>
            <a:off x="6545699" y="1810345"/>
            <a:ext cx="576263" cy="22860"/>
          </a:xfrm>
          <a:prstGeom prst="roundRect">
            <a:avLst>
              <a:gd name="adj" fmla="val 352926"/>
            </a:avLst>
          </a:prstGeom>
          <a:solidFill>
            <a:srgbClr val="D8D4D4"/>
          </a:solidFill>
          <a:ln/>
        </p:spPr>
      </p:sp>
      <p:sp>
        <p:nvSpPr>
          <p:cNvPr id="5" name="Shape 3"/>
          <p:cNvSpPr/>
          <p:nvPr/>
        </p:nvSpPr>
        <p:spPr>
          <a:xfrm>
            <a:off x="7099102" y="1605677"/>
            <a:ext cx="432197" cy="432197"/>
          </a:xfrm>
          <a:prstGeom prst="roundRect">
            <a:avLst>
              <a:gd name="adj" fmla="val 18667"/>
            </a:avLst>
          </a:prstGeom>
          <a:solidFill>
            <a:srgbClr val="F2EEEE"/>
          </a:solidFill>
          <a:ln w="7620">
            <a:solidFill>
              <a:srgbClr val="D8D4D4"/>
            </a:solidFill>
            <a:prstDash val="solid"/>
          </a:ln>
        </p:spPr>
      </p:sp>
      <p:pic>
        <p:nvPicPr>
          <p:cNvPr id="6" name="Image 0" descr="preencoded.png">    </p:cNvPr>
          <p:cNvPicPr>
            <a:picLocks noChangeAspect="1"/>
          </p:cNvPicPr>
          <p:nvPr/>
        </p:nvPicPr>
        <p:blipFill>
          <a:blip r:embed="rId1"/>
          <a:stretch>
            <a:fillRect/>
          </a:stretch>
        </p:blipFill>
        <p:spPr>
          <a:xfrm>
            <a:off x="7171134" y="1641693"/>
            <a:ext cx="288131" cy="360164"/>
          </a:xfrm>
          <a:prstGeom prst="rect">
            <a:avLst/>
          </a:prstGeom>
        </p:spPr>
      </p:pic>
      <p:sp>
        <p:nvSpPr>
          <p:cNvPr id="7" name="Text 4"/>
          <p:cNvSpPr/>
          <p:nvPr/>
        </p:nvSpPr>
        <p:spPr>
          <a:xfrm>
            <a:off x="3953708" y="1671638"/>
            <a:ext cx="2401133" cy="300157"/>
          </a:xfrm>
          <a:prstGeom prst="rect">
            <a:avLst/>
          </a:prstGeom>
          <a:noFill/>
          <a:ln/>
        </p:spPr>
        <p:txBody>
          <a:bodyPr wrap="none" lIns="0" tIns="0" rIns="0" bIns="0" rtlCol="0" anchor="t"/>
          <a:lstStyle/>
          <a:p>
            <a:pPr algn="r"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Model Identification</a:t>
            </a:r>
            <a:endParaRPr lang="en-US" sz="1850" dirty="0"/>
          </a:p>
        </p:txBody>
      </p:sp>
      <p:sp>
        <p:nvSpPr>
          <p:cNvPr id="8" name="Text 5"/>
          <p:cNvSpPr/>
          <p:nvPr/>
        </p:nvSpPr>
        <p:spPr>
          <a:xfrm>
            <a:off x="790932" y="2087047"/>
            <a:ext cx="5563910" cy="921544"/>
          </a:xfrm>
          <a:prstGeom prst="rect">
            <a:avLst/>
          </a:prstGeom>
          <a:noFill/>
          <a:ln/>
        </p:spPr>
        <p:txBody>
          <a:bodyPr wrap="square" lIns="0" tIns="0" rIns="0" bIns="0" rtlCol="0" anchor="t"/>
          <a:lstStyle/>
          <a:p>
            <a:pPr algn="r" indent="0" marL="0">
              <a:lnSpc>
                <a:spcPts val="2400"/>
              </a:lnSpc>
              <a:buNone/>
            </a:pPr>
            <a:r>
              <a:rPr lang="en-US" sz="1500" dirty="0">
                <a:solidFill>
                  <a:srgbClr val="4C4C4D"/>
                </a:solidFill>
                <a:latin typeface="Inter" pitchFamily="34" charset="0"/>
                <a:ea typeface="Inter" pitchFamily="34" charset="-122"/>
                <a:cs typeface="Inter" pitchFamily="34" charset="-120"/>
              </a:rPr>
              <a:t>Given the ACF and PACF plots of a time series, determine the appropriate model (AR, MA, or ARMA) and its order. Justify your answer based on the pattern observed in the plots.</a:t>
            </a:r>
            <a:endParaRPr lang="en-US" sz="1500" dirty="0"/>
          </a:p>
        </p:txBody>
      </p:sp>
      <p:sp>
        <p:nvSpPr>
          <p:cNvPr id="9" name="Shape 6"/>
          <p:cNvSpPr/>
          <p:nvPr/>
        </p:nvSpPr>
        <p:spPr>
          <a:xfrm>
            <a:off x="7508438" y="2962751"/>
            <a:ext cx="576263" cy="22860"/>
          </a:xfrm>
          <a:prstGeom prst="roundRect">
            <a:avLst>
              <a:gd name="adj" fmla="val 352926"/>
            </a:avLst>
          </a:prstGeom>
          <a:solidFill>
            <a:srgbClr val="D8D4D4"/>
          </a:solidFill>
          <a:ln/>
        </p:spPr>
      </p:sp>
      <p:sp>
        <p:nvSpPr>
          <p:cNvPr id="10" name="Shape 7"/>
          <p:cNvSpPr/>
          <p:nvPr/>
        </p:nvSpPr>
        <p:spPr>
          <a:xfrm>
            <a:off x="7099102" y="2758083"/>
            <a:ext cx="432197" cy="432197"/>
          </a:xfrm>
          <a:prstGeom prst="roundRect">
            <a:avLst>
              <a:gd name="adj" fmla="val 18667"/>
            </a:avLst>
          </a:prstGeom>
          <a:solidFill>
            <a:srgbClr val="F2EEEE"/>
          </a:solidFill>
          <a:ln w="7620">
            <a:solidFill>
              <a:srgbClr val="D8D4D4"/>
            </a:solidFill>
            <a:prstDash val="solid"/>
          </a:ln>
        </p:spPr>
      </p:sp>
      <p:pic>
        <p:nvPicPr>
          <p:cNvPr id="11" name="Image 1" descr="preencoded.png">    </p:cNvPr>
          <p:cNvPicPr>
            <a:picLocks noChangeAspect="1"/>
          </p:cNvPicPr>
          <p:nvPr/>
        </p:nvPicPr>
        <p:blipFill>
          <a:blip r:embed="rId2"/>
          <a:stretch>
            <a:fillRect/>
          </a:stretch>
        </p:blipFill>
        <p:spPr>
          <a:xfrm>
            <a:off x="7171134" y="2794099"/>
            <a:ext cx="288131" cy="360164"/>
          </a:xfrm>
          <a:prstGeom prst="rect">
            <a:avLst/>
          </a:prstGeom>
        </p:spPr>
      </p:pic>
      <p:sp>
        <p:nvSpPr>
          <p:cNvPr id="12" name="Text 8"/>
          <p:cNvSpPr/>
          <p:nvPr/>
        </p:nvSpPr>
        <p:spPr>
          <a:xfrm>
            <a:off x="8275558" y="2824043"/>
            <a:ext cx="2401133" cy="300157"/>
          </a:xfrm>
          <a:prstGeom prst="rect">
            <a:avLst/>
          </a:prstGeom>
          <a:noFill/>
          <a:ln/>
        </p:spPr>
        <p:txBody>
          <a:bodyPr wrap="none" lIns="0" tIns="0" rIns="0" bIns="0" rtlCol="0" anchor="t"/>
          <a:lstStyle/>
          <a:p>
            <a:pPr algn="l"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Simulation Exercise</a:t>
            </a:r>
            <a:endParaRPr lang="en-US" sz="1850" dirty="0"/>
          </a:p>
        </p:txBody>
      </p:sp>
      <p:sp>
        <p:nvSpPr>
          <p:cNvPr id="13" name="Text 9"/>
          <p:cNvSpPr/>
          <p:nvPr/>
        </p:nvSpPr>
        <p:spPr>
          <a:xfrm>
            <a:off x="8275558" y="3239452"/>
            <a:ext cx="5563910" cy="1228725"/>
          </a:xfrm>
          <a:prstGeom prst="rect">
            <a:avLst/>
          </a:prstGeom>
          <a:noFill/>
          <a:ln/>
        </p:spPr>
        <p:txBody>
          <a:bodyPr wrap="squar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Write Python code to simulate an ARMA(2,1) process with parameters φ1 = 0.7, φ2 = -0.3, and θ1 = 0.5. Generate 1000 observations, plot the series, and calculate its sample ACF and PACF.</a:t>
            </a:r>
            <a:endParaRPr lang="en-US" sz="1500" dirty="0"/>
          </a:p>
        </p:txBody>
      </p:sp>
      <p:sp>
        <p:nvSpPr>
          <p:cNvPr id="14" name="Shape 10"/>
          <p:cNvSpPr/>
          <p:nvPr/>
        </p:nvSpPr>
        <p:spPr>
          <a:xfrm>
            <a:off x="6545699" y="4009787"/>
            <a:ext cx="576263" cy="22860"/>
          </a:xfrm>
          <a:prstGeom prst="roundRect">
            <a:avLst>
              <a:gd name="adj" fmla="val 352926"/>
            </a:avLst>
          </a:prstGeom>
          <a:solidFill>
            <a:srgbClr val="D8D4D4"/>
          </a:solidFill>
          <a:ln/>
        </p:spPr>
      </p:sp>
      <p:sp>
        <p:nvSpPr>
          <p:cNvPr id="15" name="Shape 11"/>
          <p:cNvSpPr/>
          <p:nvPr/>
        </p:nvSpPr>
        <p:spPr>
          <a:xfrm>
            <a:off x="7099102" y="3805118"/>
            <a:ext cx="432197" cy="432197"/>
          </a:xfrm>
          <a:prstGeom prst="roundRect">
            <a:avLst>
              <a:gd name="adj" fmla="val 18667"/>
            </a:avLst>
          </a:prstGeom>
          <a:solidFill>
            <a:srgbClr val="F2EEEE"/>
          </a:solidFill>
          <a:ln w="7620">
            <a:solidFill>
              <a:srgbClr val="D8D4D4"/>
            </a:solidFill>
            <a:prstDash val="solid"/>
          </a:ln>
        </p:spPr>
      </p:sp>
      <p:sp>
        <p:nvSpPr>
          <p:cNvPr id="16" name="Text 12"/>
          <p:cNvSpPr/>
          <p:nvPr/>
        </p:nvSpPr>
        <p:spPr>
          <a:xfrm>
            <a:off x="7171134" y="3841135"/>
            <a:ext cx="288131" cy="360164"/>
          </a:xfrm>
          <a:prstGeom prst="rect">
            <a:avLst/>
          </a:prstGeom>
          <a:noFill/>
          <a:ln/>
        </p:spPr>
        <p:txBody>
          <a:bodyPr wrap="none" lIns="0" tIns="0" rIns="0" bIns="0" rtlCol="0" anchor="t"/>
          <a:lstStyle/>
          <a:p>
            <a:pPr algn="ctr" indent="0" marL="0">
              <a:lnSpc>
                <a:spcPts val="2250"/>
              </a:lnSpc>
              <a:buNone/>
            </a:pPr>
            <a:r>
              <a:rPr lang="en-US" sz="2250" b="1" dirty="0">
                <a:solidFill>
                  <a:srgbClr val="4C4C4D"/>
                </a:solidFill>
                <a:latin typeface="Inter Bold" pitchFamily="34" charset="0"/>
                <a:ea typeface="Inter Bold" pitchFamily="34" charset="-122"/>
                <a:cs typeface="Inter Bold" pitchFamily="34" charset="-120"/>
              </a:rPr>
              <a:t>3</a:t>
            </a:r>
            <a:endParaRPr lang="en-US" sz="2250" dirty="0"/>
          </a:p>
        </p:txBody>
      </p:sp>
      <p:sp>
        <p:nvSpPr>
          <p:cNvPr id="17" name="Text 13"/>
          <p:cNvSpPr/>
          <p:nvPr/>
        </p:nvSpPr>
        <p:spPr>
          <a:xfrm>
            <a:off x="3106341" y="3871079"/>
            <a:ext cx="3248501" cy="300157"/>
          </a:xfrm>
          <a:prstGeom prst="rect">
            <a:avLst/>
          </a:prstGeom>
          <a:noFill/>
          <a:ln/>
        </p:spPr>
        <p:txBody>
          <a:bodyPr wrap="none" lIns="0" tIns="0" rIns="0" bIns="0" rtlCol="0" anchor="t"/>
          <a:lstStyle/>
          <a:p>
            <a:pPr algn="r"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True/False with Explanation</a:t>
            </a:r>
            <a:endParaRPr lang="en-US" sz="1850" dirty="0"/>
          </a:p>
        </p:txBody>
      </p:sp>
      <p:sp>
        <p:nvSpPr>
          <p:cNvPr id="18" name="Text 14"/>
          <p:cNvSpPr/>
          <p:nvPr/>
        </p:nvSpPr>
        <p:spPr>
          <a:xfrm>
            <a:off x="790932" y="4286488"/>
            <a:ext cx="5563910" cy="1228725"/>
          </a:xfrm>
          <a:prstGeom prst="rect">
            <a:avLst/>
          </a:prstGeom>
          <a:noFill/>
          <a:ln/>
        </p:spPr>
        <p:txBody>
          <a:bodyPr wrap="square" lIns="0" tIns="0" rIns="0" bIns="0" rtlCol="0" anchor="t"/>
          <a:lstStyle/>
          <a:p>
            <a:pPr algn="r" indent="0" marL="0">
              <a:lnSpc>
                <a:spcPts val="2400"/>
              </a:lnSpc>
              <a:buNone/>
            </a:pPr>
            <a:r>
              <a:rPr lang="en-US" sz="1500" dirty="0">
                <a:solidFill>
                  <a:srgbClr val="4C4C4D"/>
                </a:solidFill>
                <a:latin typeface="Inter" pitchFamily="34" charset="0"/>
                <a:ea typeface="Inter" pitchFamily="34" charset="-122"/>
                <a:cs typeface="Inter" pitchFamily="34" charset="-120"/>
              </a:rPr>
              <a:t>True or False: "An MA(2) process can be represented as an infinite order AR process if it is invertible." Explain your answer and provide the conditions for invertibility of an MA(2) process.</a:t>
            </a:r>
            <a:endParaRPr lang="en-US" sz="1500" dirty="0"/>
          </a:p>
        </p:txBody>
      </p:sp>
      <p:sp>
        <p:nvSpPr>
          <p:cNvPr id="19" name="Shape 15"/>
          <p:cNvSpPr/>
          <p:nvPr/>
        </p:nvSpPr>
        <p:spPr>
          <a:xfrm>
            <a:off x="7508438" y="5056942"/>
            <a:ext cx="576263" cy="22860"/>
          </a:xfrm>
          <a:prstGeom prst="roundRect">
            <a:avLst>
              <a:gd name="adj" fmla="val 352926"/>
            </a:avLst>
          </a:prstGeom>
          <a:solidFill>
            <a:srgbClr val="D8D4D4"/>
          </a:solidFill>
          <a:ln/>
        </p:spPr>
      </p:sp>
      <p:sp>
        <p:nvSpPr>
          <p:cNvPr id="20" name="Shape 16"/>
          <p:cNvSpPr/>
          <p:nvPr/>
        </p:nvSpPr>
        <p:spPr>
          <a:xfrm>
            <a:off x="7099102" y="4852273"/>
            <a:ext cx="432197" cy="432197"/>
          </a:xfrm>
          <a:prstGeom prst="roundRect">
            <a:avLst>
              <a:gd name="adj" fmla="val 18667"/>
            </a:avLst>
          </a:prstGeom>
          <a:solidFill>
            <a:srgbClr val="F2EEEE"/>
          </a:solidFill>
          <a:ln w="7620">
            <a:solidFill>
              <a:srgbClr val="D8D4D4"/>
            </a:solidFill>
            <a:prstDash val="solid"/>
          </a:ln>
        </p:spPr>
      </p:sp>
      <p:pic>
        <p:nvPicPr>
          <p:cNvPr id="21" name="Image 2" descr="preencoded.png">    </p:cNvPr>
          <p:cNvPicPr>
            <a:picLocks noChangeAspect="1"/>
          </p:cNvPicPr>
          <p:nvPr/>
        </p:nvPicPr>
        <p:blipFill>
          <a:blip r:embed="rId3"/>
          <a:stretch>
            <a:fillRect/>
          </a:stretch>
        </p:blipFill>
        <p:spPr>
          <a:xfrm>
            <a:off x="7171134" y="4888290"/>
            <a:ext cx="288131" cy="360164"/>
          </a:xfrm>
          <a:prstGeom prst="rect">
            <a:avLst/>
          </a:prstGeom>
        </p:spPr>
      </p:pic>
      <p:sp>
        <p:nvSpPr>
          <p:cNvPr id="22" name="Text 17"/>
          <p:cNvSpPr/>
          <p:nvPr/>
        </p:nvSpPr>
        <p:spPr>
          <a:xfrm>
            <a:off x="8275558" y="4918234"/>
            <a:ext cx="2512100" cy="300157"/>
          </a:xfrm>
          <a:prstGeom prst="rect">
            <a:avLst/>
          </a:prstGeom>
          <a:noFill/>
          <a:ln/>
        </p:spPr>
        <p:txBody>
          <a:bodyPr wrap="none" lIns="0" tIns="0" rIns="0" bIns="0" rtlCol="0" anchor="t"/>
          <a:lstStyle/>
          <a:p>
            <a:pPr algn="l"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Parameter Estimation</a:t>
            </a:r>
            <a:endParaRPr lang="en-US" sz="1850" dirty="0"/>
          </a:p>
        </p:txBody>
      </p:sp>
      <p:sp>
        <p:nvSpPr>
          <p:cNvPr id="23" name="Text 18"/>
          <p:cNvSpPr/>
          <p:nvPr/>
        </p:nvSpPr>
        <p:spPr>
          <a:xfrm>
            <a:off x="8275558" y="5333643"/>
            <a:ext cx="5563910" cy="1228725"/>
          </a:xfrm>
          <a:prstGeom prst="rect">
            <a:avLst/>
          </a:prstGeom>
          <a:noFill/>
          <a:ln/>
        </p:spPr>
        <p:txBody>
          <a:bodyPr wrap="square" lIns="0" tIns="0" rIns="0" bIns="0" rtlCol="0" anchor="t"/>
          <a:lstStyle/>
          <a:p>
            <a:pPr algn="l" indent="0" marL="0">
              <a:lnSpc>
                <a:spcPts val="2400"/>
              </a:lnSpc>
              <a:buNone/>
            </a:pPr>
            <a:r>
              <a:rPr lang="en-US" sz="1500" dirty="0">
                <a:solidFill>
                  <a:srgbClr val="4C4C4D"/>
                </a:solidFill>
                <a:latin typeface="Inter" pitchFamily="34" charset="0"/>
                <a:ea typeface="Inter" pitchFamily="34" charset="-122"/>
                <a:cs typeface="Inter" pitchFamily="34" charset="-120"/>
              </a:rPr>
              <a:t>Using the statsmodels library, fit an ARMA(1,1) model to the provided dataset. Report the estimated parameters, their standard errors, and interpret the model in terms of its autocorrelation structure.</a:t>
            </a:r>
            <a:endParaRPr lang="en-US" sz="1500" dirty="0"/>
          </a:p>
        </p:txBody>
      </p:sp>
      <p:sp>
        <p:nvSpPr>
          <p:cNvPr id="24" name="Shape 19"/>
          <p:cNvSpPr/>
          <p:nvPr/>
        </p:nvSpPr>
        <p:spPr>
          <a:xfrm>
            <a:off x="6545699" y="6104096"/>
            <a:ext cx="576263" cy="22860"/>
          </a:xfrm>
          <a:prstGeom prst="roundRect">
            <a:avLst>
              <a:gd name="adj" fmla="val 352926"/>
            </a:avLst>
          </a:prstGeom>
          <a:solidFill>
            <a:srgbClr val="D8D4D4"/>
          </a:solidFill>
          <a:ln/>
        </p:spPr>
      </p:sp>
      <p:sp>
        <p:nvSpPr>
          <p:cNvPr id="25" name="Shape 20"/>
          <p:cNvSpPr/>
          <p:nvPr/>
        </p:nvSpPr>
        <p:spPr>
          <a:xfrm>
            <a:off x="7099102" y="5899428"/>
            <a:ext cx="432197" cy="432197"/>
          </a:xfrm>
          <a:prstGeom prst="roundRect">
            <a:avLst>
              <a:gd name="adj" fmla="val 18667"/>
            </a:avLst>
          </a:prstGeom>
          <a:solidFill>
            <a:srgbClr val="F2EEEE"/>
          </a:solidFill>
          <a:ln w="7620">
            <a:solidFill>
              <a:srgbClr val="D8D4D4"/>
            </a:solidFill>
            <a:prstDash val="solid"/>
          </a:ln>
        </p:spPr>
      </p:sp>
      <p:pic>
        <p:nvPicPr>
          <p:cNvPr id="26" name="Image 3" descr="preencoded.png">    </p:cNvPr>
          <p:cNvPicPr>
            <a:picLocks noChangeAspect="1"/>
          </p:cNvPicPr>
          <p:nvPr/>
        </p:nvPicPr>
        <p:blipFill>
          <a:blip r:embed="rId4"/>
          <a:stretch>
            <a:fillRect/>
          </a:stretch>
        </p:blipFill>
        <p:spPr>
          <a:xfrm>
            <a:off x="7171134" y="5935444"/>
            <a:ext cx="288131" cy="360164"/>
          </a:xfrm>
          <a:prstGeom prst="rect">
            <a:avLst/>
          </a:prstGeom>
        </p:spPr>
      </p:pic>
      <p:sp>
        <p:nvSpPr>
          <p:cNvPr id="27" name="Text 21"/>
          <p:cNvSpPr/>
          <p:nvPr/>
        </p:nvSpPr>
        <p:spPr>
          <a:xfrm>
            <a:off x="3478768" y="5965388"/>
            <a:ext cx="2876074" cy="300157"/>
          </a:xfrm>
          <a:prstGeom prst="rect">
            <a:avLst/>
          </a:prstGeom>
          <a:noFill/>
          <a:ln/>
        </p:spPr>
        <p:txBody>
          <a:bodyPr wrap="none" lIns="0" tIns="0" rIns="0" bIns="0" rtlCol="0" anchor="t"/>
          <a:lstStyle/>
          <a:p>
            <a:pPr algn="r" indent="0" marL="0">
              <a:lnSpc>
                <a:spcPts val="2350"/>
              </a:lnSpc>
              <a:buNone/>
            </a:pPr>
            <a:r>
              <a:rPr lang="en-US" sz="1850" b="1" dirty="0">
                <a:solidFill>
                  <a:srgbClr val="4C4C4D"/>
                </a:solidFill>
                <a:latin typeface="Inter Bold" pitchFamily="34" charset="0"/>
                <a:ea typeface="Inter Bold" pitchFamily="34" charset="-122"/>
                <a:cs typeface="Inter Bold" pitchFamily="34" charset="-120"/>
              </a:rPr>
              <a:t>Forecasting Comparison</a:t>
            </a:r>
            <a:endParaRPr lang="en-US" sz="1850" dirty="0"/>
          </a:p>
        </p:txBody>
      </p:sp>
      <p:sp>
        <p:nvSpPr>
          <p:cNvPr id="28" name="Text 22"/>
          <p:cNvSpPr/>
          <p:nvPr/>
        </p:nvSpPr>
        <p:spPr>
          <a:xfrm>
            <a:off x="790932" y="6380798"/>
            <a:ext cx="5563910" cy="1228725"/>
          </a:xfrm>
          <a:prstGeom prst="rect">
            <a:avLst/>
          </a:prstGeom>
          <a:noFill/>
          <a:ln/>
        </p:spPr>
        <p:txBody>
          <a:bodyPr wrap="square" lIns="0" tIns="0" rIns="0" bIns="0" rtlCol="0" anchor="t"/>
          <a:lstStyle/>
          <a:p>
            <a:pPr algn="r" indent="0" marL="0">
              <a:lnSpc>
                <a:spcPts val="2400"/>
              </a:lnSpc>
              <a:buNone/>
            </a:pPr>
            <a:r>
              <a:rPr lang="en-US" sz="1500" dirty="0">
                <a:solidFill>
                  <a:srgbClr val="4C4C4D"/>
                </a:solidFill>
                <a:latin typeface="Inter" pitchFamily="34" charset="0"/>
                <a:ea typeface="Inter" pitchFamily="34" charset="-122"/>
                <a:cs typeface="Inter" pitchFamily="34" charset="-120"/>
              </a:rPr>
              <a:t>Compare the forecasting performance of AR(2), MA(2), and ARMA(1,1) models on the given dataset using cross-validation. Calculate RMSE, MAE, and MAPE for each model and discuss which model performs best and why.</a:t>
            </a:r>
            <a:endParaRPr lang="en-US" sz="1500" dirty="0"/>
          </a:p>
        </p:txBody>
      </p:sp>
      <p:pic>
        <p:nvPicPr>
          <p:cNvPr id="29" name="Image 4" descr="preencoded.png">    </p:cNvPr>
          <p:cNvPicPr>
            <a:picLocks noChangeAspect="1"/>
          </p:cNvPicPr>
          <p:nvPr/>
        </p:nvPicPr>
        <p:blipFill>
          <a:blip r:embed="rId5"/>
          <a:stretch>
            <a:fillRect/>
          </a:stretch>
        </p:blipFill>
        <p:spPr>
          <a:xfrm>
            <a:off x="13716000" y="228600"/>
            <a:ext cx="685800" cy="6858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Text 0"/>
          <p:cNvSpPr/>
          <p:nvPr/>
        </p:nvSpPr>
        <p:spPr>
          <a:xfrm>
            <a:off x="723543" y="568404"/>
            <a:ext cx="10920412" cy="419933"/>
          </a:xfrm>
          <a:prstGeom prst="rect">
            <a:avLst/>
          </a:prstGeom>
          <a:noFill/>
          <a:ln/>
        </p:spPr>
        <p:txBody>
          <a:bodyPr wrap="none" lIns="0" tIns="0" rIns="0" bIns="0" rtlCol="0" anchor="t"/>
          <a:lstStyle/>
          <a:p>
            <a:pPr algn="l" indent="0" marL="0">
              <a:lnSpc>
                <a:spcPts val="3300"/>
              </a:lnSpc>
              <a:buNone/>
            </a:pPr>
            <a:r>
              <a:rPr lang="en-US" sz="2600" b="1" dirty="0">
                <a:solidFill>
                  <a:srgbClr val="152D47"/>
                </a:solidFill>
                <a:latin typeface="Inter Bold" pitchFamily="34" charset="0"/>
                <a:ea typeface="Inter Bold" pitchFamily="34" charset="-122"/>
                <a:cs typeface="Inter Bold" pitchFamily="34" charset="-120"/>
              </a:rPr>
              <a:t>Tutorial Questions: ARIMA, SARIMA, and Transfer Function Models</a:t>
            </a:r>
            <a:endParaRPr lang="en-US" sz="2600" dirty="0"/>
          </a:p>
        </p:txBody>
      </p:sp>
      <p:pic>
        <p:nvPicPr>
          <p:cNvPr id="3" name="Image 0" descr="preencoded.png">    </p:cNvPr>
          <p:cNvPicPr>
            <a:picLocks noChangeAspect="1"/>
          </p:cNvPicPr>
          <p:nvPr/>
        </p:nvPicPr>
        <p:blipFill>
          <a:blip r:embed="rId1"/>
          <a:stretch>
            <a:fillRect/>
          </a:stretch>
        </p:blipFill>
        <p:spPr>
          <a:xfrm>
            <a:off x="731163" y="1346597"/>
            <a:ext cx="4317683" cy="4317683"/>
          </a:xfrm>
          <a:prstGeom prst="rect">
            <a:avLst/>
          </a:prstGeom>
        </p:spPr>
      </p:pic>
      <p:pic>
        <p:nvPicPr>
          <p:cNvPr id="4" name="Image 1" descr="preencoded.png">    </p:cNvPr>
          <p:cNvPicPr>
            <a:picLocks noChangeAspect="1"/>
          </p:cNvPicPr>
          <p:nvPr/>
        </p:nvPicPr>
        <p:blipFill>
          <a:blip r:embed="rId2"/>
          <a:stretch>
            <a:fillRect/>
          </a:stretch>
        </p:blipFill>
        <p:spPr>
          <a:xfrm>
            <a:off x="5156240" y="1346597"/>
            <a:ext cx="4317802" cy="4317802"/>
          </a:xfrm>
          <a:prstGeom prst="rect">
            <a:avLst/>
          </a:prstGeom>
        </p:spPr>
      </p:pic>
      <p:pic>
        <p:nvPicPr>
          <p:cNvPr id="5" name="Image 2" descr="preencoded.png">    </p:cNvPr>
          <p:cNvPicPr>
            <a:picLocks noChangeAspect="1"/>
          </p:cNvPicPr>
          <p:nvPr/>
        </p:nvPicPr>
        <p:blipFill>
          <a:blip r:embed="rId3"/>
          <a:stretch>
            <a:fillRect/>
          </a:stretch>
        </p:blipFill>
        <p:spPr>
          <a:xfrm>
            <a:off x="9581436" y="1346597"/>
            <a:ext cx="4317802" cy="4317802"/>
          </a:xfrm>
          <a:prstGeom prst="rect">
            <a:avLst/>
          </a:prstGeom>
        </p:spPr>
      </p:pic>
      <p:sp>
        <p:nvSpPr>
          <p:cNvPr id="6" name="Text 1"/>
          <p:cNvSpPr/>
          <p:nvPr/>
        </p:nvSpPr>
        <p:spPr>
          <a:xfrm>
            <a:off x="723543" y="5753933"/>
            <a:ext cx="13183314" cy="430054"/>
          </a:xfrm>
          <a:prstGeom prst="rect">
            <a:avLst/>
          </a:prstGeom>
          <a:noFill/>
          <a:ln/>
        </p:spPr>
        <p:txBody>
          <a:bodyPr wrap="square" lIns="0" tIns="0" rIns="0" bIns="0" rtlCol="0" anchor="t"/>
          <a:lstStyle/>
          <a:p>
            <a:pPr algn="l" marL="342900" indent="-342900">
              <a:lnSpc>
                <a:spcPts val="1650"/>
              </a:lnSpc>
              <a:buSzPct val="100000"/>
              <a:buFont typeface="+mj-lt"/>
              <a:buAutoNum type="arabicPeriod" startAt="1"/>
            </a:pPr>
            <a:r>
              <a:rPr lang="en-US" sz="1050" b="1" dirty="0">
                <a:solidFill>
                  <a:srgbClr val="4C4C4D"/>
                </a:solidFill>
                <a:latin typeface="Inter" pitchFamily="34" charset="0"/>
                <a:ea typeface="Inter" pitchFamily="34" charset="-122"/>
                <a:cs typeface="Inter" pitchFamily="34" charset="-120"/>
              </a:rPr>
              <a:t>ARIMA Implementation:</a:t>
            </a:r>
            <a:pPr algn="l" indent="0" marL="0">
              <a:lnSpc>
                <a:spcPts val="1650"/>
              </a:lnSpc>
              <a:buNone/>
            </a:pPr>
            <a:r>
              <a:rPr lang="en-US" sz="1050" dirty="0">
                <a:solidFill>
                  <a:srgbClr val="4C4C4D"/>
                </a:solidFill>
                <a:latin typeface="Inter" pitchFamily="34" charset="0"/>
                <a:ea typeface="Inter" pitchFamily="34" charset="-122"/>
                <a:cs typeface="Inter" pitchFamily="34" charset="-120"/>
              </a:rPr>
              <a:t> Write a function that automatically determines the optimal ARIMA(p,d,q) model for a given time series using AIC. Your function should try different combinations of p, d, and q (with maximum values of 2, 2, and 2 respectively) and return the best model along with its parameters.</a:t>
            </a:r>
            <a:endParaRPr lang="en-US" sz="1050" dirty="0"/>
          </a:p>
        </p:txBody>
      </p:sp>
      <p:sp>
        <p:nvSpPr>
          <p:cNvPr id="7" name="Text 2"/>
          <p:cNvSpPr/>
          <p:nvPr/>
        </p:nvSpPr>
        <p:spPr>
          <a:xfrm>
            <a:off x="723543" y="6231017"/>
            <a:ext cx="13183314" cy="430054"/>
          </a:xfrm>
          <a:prstGeom prst="rect">
            <a:avLst/>
          </a:prstGeom>
          <a:noFill/>
          <a:ln/>
        </p:spPr>
        <p:txBody>
          <a:bodyPr wrap="square" lIns="0" tIns="0" rIns="0" bIns="0" rtlCol="0" anchor="t"/>
          <a:lstStyle/>
          <a:p>
            <a:pPr algn="l" marL="342900" indent="-342900">
              <a:lnSpc>
                <a:spcPts val="1650"/>
              </a:lnSpc>
              <a:buSzPct val="100000"/>
              <a:buFont typeface="+mj-lt"/>
              <a:buAutoNum type="arabicPeriod" startAt="2"/>
            </a:pPr>
            <a:r>
              <a:rPr lang="en-US" sz="1050" b="1" dirty="0">
                <a:solidFill>
                  <a:srgbClr val="4C4C4D"/>
                </a:solidFill>
                <a:latin typeface="Inter" pitchFamily="34" charset="0"/>
                <a:ea typeface="Inter" pitchFamily="34" charset="-122"/>
                <a:cs typeface="Inter" pitchFamily="34" charset="-120"/>
              </a:rPr>
              <a:t>Seasonal Analysis:</a:t>
            </a:r>
            <a:pPr algn="l" indent="0" marL="0">
              <a:lnSpc>
                <a:spcPts val="1650"/>
              </a:lnSpc>
              <a:buNone/>
            </a:pPr>
            <a:r>
              <a:rPr lang="en-US" sz="1050" dirty="0">
                <a:solidFill>
                  <a:srgbClr val="4C4C4D"/>
                </a:solidFill>
                <a:latin typeface="Inter" pitchFamily="34" charset="0"/>
                <a:ea typeface="Inter" pitchFamily="34" charset="-122"/>
                <a:cs typeface="Inter" pitchFamily="34" charset="-120"/>
              </a:rPr>
              <a:t> Given monthly retail sales data, identify if seasonality is present. If so, determine the appropriate seasonal period and apply a SARIMA model. Compare the forecasting accuracy with a non-seasonal ARIMA model.</a:t>
            </a:r>
            <a:endParaRPr lang="en-US" sz="1050" dirty="0"/>
          </a:p>
        </p:txBody>
      </p:sp>
      <p:sp>
        <p:nvSpPr>
          <p:cNvPr id="8" name="Text 3"/>
          <p:cNvSpPr/>
          <p:nvPr/>
        </p:nvSpPr>
        <p:spPr>
          <a:xfrm>
            <a:off x="723543" y="6708100"/>
            <a:ext cx="13183314" cy="430054"/>
          </a:xfrm>
          <a:prstGeom prst="rect">
            <a:avLst/>
          </a:prstGeom>
          <a:noFill/>
          <a:ln/>
        </p:spPr>
        <p:txBody>
          <a:bodyPr wrap="square" lIns="0" tIns="0" rIns="0" bIns="0" rtlCol="0" anchor="t"/>
          <a:lstStyle/>
          <a:p>
            <a:pPr algn="l" marL="342900" indent="-342900">
              <a:lnSpc>
                <a:spcPts val="1650"/>
              </a:lnSpc>
              <a:buSzPct val="100000"/>
              <a:buFont typeface="+mj-lt"/>
              <a:buAutoNum type="arabicPeriod" startAt="3"/>
            </a:pPr>
            <a:r>
              <a:rPr lang="en-US" sz="1050" b="1" dirty="0">
                <a:solidFill>
                  <a:srgbClr val="4C4C4D"/>
                </a:solidFill>
                <a:latin typeface="Inter" pitchFamily="34" charset="0"/>
                <a:ea typeface="Inter" pitchFamily="34" charset="-122"/>
                <a:cs typeface="Inter" pitchFamily="34" charset="-120"/>
              </a:rPr>
              <a:t>Multiple Choice:</a:t>
            </a:r>
            <a:pPr algn="l" indent="0" marL="0">
              <a:lnSpc>
                <a:spcPts val="1650"/>
              </a:lnSpc>
              <a:buNone/>
            </a:pPr>
            <a:r>
              <a:rPr lang="en-US" sz="1050" dirty="0">
                <a:solidFill>
                  <a:srgbClr val="4C4C4D"/>
                </a:solidFill>
                <a:latin typeface="Inter" pitchFamily="34" charset="0"/>
                <a:ea typeface="Inter" pitchFamily="34" charset="-122"/>
                <a:cs typeface="Inter" pitchFamily="34" charset="-120"/>
              </a:rPr>
              <a:t> Which of the following is NOT a valid approach to handle seasonality? a) Seasonal differencing, b) Including seasonal dummy variables, c) Taking logarithms of the data, d) Using seasonal ARIMA models.</a:t>
            </a:r>
            <a:endParaRPr lang="en-US" sz="1050" dirty="0"/>
          </a:p>
        </p:txBody>
      </p:sp>
      <p:sp>
        <p:nvSpPr>
          <p:cNvPr id="9" name="Text 4"/>
          <p:cNvSpPr/>
          <p:nvPr/>
        </p:nvSpPr>
        <p:spPr>
          <a:xfrm>
            <a:off x="723543" y="7185184"/>
            <a:ext cx="13183314" cy="430054"/>
          </a:xfrm>
          <a:prstGeom prst="rect">
            <a:avLst/>
          </a:prstGeom>
          <a:noFill/>
          <a:ln/>
        </p:spPr>
        <p:txBody>
          <a:bodyPr wrap="square" lIns="0" tIns="0" rIns="0" bIns="0" rtlCol="0" anchor="t"/>
          <a:lstStyle/>
          <a:p>
            <a:pPr algn="l" marL="342900" indent="-342900">
              <a:lnSpc>
                <a:spcPts val="1650"/>
              </a:lnSpc>
              <a:buSzPct val="100000"/>
              <a:buFont typeface="+mj-lt"/>
              <a:buAutoNum type="arabicPeriod" startAt="4"/>
            </a:pPr>
            <a:r>
              <a:rPr lang="en-US" sz="1050" b="1" dirty="0">
                <a:solidFill>
                  <a:srgbClr val="4C4C4D"/>
                </a:solidFill>
                <a:latin typeface="Inter" pitchFamily="34" charset="0"/>
                <a:ea typeface="Inter" pitchFamily="34" charset="-122"/>
                <a:cs typeface="Inter" pitchFamily="34" charset="-120"/>
              </a:rPr>
              <a:t>Transfer Function Analysis:</a:t>
            </a:r>
            <a:pPr algn="l" indent="0" marL="0">
              <a:lnSpc>
                <a:spcPts val="1650"/>
              </a:lnSpc>
              <a:buNone/>
            </a:pPr>
            <a:r>
              <a:rPr lang="en-US" sz="1050" dirty="0">
                <a:solidFill>
                  <a:srgbClr val="4C4C4D"/>
                </a:solidFill>
                <a:latin typeface="Inter" pitchFamily="34" charset="0"/>
                <a:ea typeface="Inter" pitchFamily="34" charset="-122"/>
                <a:cs typeface="Inter" pitchFamily="34" charset="-120"/>
              </a:rPr>
              <a:t> Using the provided input series (advertising expenditure) and output series (product sales), develop a transfer function model. Identify the delay in the effect of advertising on sales and estimate the dynamic multiplier effect.</a:t>
            </a:r>
            <a:endParaRPr lang="en-US" sz="1050" dirty="0"/>
          </a:p>
        </p:txBody>
      </p:sp>
      <p:sp>
        <p:nvSpPr>
          <p:cNvPr id="10" name="Text 5"/>
          <p:cNvSpPr/>
          <p:nvPr/>
        </p:nvSpPr>
        <p:spPr>
          <a:xfrm>
            <a:off x="723543" y="7662267"/>
            <a:ext cx="13183314" cy="215027"/>
          </a:xfrm>
          <a:prstGeom prst="rect">
            <a:avLst/>
          </a:prstGeom>
          <a:noFill/>
          <a:ln/>
        </p:spPr>
        <p:txBody>
          <a:bodyPr wrap="none" lIns="0" tIns="0" rIns="0" bIns="0" rtlCol="0" anchor="t"/>
          <a:lstStyle/>
          <a:p>
            <a:pPr algn="l" marL="342900" indent="-342900">
              <a:lnSpc>
                <a:spcPts val="1650"/>
              </a:lnSpc>
              <a:buSzPct val="100000"/>
              <a:buFont typeface="+mj-lt"/>
              <a:buAutoNum type="arabicPeriod" startAt="5"/>
            </a:pPr>
            <a:r>
              <a:rPr lang="en-US" sz="1050" b="1" dirty="0">
                <a:solidFill>
                  <a:srgbClr val="4C4C4D"/>
                </a:solidFill>
                <a:latin typeface="Inter" pitchFamily="34" charset="0"/>
                <a:ea typeface="Inter" pitchFamily="34" charset="-122"/>
                <a:cs typeface="Inter" pitchFamily="34" charset="-120"/>
              </a:rPr>
              <a:t>Integrated Process Properties:</a:t>
            </a:r>
            <a:pPr algn="l" indent="0" marL="0">
              <a:lnSpc>
                <a:spcPts val="1650"/>
              </a:lnSpc>
              <a:buNone/>
            </a:pPr>
            <a:r>
              <a:rPr lang="en-US" sz="1050" dirty="0">
                <a:solidFill>
                  <a:srgbClr val="4C4C4D"/>
                </a:solidFill>
                <a:latin typeface="Inter" pitchFamily="34" charset="0"/>
                <a:ea typeface="Inter" pitchFamily="34" charset="-122"/>
                <a:cs typeface="Inter" pitchFamily="34" charset="-120"/>
              </a:rPr>
              <a:t> Explain the difference between a trend-stationary process and a difference-stationary process. How would your modeling approach differ for each type?</a:t>
            </a:r>
            <a:endParaRPr lang="en-US" sz="1050" dirty="0"/>
          </a:p>
        </p:txBody>
      </p:sp>
      <p:pic>
        <p:nvPicPr>
          <p:cNvPr id="11" name="Image 3" descr="preencoded.png">    </p:cNvPr>
          <p:cNvPicPr>
            <a:picLocks noChangeAspect="1"/>
          </p:cNvPicPr>
          <p:nvPr/>
        </p:nvPicPr>
        <p:blipFill>
          <a:blip r:embed="rId4"/>
          <a:stretch>
            <a:fillRect/>
          </a:stretch>
        </p:blipFill>
        <p:spPr>
          <a:xfrm>
            <a:off x="13716000" y="228600"/>
            <a:ext cx="685800" cy="6858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Text 0"/>
          <p:cNvSpPr/>
          <p:nvPr/>
        </p:nvSpPr>
        <p:spPr>
          <a:xfrm>
            <a:off x="793790" y="852130"/>
            <a:ext cx="10658118" cy="673418"/>
          </a:xfrm>
          <a:prstGeom prst="rect">
            <a:avLst/>
          </a:prstGeom>
          <a:noFill/>
          <a:ln/>
        </p:spPr>
        <p:txBody>
          <a:bodyPr wrap="none" lIns="0" tIns="0" rIns="0" bIns="0" rtlCol="0" anchor="t"/>
          <a:lstStyle/>
          <a:p>
            <a:pPr algn="l" indent="0" marL="0">
              <a:lnSpc>
                <a:spcPts val="5300"/>
              </a:lnSpc>
              <a:buNone/>
            </a:pPr>
            <a:r>
              <a:rPr lang="en-US" sz="4200" b="1" dirty="0">
                <a:solidFill>
                  <a:srgbClr val="152D47"/>
                </a:solidFill>
                <a:latin typeface="Inter Bold" pitchFamily="34" charset="0"/>
                <a:ea typeface="Inter Bold" pitchFamily="34" charset="-122"/>
                <a:cs typeface="Inter Bold" pitchFamily="34" charset="-120"/>
              </a:rPr>
              <a:t>Course Summary and Further Resources</a:t>
            </a:r>
            <a:endParaRPr lang="en-US" sz="4200" dirty="0"/>
          </a:p>
        </p:txBody>
      </p:sp>
      <p:pic>
        <p:nvPicPr>
          <p:cNvPr id="3" name="Image 0" descr="preencoded.png">    </p:cNvPr>
          <p:cNvPicPr>
            <a:picLocks noChangeAspect="1"/>
          </p:cNvPicPr>
          <p:nvPr/>
        </p:nvPicPr>
        <p:blipFill>
          <a:blip r:embed="rId1"/>
          <a:stretch>
            <a:fillRect/>
          </a:stretch>
        </p:blipFill>
        <p:spPr>
          <a:xfrm>
            <a:off x="793790" y="1994059"/>
            <a:ext cx="538639" cy="538639"/>
          </a:xfrm>
          <a:prstGeom prst="rect">
            <a:avLst/>
          </a:prstGeom>
        </p:spPr>
      </p:pic>
      <p:sp>
        <p:nvSpPr>
          <p:cNvPr id="4" name="Text 1"/>
          <p:cNvSpPr/>
          <p:nvPr/>
        </p:nvSpPr>
        <p:spPr>
          <a:xfrm>
            <a:off x="1547813" y="2084308"/>
            <a:ext cx="2304693" cy="336590"/>
          </a:xfrm>
          <a:prstGeom prst="rect">
            <a:avLst/>
          </a:prstGeom>
          <a:noFill/>
          <a:ln/>
        </p:spPr>
        <p:txBody>
          <a:bodyPr wrap="none" lIns="0" tIns="0" rIns="0" bIns="0" rtlCol="0" anchor="t"/>
          <a:lstStyle/>
          <a:p>
            <a:pPr algn="l" indent="0" marL="0">
              <a:lnSpc>
                <a:spcPts val="2650"/>
              </a:lnSpc>
              <a:buNone/>
            </a:pPr>
            <a:r>
              <a:rPr lang="en-US" sz="2100" b="1" dirty="0">
                <a:solidFill>
                  <a:srgbClr val="4C4C4D"/>
                </a:solidFill>
                <a:latin typeface="Inter Bold" pitchFamily="34" charset="0"/>
                <a:ea typeface="Inter Bold" pitchFamily="34" charset="-122"/>
                <a:cs typeface="Inter Bold" pitchFamily="34" charset="-120"/>
              </a:rPr>
              <a:t>Key Textbooks</a:t>
            </a:r>
            <a:endParaRPr lang="en-US" sz="2100" dirty="0"/>
          </a:p>
        </p:txBody>
      </p:sp>
      <p:sp>
        <p:nvSpPr>
          <p:cNvPr id="5" name="Text 2"/>
          <p:cNvSpPr/>
          <p:nvPr/>
        </p:nvSpPr>
        <p:spPr>
          <a:xfrm>
            <a:off x="1547813" y="2550081"/>
            <a:ext cx="2304693" cy="4827270"/>
          </a:xfrm>
          <a:prstGeom prst="rect">
            <a:avLst/>
          </a:prstGeom>
          <a:noFill/>
          <a:ln/>
        </p:spPr>
        <p:txBody>
          <a:bodyPr wrap="square" lIns="0" tIns="0" rIns="0" bIns="0" rtlCol="0" anchor="t"/>
          <a:lstStyle/>
          <a:p>
            <a:pPr algn="l" indent="0" marL="0">
              <a:lnSpc>
                <a:spcPts val="2700"/>
              </a:lnSpc>
              <a:buNone/>
            </a:pPr>
            <a:r>
              <a:rPr lang="en-US" sz="1650" dirty="0">
                <a:solidFill>
                  <a:srgbClr val="4C4C4D"/>
                </a:solidFill>
                <a:latin typeface="Inter" pitchFamily="34" charset="0"/>
                <a:ea typeface="Inter" pitchFamily="34" charset="-122"/>
                <a:cs typeface="Inter" pitchFamily="34" charset="-120"/>
              </a:rPr>
              <a:t>"Time Series Analysis and Its Applications" by Shumway &amp; Stoffer provides an excellent theoretical foundation with R examples. "Forecasting: Principles and Practice" by Hyndman &amp; Athanasopoulos offers a more practical approach with comprehensive online resources.</a:t>
            </a:r>
            <a:endParaRPr lang="en-US" sz="1650" dirty="0"/>
          </a:p>
        </p:txBody>
      </p:sp>
      <p:sp>
        <p:nvSpPr>
          <p:cNvPr id="6" name="Shape 3"/>
          <p:cNvSpPr/>
          <p:nvPr/>
        </p:nvSpPr>
        <p:spPr>
          <a:xfrm>
            <a:off x="4148852" y="1983343"/>
            <a:ext cx="484584" cy="560070"/>
          </a:xfrm>
          <a:prstGeom prst="roundRect">
            <a:avLst>
              <a:gd name="adj" fmla="val 11322"/>
            </a:avLst>
          </a:prstGeom>
          <a:solidFill>
            <a:srgbClr val="E6E6E7"/>
          </a:solidFill>
          <a:ln/>
        </p:spPr>
      </p:sp>
      <p:pic>
        <p:nvPicPr>
          <p:cNvPr id="7" name="Image 1" descr="preencoded.png">    </p:cNvPr>
          <p:cNvPicPr>
            <a:picLocks noChangeAspect="1"/>
          </p:cNvPicPr>
          <p:nvPr/>
        </p:nvPicPr>
        <p:blipFill>
          <a:blip r:embed="rId2"/>
          <a:stretch>
            <a:fillRect/>
          </a:stretch>
        </p:blipFill>
        <p:spPr>
          <a:xfrm>
            <a:off x="4121825" y="1994059"/>
            <a:ext cx="538639" cy="538639"/>
          </a:xfrm>
          <a:prstGeom prst="rect">
            <a:avLst/>
          </a:prstGeom>
        </p:spPr>
      </p:pic>
      <p:sp>
        <p:nvSpPr>
          <p:cNvPr id="8" name="Text 4"/>
          <p:cNvSpPr/>
          <p:nvPr/>
        </p:nvSpPr>
        <p:spPr>
          <a:xfrm>
            <a:off x="4875848" y="2084308"/>
            <a:ext cx="2304693" cy="336590"/>
          </a:xfrm>
          <a:prstGeom prst="rect">
            <a:avLst/>
          </a:prstGeom>
          <a:noFill/>
          <a:ln/>
        </p:spPr>
        <p:txBody>
          <a:bodyPr wrap="none" lIns="0" tIns="0" rIns="0" bIns="0" rtlCol="0" anchor="t"/>
          <a:lstStyle/>
          <a:p>
            <a:pPr algn="l" indent="0" marL="0">
              <a:lnSpc>
                <a:spcPts val="2650"/>
              </a:lnSpc>
              <a:buNone/>
            </a:pPr>
            <a:r>
              <a:rPr lang="en-US" sz="2100" b="1" dirty="0">
                <a:solidFill>
                  <a:srgbClr val="4C4C4D"/>
                </a:solidFill>
                <a:latin typeface="Inter Bold" pitchFamily="34" charset="0"/>
                <a:ea typeface="Inter Bold" pitchFamily="34" charset="-122"/>
                <a:cs typeface="Inter Bold" pitchFamily="34" charset="-120"/>
              </a:rPr>
              <a:t>Python Libraries</a:t>
            </a:r>
            <a:endParaRPr lang="en-US" sz="2100" dirty="0"/>
          </a:p>
        </p:txBody>
      </p:sp>
      <p:sp>
        <p:nvSpPr>
          <p:cNvPr id="9" name="Text 5"/>
          <p:cNvSpPr/>
          <p:nvPr/>
        </p:nvSpPr>
        <p:spPr>
          <a:xfrm>
            <a:off x="4875848" y="2550081"/>
            <a:ext cx="2304693" cy="4137660"/>
          </a:xfrm>
          <a:prstGeom prst="rect">
            <a:avLst/>
          </a:prstGeom>
          <a:noFill/>
          <a:ln/>
        </p:spPr>
        <p:txBody>
          <a:bodyPr wrap="square" lIns="0" tIns="0" rIns="0" bIns="0" rtlCol="0" anchor="t"/>
          <a:lstStyle/>
          <a:p>
            <a:pPr algn="l" indent="0" marL="0">
              <a:lnSpc>
                <a:spcPts val="2700"/>
              </a:lnSpc>
              <a:buNone/>
            </a:pPr>
            <a:r>
              <a:rPr lang="en-US" sz="1650" dirty="0">
                <a:solidFill>
                  <a:srgbClr val="4C4C4D"/>
                </a:solidFill>
                <a:latin typeface="Inter" pitchFamily="34" charset="0"/>
                <a:ea typeface="Inter" pitchFamily="34" charset="-122"/>
                <a:cs typeface="Inter" pitchFamily="34" charset="-120"/>
              </a:rPr>
              <a:t>Extend your skills with specialized Python packages including statsmodels for model fitting, pmdarima for automatic ARIMA modeling, prophet for Facebook's forecasting tool, and sktime for machine learning with time series.</a:t>
            </a:r>
            <a:endParaRPr lang="en-US" sz="1650" dirty="0"/>
          </a:p>
        </p:txBody>
      </p:sp>
      <p:pic>
        <p:nvPicPr>
          <p:cNvPr id="10" name="Image 2" descr="preencoded.png">    </p:cNvPr>
          <p:cNvPicPr>
            <a:picLocks noChangeAspect="1"/>
          </p:cNvPicPr>
          <p:nvPr/>
        </p:nvPicPr>
        <p:blipFill>
          <a:blip r:embed="rId3"/>
          <a:stretch>
            <a:fillRect/>
          </a:stretch>
        </p:blipFill>
        <p:spPr>
          <a:xfrm>
            <a:off x="7449860" y="1994059"/>
            <a:ext cx="538639" cy="538639"/>
          </a:xfrm>
          <a:prstGeom prst="rect">
            <a:avLst/>
          </a:prstGeom>
        </p:spPr>
      </p:pic>
      <p:sp>
        <p:nvSpPr>
          <p:cNvPr id="11" name="Text 6"/>
          <p:cNvSpPr/>
          <p:nvPr/>
        </p:nvSpPr>
        <p:spPr>
          <a:xfrm>
            <a:off x="8203883" y="2084308"/>
            <a:ext cx="2304693" cy="673179"/>
          </a:xfrm>
          <a:prstGeom prst="rect">
            <a:avLst/>
          </a:prstGeom>
          <a:noFill/>
          <a:ln/>
        </p:spPr>
        <p:txBody>
          <a:bodyPr wrap="square" lIns="0" tIns="0" rIns="0" bIns="0" rtlCol="0" anchor="t"/>
          <a:lstStyle/>
          <a:p>
            <a:pPr algn="l" indent="0" marL="0">
              <a:lnSpc>
                <a:spcPts val="2650"/>
              </a:lnSpc>
              <a:buNone/>
            </a:pPr>
            <a:r>
              <a:rPr lang="en-US" sz="2100" b="1" dirty="0">
                <a:solidFill>
                  <a:srgbClr val="4C4C4D"/>
                </a:solidFill>
                <a:latin typeface="Inter Bold" pitchFamily="34" charset="0"/>
                <a:ea typeface="Inter Bold" pitchFamily="34" charset="-122"/>
                <a:cs typeface="Inter Bold" pitchFamily="34" charset="-120"/>
              </a:rPr>
              <a:t>Practice Datasets</a:t>
            </a:r>
            <a:endParaRPr lang="en-US" sz="2100" dirty="0"/>
          </a:p>
        </p:txBody>
      </p:sp>
      <p:sp>
        <p:nvSpPr>
          <p:cNvPr id="12" name="Text 7"/>
          <p:cNvSpPr/>
          <p:nvPr/>
        </p:nvSpPr>
        <p:spPr>
          <a:xfrm>
            <a:off x="8203883" y="2886670"/>
            <a:ext cx="2304693" cy="4482465"/>
          </a:xfrm>
          <a:prstGeom prst="rect">
            <a:avLst/>
          </a:prstGeom>
          <a:noFill/>
          <a:ln/>
        </p:spPr>
        <p:txBody>
          <a:bodyPr wrap="square" lIns="0" tIns="0" rIns="0" bIns="0" rtlCol="0" anchor="t"/>
          <a:lstStyle/>
          <a:p>
            <a:pPr algn="l" indent="0" marL="0">
              <a:lnSpc>
                <a:spcPts val="2700"/>
              </a:lnSpc>
              <a:buNone/>
            </a:pPr>
            <a:r>
              <a:rPr lang="en-US" sz="1650" dirty="0">
                <a:solidFill>
                  <a:srgbClr val="4C4C4D"/>
                </a:solidFill>
                <a:latin typeface="Inter" pitchFamily="34" charset="0"/>
                <a:ea typeface="Inter" pitchFamily="34" charset="-122"/>
                <a:cs typeface="Inter" pitchFamily="34" charset="-120"/>
              </a:rPr>
              <a:t>Apply your knowledge to public datasets like the M4 Competition data, UCI's time series repository, or domain-specific collections from Kaggle. Real-world applications across finance, weather, energy, and health domains offer rich exploration opportunities.</a:t>
            </a:r>
            <a:endParaRPr lang="en-US" sz="1650" dirty="0"/>
          </a:p>
        </p:txBody>
      </p:sp>
      <p:pic>
        <p:nvPicPr>
          <p:cNvPr id="13" name="Image 3" descr="preencoded.png">    </p:cNvPr>
          <p:cNvPicPr>
            <a:picLocks noChangeAspect="1"/>
          </p:cNvPicPr>
          <p:nvPr/>
        </p:nvPicPr>
        <p:blipFill>
          <a:blip r:embed="rId4"/>
          <a:stretch>
            <a:fillRect/>
          </a:stretch>
        </p:blipFill>
        <p:spPr>
          <a:xfrm>
            <a:off x="10777895" y="1994059"/>
            <a:ext cx="538639" cy="538639"/>
          </a:xfrm>
          <a:prstGeom prst="rect">
            <a:avLst/>
          </a:prstGeom>
        </p:spPr>
      </p:pic>
      <p:sp>
        <p:nvSpPr>
          <p:cNvPr id="14" name="Text 8"/>
          <p:cNvSpPr/>
          <p:nvPr/>
        </p:nvSpPr>
        <p:spPr>
          <a:xfrm>
            <a:off x="11531918" y="2084308"/>
            <a:ext cx="2304693" cy="336590"/>
          </a:xfrm>
          <a:prstGeom prst="rect">
            <a:avLst/>
          </a:prstGeom>
          <a:noFill/>
          <a:ln/>
        </p:spPr>
        <p:txBody>
          <a:bodyPr wrap="none" lIns="0" tIns="0" rIns="0" bIns="0" rtlCol="0" anchor="t"/>
          <a:lstStyle/>
          <a:p>
            <a:pPr algn="l" indent="0" marL="0">
              <a:lnSpc>
                <a:spcPts val="2650"/>
              </a:lnSpc>
              <a:buNone/>
            </a:pPr>
            <a:r>
              <a:rPr lang="en-US" sz="2100" b="1" dirty="0">
                <a:solidFill>
                  <a:srgbClr val="4C4C4D"/>
                </a:solidFill>
                <a:latin typeface="Inter Bold" pitchFamily="34" charset="0"/>
                <a:ea typeface="Inter Bold" pitchFamily="34" charset="-122"/>
                <a:cs typeface="Inter Bold" pitchFamily="34" charset="-120"/>
              </a:rPr>
              <a:t>Advanced Topics</a:t>
            </a:r>
            <a:endParaRPr lang="en-US" sz="2100" dirty="0"/>
          </a:p>
        </p:txBody>
      </p:sp>
      <p:sp>
        <p:nvSpPr>
          <p:cNvPr id="15" name="Text 9"/>
          <p:cNvSpPr/>
          <p:nvPr/>
        </p:nvSpPr>
        <p:spPr>
          <a:xfrm>
            <a:off x="11531918" y="2550081"/>
            <a:ext cx="2304693" cy="4137660"/>
          </a:xfrm>
          <a:prstGeom prst="rect">
            <a:avLst/>
          </a:prstGeom>
          <a:noFill/>
          <a:ln/>
        </p:spPr>
        <p:txBody>
          <a:bodyPr wrap="square" lIns="0" tIns="0" rIns="0" bIns="0" rtlCol="0" anchor="t"/>
          <a:lstStyle/>
          <a:p>
            <a:pPr algn="l" indent="0" marL="0">
              <a:lnSpc>
                <a:spcPts val="2700"/>
              </a:lnSpc>
              <a:buNone/>
            </a:pPr>
            <a:r>
              <a:rPr lang="en-US" sz="1650" dirty="0">
                <a:solidFill>
                  <a:srgbClr val="4C4C4D"/>
                </a:solidFill>
                <a:latin typeface="Inter" pitchFamily="34" charset="0"/>
                <a:ea typeface="Inter" pitchFamily="34" charset="-122"/>
                <a:cs typeface="Inter" pitchFamily="34" charset="-120"/>
              </a:rPr>
              <a:t>Continue your time series journey by exploring state space models, GARCH for volatility modeling, vector autoregression (VAR), spectral analysis, and deep learning approaches using RNNs and LSTMs for complex time series problems.</a:t>
            </a:r>
            <a:endParaRPr lang="en-US" sz="1650" dirty="0"/>
          </a:p>
        </p:txBody>
      </p:sp>
      <p:pic>
        <p:nvPicPr>
          <p:cNvPr id="16" name="Image 4" descr="preencoded.png">    </p:cNvPr>
          <p:cNvPicPr>
            <a:picLocks noChangeAspect="1"/>
          </p:cNvPicPr>
          <p:nvPr/>
        </p:nvPicPr>
        <p:blipFill>
          <a:blip r:embed="rId5"/>
          <a:stretch>
            <a:fillRect/>
          </a:stretch>
        </p:blipFill>
        <p:spPr>
          <a:xfrm>
            <a:off x="13716000" y="228600"/>
            <a:ext cx="685800" cy="685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686991"/>
            <a:ext cx="7556421" cy="1063228"/>
          </a:xfrm>
          <a:prstGeom prst="rect">
            <a:avLst/>
          </a:prstGeom>
          <a:noFill/>
          <a:ln/>
        </p:spPr>
        <p:txBody>
          <a:bodyPr wrap="square" lIns="0" tIns="0" rIns="0" bIns="0" rtlCol="0" anchor="t"/>
          <a:lstStyle/>
          <a:p>
            <a:pPr algn="l" indent="0" marL="0">
              <a:lnSpc>
                <a:spcPts val="4150"/>
              </a:lnSpc>
              <a:buNone/>
            </a:pPr>
            <a:r>
              <a:rPr lang="en-US" sz="3300" b="1" dirty="0">
                <a:solidFill>
                  <a:srgbClr val="152D47"/>
                </a:solidFill>
                <a:latin typeface="Inter Bold" pitchFamily="34" charset="0"/>
                <a:ea typeface="Inter Bold" pitchFamily="34" charset="-122"/>
                <a:cs typeface="Inter Bold" pitchFamily="34" charset="-120"/>
              </a:rPr>
              <a:t>Recap: Autocorrelation Function (ACF)</a:t>
            </a:r>
            <a:endParaRPr lang="en-US" sz="3300" dirty="0"/>
          </a:p>
        </p:txBody>
      </p:sp>
      <p:sp>
        <p:nvSpPr>
          <p:cNvPr id="4" name="Shape 1"/>
          <p:cNvSpPr/>
          <p:nvPr/>
        </p:nvSpPr>
        <p:spPr>
          <a:xfrm>
            <a:off x="793790" y="2005370"/>
            <a:ext cx="3693200" cy="3376732"/>
          </a:xfrm>
          <a:prstGeom prst="roundRect">
            <a:avLst>
              <a:gd name="adj" fmla="val 2116"/>
            </a:avLst>
          </a:prstGeom>
          <a:solidFill>
            <a:srgbClr val="F2EEEE"/>
          </a:solidFill>
          <a:ln w="7620">
            <a:solidFill>
              <a:srgbClr val="D8D4D4"/>
            </a:solidFill>
            <a:prstDash val="solid"/>
          </a:ln>
        </p:spPr>
      </p:sp>
      <p:sp>
        <p:nvSpPr>
          <p:cNvPr id="5" name="Text 2"/>
          <p:cNvSpPr/>
          <p:nvPr/>
        </p:nvSpPr>
        <p:spPr>
          <a:xfrm>
            <a:off x="971431" y="2183011"/>
            <a:ext cx="2126456" cy="265747"/>
          </a:xfrm>
          <a:prstGeom prst="rect">
            <a:avLst/>
          </a:prstGeom>
          <a:noFill/>
          <a:ln/>
        </p:spPr>
        <p:txBody>
          <a:bodyPr wrap="none" lIns="0" tIns="0" rIns="0" bIns="0" rtlCol="0" anchor="t"/>
          <a:lstStyle/>
          <a:p>
            <a:pPr algn="l" indent="0" marL="0">
              <a:lnSpc>
                <a:spcPts val="2050"/>
              </a:lnSpc>
              <a:buNone/>
            </a:pPr>
            <a:r>
              <a:rPr lang="en-US" sz="1650" b="1" dirty="0">
                <a:solidFill>
                  <a:srgbClr val="4C4C4D"/>
                </a:solidFill>
                <a:latin typeface="Inter Bold" pitchFamily="34" charset="0"/>
                <a:ea typeface="Inter Bold" pitchFamily="34" charset="-122"/>
                <a:cs typeface="Inter Bold" pitchFamily="34" charset="-120"/>
              </a:rPr>
              <a:t>Definition</a:t>
            </a:r>
            <a:endParaRPr lang="en-US" sz="1650" dirty="0"/>
          </a:p>
        </p:txBody>
      </p:sp>
      <p:sp>
        <p:nvSpPr>
          <p:cNvPr id="6" name="Text 3"/>
          <p:cNvSpPr/>
          <p:nvPr/>
        </p:nvSpPr>
        <p:spPr>
          <a:xfrm>
            <a:off x="971431" y="2550795"/>
            <a:ext cx="3337917" cy="1360884"/>
          </a:xfrm>
          <a:prstGeom prst="rect">
            <a:avLst/>
          </a:prstGeom>
          <a:noFill/>
          <a:ln/>
        </p:spPr>
        <p:txBody>
          <a:bodyPr wrap="squar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The autocorrelation function measures the linear relationship between lagged values in a time series. For a stationary process Yt, the ACF at lag k is defined as:</a:t>
            </a:r>
            <a:endParaRPr lang="en-US" sz="1300" dirty="0"/>
          </a:p>
        </p:txBody>
      </p:sp>
      <p:sp>
        <p:nvSpPr>
          <p:cNvPr id="7" name="Text 4"/>
          <p:cNvSpPr/>
          <p:nvPr/>
        </p:nvSpPr>
        <p:spPr>
          <a:xfrm>
            <a:off x="971431" y="4013716"/>
            <a:ext cx="3337917" cy="272177"/>
          </a:xfrm>
          <a:prstGeom prst="rect">
            <a:avLst/>
          </a:prstGeom>
          <a:noFill/>
          <a:ln/>
        </p:spPr>
        <p:txBody>
          <a:bodyPr wrap="non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ρ(k) = Cov(Yt, Yt-k) / Var(Yt)</a:t>
            </a:r>
            <a:endParaRPr lang="en-US" sz="1300" dirty="0"/>
          </a:p>
        </p:txBody>
      </p:sp>
      <p:sp>
        <p:nvSpPr>
          <p:cNvPr id="8" name="Text 5"/>
          <p:cNvSpPr/>
          <p:nvPr/>
        </p:nvSpPr>
        <p:spPr>
          <a:xfrm>
            <a:off x="971431" y="4387929"/>
            <a:ext cx="3337917" cy="816531"/>
          </a:xfrm>
          <a:prstGeom prst="rect">
            <a:avLst/>
          </a:prstGeom>
          <a:noFill/>
          <a:ln/>
        </p:spPr>
        <p:txBody>
          <a:bodyPr wrap="square" lIns="0" tIns="0" rIns="0" bIns="0" rtlCol="0" anchor="t"/>
          <a:lstStyle/>
          <a:p>
            <a:pPr algn="l" indent="0" marL="0">
              <a:lnSpc>
                <a:spcPts val="2100"/>
              </a:lnSpc>
              <a:buNone/>
            </a:pPr>
            <a:r>
              <a:rPr lang="en-US" sz="1300" dirty="0">
                <a:solidFill>
                  <a:srgbClr val="4C4C4D"/>
                </a:solidFill>
                <a:latin typeface="Inter" pitchFamily="34" charset="0"/>
                <a:ea typeface="Inter" pitchFamily="34" charset="-122"/>
                <a:cs typeface="Inter" pitchFamily="34" charset="-120"/>
              </a:rPr>
              <a:t>Where ρ(k) represents the correlation between observations separated by k time units.</a:t>
            </a:r>
            <a:endParaRPr lang="en-US" sz="1300" dirty="0"/>
          </a:p>
        </p:txBody>
      </p:sp>
      <p:sp>
        <p:nvSpPr>
          <p:cNvPr id="9" name="Shape 6"/>
          <p:cNvSpPr/>
          <p:nvPr/>
        </p:nvSpPr>
        <p:spPr>
          <a:xfrm>
            <a:off x="4657011" y="2005370"/>
            <a:ext cx="3693200" cy="3376732"/>
          </a:xfrm>
          <a:prstGeom prst="roundRect">
            <a:avLst>
              <a:gd name="adj" fmla="val 2116"/>
            </a:avLst>
          </a:prstGeom>
          <a:solidFill>
            <a:srgbClr val="F2EEEE"/>
          </a:solidFill>
          <a:ln w="7620">
            <a:solidFill>
              <a:srgbClr val="D8D4D4"/>
            </a:solidFill>
            <a:prstDash val="solid"/>
          </a:ln>
        </p:spPr>
      </p:sp>
      <p:sp>
        <p:nvSpPr>
          <p:cNvPr id="10" name="Text 7"/>
          <p:cNvSpPr/>
          <p:nvPr/>
        </p:nvSpPr>
        <p:spPr>
          <a:xfrm>
            <a:off x="4834652" y="2183011"/>
            <a:ext cx="2126456" cy="265747"/>
          </a:xfrm>
          <a:prstGeom prst="rect">
            <a:avLst/>
          </a:prstGeom>
          <a:noFill/>
          <a:ln/>
        </p:spPr>
        <p:txBody>
          <a:bodyPr wrap="none" lIns="0" tIns="0" rIns="0" bIns="0" rtlCol="0" anchor="t"/>
          <a:lstStyle/>
          <a:p>
            <a:pPr algn="l" indent="0" marL="0">
              <a:lnSpc>
                <a:spcPts val="2050"/>
              </a:lnSpc>
              <a:buNone/>
            </a:pPr>
            <a:r>
              <a:rPr lang="en-US" sz="1650" b="1" dirty="0">
                <a:solidFill>
                  <a:srgbClr val="4C4C4D"/>
                </a:solidFill>
                <a:latin typeface="Inter Bold" pitchFamily="34" charset="0"/>
                <a:ea typeface="Inter Bold" pitchFamily="34" charset="-122"/>
                <a:cs typeface="Inter Bold" pitchFamily="34" charset="-120"/>
              </a:rPr>
              <a:t>Properties</a:t>
            </a:r>
            <a:endParaRPr lang="en-US" sz="1650" dirty="0"/>
          </a:p>
        </p:txBody>
      </p:sp>
      <p:sp>
        <p:nvSpPr>
          <p:cNvPr id="11" name="Text 8"/>
          <p:cNvSpPr/>
          <p:nvPr/>
        </p:nvSpPr>
        <p:spPr>
          <a:xfrm>
            <a:off x="4834652" y="2550795"/>
            <a:ext cx="3337917" cy="272177"/>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4C4C4D"/>
                </a:solidFill>
                <a:latin typeface="Inter" pitchFamily="34" charset="0"/>
                <a:ea typeface="Inter" pitchFamily="34" charset="-122"/>
                <a:cs typeface="Inter" pitchFamily="34" charset="-120"/>
              </a:rPr>
              <a:t>Values range from -1 to 1</a:t>
            </a:r>
            <a:endParaRPr lang="en-US" sz="1300" dirty="0"/>
          </a:p>
        </p:txBody>
      </p:sp>
      <p:sp>
        <p:nvSpPr>
          <p:cNvPr id="12" name="Text 9"/>
          <p:cNvSpPr/>
          <p:nvPr/>
        </p:nvSpPr>
        <p:spPr>
          <a:xfrm>
            <a:off x="4834652" y="2882503"/>
            <a:ext cx="3337917" cy="544354"/>
          </a:xfrm>
          <a:prstGeom prst="rect">
            <a:avLst/>
          </a:prstGeom>
          <a:noFill/>
          <a:ln/>
        </p:spPr>
        <p:txBody>
          <a:bodyPr wrap="square" lIns="0" tIns="0" rIns="0" bIns="0" rtlCol="0" anchor="t"/>
          <a:lstStyle/>
          <a:p>
            <a:pPr algn="l" marL="342900" indent="-342900">
              <a:lnSpc>
                <a:spcPts val="2100"/>
              </a:lnSpc>
              <a:buSzPct val="100000"/>
              <a:buChar char="•"/>
            </a:pPr>
            <a:r>
              <a:rPr lang="en-US" sz="1300" dirty="0">
                <a:solidFill>
                  <a:srgbClr val="4C4C4D"/>
                </a:solidFill>
                <a:latin typeface="Inter" pitchFamily="34" charset="0"/>
                <a:ea typeface="Inter" pitchFamily="34" charset="-122"/>
                <a:cs typeface="Inter" pitchFamily="34" charset="-120"/>
              </a:rPr>
              <a:t>ρ(0) = 1 (a series is perfectly correlated with itself)</a:t>
            </a:r>
            <a:endParaRPr lang="en-US" sz="1300" dirty="0"/>
          </a:p>
        </p:txBody>
      </p:sp>
      <p:sp>
        <p:nvSpPr>
          <p:cNvPr id="13" name="Text 10"/>
          <p:cNvSpPr/>
          <p:nvPr/>
        </p:nvSpPr>
        <p:spPr>
          <a:xfrm>
            <a:off x="4834652" y="3486388"/>
            <a:ext cx="3337917" cy="272177"/>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4C4C4D"/>
                </a:solidFill>
                <a:latin typeface="Inter" pitchFamily="34" charset="0"/>
                <a:ea typeface="Inter" pitchFamily="34" charset="-122"/>
                <a:cs typeface="Inter" pitchFamily="34" charset="-120"/>
              </a:rPr>
              <a:t>For stationary processes, ρ(k) = ρ(-k)</a:t>
            </a:r>
            <a:endParaRPr lang="en-US" sz="1300" dirty="0"/>
          </a:p>
        </p:txBody>
      </p:sp>
      <p:sp>
        <p:nvSpPr>
          <p:cNvPr id="14" name="Text 11"/>
          <p:cNvSpPr/>
          <p:nvPr/>
        </p:nvSpPr>
        <p:spPr>
          <a:xfrm>
            <a:off x="4834652" y="3818096"/>
            <a:ext cx="3337917" cy="544354"/>
          </a:xfrm>
          <a:prstGeom prst="rect">
            <a:avLst/>
          </a:prstGeom>
          <a:noFill/>
          <a:ln/>
        </p:spPr>
        <p:txBody>
          <a:bodyPr wrap="square" lIns="0" tIns="0" rIns="0" bIns="0" rtlCol="0" anchor="t"/>
          <a:lstStyle/>
          <a:p>
            <a:pPr algn="l" marL="342900" indent="-342900">
              <a:lnSpc>
                <a:spcPts val="2100"/>
              </a:lnSpc>
              <a:buSzPct val="100000"/>
              <a:buChar char="•"/>
            </a:pPr>
            <a:r>
              <a:rPr lang="en-US" sz="1300" dirty="0">
                <a:solidFill>
                  <a:srgbClr val="4C4C4D"/>
                </a:solidFill>
                <a:latin typeface="Inter" pitchFamily="34" charset="0"/>
                <a:ea typeface="Inter" pitchFamily="34" charset="-122"/>
                <a:cs typeface="Inter" pitchFamily="34" charset="-120"/>
              </a:rPr>
              <a:t>For a white noise process, ρ(k) = 0 for all k &gt; 0</a:t>
            </a:r>
            <a:endParaRPr lang="en-US" sz="1300" dirty="0"/>
          </a:p>
        </p:txBody>
      </p:sp>
      <p:sp>
        <p:nvSpPr>
          <p:cNvPr id="15" name="Shape 12"/>
          <p:cNvSpPr/>
          <p:nvPr/>
        </p:nvSpPr>
        <p:spPr>
          <a:xfrm>
            <a:off x="793790" y="5552123"/>
            <a:ext cx="7556421" cy="1990368"/>
          </a:xfrm>
          <a:prstGeom prst="roundRect">
            <a:avLst>
              <a:gd name="adj" fmla="val 3590"/>
            </a:avLst>
          </a:prstGeom>
          <a:solidFill>
            <a:srgbClr val="F2EEEE"/>
          </a:solidFill>
          <a:ln w="7620">
            <a:solidFill>
              <a:srgbClr val="D8D4D4"/>
            </a:solidFill>
            <a:prstDash val="solid"/>
          </a:ln>
        </p:spPr>
      </p:sp>
      <p:sp>
        <p:nvSpPr>
          <p:cNvPr id="16" name="Text 13"/>
          <p:cNvSpPr/>
          <p:nvPr/>
        </p:nvSpPr>
        <p:spPr>
          <a:xfrm>
            <a:off x="971431" y="5729764"/>
            <a:ext cx="2126456" cy="265747"/>
          </a:xfrm>
          <a:prstGeom prst="rect">
            <a:avLst/>
          </a:prstGeom>
          <a:noFill/>
          <a:ln/>
        </p:spPr>
        <p:txBody>
          <a:bodyPr wrap="none" lIns="0" tIns="0" rIns="0" bIns="0" rtlCol="0" anchor="t"/>
          <a:lstStyle/>
          <a:p>
            <a:pPr algn="l" indent="0" marL="0">
              <a:lnSpc>
                <a:spcPts val="2050"/>
              </a:lnSpc>
              <a:buNone/>
            </a:pPr>
            <a:r>
              <a:rPr lang="en-US" sz="1650" b="1" dirty="0">
                <a:solidFill>
                  <a:srgbClr val="4C4C4D"/>
                </a:solidFill>
                <a:latin typeface="Inter Bold" pitchFamily="34" charset="0"/>
                <a:ea typeface="Inter Bold" pitchFamily="34" charset="-122"/>
                <a:cs typeface="Inter Bold" pitchFamily="34" charset="-120"/>
              </a:rPr>
              <a:t>Applications</a:t>
            </a:r>
            <a:endParaRPr lang="en-US" sz="1650" dirty="0"/>
          </a:p>
        </p:txBody>
      </p:sp>
      <p:sp>
        <p:nvSpPr>
          <p:cNvPr id="17" name="Text 14"/>
          <p:cNvSpPr/>
          <p:nvPr/>
        </p:nvSpPr>
        <p:spPr>
          <a:xfrm>
            <a:off x="971431" y="6097548"/>
            <a:ext cx="7201138" cy="272177"/>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4C4C4D"/>
                </a:solidFill>
                <a:latin typeface="Inter" pitchFamily="34" charset="0"/>
                <a:ea typeface="Inter" pitchFamily="34" charset="-122"/>
                <a:cs typeface="Inter" pitchFamily="34" charset="-120"/>
              </a:rPr>
              <a:t>Identifying non-randomness in data</a:t>
            </a:r>
            <a:endParaRPr lang="en-US" sz="1300" dirty="0"/>
          </a:p>
        </p:txBody>
      </p:sp>
      <p:sp>
        <p:nvSpPr>
          <p:cNvPr id="18" name="Text 15"/>
          <p:cNvSpPr/>
          <p:nvPr/>
        </p:nvSpPr>
        <p:spPr>
          <a:xfrm>
            <a:off x="971431" y="6429256"/>
            <a:ext cx="7201138" cy="272177"/>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4C4C4D"/>
                </a:solidFill>
                <a:latin typeface="Inter" pitchFamily="34" charset="0"/>
                <a:ea typeface="Inter" pitchFamily="34" charset="-122"/>
                <a:cs typeface="Inter" pitchFamily="34" charset="-120"/>
              </a:rPr>
              <a:t>Determining appropriate time series models</a:t>
            </a:r>
            <a:endParaRPr lang="en-US" sz="1300" dirty="0"/>
          </a:p>
        </p:txBody>
      </p:sp>
      <p:sp>
        <p:nvSpPr>
          <p:cNvPr id="19" name="Text 16"/>
          <p:cNvSpPr/>
          <p:nvPr/>
        </p:nvSpPr>
        <p:spPr>
          <a:xfrm>
            <a:off x="971431" y="6760964"/>
            <a:ext cx="7201138" cy="272177"/>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4C4C4D"/>
                </a:solidFill>
                <a:latin typeface="Inter" pitchFamily="34" charset="0"/>
                <a:ea typeface="Inter" pitchFamily="34" charset="-122"/>
                <a:cs typeface="Inter" pitchFamily="34" charset="-120"/>
              </a:rPr>
              <a:t>Detecting seasonality (regular spikes at seasonal lags)</a:t>
            </a:r>
            <a:endParaRPr lang="en-US" sz="1300" dirty="0"/>
          </a:p>
        </p:txBody>
      </p:sp>
      <p:sp>
        <p:nvSpPr>
          <p:cNvPr id="20" name="Text 17"/>
          <p:cNvSpPr/>
          <p:nvPr/>
        </p:nvSpPr>
        <p:spPr>
          <a:xfrm>
            <a:off x="971431" y="7092672"/>
            <a:ext cx="7201138" cy="272177"/>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4C4C4D"/>
                </a:solidFill>
                <a:latin typeface="Inter" pitchFamily="34" charset="0"/>
                <a:ea typeface="Inter" pitchFamily="34" charset="-122"/>
                <a:cs typeface="Inter" pitchFamily="34" charset="-120"/>
              </a:rPr>
              <a:t>Validating model assumptions through residual analysis</a:t>
            </a:r>
            <a:endParaRPr lang="en-US"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949404"/>
            <a:ext cx="13042821" cy="1417558"/>
          </a:xfrm>
          <a:prstGeom prst="rect">
            <a:avLst/>
          </a:prstGeom>
          <a:noFill/>
          <a:ln/>
        </p:spPr>
        <p:txBody>
          <a:bodyPr wrap="square" lIns="0" tIns="0" rIns="0" bIns="0" rtlCol="0" anchor="t"/>
          <a:lstStyle/>
          <a:p>
            <a:pPr algn="l" indent="0" marL="0">
              <a:lnSpc>
                <a:spcPts val="5550"/>
              </a:lnSpc>
              <a:buNone/>
            </a:pPr>
            <a:r>
              <a:rPr lang="en-US" sz="4450" b="1" dirty="0">
                <a:solidFill>
                  <a:srgbClr val="152D47"/>
                </a:solidFill>
                <a:latin typeface="Inter Bold" pitchFamily="34" charset="0"/>
                <a:ea typeface="Inter Bold" pitchFamily="34" charset="-122"/>
                <a:cs typeface="Inter Bold" pitchFamily="34" charset="-120"/>
              </a:rPr>
              <a:t>Recap: Portmanteau Tests for Noise Sequences</a:t>
            </a:r>
            <a:endParaRPr lang="en-US" sz="4450" dirty="0"/>
          </a:p>
        </p:txBody>
      </p:sp>
      <p:pic>
        <p:nvPicPr>
          <p:cNvPr id="3" name="Image 0" descr="preencoded.png">    </p:cNvPr>
          <p:cNvPicPr>
            <a:picLocks noChangeAspect="1"/>
          </p:cNvPicPr>
          <p:nvPr/>
        </p:nvPicPr>
        <p:blipFill>
          <a:blip r:embed="rId1"/>
          <a:stretch>
            <a:fillRect/>
          </a:stretch>
        </p:blipFill>
        <p:spPr>
          <a:xfrm>
            <a:off x="793790" y="2820591"/>
            <a:ext cx="566976" cy="566976"/>
          </a:xfrm>
          <a:prstGeom prst="rect">
            <a:avLst/>
          </a:prstGeom>
        </p:spPr>
      </p:pic>
      <p:sp>
        <p:nvSpPr>
          <p:cNvPr id="4" name="Text 1"/>
          <p:cNvSpPr/>
          <p:nvPr/>
        </p:nvSpPr>
        <p:spPr>
          <a:xfrm>
            <a:off x="793790" y="3614380"/>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Box-Pierce Q Test</a:t>
            </a:r>
            <a:endParaRPr lang="en-US" sz="2200" dirty="0"/>
          </a:p>
        </p:txBody>
      </p:sp>
      <p:sp>
        <p:nvSpPr>
          <p:cNvPr id="5" name="Text 2"/>
          <p:cNvSpPr/>
          <p:nvPr/>
        </p:nvSpPr>
        <p:spPr>
          <a:xfrm>
            <a:off x="793790" y="4104799"/>
            <a:ext cx="4158615" cy="72580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Tests whether a series of observations are independent. The test statistic is:</a:t>
            </a:r>
            <a:endParaRPr lang="en-US" sz="1750" dirty="0"/>
          </a:p>
        </p:txBody>
      </p:sp>
      <p:sp>
        <p:nvSpPr>
          <p:cNvPr id="6" name="Text 3"/>
          <p:cNvSpPr/>
          <p:nvPr/>
        </p:nvSpPr>
        <p:spPr>
          <a:xfrm>
            <a:off x="793790" y="4966692"/>
            <a:ext cx="4158615" cy="362903"/>
          </a:xfrm>
          <a:prstGeom prst="rect">
            <a:avLst/>
          </a:prstGeom>
          <a:noFill/>
          <a:ln/>
        </p:spPr>
        <p:txBody>
          <a:bodyPr wrap="non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Q = n∑k=1h rk2</a:t>
            </a:r>
            <a:endParaRPr lang="en-US" sz="1750" dirty="0"/>
          </a:p>
        </p:txBody>
      </p:sp>
      <p:sp>
        <p:nvSpPr>
          <p:cNvPr id="7" name="Text 4"/>
          <p:cNvSpPr/>
          <p:nvPr/>
        </p:nvSpPr>
        <p:spPr>
          <a:xfrm>
            <a:off x="793790" y="5465683"/>
            <a:ext cx="4158615" cy="108870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Where n is the sample size, h is the number of lags being tested, and rk is the sample autocorrelation at lag k.</a:t>
            </a:r>
            <a:endParaRPr lang="en-US" sz="1750" dirty="0"/>
          </a:p>
        </p:txBody>
      </p:sp>
      <p:pic>
        <p:nvPicPr>
          <p:cNvPr id="8" name="Image 1" descr="preencoded.png">    </p:cNvPr>
          <p:cNvPicPr>
            <a:picLocks noChangeAspect="1"/>
          </p:cNvPicPr>
          <p:nvPr/>
        </p:nvPicPr>
        <p:blipFill>
          <a:blip r:embed="rId2"/>
          <a:stretch>
            <a:fillRect/>
          </a:stretch>
        </p:blipFill>
        <p:spPr>
          <a:xfrm>
            <a:off x="5235893" y="2820591"/>
            <a:ext cx="566976" cy="566976"/>
          </a:xfrm>
          <a:prstGeom prst="rect">
            <a:avLst/>
          </a:prstGeom>
        </p:spPr>
      </p:pic>
      <p:sp>
        <p:nvSpPr>
          <p:cNvPr id="9" name="Text 5"/>
          <p:cNvSpPr/>
          <p:nvPr/>
        </p:nvSpPr>
        <p:spPr>
          <a:xfrm>
            <a:off x="5235893" y="3614380"/>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Ljung-Box Test</a:t>
            </a:r>
            <a:endParaRPr lang="en-US" sz="2200" dirty="0"/>
          </a:p>
        </p:txBody>
      </p:sp>
      <p:sp>
        <p:nvSpPr>
          <p:cNvPr id="10" name="Text 6"/>
          <p:cNvSpPr/>
          <p:nvPr/>
        </p:nvSpPr>
        <p:spPr>
          <a:xfrm>
            <a:off x="5235893" y="4104799"/>
            <a:ext cx="4158615" cy="72580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A more accurate test for small samples, with the statistic:</a:t>
            </a:r>
            <a:endParaRPr lang="en-US" sz="1750" dirty="0"/>
          </a:p>
        </p:txBody>
      </p:sp>
      <p:sp>
        <p:nvSpPr>
          <p:cNvPr id="11" name="Text 7"/>
          <p:cNvSpPr/>
          <p:nvPr/>
        </p:nvSpPr>
        <p:spPr>
          <a:xfrm>
            <a:off x="5235893" y="4966692"/>
            <a:ext cx="4158615" cy="362903"/>
          </a:xfrm>
          <a:prstGeom prst="rect">
            <a:avLst/>
          </a:prstGeom>
          <a:noFill/>
          <a:ln/>
        </p:spPr>
        <p:txBody>
          <a:bodyPr wrap="non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Q* = n(n+2)∑k=1h (rk2)/(n-k)</a:t>
            </a:r>
            <a:endParaRPr lang="en-US" sz="1750" dirty="0"/>
          </a:p>
        </p:txBody>
      </p:sp>
      <p:sp>
        <p:nvSpPr>
          <p:cNvPr id="12" name="Text 8"/>
          <p:cNvSpPr/>
          <p:nvPr/>
        </p:nvSpPr>
        <p:spPr>
          <a:xfrm>
            <a:off x="5235893" y="5465683"/>
            <a:ext cx="4158615" cy="1814513"/>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Under the null hypothesis of independently distributed observations, Q* follows a chi-square distribution with h degrees of freedom.</a:t>
            </a:r>
            <a:endParaRPr lang="en-US" sz="1750" dirty="0"/>
          </a:p>
        </p:txBody>
      </p:sp>
      <p:pic>
        <p:nvPicPr>
          <p:cNvPr id="13" name="Image 2" descr="preencoded.png">    </p:cNvPr>
          <p:cNvPicPr>
            <a:picLocks noChangeAspect="1"/>
          </p:cNvPicPr>
          <p:nvPr/>
        </p:nvPicPr>
        <p:blipFill>
          <a:blip r:embed="rId3"/>
          <a:stretch>
            <a:fillRect/>
          </a:stretch>
        </p:blipFill>
        <p:spPr>
          <a:xfrm>
            <a:off x="9677995" y="2820591"/>
            <a:ext cx="566976" cy="566976"/>
          </a:xfrm>
          <a:prstGeom prst="rect">
            <a:avLst/>
          </a:prstGeom>
        </p:spPr>
      </p:pic>
      <p:sp>
        <p:nvSpPr>
          <p:cNvPr id="14" name="Text 9"/>
          <p:cNvSpPr/>
          <p:nvPr/>
        </p:nvSpPr>
        <p:spPr>
          <a:xfrm>
            <a:off x="9677995" y="3614380"/>
            <a:ext cx="4158615" cy="708660"/>
          </a:xfrm>
          <a:prstGeom prst="rect">
            <a:avLst/>
          </a:prstGeom>
          <a:noFill/>
          <a:ln/>
        </p:spPr>
        <p:txBody>
          <a:bodyPr wrap="square" lIns="0" tIns="0" rIns="0" bIns="0" rtlCol="0" anchor="t"/>
          <a:lstStyle/>
          <a:p>
            <a:pPr algn="l"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Application in Model Validation</a:t>
            </a:r>
            <a:endParaRPr lang="en-US" sz="2200" dirty="0"/>
          </a:p>
        </p:txBody>
      </p:sp>
      <p:sp>
        <p:nvSpPr>
          <p:cNvPr id="15" name="Text 10"/>
          <p:cNvSpPr/>
          <p:nvPr/>
        </p:nvSpPr>
        <p:spPr>
          <a:xfrm>
            <a:off x="9677995" y="4459129"/>
            <a:ext cx="4158615" cy="254031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These tests are crucial for validating time series models by checking whether the residuals approximate white noise. A significant test statistic indicates autocorrelation remains in the residuals, suggesting model inadequacy.</a:t>
            </a:r>
            <a:endParaRPr lang="en-US" sz="1750" dirty="0"/>
          </a:p>
        </p:txBody>
      </p:sp>
      <p:pic>
        <p:nvPicPr>
          <p:cNvPr id="16" name="Image 3" descr="preencoded.png">    </p:cNvPr>
          <p:cNvPicPr>
            <a:picLocks noChangeAspect="1"/>
          </p:cNvPicPr>
          <p:nvPr/>
        </p:nvPicPr>
        <p:blipFill>
          <a:blip r:embed="rId4"/>
          <a:stretch>
            <a:fillRect/>
          </a:stretch>
        </p:blipFill>
        <p:spPr>
          <a:xfrm>
            <a:off x="13716000" y="228600"/>
            <a:ext cx="685800" cy="685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749498"/>
            <a:ext cx="13042821" cy="1417558"/>
          </a:xfrm>
          <a:prstGeom prst="rect">
            <a:avLst/>
          </a:prstGeom>
          <a:noFill/>
          <a:ln/>
        </p:spPr>
        <p:txBody>
          <a:bodyPr wrap="square" lIns="0" tIns="0" rIns="0" bIns="0" rtlCol="0" anchor="t"/>
          <a:lstStyle/>
          <a:p>
            <a:pPr algn="l" indent="0" marL="0">
              <a:lnSpc>
                <a:spcPts val="5550"/>
              </a:lnSpc>
              <a:buNone/>
            </a:pPr>
            <a:r>
              <a:rPr lang="en-US" sz="4450" b="1" dirty="0">
                <a:solidFill>
                  <a:srgbClr val="152D47"/>
                </a:solidFill>
                <a:latin typeface="Inter Bold" pitchFamily="34" charset="0"/>
                <a:ea typeface="Inter Bold" pitchFamily="34" charset="-122"/>
                <a:cs typeface="Inter Bold" pitchFamily="34" charset="-120"/>
              </a:rPr>
              <a:t>Recap: Transformations for Gaussian Processes</a:t>
            </a:r>
            <a:endParaRPr lang="en-US" sz="4450" dirty="0"/>
          </a:p>
        </p:txBody>
      </p:sp>
      <p:sp>
        <p:nvSpPr>
          <p:cNvPr id="3" name="Text 1"/>
          <p:cNvSpPr/>
          <p:nvPr/>
        </p:nvSpPr>
        <p:spPr>
          <a:xfrm>
            <a:off x="835223" y="2802136"/>
            <a:ext cx="3857268" cy="354330"/>
          </a:xfrm>
          <a:prstGeom prst="rect">
            <a:avLst/>
          </a:prstGeom>
          <a:noFill/>
          <a:ln/>
        </p:spPr>
        <p:txBody>
          <a:bodyPr wrap="none" lIns="0" tIns="0" rIns="0" bIns="0" rtlCol="0" anchor="t"/>
          <a:lstStyle/>
          <a:p>
            <a:pPr algn="r"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Logarithmic Transformation</a:t>
            </a:r>
            <a:endParaRPr lang="en-US" sz="2200" dirty="0"/>
          </a:p>
        </p:txBody>
      </p:sp>
      <p:sp>
        <p:nvSpPr>
          <p:cNvPr id="4" name="Text 2"/>
          <p:cNvSpPr/>
          <p:nvPr/>
        </p:nvSpPr>
        <p:spPr>
          <a:xfrm>
            <a:off x="793790" y="3292554"/>
            <a:ext cx="3898702" cy="362903"/>
          </a:xfrm>
          <a:prstGeom prst="rect">
            <a:avLst/>
          </a:prstGeom>
          <a:noFill/>
          <a:ln/>
        </p:spPr>
        <p:txBody>
          <a:bodyPr wrap="none" lIns="0" tIns="0" rIns="0" bIns="0" rtlCol="0" anchor="t"/>
          <a:lstStyle/>
          <a:p>
            <a:pPr algn="r" indent="0" marL="0">
              <a:lnSpc>
                <a:spcPts val="2850"/>
              </a:lnSpc>
              <a:buNone/>
            </a:pPr>
            <a:r>
              <a:rPr lang="en-US" sz="1750" dirty="0">
                <a:solidFill>
                  <a:srgbClr val="4C4C4D"/>
                </a:solidFill>
                <a:latin typeface="Inter" pitchFamily="34" charset="0"/>
                <a:ea typeface="Inter" pitchFamily="34" charset="-122"/>
                <a:cs typeface="Inter" pitchFamily="34" charset="-120"/>
              </a:rPr>
              <a:t>Yt* = log(Yt)</a:t>
            </a:r>
            <a:endParaRPr lang="en-US" sz="1750" dirty="0"/>
          </a:p>
        </p:txBody>
      </p:sp>
      <p:sp>
        <p:nvSpPr>
          <p:cNvPr id="5" name="Text 3"/>
          <p:cNvSpPr/>
          <p:nvPr/>
        </p:nvSpPr>
        <p:spPr>
          <a:xfrm>
            <a:off x="793790" y="3791545"/>
            <a:ext cx="3898702" cy="1088708"/>
          </a:xfrm>
          <a:prstGeom prst="rect">
            <a:avLst/>
          </a:prstGeom>
          <a:noFill/>
          <a:ln/>
        </p:spPr>
        <p:txBody>
          <a:bodyPr wrap="square" lIns="0" tIns="0" rIns="0" bIns="0" rtlCol="0" anchor="t"/>
          <a:lstStyle/>
          <a:p>
            <a:pPr algn="r" indent="0" marL="0">
              <a:lnSpc>
                <a:spcPts val="2850"/>
              </a:lnSpc>
              <a:buNone/>
            </a:pPr>
            <a:r>
              <a:rPr lang="en-US" sz="1750" dirty="0">
                <a:solidFill>
                  <a:srgbClr val="4C4C4D"/>
                </a:solidFill>
                <a:latin typeface="Inter" pitchFamily="34" charset="0"/>
                <a:ea typeface="Inter" pitchFamily="34" charset="-122"/>
                <a:cs typeface="Inter" pitchFamily="34" charset="-120"/>
              </a:rPr>
              <a:t>Stabilizes variance in exponentially growing series and handles right-skewed data</a:t>
            </a:r>
            <a:endParaRPr lang="en-US" sz="1750" dirty="0"/>
          </a:p>
        </p:txBody>
      </p:sp>
      <p:pic>
        <p:nvPicPr>
          <p:cNvPr id="6" name="Image 0" descr="preencoded.png">    </p:cNvPr>
          <p:cNvPicPr>
            <a:picLocks noChangeAspect="1"/>
          </p:cNvPicPr>
          <p:nvPr/>
        </p:nvPicPr>
        <p:blipFill>
          <a:blip r:embed="rId1"/>
          <a:stretch>
            <a:fillRect/>
          </a:stretch>
        </p:blipFill>
        <p:spPr>
          <a:xfrm>
            <a:off x="5032653" y="2767846"/>
            <a:ext cx="4564975" cy="4564975"/>
          </a:xfrm>
          <a:prstGeom prst="rect">
            <a:avLst/>
          </a:prstGeom>
        </p:spPr>
      </p:pic>
      <p:pic>
        <p:nvPicPr>
          <p:cNvPr id="7" name="Image 1" descr="preencoded.png">    </p:cNvPr>
          <p:cNvPicPr>
            <a:picLocks noChangeAspect="1"/>
          </p:cNvPicPr>
          <p:nvPr/>
        </p:nvPicPr>
        <p:blipFill>
          <a:blip r:embed="rId2"/>
          <a:stretch>
            <a:fillRect/>
          </a:stretch>
        </p:blipFill>
        <p:spPr>
          <a:xfrm>
            <a:off x="6226731" y="3530918"/>
            <a:ext cx="339328" cy="424220"/>
          </a:xfrm>
          <a:prstGeom prst="rect">
            <a:avLst/>
          </a:prstGeom>
        </p:spPr>
      </p:pic>
      <p:sp>
        <p:nvSpPr>
          <p:cNvPr id="8" name="Text 4"/>
          <p:cNvSpPr/>
          <p:nvPr/>
        </p:nvSpPr>
        <p:spPr>
          <a:xfrm>
            <a:off x="9937790" y="2620685"/>
            <a:ext cx="3391495" cy="354330"/>
          </a:xfrm>
          <a:prstGeom prst="rect">
            <a:avLst/>
          </a:prstGeom>
          <a:noFill/>
          <a:ln/>
        </p:spPr>
        <p:txBody>
          <a:bodyPr wrap="none" lIns="0" tIns="0" rIns="0" bIns="0" rtlCol="0" anchor="t"/>
          <a:lstStyle/>
          <a:p>
            <a:pPr algn="l"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Box-Cox Transformation</a:t>
            </a:r>
            <a:endParaRPr lang="en-US" sz="2200" dirty="0"/>
          </a:p>
        </p:txBody>
      </p:sp>
      <p:sp>
        <p:nvSpPr>
          <p:cNvPr id="9" name="Text 5"/>
          <p:cNvSpPr/>
          <p:nvPr/>
        </p:nvSpPr>
        <p:spPr>
          <a:xfrm>
            <a:off x="9937790" y="3111103"/>
            <a:ext cx="3898821" cy="72580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Yt* = (Ytλ - 1)/λ if λ ≠ 0; log(Yt) if λ = 0</a:t>
            </a:r>
            <a:endParaRPr lang="en-US" sz="1750" dirty="0"/>
          </a:p>
        </p:txBody>
      </p:sp>
      <p:sp>
        <p:nvSpPr>
          <p:cNvPr id="10" name="Text 6"/>
          <p:cNvSpPr/>
          <p:nvPr/>
        </p:nvSpPr>
        <p:spPr>
          <a:xfrm>
            <a:off x="9937790" y="3972997"/>
            <a:ext cx="3898821" cy="108870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Family of power transformations that includes logarithmic transformation as a special case</a:t>
            </a:r>
            <a:endParaRPr lang="en-US" sz="1750" dirty="0"/>
          </a:p>
        </p:txBody>
      </p:sp>
      <p:pic>
        <p:nvPicPr>
          <p:cNvPr id="11" name="Image 2" descr="preencoded.png">    </p:cNvPr>
          <p:cNvPicPr>
            <a:picLocks noChangeAspect="1"/>
          </p:cNvPicPr>
          <p:nvPr/>
        </p:nvPicPr>
        <p:blipFill>
          <a:blip r:embed="rId3"/>
          <a:stretch>
            <a:fillRect/>
          </a:stretch>
        </p:blipFill>
        <p:spPr>
          <a:xfrm>
            <a:off x="5032653" y="2767846"/>
            <a:ext cx="4564975" cy="4564975"/>
          </a:xfrm>
          <a:prstGeom prst="rect">
            <a:avLst/>
          </a:prstGeom>
        </p:spPr>
      </p:pic>
      <p:pic>
        <p:nvPicPr>
          <p:cNvPr id="12" name="Image 3" descr="preencoded.png">    </p:cNvPr>
          <p:cNvPicPr>
            <a:picLocks noChangeAspect="1"/>
          </p:cNvPicPr>
          <p:nvPr/>
        </p:nvPicPr>
        <p:blipFill>
          <a:blip r:embed="rId4"/>
          <a:stretch>
            <a:fillRect/>
          </a:stretch>
        </p:blipFill>
        <p:spPr>
          <a:xfrm>
            <a:off x="8452604" y="3919418"/>
            <a:ext cx="339328" cy="424220"/>
          </a:xfrm>
          <a:prstGeom prst="rect">
            <a:avLst/>
          </a:prstGeom>
        </p:spPr>
      </p:pic>
      <p:sp>
        <p:nvSpPr>
          <p:cNvPr id="13" name="Text 7"/>
          <p:cNvSpPr/>
          <p:nvPr/>
        </p:nvSpPr>
        <p:spPr>
          <a:xfrm>
            <a:off x="9937790" y="5583317"/>
            <a:ext cx="3886676" cy="354330"/>
          </a:xfrm>
          <a:prstGeom prst="rect">
            <a:avLst/>
          </a:prstGeom>
          <a:noFill/>
          <a:ln/>
        </p:spPr>
        <p:txBody>
          <a:bodyPr wrap="none" lIns="0" tIns="0" rIns="0" bIns="0" rtlCol="0" anchor="t"/>
          <a:lstStyle/>
          <a:p>
            <a:pPr algn="l"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Square Root Transformation</a:t>
            </a:r>
            <a:endParaRPr lang="en-US" sz="2200" dirty="0"/>
          </a:p>
        </p:txBody>
      </p:sp>
      <p:sp>
        <p:nvSpPr>
          <p:cNvPr id="14" name="Text 8"/>
          <p:cNvSpPr/>
          <p:nvPr/>
        </p:nvSpPr>
        <p:spPr>
          <a:xfrm>
            <a:off x="9937790" y="6073735"/>
            <a:ext cx="3898821" cy="362903"/>
          </a:xfrm>
          <a:prstGeom prst="rect">
            <a:avLst/>
          </a:prstGeom>
          <a:noFill/>
          <a:ln/>
        </p:spPr>
        <p:txBody>
          <a:bodyPr wrap="non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Yt* = √Yt</a:t>
            </a:r>
            <a:endParaRPr lang="en-US" sz="1750" dirty="0"/>
          </a:p>
        </p:txBody>
      </p:sp>
      <p:sp>
        <p:nvSpPr>
          <p:cNvPr id="15" name="Text 9"/>
          <p:cNvSpPr/>
          <p:nvPr/>
        </p:nvSpPr>
        <p:spPr>
          <a:xfrm>
            <a:off x="9937790" y="6572726"/>
            <a:ext cx="3898821" cy="72580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Useful for count data following Poisson distribution</a:t>
            </a:r>
            <a:endParaRPr lang="en-US" sz="1750" dirty="0"/>
          </a:p>
        </p:txBody>
      </p:sp>
      <p:pic>
        <p:nvPicPr>
          <p:cNvPr id="16" name="Image 4" descr="preencoded.png">    </p:cNvPr>
          <p:cNvPicPr>
            <a:picLocks noChangeAspect="1"/>
          </p:cNvPicPr>
          <p:nvPr/>
        </p:nvPicPr>
        <p:blipFill>
          <a:blip r:embed="rId5"/>
          <a:stretch>
            <a:fillRect/>
          </a:stretch>
        </p:blipFill>
        <p:spPr>
          <a:xfrm>
            <a:off x="5032653" y="2767846"/>
            <a:ext cx="4564975" cy="4564975"/>
          </a:xfrm>
          <a:prstGeom prst="rect">
            <a:avLst/>
          </a:prstGeom>
        </p:spPr>
      </p:pic>
      <p:pic>
        <p:nvPicPr>
          <p:cNvPr id="17" name="Image 5" descr="preencoded.png">    </p:cNvPr>
          <p:cNvPicPr>
            <a:picLocks noChangeAspect="1"/>
          </p:cNvPicPr>
          <p:nvPr/>
        </p:nvPicPr>
        <p:blipFill>
          <a:blip r:embed="rId6"/>
          <a:stretch>
            <a:fillRect/>
          </a:stretch>
        </p:blipFill>
        <p:spPr>
          <a:xfrm>
            <a:off x="8064103" y="6145292"/>
            <a:ext cx="339328" cy="424220"/>
          </a:xfrm>
          <a:prstGeom prst="rect">
            <a:avLst/>
          </a:prstGeom>
        </p:spPr>
      </p:pic>
      <p:sp>
        <p:nvSpPr>
          <p:cNvPr id="18" name="Text 10"/>
          <p:cNvSpPr/>
          <p:nvPr/>
        </p:nvSpPr>
        <p:spPr>
          <a:xfrm>
            <a:off x="1857256" y="5401866"/>
            <a:ext cx="2835235" cy="354330"/>
          </a:xfrm>
          <a:prstGeom prst="rect">
            <a:avLst/>
          </a:prstGeom>
          <a:noFill/>
          <a:ln/>
        </p:spPr>
        <p:txBody>
          <a:bodyPr wrap="none" lIns="0" tIns="0" rIns="0" bIns="0" rtlCol="0" anchor="t"/>
          <a:lstStyle/>
          <a:p>
            <a:pPr algn="r"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Differencing</a:t>
            </a:r>
            <a:endParaRPr lang="en-US" sz="2200" dirty="0"/>
          </a:p>
        </p:txBody>
      </p:sp>
      <p:sp>
        <p:nvSpPr>
          <p:cNvPr id="19" name="Text 11"/>
          <p:cNvSpPr/>
          <p:nvPr/>
        </p:nvSpPr>
        <p:spPr>
          <a:xfrm>
            <a:off x="793790" y="5892284"/>
            <a:ext cx="3898702" cy="362903"/>
          </a:xfrm>
          <a:prstGeom prst="rect">
            <a:avLst/>
          </a:prstGeom>
          <a:noFill/>
          <a:ln/>
        </p:spPr>
        <p:txBody>
          <a:bodyPr wrap="none" lIns="0" tIns="0" rIns="0" bIns="0" rtlCol="0" anchor="t"/>
          <a:lstStyle/>
          <a:p>
            <a:pPr algn="r" indent="0" marL="0">
              <a:lnSpc>
                <a:spcPts val="2850"/>
              </a:lnSpc>
              <a:buNone/>
            </a:pPr>
            <a:r>
              <a:rPr lang="en-US" sz="1750" dirty="0">
                <a:solidFill>
                  <a:srgbClr val="4C4C4D"/>
                </a:solidFill>
                <a:latin typeface="Inter" pitchFamily="34" charset="0"/>
                <a:ea typeface="Inter" pitchFamily="34" charset="-122"/>
                <a:cs typeface="Inter" pitchFamily="34" charset="-120"/>
              </a:rPr>
              <a:t>Yt* = Yt - Yt-1</a:t>
            </a:r>
            <a:endParaRPr lang="en-US" sz="1750" dirty="0"/>
          </a:p>
        </p:txBody>
      </p:sp>
      <p:sp>
        <p:nvSpPr>
          <p:cNvPr id="20" name="Text 12"/>
          <p:cNvSpPr/>
          <p:nvPr/>
        </p:nvSpPr>
        <p:spPr>
          <a:xfrm>
            <a:off x="793790" y="6391275"/>
            <a:ext cx="3898702" cy="1088708"/>
          </a:xfrm>
          <a:prstGeom prst="rect">
            <a:avLst/>
          </a:prstGeom>
          <a:noFill/>
          <a:ln/>
        </p:spPr>
        <p:txBody>
          <a:bodyPr wrap="square" lIns="0" tIns="0" rIns="0" bIns="0" rtlCol="0" anchor="t"/>
          <a:lstStyle/>
          <a:p>
            <a:pPr algn="r" indent="0" marL="0">
              <a:lnSpc>
                <a:spcPts val="2850"/>
              </a:lnSpc>
              <a:buNone/>
            </a:pPr>
            <a:r>
              <a:rPr lang="en-US" sz="1750" dirty="0">
                <a:solidFill>
                  <a:srgbClr val="4C4C4D"/>
                </a:solidFill>
                <a:latin typeface="Inter" pitchFamily="34" charset="0"/>
                <a:ea typeface="Inter" pitchFamily="34" charset="-122"/>
                <a:cs typeface="Inter" pitchFamily="34" charset="-120"/>
              </a:rPr>
              <a:t>Removes trend and achieves stationarity, a prerequisite for many time series models</a:t>
            </a:r>
            <a:endParaRPr lang="en-US" sz="1750" dirty="0"/>
          </a:p>
        </p:txBody>
      </p:sp>
      <p:pic>
        <p:nvPicPr>
          <p:cNvPr id="21" name="Image 6" descr="preencoded.png">    </p:cNvPr>
          <p:cNvPicPr>
            <a:picLocks noChangeAspect="1"/>
          </p:cNvPicPr>
          <p:nvPr/>
        </p:nvPicPr>
        <p:blipFill>
          <a:blip r:embed="rId7"/>
          <a:stretch>
            <a:fillRect/>
          </a:stretch>
        </p:blipFill>
        <p:spPr>
          <a:xfrm>
            <a:off x="5032653" y="2767846"/>
            <a:ext cx="4564975" cy="4564975"/>
          </a:xfrm>
          <a:prstGeom prst="rect">
            <a:avLst/>
          </a:prstGeom>
        </p:spPr>
      </p:pic>
      <p:pic>
        <p:nvPicPr>
          <p:cNvPr id="22" name="Image 7" descr="preencoded.png">    </p:cNvPr>
          <p:cNvPicPr>
            <a:picLocks noChangeAspect="1"/>
          </p:cNvPicPr>
          <p:nvPr/>
        </p:nvPicPr>
        <p:blipFill>
          <a:blip r:embed="rId8"/>
          <a:stretch>
            <a:fillRect/>
          </a:stretch>
        </p:blipFill>
        <p:spPr>
          <a:xfrm>
            <a:off x="5838230" y="5756791"/>
            <a:ext cx="339328" cy="424220"/>
          </a:xfrm>
          <a:prstGeom prst="rect">
            <a:avLst/>
          </a:prstGeom>
        </p:spPr>
      </p:pic>
      <p:pic>
        <p:nvPicPr>
          <p:cNvPr id="23" name="Image 8" descr="preencoded.png">    </p:cNvPr>
          <p:cNvPicPr>
            <a:picLocks noChangeAspect="1"/>
          </p:cNvPicPr>
          <p:nvPr/>
        </p:nvPicPr>
        <p:blipFill>
          <a:blip r:embed="rId9"/>
          <a:stretch>
            <a:fillRect/>
          </a:stretch>
        </p:blipFill>
        <p:spPr>
          <a:xfrm>
            <a:off x="13716000" y="228600"/>
            <a:ext cx="685800" cy="685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474113"/>
            <a:ext cx="9671090" cy="708779"/>
          </a:xfrm>
          <a:prstGeom prst="rect">
            <a:avLst/>
          </a:prstGeom>
          <a:noFill/>
          <a:ln/>
        </p:spPr>
        <p:txBody>
          <a:bodyPr wrap="none" lIns="0" tIns="0" rIns="0" bIns="0" rtlCol="0" anchor="t"/>
          <a:lstStyle/>
          <a:p>
            <a:pPr algn="l" indent="0" marL="0">
              <a:lnSpc>
                <a:spcPts val="5550"/>
              </a:lnSpc>
              <a:buNone/>
            </a:pPr>
            <a:r>
              <a:rPr lang="en-US" sz="4450" b="1" dirty="0">
                <a:solidFill>
                  <a:srgbClr val="152D47"/>
                </a:solidFill>
                <a:latin typeface="Inter Bold" pitchFamily="34" charset="0"/>
                <a:ea typeface="Inter Bold" pitchFamily="34" charset="-122"/>
                <a:cs typeface="Inter Bold" pitchFamily="34" charset="-120"/>
              </a:rPr>
              <a:t>Stationary Processes: Foundations</a:t>
            </a:r>
            <a:endParaRPr lang="en-US" sz="4450" dirty="0"/>
          </a:p>
        </p:txBody>
      </p:sp>
      <p:sp>
        <p:nvSpPr>
          <p:cNvPr id="3" name="Text 1"/>
          <p:cNvSpPr/>
          <p:nvPr/>
        </p:nvSpPr>
        <p:spPr>
          <a:xfrm>
            <a:off x="793790" y="274986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152D47"/>
                </a:solidFill>
                <a:latin typeface="Inter Bold" pitchFamily="34" charset="0"/>
                <a:ea typeface="Inter Bold" pitchFamily="34" charset="-122"/>
                <a:cs typeface="Inter Bold" pitchFamily="34" charset="-120"/>
              </a:rPr>
              <a:t>Definition</a:t>
            </a:r>
            <a:endParaRPr lang="en-US" sz="2200" dirty="0"/>
          </a:p>
        </p:txBody>
      </p:sp>
      <p:sp>
        <p:nvSpPr>
          <p:cNvPr id="4" name="Text 2"/>
          <p:cNvSpPr/>
          <p:nvPr/>
        </p:nvSpPr>
        <p:spPr>
          <a:xfrm>
            <a:off x="793790" y="3331012"/>
            <a:ext cx="6244709" cy="1451610"/>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A strictly stationary process has a joint distribution that remains unchanged when shifted in time. In practice, we often work with weak (second-order) stationarity, which requires:</a:t>
            </a:r>
            <a:endParaRPr lang="en-US" sz="1750" dirty="0"/>
          </a:p>
        </p:txBody>
      </p:sp>
      <p:sp>
        <p:nvSpPr>
          <p:cNvPr id="5" name="Text 3"/>
          <p:cNvSpPr/>
          <p:nvPr/>
        </p:nvSpPr>
        <p:spPr>
          <a:xfrm>
            <a:off x="793790" y="4986695"/>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Constant mean: E[Yt] = μ for all t</a:t>
            </a:r>
            <a:endParaRPr lang="en-US" sz="1750" dirty="0"/>
          </a:p>
        </p:txBody>
      </p:sp>
      <p:sp>
        <p:nvSpPr>
          <p:cNvPr id="6" name="Text 4"/>
          <p:cNvSpPr/>
          <p:nvPr/>
        </p:nvSpPr>
        <p:spPr>
          <a:xfrm>
            <a:off x="793790" y="5428893"/>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Constant variance: Var(Yt) = σ2 for all t</a:t>
            </a:r>
            <a:endParaRPr lang="en-US" sz="1750" dirty="0"/>
          </a:p>
        </p:txBody>
      </p:sp>
      <p:sp>
        <p:nvSpPr>
          <p:cNvPr id="7" name="Text 5"/>
          <p:cNvSpPr/>
          <p:nvPr/>
        </p:nvSpPr>
        <p:spPr>
          <a:xfrm>
            <a:off x="793790" y="5871091"/>
            <a:ext cx="6244709"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Autocovariance depends only on time lag: Cov(Yt, Yt+h) = γ(h) for all t and h</a:t>
            </a:r>
            <a:endParaRPr lang="en-US" sz="1750" dirty="0"/>
          </a:p>
        </p:txBody>
      </p:sp>
      <p:sp>
        <p:nvSpPr>
          <p:cNvPr id="8" name="Text 6"/>
          <p:cNvSpPr/>
          <p:nvPr/>
        </p:nvSpPr>
        <p:spPr>
          <a:xfrm>
            <a:off x="7599521" y="2749868"/>
            <a:ext cx="4880372" cy="354330"/>
          </a:xfrm>
          <a:prstGeom prst="rect">
            <a:avLst/>
          </a:prstGeom>
          <a:noFill/>
          <a:ln/>
        </p:spPr>
        <p:txBody>
          <a:bodyPr wrap="none" lIns="0" tIns="0" rIns="0" bIns="0" rtlCol="0" anchor="t"/>
          <a:lstStyle/>
          <a:p>
            <a:pPr algn="l" indent="0" marL="0">
              <a:lnSpc>
                <a:spcPts val="2750"/>
              </a:lnSpc>
              <a:buNone/>
            </a:pPr>
            <a:r>
              <a:rPr lang="en-US" sz="2200" b="1" dirty="0">
                <a:solidFill>
                  <a:srgbClr val="152D47"/>
                </a:solidFill>
                <a:latin typeface="Inter Bold" pitchFamily="34" charset="0"/>
                <a:ea typeface="Inter Bold" pitchFamily="34" charset="-122"/>
                <a:cs typeface="Inter Bold" pitchFamily="34" charset="-120"/>
              </a:rPr>
              <a:t>Importance in Time Series Analysis</a:t>
            </a:r>
            <a:endParaRPr lang="en-US" sz="2200" dirty="0"/>
          </a:p>
        </p:txBody>
      </p:sp>
      <p:sp>
        <p:nvSpPr>
          <p:cNvPr id="9" name="Text 7"/>
          <p:cNvSpPr/>
          <p:nvPr/>
        </p:nvSpPr>
        <p:spPr>
          <a:xfrm>
            <a:off x="7599521" y="3331012"/>
            <a:ext cx="6244709" cy="362903"/>
          </a:xfrm>
          <a:prstGeom prst="rect">
            <a:avLst/>
          </a:prstGeom>
          <a:noFill/>
          <a:ln/>
        </p:spPr>
        <p:txBody>
          <a:bodyPr wrap="non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Stationarity is fundamental because:</a:t>
            </a:r>
            <a:endParaRPr lang="en-US" sz="1750" dirty="0"/>
          </a:p>
        </p:txBody>
      </p:sp>
      <p:sp>
        <p:nvSpPr>
          <p:cNvPr id="10" name="Text 8"/>
          <p:cNvSpPr/>
          <p:nvPr/>
        </p:nvSpPr>
        <p:spPr>
          <a:xfrm>
            <a:off x="7599521" y="3897987"/>
            <a:ext cx="6244709"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It ensures statistical properties remain consistent over time</a:t>
            </a:r>
            <a:endParaRPr lang="en-US" sz="1750" dirty="0"/>
          </a:p>
        </p:txBody>
      </p:sp>
      <p:sp>
        <p:nvSpPr>
          <p:cNvPr id="11" name="Text 9"/>
          <p:cNvSpPr/>
          <p:nvPr/>
        </p:nvSpPr>
        <p:spPr>
          <a:xfrm>
            <a:off x="7599521" y="4703088"/>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Most time series models assume stationarity</a:t>
            </a:r>
            <a:endParaRPr lang="en-US" sz="1750" dirty="0"/>
          </a:p>
        </p:txBody>
      </p:sp>
      <p:sp>
        <p:nvSpPr>
          <p:cNvPr id="12" name="Text 10"/>
          <p:cNvSpPr/>
          <p:nvPr/>
        </p:nvSpPr>
        <p:spPr>
          <a:xfrm>
            <a:off x="7599521" y="5145286"/>
            <a:ext cx="6244709"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Non-stationary data can lead to spurious relationships and invalid inference</a:t>
            </a:r>
            <a:endParaRPr lang="en-US" sz="1750" dirty="0"/>
          </a:p>
        </p:txBody>
      </p:sp>
      <p:sp>
        <p:nvSpPr>
          <p:cNvPr id="13" name="Text 11"/>
          <p:cNvSpPr/>
          <p:nvPr/>
        </p:nvSpPr>
        <p:spPr>
          <a:xfrm>
            <a:off x="7599521" y="5950387"/>
            <a:ext cx="6244709"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4C4C4D"/>
                </a:solidFill>
                <a:latin typeface="Inter" pitchFamily="34" charset="0"/>
                <a:ea typeface="Inter" pitchFamily="34" charset="-122"/>
                <a:cs typeface="Inter" pitchFamily="34" charset="-120"/>
              </a:rPr>
              <a:t>Transformations like differencing can often make non-stationary series stationary</a:t>
            </a:r>
            <a:endParaRPr lang="en-US" sz="1750" dirty="0"/>
          </a:p>
        </p:txBody>
      </p:sp>
      <p:pic>
        <p:nvPicPr>
          <p:cNvPr id="14" name="Image 0" descr="preencoded.png">    </p:cNvPr>
          <p:cNvPicPr>
            <a:picLocks noChangeAspect="1"/>
          </p:cNvPicPr>
          <p:nvPr/>
        </p:nvPicPr>
        <p:blipFill>
          <a:blip r:embed="rId1"/>
          <a:stretch>
            <a:fillRect/>
          </a:stretch>
        </p:blipFill>
        <p:spPr>
          <a:xfrm>
            <a:off x="13716000" y="228600"/>
            <a:ext cx="685800" cy="685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646390"/>
            <a:ext cx="6372939" cy="708779"/>
          </a:xfrm>
          <a:prstGeom prst="rect">
            <a:avLst/>
          </a:prstGeom>
          <a:noFill/>
          <a:ln/>
        </p:spPr>
        <p:txBody>
          <a:bodyPr wrap="none" lIns="0" tIns="0" rIns="0" bIns="0" rtlCol="0" anchor="t"/>
          <a:lstStyle/>
          <a:p>
            <a:pPr algn="l" indent="0" marL="0">
              <a:lnSpc>
                <a:spcPts val="5550"/>
              </a:lnSpc>
              <a:buNone/>
            </a:pPr>
            <a:r>
              <a:rPr lang="en-US" sz="4450" b="1" dirty="0">
                <a:solidFill>
                  <a:srgbClr val="152D47"/>
                </a:solidFill>
                <a:latin typeface="Inter Bold" pitchFamily="34" charset="0"/>
                <a:ea typeface="Inter Bold" pitchFamily="34" charset="-122"/>
                <a:cs typeface="Inter Bold" pitchFamily="34" charset="-120"/>
              </a:rPr>
              <a:t>Testing for Stationarity</a:t>
            </a:r>
            <a:endParaRPr lang="en-US" sz="4450" dirty="0"/>
          </a:p>
        </p:txBody>
      </p:sp>
      <p:sp>
        <p:nvSpPr>
          <p:cNvPr id="3" name="Shape 1"/>
          <p:cNvSpPr/>
          <p:nvPr/>
        </p:nvSpPr>
        <p:spPr>
          <a:xfrm>
            <a:off x="793790" y="1808798"/>
            <a:ext cx="6408063" cy="2773799"/>
          </a:xfrm>
          <a:prstGeom prst="roundRect">
            <a:avLst>
              <a:gd name="adj" fmla="val 3435"/>
            </a:avLst>
          </a:prstGeom>
          <a:solidFill>
            <a:srgbClr val="F2EEEE"/>
          </a:solidFill>
          <a:ln w="7620">
            <a:solidFill>
              <a:srgbClr val="D8D4D4"/>
            </a:solidFill>
            <a:prstDash val="solid"/>
          </a:ln>
        </p:spPr>
      </p:sp>
      <p:sp>
        <p:nvSpPr>
          <p:cNvPr id="4" name="Text 2"/>
          <p:cNvSpPr/>
          <p:nvPr/>
        </p:nvSpPr>
        <p:spPr>
          <a:xfrm>
            <a:off x="1028224" y="2043232"/>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Visual Inspection</a:t>
            </a:r>
            <a:endParaRPr lang="en-US" sz="2200" dirty="0"/>
          </a:p>
        </p:txBody>
      </p:sp>
      <p:sp>
        <p:nvSpPr>
          <p:cNvPr id="5" name="Text 3"/>
          <p:cNvSpPr/>
          <p:nvPr/>
        </p:nvSpPr>
        <p:spPr>
          <a:xfrm>
            <a:off x="1028224" y="2533650"/>
            <a:ext cx="5939195" cy="1451610"/>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Examining time series plots for obvious trends, changing variance, or seasonal patterns that indicate non-stationarity. While subjective, this provides initial insights into the data's characteristics.</a:t>
            </a:r>
            <a:endParaRPr lang="en-US" sz="1750" dirty="0"/>
          </a:p>
        </p:txBody>
      </p:sp>
      <p:sp>
        <p:nvSpPr>
          <p:cNvPr id="6" name="Shape 4"/>
          <p:cNvSpPr/>
          <p:nvPr/>
        </p:nvSpPr>
        <p:spPr>
          <a:xfrm>
            <a:off x="7428667" y="1808798"/>
            <a:ext cx="6408063" cy="2773799"/>
          </a:xfrm>
          <a:prstGeom prst="roundRect">
            <a:avLst>
              <a:gd name="adj" fmla="val 3435"/>
            </a:avLst>
          </a:prstGeom>
          <a:solidFill>
            <a:srgbClr val="F2EEEE"/>
          </a:solidFill>
          <a:ln w="7620">
            <a:solidFill>
              <a:srgbClr val="D8D4D4"/>
            </a:solidFill>
            <a:prstDash val="solid"/>
          </a:ln>
        </p:spPr>
      </p:sp>
      <p:sp>
        <p:nvSpPr>
          <p:cNvPr id="7" name="Text 5"/>
          <p:cNvSpPr/>
          <p:nvPr/>
        </p:nvSpPr>
        <p:spPr>
          <a:xfrm>
            <a:off x="7663101" y="2043232"/>
            <a:ext cx="5047774" cy="354330"/>
          </a:xfrm>
          <a:prstGeom prst="rect">
            <a:avLst/>
          </a:prstGeom>
          <a:noFill/>
          <a:ln/>
        </p:spPr>
        <p:txBody>
          <a:bodyPr wrap="none" lIns="0" tIns="0" rIns="0" bIns="0" rtlCol="0" anchor="t"/>
          <a:lstStyle/>
          <a:p>
            <a:pPr algn="l"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Augmented Dickey-Fuller (ADF) Test</a:t>
            </a:r>
            <a:endParaRPr lang="en-US" sz="2200" dirty="0"/>
          </a:p>
        </p:txBody>
      </p:sp>
      <p:sp>
        <p:nvSpPr>
          <p:cNvPr id="8" name="Text 6"/>
          <p:cNvSpPr/>
          <p:nvPr/>
        </p:nvSpPr>
        <p:spPr>
          <a:xfrm>
            <a:off x="7663101" y="2533650"/>
            <a:ext cx="5939195" cy="1814513"/>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Tests the null hypothesis that a unit root is present (non-stationary). The test statistic is compared against critical values; rejection of the null suggests stationarity. The ADF regression model includes lagged differences to account for serial correlation.</a:t>
            </a:r>
            <a:endParaRPr lang="en-US" sz="1750" dirty="0"/>
          </a:p>
        </p:txBody>
      </p:sp>
      <p:sp>
        <p:nvSpPr>
          <p:cNvPr id="9" name="Shape 7"/>
          <p:cNvSpPr/>
          <p:nvPr/>
        </p:nvSpPr>
        <p:spPr>
          <a:xfrm>
            <a:off x="793790" y="4809411"/>
            <a:ext cx="6408063" cy="2773799"/>
          </a:xfrm>
          <a:prstGeom prst="roundRect">
            <a:avLst>
              <a:gd name="adj" fmla="val 3435"/>
            </a:avLst>
          </a:prstGeom>
          <a:solidFill>
            <a:srgbClr val="F2EEEE"/>
          </a:solidFill>
          <a:ln w="7620">
            <a:solidFill>
              <a:srgbClr val="D8D4D4"/>
            </a:solidFill>
            <a:prstDash val="solid"/>
          </a:ln>
        </p:spPr>
      </p:sp>
      <p:sp>
        <p:nvSpPr>
          <p:cNvPr id="10" name="Text 8"/>
          <p:cNvSpPr/>
          <p:nvPr/>
        </p:nvSpPr>
        <p:spPr>
          <a:xfrm>
            <a:off x="1028224" y="5043845"/>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KPSS Test</a:t>
            </a:r>
            <a:endParaRPr lang="en-US" sz="2200" dirty="0"/>
          </a:p>
        </p:txBody>
      </p:sp>
      <p:sp>
        <p:nvSpPr>
          <p:cNvPr id="11" name="Text 9"/>
          <p:cNvSpPr/>
          <p:nvPr/>
        </p:nvSpPr>
        <p:spPr>
          <a:xfrm>
            <a:off x="1028224" y="5534263"/>
            <a:ext cx="5939195" cy="1814513"/>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Kwiatkowski-Phillips-Schmidt-Shin test uses the null hypothesis that the series is stationary around a deterministic trend. The test complements the ADF test, as conflicting results can indicate different types of non-stationarity.</a:t>
            </a:r>
            <a:endParaRPr lang="en-US" sz="1750" dirty="0"/>
          </a:p>
        </p:txBody>
      </p:sp>
      <p:sp>
        <p:nvSpPr>
          <p:cNvPr id="12" name="Shape 10"/>
          <p:cNvSpPr/>
          <p:nvPr/>
        </p:nvSpPr>
        <p:spPr>
          <a:xfrm>
            <a:off x="7428667" y="4809411"/>
            <a:ext cx="6408063" cy="2773799"/>
          </a:xfrm>
          <a:prstGeom prst="roundRect">
            <a:avLst>
              <a:gd name="adj" fmla="val 3435"/>
            </a:avLst>
          </a:prstGeom>
          <a:solidFill>
            <a:srgbClr val="F2EEEE"/>
          </a:solidFill>
          <a:ln w="7620">
            <a:solidFill>
              <a:srgbClr val="D8D4D4"/>
            </a:solidFill>
            <a:prstDash val="solid"/>
          </a:ln>
        </p:spPr>
      </p:sp>
      <p:sp>
        <p:nvSpPr>
          <p:cNvPr id="13" name="Text 11"/>
          <p:cNvSpPr/>
          <p:nvPr/>
        </p:nvSpPr>
        <p:spPr>
          <a:xfrm>
            <a:off x="7663101" y="5043845"/>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C4C4D"/>
                </a:solidFill>
                <a:latin typeface="Inter Bold" pitchFamily="34" charset="0"/>
                <a:ea typeface="Inter Bold" pitchFamily="34" charset="-122"/>
                <a:cs typeface="Inter Bold" pitchFamily="34" charset="-120"/>
              </a:rPr>
              <a:t>ACF Analysis</a:t>
            </a:r>
            <a:endParaRPr lang="en-US" sz="2200" dirty="0"/>
          </a:p>
        </p:txBody>
      </p:sp>
      <p:sp>
        <p:nvSpPr>
          <p:cNvPr id="14" name="Text 12"/>
          <p:cNvSpPr/>
          <p:nvPr/>
        </p:nvSpPr>
        <p:spPr>
          <a:xfrm>
            <a:off x="7663101" y="5534263"/>
            <a:ext cx="5939195" cy="1814513"/>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Inter" pitchFamily="34" charset="0"/>
                <a:ea typeface="Inter" pitchFamily="34" charset="-122"/>
                <a:cs typeface="Inter" pitchFamily="34" charset="-120"/>
              </a:rPr>
              <a:t>The autocorrelation function of a stationary series should decay quickly to zero. Slow decay indicates non-stationarity. Examining the pattern of the ACF plot helps identify both non-stationarity and potential model structures.</a:t>
            </a:r>
            <a:endParaRPr lang="en-US" sz="1750" dirty="0"/>
          </a:p>
        </p:txBody>
      </p:sp>
      <p:pic>
        <p:nvPicPr>
          <p:cNvPr id="15" name="Image 0" descr="preencoded.png">    </p:cNvPr>
          <p:cNvPicPr>
            <a:picLocks noChangeAspect="1"/>
          </p:cNvPicPr>
          <p:nvPr/>
        </p:nvPicPr>
        <p:blipFill>
          <a:blip r:embed="rId1"/>
          <a:stretch>
            <a:fillRect/>
          </a:stretch>
        </p:blipFill>
        <p:spPr>
          <a:xfrm>
            <a:off x="13716000" y="228600"/>
            <a:ext cx="685800" cy="685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44</Slides>
  <Notes>44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2025-05-24T04:28:00Z</dcterms:created>
  <dcterms:modified xsi:type="dcterms:W3CDTF">2025-05-24T04:28:00Z</dcterms:modified>
</cp:coreProperties>
</file>