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54"/>
  </p:notesMasterIdLst>
  <p:sldIdLst>
    <p:sldId id="306" r:id="rId2"/>
    <p:sldId id="307"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Lst>
  <p:sldSz cx="14630400" cy="8229600"/>
  <p:notesSz cx="8229600" cy="14630400"/>
  <p:embeddedFontLst>
    <p:embeddedFont>
      <p:font typeface="Inter" panose="020B0604020202020204" charset="0"/>
      <p:regular r:id="rId55"/>
    </p:embeddedFont>
    <p:embeddedFont>
      <p:font typeface="Calibri Light" panose="020F0302020204030204" pitchFamily="34" charset="0"/>
      <p:regular r:id="rId56"/>
      <p:italic r:id="rId57"/>
    </p:embeddedFont>
    <p:embeddedFont>
      <p:font typeface="Calibri" panose="020F0502020204030204" pitchFamily="34" charset="0"/>
      <p:regular r:id="rId58"/>
      <p:bold r:id="rId59"/>
      <p:italic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6" d="100"/>
          <a:sy n="96"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777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2566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71469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lide 2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lide 2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lide 2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lide 2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lide 3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lide 3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lide 3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lide 3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lide 3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lide 3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lide 3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lide 3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lide 3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lide 3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lide 4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lide 4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lide 4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lide 4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lide 4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lide 4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lide 4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lide 4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lide 4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lide 4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lide 5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
        <p:cNvGrpSpPr/>
        <p:nvPr/>
      </p:nvGrpSpPr>
      <p:grpSpPr>
        <a:xfrm>
          <a:off x="0" y="0"/>
          <a:ext cx="0" cy="0"/>
          <a:chOff x="0" y="0"/>
          <a:chExt cx="0" cy="0"/>
        </a:xfrm>
      </p:grpSpPr>
      <p:sp>
        <p:nvSpPr>
          <p:cNvPr id="16" name="Google Shape;16;p5"/>
          <p:cNvSpPr txBox="1">
            <a:spLocks noGrp="1"/>
          </p:cNvSpPr>
          <p:nvPr>
            <p:ph type="body" idx="1"/>
          </p:nvPr>
        </p:nvSpPr>
        <p:spPr>
          <a:xfrm>
            <a:off x="4023360" y="6492240"/>
            <a:ext cx="9631680" cy="640080"/>
          </a:xfrm>
          <a:prstGeom prst="rect">
            <a:avLst/>
          </a:prstGeom>
          <a:noFill/>
          <a:ln>
            <a:noFill/>
          </a:ln>
        </p:spPr>
        <p:txBody>
          <a:bodyPr spcFirstLastPara="1" wrap="square" lIns="91425" tIns="45700" rIns="91425" bIns="45700" anchor="b" anchorCtr="0">
            <a:noAutofit/>
          </a:bodyPr>
          <a:lstStyle>
            <a:lvl1pPr marL="548640" lvl="0" indent="-274320" algn="r">
              <a:lnSpc>
                <a:spcPct val="100000"/>
              </a:lnSpc>
              <a:spcBef>
                <a:spcPts val="0"/>
              </a:spcBef>
              <a:spcAft>
                <a:spcPts val="0"/>
              </a:spcAft>
              <a:buClr>
                <a:schemeClr val="lt1"/>
              </a:buClr>
              <a:buSzPts val="1800"/>
              <a:buNone/>
              <a:defRPr sz="2160">
                <a:solidFill>
                  <a:schemeClr val="lt1"/>
                </a:solidFill>
              </a:defRPr>
            </a:lvl1pPr>
            <a:lvl2pPr marL="1097280" lvl="1" indent="-411480" algn="l">
              <a:lnSpc>
                <a:spcPct val="100000"/>
              </a:lnSpc>
              <a:spcBef>
                <a:spcPts val="432"/>
              </a:spcBef>
              <a:spcAft>
                <a:spcPts val="0"/>
              </a:spcAft>
              <a:buClr>
                <a:schemeClr val="dk1"/>
              </a:buClr>
              <a:buSzPts val="1800"/>
              <a:buChar char="–"/>
              <a:defRPr/>
            </a:lvl2pPr>
            <a:lvl3pPr marL="1645920" lvl="2" indent="-411480" algn="l">
              <a:lnSpc>
                <a:spcPct val="100000"/>
              </a:lnSpc>
              <a:spcBef>
                <a:spcPts val="432"/>
              </a:spcBef>
              <a:spcAft>
                <a:spcPts val="0"/>
              </a:spcAft>
              <a:buClr>
                <a:schemeClr val="dk1"/>
              </a:buClr>
              <a:buSzPts val="1800"/>
              <a:buChar char="•"/>
              <a:defRPr/>
            </a:lvl3pPr>
            <a:lvl4pPr marL="2194560" lvl="3" indent="-411480" algn="l">
              <a:lnSpc>
                <a:spcPct val="100000"/>
              </a:lnSpc>
              <a:spcBef>
                <a:spcPts val="432"/>
              </a:spcBef>
              <a:spcAft>
                <a:spcPts val="0"/>
              </a:spcAft>
              <a:buClr>
                <a:schemeClr val="dk1"/>
              </a:buClr>
              <a:buSzPts val="1800"/>
              <a:buChar char="–"/>
              <a:defRPr/>
            </a:lvl4pPr>
            <a:lvl5pPr marL="2743200" lvl="4" indent="-411480" algn="l">
              <a:lnSpc>
                <a:spcPct val="100000"/>
              </a:lnSpc>
              <a:spcBef>
                <a:spcPts val="432"/>
              </a:spcBef>
              <a:spcAft>
                <a:spcPts val="0"/>
              </a:spcAft>
              <a:buClr>
                <a:schemeClr val="dk1"/>
              </a:buClr>
              <a:buSzPts val="1800"/>
              <a:buChar char="»"/>
              <a:defRPr/>
            </a:lvl5pPr>
            <a:lvl6pPr marL="3291840" lvl="5" indent="-411480" algn="l">
              <a:lnSpc>
                <a:spcPct val="100000"/>
              </a:lnSpc>
              <a:spcBef>
                <a:spcPts val="432"/>
              </a:spcBef>
              <a:spcAft>
                <a:spcPts val="0"/>
              </a:spcAft>
              <a:buClr>
                <a:schemeClr val="dk1"/>
              </a:buClr>
              <a:buSzPts val="1800"/>
              <a:buChar char="•"/>
              <a:defRPr/>
            </a:lvl6pPr>
            <a:lvl7pPr marL="3840480" lvl="6" indent="-411480" algn="l">
              <a:lnSpc>
                <a:spcPct val="100000"/>
              </a:lnSpc>
              <a:spcBef>
                <a:spcPts val="432"/>
              </a:spcBef>
              <a:spcAft>
                <a:spcPts val="0"/>
              </a:spcAft>
              <a:buClr>
                <a:schemeClr val="dk1"/>
              </a:buClr>
              <a:buSzPts val="1800"/>
              <a:buChar char="•"/>
              <a:defRPr/>
            </a:lvl7pPr>
            <a:lvl8pPr marL="4389120" lvl="7" indent="-411480" algn="l">
              <a:lnSpc>
                <a:spcPct val="100000"/>
              </a:lnSpc>
              <a:spcBef>
                <a:spcPts val="432"/>
              </a:spcBef>
              <a:spcAft>
                <a:spcPts val="0"/>
              </a:spcAft>
              <a:buClr>
                <a:schemeClr val="dk1"/>
              </a:buClr>
              <a:buSzPts val="1800"/>
              <a:buChar char="•"/>
              <a:defRPr/>
            </a:lvl8pPr>
            <a:lvl9pPr marL="4937760" lvl="8" indent="-411480" algn="l">
              <a:lnSpc>
                <a:spcPct val="100000"/>
              </a:lnSpc>
              <a:spcBef>
                <a:spcPts val="432"/>
              </a:spcBef>
              <a:spcAft>
                <a:spcPts val="0"/>
              </a:spcAft>
              <a:buClr>
                <a:schemeClr val="dk1"/>
              </a:buClr>
              <a:buSzPts val="1800"/>
              <a:buChar char="•"/>
              <a:defRPr/>
            </a:lvl9pPr>
          </a:lstStyle>
          <a:p>
            <a:endParaRPr/>
          </a:p>
        </p:txBody>
      </p:sp>
      <p:sp>
        <p:nvSpPr>
          <p:cNvPr id="17" name="Google Shape;17;p5"/>
          <p:cNvSpPr txBox="1">
            <a:spLocks noGrp="1"/>
          </p:cNvSpPr>
          <p:nvPr>
            <p:ph type="title"/>
          </p:nvPr>
        </p:nvSpPr>
        <p:spPr>
          <a:xfrm>
            <a:off x="4023360" y="4572000"/>
            <a:ext cx="9631680" cy="18288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528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04716594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9"/>
        <p:cNvGrpSpPr/>
        <p:nvPr/>
      </p:nvGrpSpPr>
      <p:grpSpPr>
        <a:xfrm>
          <a:off x="0" y="0"/>
          <a:ext cx="0" cy="0"/>
          <a:chOff x="0" y="0"/>
          <a:chExt cx="0" cy="0"/>
        </a:xfrm>
      </p:grpSpPr>
      <p:sp>
        <p:nvSpPr>
          <p:cNvPr id="30" name="Google Shape;30;p7"/>
          <p:cNvSpPr txBox="1">
            <a:spLocks noGrp="1"/>
          </p:cNvSpPr>
          <p:nvPr>
            <p:ph type="body" idx="1"/>
          </p:nvPr>
        </p:nvSpPr>
        <p:spPr>
          <a:xfrm>
            <a:off x="487680" y="5577840"/>
            <a:ext cx="13533120" cy="1920240"/>
          </a:xfrm>
          <a:prstGeom prst="rect">
            <a:avLst/>
          </a:prstGeom>
          <a:noFill/>
          <a:ln>
            <a:noFill/>
          </a:ln>
        </p:spPr>
        <p:txBody>
          <a:bodyPr spcFirstLastPara="1" wrap="square" lIns="91425" tIns="45700" rIns="91425" bIns="45700" anchor="t" anchorCtr="0">
            <a:noAutofit/>
          </a:bodyPr>
          <a:lstStyle>
            <a:lvl1pPr marL="548640" lvl="0" indent="-274320" algn="l">
              <a:lnSpc>
                <a:spcPct val="104999"/>
              </a:lnSpc>
              <a:spcBef>
                <a:spcPts val="0"/>
              </a:spcBef>
              <a:spcAft>
                <a:spcPts val="0"/>
              </a:spcAft>
              <a:buClr>
                <a:schemeClr val="dk1"/>
              </a:buClr>
              <a:buSzPts val="4000"/>
              <a:buNone/>
              <a:defRPr sz="4800" b="1">
                <a:latin typeface="Arial"/>
                <a:ea typeface="Arial"/>
                <a:cs typeface="Arial"/>
                <a:sym typeface="Arial"/>
              </a:defRPr>
            </a:lvl1pPr>
            <a:lvl2pPr marL="1097280" lvl="1" indent="-411480" algn="l">
              <a:lnSpc>
                <a:spcPct val="100000"/>
              </a:lnSpc>
              <a:spcBef>
                <a:spcPts val="432"/>
              </a:spcBef>
              <a:spcAft>
                <a:spcPts val="0"/>
              </a:spcAft>
              <a:buClr>
                <a:schemeClr val="dk1"/>
              </a:buClr>
              <a:buSzPts val="1800"/>
              <a:buChar char="–"/>
              <a:defRPr/>
            </a:lvl2pPr>
            <a:lvl3pPr marL="1645920" lvl="2" indent="-411480" algn="l">
              <a:lnSpc>
                <a:spcPct val="100000"/>
              </a:lnSpc>
              <a:spcBef>
                <a:spcPts val="432"/>
              </a:spcBef>
              <a:spcAft>
                <a:spcPts val="0"/>
              </a:spcAft>
              <a:buClr>
                <a:schemeClr val="dk1"/>
              </a:buClr>
              <a:buSzPts val="1800"/>
              <a:buChar char="•"/>
              <a:defRPr/>
            </a:lvl3pPr>
            <a:lvl4pPr marL="2194560" lvl="3" indent="-411480" algn="l">
              <a:lnSpc>
                <a:spcPct val="100000"/>
              </a:lnSpc>
              <a:spcBef>
                <a:spcPts val="432"/>
              </a:spcBef>
              <a:spcAft>
                <a:spcPts val="0"/>
              </a:spcAft>
              <a:buClr>
                <a:schemeClr val="dk1"/>
              </a:buClr>
              <a:buSzPts val="1800"/>
              <a:buChar char="–"/>
              <a:defRPr/>
            </a:lvl4pPr>
            <a:lvl5pPr marL="2743200" lvl="4" indent="-411480" algn="l">
              <a:lnSpc>
                <a:spcPct val="100000"/>
              </a:lnSpc>
              <a:spcBef>
                <a:spcPts val="432"/>
              </a:spcBef>
              <a:spcAft>
                <a:spcPts val="0"/>
              </a:spcAft>
              <a:buClr>
                <a:schemeClr val="dk1"/>
              </a:buClr>
              <a:buSzPts val="1800"/>
              <a:buChar char="»"/>
              <a:defRPr/>
            </a:lvl5pPr>
            <a:lvl6pPr marL="3291840" lvl="5" indent="-411480" algn="l">
              <a:lnSpc>
                <a:spcPct val="100000"/>
              </a:lnSpc>
              <a:spcBef>
                <a:spcPts val="432"/>
              </a:spcBef>
              <a:spcAft>
                <a:spcPts val="0"/>
              </a:spcAft>
              <a:buClr>
                <a:schemeClr val="dk1"/>
              </a:buClr>
              <a:buSzPts val="1800"/>
              <a:buChar char="•"/>
              <a:defRPr/>
            </a:lvl6pPr>
            <a:lvl7pPr marL="3840480" lvl="6" indent="-411480" algn="l">
              <a:lnSpc>
                <a:spcPct val="100000"/>
              </a:lnSpc>
              <a:spcBef>
                <a:spcPts val="432"/>
              </a:spcBef>
              <a:spcAft>
                <a:spcPts val="0"/>
              </a:spcAft>
              <a:buClr>
                <a:schemeClr val="dk1"/>
              </a:buClr>
              <a:buSzPts val="1800"/>
              <a:buChar char="•"/>
              <a:defRPr/>
            </a:lvl7pPr>
            <a:lvl8pPr marL="4389120" lvl="7" indent="-411480" algn="l">
              <a:lnSpc>
                <a:spcPct val="100000"/>
              </a:lnSpc>
              <a:spcBef>
                <a:spcPts val="432"/>
              </a:spcBef>
              <a:spcAft>
                <a:spcPts val="0"/>
              </a:spcAft>
              <a:buClr>
                <a:schemeClr val="dk1"/>
              </a:buClr>
              <a:buSzPts val="1800"/>
              <a:buChar char="•"/>
              <a:defRPr/>
            </a:lvl8pPr>
            <a:lvl9pPr marL="4937760" lvl="8" indent="-411480" algn="l">
              <a:lnSpc>
                <a:spcPct val="100000"/>
              </a:lnSpc>
              <a:spcBef>
                <a:spcPts val="432"/>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581680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0F0F1"/>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5.xml"/><Relationship Id="rId6" Type="http://schemas.openxmlformats.org/officeDocument/2006/relationships/image" Target="../media/image3.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31.png"/><Relationship Id="rId11" Type="http://schemas.openxmlformats.org/officeDocument/2006/relationships/image" Target="../media/image3.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3.xml"/><Relationship Id="rId6" Type="http://schemas.openxmlformats.org/officeDocument/2006/relationships/image" Target="../media/image44.png"/><Relationship Id="rId11"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25.xml"/><Relationship Id="rId6" Type="http://schemas.openxmlformats.org/officeDocument/2006/relationships/image" Target="../media/image3.png"/><Relationship Id="rId5" Type="http://schemas.openxmlformats.org/officeDocument/2006/relationships/image" Target="../media/image53.png"/><Relationship Id="rId4" Type="http://schemas.openxmlformats.org/officeDocument/2006/relationships/image" Target="../media/image52.png"/></Relationships>
</file>

<file path=ppt/slides/_rels/slide2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7.xml"/><Relationship Id="rId1" Type="http://schemas.openxmlformats.org/officeDocument/2006/relationships/slideLayout" Target="../slideLayouts/slideLayout26.xml"/><Relationship Id="rId6" Type="http://schemas.openxmlformats.org/officeDocument/2006/relationships/image" Target="../media/image3.png"/><Relationship Id="rId5" Type="http://schemas.openxmlformats.org/officeDocument/2006/relationships/image" Target="../media/image56.png"/><Relationship Id="rId4" Type="http://schemas.openxmlformats.org/officeDocument/2006/relationships/image" Target="../media/image5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2.xml"/><Relationship Id="rId1" Type="http://schemas.openxmlformats.org/officeDocument/2006/relationships/slideLayout" Target="../slideLayouts/slideLayout31.xml"/><Relationship Id="rId6" Type="http://schemas.openxmlformats.org/officeDocument/2006/relationships/image" Target="../media/image3.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34.xml"/><Relationship Id="rId6" Type="http://schemas.openxmlformats.org/officeDocument/2006/relationships/image" Target="../media/image61.png"/><Relationship Id="rId5" Type="http://schemas.openxmlformats.org/officeDocument/2006/relationships/image" Target="../media/image30.png"/><Relationship Id="rId10" Type="http://schemas.openxmlformats.org/officeDocument/2006/relationships/image" Target="../media/image3.png"/><Relationship Id="rId4" Type="http://schemas.openxmlformats.org/officeDocument/2006/relationships/image" Target="../media/image60.png"/><Relationship Id="rId9"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7.xml"/><Relationship Id="rId1" Type="http://schemas.openxmlformats.org/officeDocument/2006/relationships/slideLayout" Target="../slideLayouts/slideLayout36.xml"/><Relationship Id="rId6" Type="http://schemas.openxmlformats.org/officeDocument/2006/relationships/image" Target="../media/image3.png"/><Relationship Id="rId5" Type="http://schemas.openxmlformats.org/officeDocument/2006/relationships/image" Target="../media/image65.png"/><Relationship Id="rId4"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39.xml"/><Relationship Id="rId6" Type="http://schemas.openxmlformats.org/officeDocument/2006/relationships/image" Target="../media/image67.png"/><Relationship Id="rId11"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69.png"/><Relationship Id="rId4" Type="http://schemas.openxmlformats.org/officeDocument/2006/relationships/image" Target="../media/image66.png"/><Relationship Id="rId9"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40.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4.xml"/><Relationship Id="rId1" Type="http://schemas.openxmlformats.org/officeDocument/2006/relationships/slideLayout" Target="../slideLayouts/slideLayout43.xml"/><Relationship Id="rId5" Type="http://schemas.openxmlformats.org/officeDocument/2006/relationships/image" Target="../media/image3.png"/><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4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2.xml"/><Relationship Id="rId1" Type="http://schemas.openxmlformats.org/officeDocument/2006/relationships/slideLayout" Target="../slideLayouts/slideLayout51.xml"/><Relationship Id="rId6" Type="http://schemas.openxmlformats.org/officeDocument/2006/relationships/image" Target="../media/image77.png"/><Relationship Id="rId5" Type="http://schemas.openxmlformats.org/officeDocument/2006/relationships/image" Target="../media/image30.png"/><Relationship Id="rId10" Type="http://schemas.openxmlformats.org/officeDocument/2006/relationships/image" Target="../media/image3.png"/><Relationship Id="rId4" Type="http://schemas.openxmlformats.org/officeDocument/2006/relationships/image" Target="../media/image76.png"/><Relationship Id="rId9" Type="http://schemas.openxmlformats.org/officeDocument/2006/relationships/image" Target="../media/image7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title"/>
          </p:nvPr>
        </p:nvSpPr>
        <p:spPr>
          <a:xfrm>
            <a:off x="2524539" y="5753763"/>
            <a:ext cx="8825948" cy="1303020"/>
          </a:xfrm>
          <a:prstGeom prst="rect">
            <a:avLst/>
          </a:prstGeom>
          <a:noFill/>
          <a:ln>
            <a:noFill/>
          </a:ln>
        </p:spPr>
        <p:txBody>
          <a:bodyPr spcFirstLastPara="1" wrap="square" lIns="109710" tIns="54840" rIns="109710" bIns="54840" anchor="ctr" anchorCtr="0">
            <a:noAutofit/>
          </a:bodyPr>
          <a:lstStyle/>
          <a:p>
            <a:pPr>
              <a:buClr>
                <a:schemeClr val="lt1"/>
              </a:buClr>
              <a:buSzPts val="4400"/>
            </a:pPr>
            <a:r>
              <a:rPr lang="en-US" b="1" dirty="0">
                <a:solidFill>
                  <a:srgbClr val="990033"/>
                </a:solidFill>
                <a:latin typeface="Times New Roman" panose="02020603050405020304" pitchFamily="18" charset="0"/>
                <a:cs typeface="Times New Roman" panose="02020603050405020304" pitchFamily="18" charset="0"/>
              </a:rPr>
              <a:t>Time Series </a:t>
            </a:r>
            <a:r>
              <a:rPr lang="en-US" b="1" dirty="0" smtClean="0">
                <a:solidFill>
                  <a:srgbClr val="990033"/>
                </a:solidFill>
                <a:latin typeface="Times New Roman" panose="02020603050405020304" pitchFamily="18" charset="0"/>
                <a:cs typeface="Times New Roman" panose="02020603050405020304" pitchFamily="18" charset="0"/>
              </a:rPr>
              <a:t>Analysis (</a:t>
            </a:r>
            <a:r>
              <a:rPr lang="en-US" b="1" dirty="0">
                <a:solidFill>
                  <a:srgbClr val="990033"/>
                </a:solidFill>
                <a:latin typeface="Times New Roman" panose="02020603050405020304" pitchFamily="18" charset="0"/>
                <a:cs typeface="Times New Roman" panose="02020603050405020304" pitchFamily="18" charset="0"/>
              </a:rPr>
              <a:t>T6725</a:t>
            </a:r>
            <a:r>
              <a:rPr lang="en-US" b="1" dirty="0" smtClean="0">
                <a:solidFill>
                  <a:srgbClr val="990033"/>
                </a:solidFill>
                <a:latin typeface="Times New Roman" panose="02020603050405020304" pitchFamily="18" charset="0"/>
                <a:cs typeface="Times New Roman" panose="02020603050405020304" pitchFamily="18" charset="0"/>
              </a:rPr>
              <a:t>)</a:t>
            </a:r>
            <a:br>
              <a:rPr lang="en-US" b="1" dirty="0" smtClean="0">
                <a:solidFill>
                  <a:srgbClr val="990033"/>
                </a:solidFill>
                <a:latin typeface="Times New Roman" panose="02020603050405020304" pitchFamily="18" charset="0"/>
                <a:cs typeface="Times New Roman" panose="02020603050405020304" pitchFamily="18" charset="0"/>
              </a:rPr>
            </a:br>
            <a:endParaRPr sz="2800" b="1" dirty="0">
              <a:solidFill>
                <a:srgbClr val="990033"/>
              </a:solidFill>
              <a:latin typeface="Times New Roman" panose="02020603050405020304" pitchFamily="18" charset="0"/>
              <a:cs typeface="Times New Roman" panose="02020603050405020304" pitchFamily="18" charset="0"/>
            </a:endParaRPr>
          </a:p>
        </p:txBody>
      </p:sp>
      <p:grpSp>
        <p:nvGrpSpPr>
          <p:cNvPr id="6" name="Group 5"/>
          <p:cNvGrpSpPr/>
          <p:nvPr/>
        </p:nvGrpSpPr>
        <p:grpSpPr>
          <a:xfrm>
            <a:off x="0" y="-11182"/>
            <a:ext cx="14540703" cy="5497581"/>
            <a:chOff x="0" y="-11182"/>
            <a:chExt cx="14540703" cy="5497581"/>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82"/>
              <a:ext cx="14540703" cy="5497581"/>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2439" t="6138" r="3111" b="6393"/>
            <a:stretch/>
          </p:blipFill>
          <p:spPr>
            <a:xfrm>
              <a:off x="11201400" y="79513"/>
              <a:ext cx="3319670" cy="1133062"/>
            </a:xfrm>
            <a:prstGeom prst="rect">
              <a:avLst/>
            </a:prstGeom>
          </p:spPr>
        </p:pic>
      </p:grpSp>
      <p:sp>
        <p:nvSpPr>
          <p:cNvPr id="5" name="Text Placeholder 4"/>
          <p:cNvSpPr>
            <a:spLocks noGrp="1"/>
          </p:cNvSpPr>
          <p:nvPr>
            <p:ph type="body" idx="1"/>
          </p:nvPr>
        </p:nvSpPr>
        <p:spPr>
          <a:xfrm>
            <a:off x="4550134" y="7303271"/>
            <a:ext cx="9631680" cy="640080"/>
          </a:xfrm>
        </p:spPr>
        <p:txBody>
          <a:bodyPr/>
          <a:lstStyle/>
          <a:p>
            <a:r>
              <a:rPr lang="en-US" sz="2400" b="1" dirty="0">
                <a:solidFill>
                  <a:srgbClr val="990033"/>
                </a:solidFill>
                <a:latin typeface="Times New Roman" panose="02020603050405020304" pitchFamily="18" charset="0"/>
                <a:cs typeface="Times New Roman" panose="02020603050405020304" pitchFamily="18" charset="0"/>
              </a:rPr>
              <a:t>Master of </a:t>
            </a:r>
            <a:r>
              <a:rPr lang="en-US" sz="2400" b="1" dirty="0" smtClean="0">
                <a:solidFill>
                  <a:srgbClr val="990033"/>
                </a:solidFill>
                <a:latin typeface="Times New Roman" panose="02020603050405020304" pitchFamily="18" charset="0"/>
                <a:cs typeface="Times New Roman" panose="02020603050405020304" pitchFamily="18" charset="0"/>
              </a:rPr>
              <a:t>Science</a:t>
            </a:r>
          </a:p>
          <a:p>
            <a:r>
              <a:rPr lang="en-US" sz="2400" b="1" dirty="0" smtClean="0">
                <a:solidFill>
                  <a:srgbClr val="990033"/>
                </a:solidFill>
                <a:latin typeface="Times New Roman" panose="02020603050405020304" pitchFamily="18" charset="0"/>
                <a:cs typeface="Times New Roman" panose="02020603050405020304" pitchFamily="18" charset="0"/>
              </a:rPr>
              <a:t>Amit Dua, PhD, DSc</a:t>
            </a:r>
            <a:endParaRPr lang="en-US" dirty="0"/>
          </a:p>
        </p:txBody>
      </p:sp>
    </p:spTree>
    <p:extLst>
      <p:ext uri="{BB962C8B-B14F-4D97-AF65-F5344CB8AC3E}">
        <p14:creationId xmlns:p14="http://schemas.microsoft.com/office/powerpoint/2010/main" val="30538459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637103"/>
            <a:ext cx="6536531" cy="637937"/>
          </a:xfrm>
          <a:prstGeom prst="rect">
            <a:avLst/>
          </a:prstGeom>
          <a:noFill/>
          <a:ln/>
        </p:spPr>
        <p:txBody>
          <a:bodyPr wrap="none" lIns="0" tIns="0" rIns="0" bIns="0" rtlCol="0" anchor="t"/>
          <a:lstStyle/>
          <a:p>
            <a:pPr marL="0" indent="0" algn="l">
              <a:lnSpc>
                <a:spcPts val="5000"/>
              </a:lnSpc>
              <a:buNone/>
            </a:pPr>
            <a:r>
              <a:rPr lang="en-US" sz="4000" b="1" dirty="0">
                <a:solidFill>
                  <a:srgbClr val="152D47"/>
                </a:solidFill>
                <a:latin typeface="Inter Bold" pitchFamily="34" charset="0"/>
                <a:ea typeface="Inter Bold" pitchFamily="34" charset="-122"/>
                <a:cs typeface="Inter Bold" pitchFamily="34" charset="-120"/>
              </a:rPr>
              <a:t>Trend Estimation Methods</a:t>
            </a:r>
            <a:endParaRPr lang="en-US" sz="4000" dirty="0"/>
          </a:p>
        </p:txBody>
      </p:sp>
      <p:pic>
        <p:nvPicPr>
          <p:cNvPr id="3" name="Image 0" descr="preencoded.png"/>
          <p:cNvPicPr>
            <a:picLocks noChangeAspect="1"/>
          </p:cNvPicPr>
          <p:nvPr/>
        </p:nvPicPr>
        <p:blipFill>
          <a:blip r:embed="rId3"/>
          <a:stretch>
            <a:fillRect/>
          </a:stretch>
        </p:blipFill>
        <p:spPr>
          <a:xfrm>
            <a:off x="793790" y="1581150"/>
            <a:ext cx="1020723" cy="1502807"/>
          </a:xfrm>
          <a:prstGeom prst="rect">
            <a:avLst/>
          </a:prstGeom>
        </p:spPr>
      </p:pic>
      <p:sp>
        <p:nvSpPr>
          <p:cNvPr id="4" name="Text 1"/>
          <p:cNvSpPr/>
          <p:nvPr/>
        </p:nvSpPr>
        <p:spPr>
          <a:xfrm>
            <a:off x="2120622" y="1785223"/>
            <a:ext cx="2551748" cy="318849"/>
          </a:xfrm>
          <a:prstGeom prst="rect">
            <a:avLst/>
          </a:prstGeom>
          <a:noFill/>
          <a:ln/>
        </p:spPr>
        <p:txBody>
          <a:bodyPr wrap="none" lIns="0" tIns="0" rIns="0" bIns="0" rtlCol="0" anchor="t"/>
          <a:lstStyle/>
          <a:p>
            <a:pPr marL="0" indent="0" algn="l">
              <a:lnSpc>
                <a:spcPts val="2500"/>
              </a:lnSpc>
              <a:buNone/>
            </a:pPr>
            <a:r>
              <a:rPr lang="en-US" sz="2000" b="1" dirty="0">
                <a:solidFill>
                  <a:srgbClr val="4C4C4D"/>
                </a:solidFill>
                <a:latin typeface="Inter Bold" pitchFamily="34" charset="0"/>
                <a:ea typeface="Inter Bold" pitchFamily="34" charset="-122"/>
                <a:cs typeface="Inter Bold" pitchFamily="34" charset="-120"/>
              </a:rPr>
              <a:t>Linear Regression</a:t>
            </a:r>
            <a:endParaRPr lang="en-US" sz="2000" dirty="0"/>
          </a:p>
        </p:txBody>
      </p:sp>
      <p:sp>
        <p:nvSpPr>
          <p:cNvPr id="5" name="Text 2"/>
          <p:cNvSpPr/>
          <p:nvPr/>
        </p:nvSpPr>
        <p:spPr>
          <a:xfrm>
            <a:off x="2120622" y="2226469"/>
            <a:ext cx="11715988" cy="653415"/>
          </a:xfrm>
          <a:prstGeom prst="rect">
            <a:avLst/>
          </a:prstGeom>
          <a:noFill/>
          <a:ln/>
        </p:spPr>
        <p:txBody>
          <a:bodyPr wrap="squar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Fits a straight line to the data points by minimizing the sum of squared residuals. This method assumes a constant rate of change over time.</a:t>
            </a:r>
            <a:endParaRPr lang="en-US" sz="1600" dirty="0"/>
          </a:p>
        </p:txBody>
      </p:sp>
      <p:pic>
        <p:nvPicPr>
          <p:cNvPr id="6" name="Image 1" descr="preencoded.png"/>
          <p:cNvPicPr>
            <a:picLocks noChangeAspect="1"/>
          </p:cNvPicPr>
          <p:nvPr/>
        </p:nvPicPr>
        <p:blipFill>
          <a:blip r:embed="rId4"/>
          <a:stretch>
            <a:fillRect/>
          </a:stretch>
        </p:blipFill>
        <p:spPr>
          <a:xfrm>
            <a:off x="793790" y="3083957"/>
            <a:ext cx="1020723" cy="1502807"/>
          </a:xfrm>
          <a:prstGeom prst="rect">
            <a:avLst/>
          </a:prstGeom>
        </p:spPr>
      </p:pic>
      <p:sp>
        <p:nvSpPr>
          <p:cNvPr id="7" name="Text 3"/>
          <p:cNvSpPr/>
          <p:nvPr/>
        </p:nvSpPr>
        <p:spPr>
          <a:xfrm>
            <a:off x="2120622" y="3288030"/>
            <a:ext cx="2836426" cy="318849"/>
          </a:xfrm>
          <a:prstGeom prst="rect">
            <a:avLst/>
          </a:prstGeom>
          <a:noFill/>
          <a:ln/>
        </p:spPr>
        <p:txBody>
          <a:bodyPr wrap="none" lIns="0" tIns="0" rIns="0" bIns="0" rtlCol="0" anchor="t"/>
          <a:lstStyle/>
          <a:p>
            <a:pPr marL="0" indent="0" algn="l">
              <a:lnSpc>
                <a:spcPts val="2500"/>
              </a:lnSpc>
              <a:buNone/>
            </a:pPr>
            <a:r>
              <a:rPr lang="en-US" sz="2000" b="1" dirty="0">
                <a:solidFill>
                  <a:srgbClr val="4C4C4D"/>
                </a:solidFill>
                <a:latin typeface="Inter Bold" pitchFamily="34" charset="0"/>
                <a:ea typeface="Inter Bold" pitchFamily="34" charset="-122"/>
                <a:cs typeface="Inter Bold" pitchFamily="34" charset="-120"/>
              </a:rPr>
              <a:t>Polynomial Regression</a:t>
            </a:r>
            <a:endParaRPr lang="en-US" sz="2000" dirty="0"/>
          </a:p>
        </p:txBody>
      </p:sp>
      <p:sp>
        <p:nvSpPr>
          <p:cNvPr id="8" name="Text 4"/>
          <p:cNvSpPr/>
          <p:nvPr/>
        </p:nvSpPr>
        <p:spPr>
          <a:xfrm>
            <a:off x="2120622" y="3729276"/>
            <a:ext cx="11715988" cy="653415"/>
          </a:xfrm>
          <a:prstGeom prst="rect">
            <a:avLst/>
          </a:prstGeom>
          <a:noFill/>
          <a:ln/>
        </p:spPr>
        <p:txBody>
          <a:bodyPr wrap="squar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Extends linear regression by fitting higher-order polynomial functions to capture more complex trend patterns with multiple inflection points.</a:t>
            </a:r>
            <a:endParaRPr lang="en-US" sz="1600" dirty="0"/>
          </a:p>
        </p:txBody>
      </p:sp>
      <p:pic>
        <p:nvPicPr>
          <p:cNvPr id="9" name="Image 2" descr="preencoded.png"/>
          <p:cNvPicPr>
            <a:picLocks noChangeAspect="1"/>
          </p:cNvPicPr>
          <p:nvPr/>
        </p:nvPicPr>
        <p:blipFill>
          <a:blip r:embed="rId5"/>
          <a:stretch>
            <a:fillRect/>
          </a:stretch>
        </p:blipFill>
        <p:spPr>
          <a:xfrm>
            <a:off x="793790" y="4586764"/>
            <a:ext cx="1020723" cy="1502807"/>
          </a:xfrm>
          <a:prstGeom prst="rect">
            <a:avLst/>
          </a:prstGeom>
        </p:spPr>
      </p:pic>
      <p:sp>
        <p:nvSpPr>
          <p:cNvPr id="10" name="Text 5"/>
          <p:cNvSpPr/>
          <p:nvPr/>
        </p:nvSpPr>
        <p:spPr>
          <a:xfrm>
            <a:off x="2120622" y="4790837"/>
            <a:ext cx="2551748" cy="318849"/>
          </a:xfrm>
          <a:prstGeom prst="rect">
            <a:avLst/>
          </a:prstGeom>
          <a:noFill/>
          <a:ln/>
        </p:spPr>
        <p:txBody>
          <a:bodyPr wrap="none" lIns="0" tIns="0" rIns="0" bIns="0" rtlCol="0" anchor="t"/>
          <a:lstStyle/>
          <a:p>
            <a:pPr marL="0" indent="0" algn="l">
              <a:lnSpc>
                <a:spcPts val="2500"/>
              </a:lnSpc>
              <a:buNone/>
            </a:pPr>
            <a:r>
              <a:rPr lang="en-US" sz="2000" b="1" dirty="0">
                <a:solidFill>
                  <a:srgbClr val="4C4C4D"/>
                </a:solidFill>
                <a:latin typeface="Inter Bold" pitchFamily="34" charset="0"/>
                <a:ea typeface="Inter Bold" pitchFamily="34" charset="-122"/>
                <a:cs typeface="Inter Bold" pitchFamily="34" charset="-120"/>
              </a:rPr>
              <a:t>Filtering Techniques</a:t>
            </a:r>
            <a:endParaRPr lang="en-US" sz="2000" dirty="0"/>
          </a:p>
        </p:txBody>
      </p:sp>
      <p:sp>
        <p:nvSpPr>
          <p:cNvPr id="11" name="Text 6"/>
          <p:cNvSpPr/>
          <p:nvPr/>
        </p:nvSpPr>
        <p:spPr>
          <a:xfrm>
            <a:off x="2120622" y="5232083"/>
            <a:ext cx="11715988" cy="653415"/>
          </a:xfrm>
          <a:prstGeom prst="rect">
            <a:avLst/>
          </a:prstGeom>
          <a:noFill/>
          <a:ln/>
        </p:spPr>
        <p:txBody>
          <a:bodyPr wrap="squar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Applies mathematical transformations like Hodrick-Prescott filters to separate trend components from cyclical fluctuations in the data.</a:t>
            </a:r>
            <a:endParaRPr lang="en-US" sz="1600" dirty="0"/>
          </a:p>
        </p:txBody>
      </p:sp>
      <p:pic>
        <p:nvPicPr>
          <p:cNvPr id="12" name="Image 3" descr="preencoded.png"/>
          <p:cNvPicPr>
            <a:picLocks noChangeAspect="1"/>
          </p:cNvPicPr>
          <p:nvPr/>
        </p:nvPicPr>
        <p:blipFill>
          <a:blip r:embed="rId6"/>
          <a:stretch>
            <a:fillRect/>
          </a:stretch>
        </p:blipFill>
        <p:spPr>
          <a:xfrm>
            <a:off x="793790" y="6089571"/>
            <a:ext cx="1020723" cy="1502807"/>
          </a:xfrm>
          <a:prstGeom prst="rect">
            <a:avLst/>
          </a:prstGeom>
        </p:spPr>
      </p:pic>
      <p:sp>
        <p:nvSpPr>
          <p:cNvPr id="13" name="Text 7"/>
          <p:cNvSpPr/>
          <p:nvPr/>
        </p:nvSpPr>
        <p:spPr>
          <a:xfrm>
            <a:off x="2120622" y="6293644"/>
            <a:ext cx="3034308" cy="318849"/>
          </a:xfrm>
          <a:prstGeom prst="rect">
            <a:avLst/>
          </a:prstGeom>
          <a:noFill/>
          <a:ln/>
        </p:spPr>
        <p:txBody>
          <a:bodyPr wrap="none" lIns="0" tIns="0" rIns="0" bIns="0" rtlCol="0" anchor="t"/>
          <a:lstStyle/>
          <a:p>
            <a:pPr marL="0" indent="0" algn="l">
              <a:lnSpc>
                <a:spcPts val="2500"/>
              </a:lnSpc>
              <a:buNone/>
            </a:pPr>
            <a:r>
              <a:rPr lang="en-US" sz="2000" b="1" dirty="0">
                <a:solidFill>
                  <a:srgbClr val="4C4C4D"/>
                </a:solidFill>
                <a:latin typeface="Inter Bold" pitchFamily="34" charset="0"/>
                <a:ea typeface="Inter Bold" pitchFamily="34" charset="-122"/>
                <a:cs typeface="Inter Bold" pitchFamily="34" charset="-120"/>
              </a:rPr>
              <a:t>Nonparametric Methods</a:t>
            </a:r>
            <a:endParaRPr lang="en-US" sz="2000" dirty="0"/>
          </a:p>
        </p:txBody>
      </p:sp>
      <p:sp>
        <p:nvSpPr>
          <p:cNvPr id="14" name="Text 8"/>
          <p:cNvSpPr/>
          <p:nvPr/>
        </p:nvSpPr>
        <p:spPr>
          <a:xfrm>
            <a:off x="2120622" y="6734889"/>
            <a:ext cx="11715988" cy="653415"/>
          </a:xfrm>
          <a:prstGeom prst="rect">
            <a:avLst/>
          </a:prstGeom>
          <a:noFill/>
          <a:ln/>
        </p:spPr>
        <p:txBody>
          <a:bodyPr wrap="squar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Uses approaches like LOESS (locally estimated scatterplot smoothing) that make minimal assumptions about the underlying trend structure.</a:t>
            </a:r>
            <a:endParaRPr lang="en-US" sz="1600" dirty="0"/>
          </a:p>
        </p:txBody>
      </p:sp>
      <p:pic>
        <p:nvPicPr>
          <p:cNvPr id="15" name="Image 4" descr="preencoded.png"/>
          <p:cNvPicPr>
            <a:picLocks noChangeAspect="1"/>
          </p:cNvPicPr>
          <p:nvPr/>
        </p:nvPicPr>
        <p:blipFill>
          <a:blip r:embed="rId7"/>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035969"/>
            <a:ext cx="7838599"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The Seasonality Component</a:t>
            </a:r>
            <a:endParaRPr lang="en-US" sz="4450" dirty="0"/>
          </a:p>
        </p:txBody>
      </p:sp>
      <p:sp>
        <p:nvSpPr>
          <p:cNvPr id="3" name="Shape 1"/>
          <p:cNvSpPr/>
          <p:nvPr/>
        </p:nvSpPr>
        <p:spPr>
          <a:xfrm>
            <a:off x="793790" y="3084909"/>
            <a:ext cx="510302" cy="510302"/>
          </a:xfrm>
          <a:prstGeom prst="roundRect">
            <a:avLst>
              <a:gd name="adj" fmla="val 18669"/>
            </a:avLst>
          </a:prstGeom>
          <a:solidFill>
            <a:srgbClr val="F2EEEE"/>
          </a:solidFill>
          <a:ln w="7620">
            <a:solidFill>
              <a:srgbClr val="D8D4D4"/>
            </a:solidFill>
            <a:prstDash val="solid"/>
          </a:ln>
        </p:spPr>
      </p:sp>
      <p:pic>
        <p:nvPicPr>
          <p:cNvPr id="4" name="Image 0" descr="preencoded.png"/>
          <p:cNvPicPr>
            <a:picLocks noChangeAspect="1"/>
          </p:cNvPicPr>
          <p:nvPr/>
        </p:nvPicPr>
        <p:blipFill>
          <a:blip r:embed="rId3"/>
          <a:stretch>
            <a:fillRect/>
          </a:stretch>
        </p:blipFill>
        <p:spPr>
          <a:xfrm>
            <a:off x="878860" y="3127415"/>
            <a:ext cx="340162" cy="425291"/>
          </a:xfrm>
          <a:prstGeom prst="rect">
            <a:avLst/>
          </a:prstGeom>
        </p:spPr>
      </p:pic>
      <p:sp>
        <p:nvSpPr>
          <p:cNvPr id="5" name="Text 2"/>
          <p:cNvSpPr/>
          <p:nvPr/>
        </p:nvSpPr>
        <p:spPr>
          <a:xfrm>
            <a:off x="1530906" y="316277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Definition</a:t>
            </a:r>
            <a:endParaRPr lang="en-US" sz="2200" dirty="0"/>
          </a:p>
        </p:txBody>
      </p:sp>
      <p:sp>
        <p:nvSpPr>
          <p:cNvPr id="6" name="Text 3"/>
          <p:cNvSpPr/>
          <p:nvPr/>
        </p:nvSpPr>
        <p:spPr>
          <a:xfrm>
            <a:off x="1530906" y="3653195"/>
            <a:ext cx="3421499" cy="217741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Seasonality refers to regular and predictable patterns that repeat at fixed intervals within the time series data.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50"/>
              </a:lnSpc>
              <a:buNone/>
            </a:pPr>
            <a:r>
              <a:rPr lang="en-US" sz="1750" dirty="0" smtClean="0">
                <a:solidFill>
                  <a:srgbClr val="4C4C4D"/>
                </a:solidFill>
                <a:latin typeface="Inter" pitchFamily="34" charset="0"/>
                <a:ea typeface="Inter" pitchFamily="34" charset="-122"/>
                <a:cs typeface="Inter" pitchFamily="34" charset="-120"/>
              </a:rPr>
              <a:t>These </a:t>
            </a:r>
            <a:r>
              <a:rPr lang="en-US" sz="1750" dirty="0">
                <a:solidFill>
                  <a:srgbClr val="4C4C4D"/>
                </a:solidFill>
                <a:latin typeface="Inter" pitchFamily="34" charset="0"/>
                <a:ea typeface="Inter" pitchFamily="34" charset="-122"/>
                <a:cs typeface="Inter" pitchFamily="34" charset="-120"/>
              </a:rPr>
              <a:t>patterns are tied to calendar periods or seasonal factors.</a:t>
            </a:r>
            <a:endParaRPr lang="en-US" sz="1750" dirty="0"/>
          </a:p>
        </p:txBody>
      </p:sp>
      <p:sp>
        <p:nvSpPr>
          <p:cNvPr id="7" name="Shape 4"/>
          <p:cNvSpPr/>
          <p:nvPr/>
        </p:nvSpPr>
        <p:spPr>
          <a:xfrm>
            <a:off x="5235893" y="3084909"/>
            <a:ext cx="510302" cy="510302"/>
          </a:xfrm>
          <a:prstGeom prst="roundRect">
            <a:avLst>
              <a:gd name="adj" fmla="val 18669"/>
            </a:avLst>
          </a:prstGeom>
          <a:solidFill>
            <a:srgbClr val="F2EEEE"/>
          </a:solidFill>
          <a:ln w="7620">
            <a:solidFill>
              <a:srgbClr val="D8D4D4"/>
            </a:solidFill>
            <a:prstDash val="solid"/>
          </a:ln>
        </p:spPr>
      </p:sp>
      <p:pic>
        <p:nvPicPr>
          <p:cNvPr id="8" name="Image 1" descr="preencoded.png"/>
          <p:cNvPicPr>
            <a:picLocks noChangeAspect="1"/>
          </p:cNvPicPr>
          <p:nvPr/>
        </p:nvPicPr>
        <p:blipFill>
          <a:blip r:embed="rId4"/>
          <a:stretch>
            <a:fillRect/>
          </a:stretch>
        </p:blipFill>
        <p:spPr>
          <a:xfrm>
            <a:off x="5320963" y="3127415"/>
            <a:ext cx="340162" cy="425291"/>
          </a:xfrm>
          <a:prstGeom prst="rect">
            <a:avLst/>
          </a:prstGeom>
        </p:spPr>
      </p:pic>
      <p:sp>
        <p:nvSpPr>
          <p:cNvPr id="9" name="Text 5"/>
          <p:cNvSpPr/>
          <p:nvPr/>
        </p:nvSpPr>
        <p:spPr>
          <a:xfrm>
            <a:off x="5973008" y="316277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Characteristics</a:t>
            </a:r>
            <a:endParaRPr lang="en-US" sz="2200" dirty="0"/>
          </a:p>
        </p:txBody>
      </p:sp>
      <p:sp>
        <p:nvSpPr>
          <p:cNvPr id="10" name="Text 6"/>
          <p:cNvSpPr/>
          <p:nvPr/>
        </p:nvSpPr>
        <p:spPr>
          <a:xfrm>
            <a:off x="5973008" y="3653195"/>
            <a:ext cx="3421499" cy="217741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Seasonal patterns maintain consistent frequency and approximate amplitude over time.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50"/>
              </a:lnSpc>
              <a:buNone/>
            </a:pPr>
            <a:endParaRPr lang="en-US" sz="1750" dirty="0">
              <a:solidFill>
                <a:srgbClr val="4C4C4D"/>
              </a:solidFill>
              <a:latin typeface="Inter" pitchFamily="34" charset="0"/>
              <a:ea typeface="Inter" pitchFamily="34" charset="-122"/>
              <a:cs typeface="Inter" pitchFamily="34" charset="-120"/>
            </a:endParaRPr>
          </a:p>
          <a:p>
            <a:pPr marL="0" indent="0" algn="l">
              <a:lnSpc>
                <a:spcPts val="2850"/>
              </a:lnSpc>
              <a:buNone/>
            </a:pPr>
            <a:r>
              <a:rPr lang="en-US" sz="1750" dirty="0" smtClean="0">
                <a:solidFill>
                  <a:srgbClr val="4C4C4D"/>
                </a:solidFill>
                <a:latin typeface="Inter" pitchFamily="34" charset="0"/>
                <a:ea typeface="Inter" pitchFamily="34" charset="-122"/>
                <a:cs typeface="Inter" pitchFamily="34" charset="-120"/>
              </a:rPr>
              <a:t>They </a:t>
            </a:r>
            <a:r>
              <a:rPr lang="en-US" sz="1750" dirty="0">
                <a:solidFill>
                  <a:srgbClr val="4C4C4D"/>
                </a:solidFill>
                <a:latin typeface="Inter" pitchFamily="34" charset="0"/>
                <a:ea typeface="Inter" pitchFamily="34" charset="-122"/>
                <a:cs typeface="Inter" pitchFamily="34" charset="-120"/>
              </a:rPr>
              <a:t>can be daily, weekly, monthly, quarterly, or annual in nature.</a:t>
            </a:r>
            <a:endParaRPr lang="en-US" sz="1750" dirty="0"/>
          </a:p>
        </p:txBody>
      </p:sp>
      <p:sp>
        <p:nvSpPr>
          <p:cNvPr id="11" name="Shape 7"/>
          <p:cNvSpPr/>
          <p:nvPr/>
        </p:nvSpPr>
        <p:spPr>
          <a:xfrm>
            <a:off x="9677995" y="3084909"/>
            <a:ext cx="510302" cy="510302"/>
          </a:xfrm>
          <a:prstGeom prst="roundRect">
            <a:avLst>
              <a:gd name="adj" fmla="val 18669"/>
            </a:avLst>
          </a:prstGeom>
          <a:solidFill>
            <a:srgbClr val="F2EEEE"/>
          </a:solidFill>
          <a:ln w="7620">
            <a:solidFill>
              <a:srgbClr val="D8D4D4"/>
            </a:solidFill>
            <a:prstDash val="solid"/>
          </a:ln>
        </p:spPr>
      </p:sp>
      <p:pic>
        <p:nvPicPr>
          <p:cNvPr id="12" name="Image 2" descr="preencoded.png"/>
          <p:cNvPicPr>
            <a:picLocks noChangeAspect="1"/>
          </p:cNvPicPr>
          <p:nvPr/>
        </p:nvPicPr>
        <p:blipFill>
          <a:blip r:embed="rId5"/>
          <a:stretch>
            <a:fillRect/>
          </a:stretch>
        </p:blipFill>
        <p:spPr>
          <a:xfrm>
            <a:off x="9763065" y="3127415"/>
            <a:ext cx="340162" cy="425291"/>
          </a:xfrm>
          <a:prstGeom prst="rect">
            <a:avLst/>
          </a:prstGeom>
        </p:spPr>
      </p:pic>
      <p:sp>
        <p:nvSpPr>
          <p:cNvPr id="13" name="Text 8"/>
          <p:cNvSpPr/>
          <p:nvPr/>
        </p:nvSpPr>
        <p:spPr>
          <a:xfrm>
            <a:off x="10415111" y="316277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Importance</a:t>
            </a:r>
            <a:endParaRPr lang="en-US" sz="2200" dirty="0"/>
          </a:p>
        </p:txBody>
      </p:sp>
      <p:sp>
        <p:nvSpPr>
          <p:cNvPr id="14" name="Text 9"/>
          <p:cNvSpPr/>
          <p:nvPr/>
        </p:nvSpPr>
        <p:spPr>
          <a:xfrm>
            <a:off x="10415111" y="3653195"/>
            <a:ext cx="3421499" cy="254031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Identifying and modeling seasonality is crucial for accurate forecasting and for understanding the underlying behavior of the time series independent of seasonal effects.</a:t>
            </a:r>
            <a:endParaRPr lang="en-US" sz="1750" dirty="0"/>
          </a:p>
        </p:txBody>
      </p:sp>
      <p:pic>
        <p:nvPicPr>
          <p:cNvPr id="15" name="Image 3" descr="preencoded.png"/>
          <p:cNvPicPr>
            <a:picLocks noChangeAspect="1"/>
          </p:cNvPicPr>
          <p:nvPr/>
        </p:nvPicPr>
        <p:blipFill>
          <a:blip r:embed="rId6"/>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753076"/>
            <a:ext cx="7652266"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Common Seasonal Patterns</a:t>
            </a:r>
            <a:endParaRPr lang="en-US" sz="4450" dirty="0"/>
          </a:p>
        </p:txBody>
      </p:sp>
      <p:sp>
        <p:nvSpPr>
          <p:cNvPr id="3" name="Text 1"/>
          <p:cNvSpPr/>
          <p:nvPr/>
        </p:nvSpPr>
        <p:spPr>
          <a:xfrm>
            <a:off x="793790" y="2915483"/>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353353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Seasonal patterns manifest differently across industries and phenomena. </a:t>
            </a:r>
            <a:endParaRPr lang="en-US" sz="1750" dirty="0"/>
          </a:p>
        </p:txBody>
      </p:sp>
      <p:sp>
        <p:nvSpPr>
          <p:cNvPr id="5" name="Text 3"/>
          <p:cNvSpPr/>
          <p:nvPr/>
        </p:nvSpPr>
        <p:spPr>
          <a:xfrm>
            <a:off x="793790" y="4151590"/>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Retail sales typically spike during holiday seasons, while energy consumption often follows temperature patterns with peaks in both summer and winter. </a:t>
            </a:r>
            <a:endParaRPr lang="en-US" sz="1750" dirty="0"/>
          </a:p>
        </p:txBody>
      </p:sp>
      <p:sp>
        <p:nvSpPr>
          <p:cNvPr id="6" name="Text 4"/>
          <p:cNvSpPr/>
          <p:nvPr/>
        </p:nvSpPr>
        <p:spPr>
          <a:xfrm>
            <a:off x="793790" y="5132546"/>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Tourism data frequently shows strong summer seasonality, and agricultural production is directly tied to growing and harvest seasons. </a:t>
            </a:r>
            <a:endParaRPr lang="en-US" sz="1750" dirty="0"/>
          </a:p>
        </p:txBody>
      </p:sp>
      <p:sp>
        <p:nvSpPr>
          <p:cNvPr id="7" name="Text 5"/>
          <p:cNvSpPr/>
          <p:nvPr/>
        </p:nvSpPr>
        <p:spPr>
          <a:xfrm>
            <a:off x="793790" y="611350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Identifying these patterns is essential for businesses to plan operations, manage inventory, and optimize staffing levels.</a:t>
            </a:r>
            <a:endParaRPr lang="en-US" sz="1750" dirty="0"/>
          </a:p>
        </p:txBody>
      </p:sp>
      <p:pic>
        <p:nvPicPr>
          <p:cNvPr id="8"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860590"/>
            <a:ext cx="5435798" cy="602456"/>
          </a:xfrm>
          <a:prstGeom prst="rect">
            <a:avLst/>
          </a:prstGeom>
          <a:noFill/>
          <a:ln/>
        </p:spPr>
        <p:txBody>
          <a:bodyPr wrap="none" lIns="0" tIns="0" rIns="0" bIns="0" rtlCol="0" anchor="t"/>
          <a:lstStyle/>
          <a:p>
            <a:pPr marL="0" indent="0" algn="l">
              <a:lnSpc>
                <a:spcPts val="4700"/>
              </a:lnSpc>
              <a:buNone/>
            </a:pPr>
            <a:r>
              <a:rPr lang="en-US" sz="3750" b="1" dirty="0">
                <a:solidFill>
                  <a:srgbClr val="152D47"/>
                </a:solidFill>
                <a:latin typeface="Inter Bold" pitchFamily="34" charset="0"/>
                <a:ea typeface="Inter Bold" pitchFamily="34" charset="-122"/>
                <a:cs typeface="Inter Bold" pitchFamily="34" charset="-120"/>
              </a:rPr>
              <a:t>Identifying Seasonality</a:t>
            </a:r>
            <a:endParaRPr lang="en-US" sz="3750" dirty="0"/>
          </a:p>
        </p:txBody>
      </p:sp>
      <p:sp>
        <p:nvSpPr>
          <p:cNvPr id="3" name="Shape 1"/>
          <p:cNvSpPr/>
          <p:nvPr/>
        </p:nvSpPr>
        <p:spPr>
          <a:xfrm>
            <a:off x="793790" y="3619857"/>
            <a:ext cx="3043714" cy="192762"/>
          </a:xfrm>
          <a:prstGeom prst="roundRect">
            <a:avLst>
              <a:gd name="adj" fmla="val 42009"/>
            </a:avLst>
          </a:prstGeom>
          <a:solidFill>
            <a:srgbClr val="F2EEEE"/>
          </a:solidFill>
          <a:ln w="7620">
            <a:solidFill>
              <a:srgbClr val="D8D4D4"/>
            </a:solidFill>
            <a:prstDash val="solid"/>
          </a:ln>
        </p:spPr>
      </p:sp>
      <p:sp>
        <p:nvSpPr>
          <p:cNvPr id="4" name="Text 2"/>
          <p:cNvSpPr/>
          <p:nvPr/>
        </p:nvSpPr>
        <p:spPr>
          <a:xfrm>
            <a:off x="793790" y="4101822"/>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4C4C4D"/>
                </a:solidFill>
                <a:latin typeface="Inter Bold" pitchFamily="34" charset="0"/>
                <a:ea typeface="Inter Bold" pitchFamily="34" charset="-122"/>
                <a:cs typeface="Inter Bold" pitchFamily="34" charset="-120"/>
              </a:rPr>
              <a:t>Visual Inspection</a:t>
            </a:r>
            <a:endParaRPr lang="en-US" sz="1850" dirty="0"/>
          </a:p>
        </p:txBody>
      </p:sp>
      <p:sp>
        <p:nvSpPr>
          <p:cNvPr id="5" name="Text 3"/>
          <p:cNvSpPr/>
          <p:nvPr/>
        </p:nvSpPr>
        <p:spPr>
          <a:xfrm>
            <a:off x="793790" y="4518660"/>
            <a:ext cx="3043714" cy="1850231"/>
          </a:xfrm>
          <a:prstGeom prst="rect">
            <a:avLst/>
          </a:prstGeom>
          <a:noFill/>
          <a:ln/>
        </p:spPr>
        <p:txBody>
          <a:bodyPr wrap="squar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Examine time series plots to identify recurring patterns at regular intervals. Look for consistent peaks and troughs that occur at the same points within each cycle.</a:t>
            </a:r>
            <a:endParaRPr lang="en-US" sz="1500" dirty="0"/>
          </a:p>
        </p:txBody>
      </p:sp>
      <p:sp>
        <p:nvSpPr>
          <p:cNvPr id="6" name="Shape 4"/>
          <p:cNvSpPr/>
          <p:nvPr/>
        </p:nvSpPr>
        <p:spPr>
          <a:xfrm>
            <a:off x="4126706" y="3330654"/>
            <a:ext cx="3043833" cy="192762"/>
          </a:xfrm>
          <a:prstGeom prst="roundRect">
            <a:avLst>
              <a:gd name="adj" fmla="val 42009"/>
            </a:avLst>
          </a:prstGeom>
          <a:solidFill>
            <a:srgbClr val="F2EEEE"/>
          </a:solidFill>
          <a:ln w="7620">
            <a:solidFill>
              <a:srgbClr val="D8D4D4"/>
            </a:solidFill>
            <a:prstDash val="solid"/>
          </a:ln>
        </p:spPr>
      </p:sp>
      <p:sp>
        <p:nvSpPr>
          <p:cNvPr id="7" name="Text 5"/>
          <p:cNvSpPr/>
          <p:nvPr/>
        </p:nvSpPr>
        <p:spPr>
          <a:xfrm>
            <a:off x="4126706" y="3812619"/>
            <a:ext cx="2966323" cy="301228"/>
          </a:xfrm>
          <a:prstGeom prst="rect">
            <a:avLst/>
          </a:prstGeom>
          <a:noFill/>
          <a:ln/>
        </p:spPr>
        <p:txBody>
          <a:bodyPr wrap="none" lIns="0" tIns="0" rIns="0" bIns="0" rtlCol="0" anchor="t"/>
          <a:lstStyle/>
          <a:p>
            <a:pPr marL="0" indent="0" algn="l">
              <a:lnSpc>
                <a:spcPts val="2350"/>
              </a:lnSpc>
              <a:buNone/>
            </a:pPr>
            <a:r>
              <a:rPr lang="en-US" sz="1850" b="1" dirty="0">
                <a:solidFill>
                  <a:srgbClr val="4C4C4D"/>
                </a:solidFill>
                <a:latin typeface="Inter Bold" pitchFamily="34" charset="0"/>
                <a:ea typeface="Inter Bold" pitchFamily="34" charset="-122"/>
                <a:cs typeface="Inter Bold" pitchFamily="34" charset="-120"/>
              </a:rPr>
              <a:t>Seasonal Subseries Plots</a:t>
            </a:r>
            <a:endParaRPr lang="en-US" sz="1850" dirty="0"/>
          </a:p>
        </p:txBody>
      </p:sp>
      <p:sp>
        <p:nvSpPr>
          <p:cNvPr id="8" name="Text 6"/>
          <p:cNvSpPr/>
          <p:nvPr/>
        </p:nvSpPr>
        <p:spPr>
          <a:xfrm>
            <a:off x="4126706" y="4229457"/>
            <a:ext cx="3043833" cy="1541859"/>
          </a:xfrm>
          <a:prstGeom prst="rect">
            <a:avLst/>
          </a:prstGeom>
          <a:noFill/>
          <a:ln/>
        </p:spPr>
        <p:txBody>
          <a:bodyPr wrap="squar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Create separate plots for each season to compare values across different cycles. This helps visualize the consistency of seasonal patterns over time.</a:t>
            </a:r>
            <a:endParaRPr lang="en-US" sz="1500" dirty="0"/>
          </a:p>
        </p:txBody>
      </p:sp>
      <p:sp>
        <p:nvSpPr>
          <p:cNvPr id="9" name="Shape 7"/>
          <p:cNvSpPr/>
          <p:nvPr/>
        </p:nvSpPr>
        <p:spPr>
          <a:xfrm>
            <a:off x="7459742" y="3041452"/>
            <a:ext cx="3043833" cy="192762"/>
          </a:xfrm>
          <a:prstGeom prst="roundRect">
            <a:avLst>
              <a:gd name="adj" fmla="val 42009"/>
            </a:avLst>
          </a:prstGeom>
          <a:solidFill>
            <a:srgbClr val="F2EEEE"/>
          </a:solidFill>
          <a:ln w="7620">
            <a:solidFill>
              <a:srgbClr val="D8D4D4"/>
            </a:solidFill>
            <a:prstDash val="solid"/>
          </a:ln>
        </p:spPr>
      </p:sp>
      <p:sp>
        <p:nvSpPr>
          <p:cNvPr id="10" name="Text 8"/>
          <p:cNvSpPr/>
          <p:nvPr/>
        </p:nvSpPr>
        <p:spPr>
          <a:xfrm>
            <a:off x="7459742" y="3523417"/>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4C4C4D"/>
                </a:solidFill>
                <a:latin typeface="Inter Bold" pitchFamily="34" charset="0"/>
                <a:ea typeface="Inter Bold" pitchFamily="34" charset="-122"/>
                <a:cs typeface="Inter Bold" pitchFamily="34" charset="-120"/>
              </a:rPr>
              <a:t>Statistical Tests</a:t>
            </a:r>
            <a:endParaRPr lang="en-US" sz="1850" dirty="0"/>
          </a:p>
        </p:txBody>
      </p:sp>
      <p:sp>
        <p:nvSpPr>
          <p:cNvPr id="11" name="Text 9"/>
          <p:cNvSpPr/>
          <p:nvPr/>
        </p:nvSpPr>
        <p:spPr>
          <a:xfrm>
            <a:off x="7459742" y="3940254"/>
            <a:ext cx="3043833" cy="1850231"/>
          </a:xfrm>
          <a:prstGeom prst="rect">
            <a:avLst/>
          </a:prstGeom>
          <a:noFill/>
          <a:ln/>
        </p:spPr>
        <p:txBody>
          <a:bodyPr wrap="squar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Apply formal statistical procedures such as seasonal decomposition or spectral analysis to quantitatively identify and measure the strength of seasonal components.</a:t>
            </a:r>
            <a:endParaRPr lang="en-US" sz="1500" dirty="0"/>
          </a:p>
        </p:txBody>
      </p:sp>
      <p:sp>
        <p:nvSpPr>
          <p:cNvPr id="12" name="Shape 10"/>
          <p:cNvSpPr/>
          <p:nvPr/>
        </p:nvSpPr>
        <p:spPr>
          <a:xfrm>
            <a:off x="10792778" y="2752249"/>
            <a:ext cx="3043833" cy="192762"/>
          </a:xfrm>
          <a:prstGeom prst="roundRect">
            <a:avLst>
              <a:gd name="adj" fmla="val 42009"/>
            </a:avLst>
          </a:prstGeom>
          <a:solidFill>
            <a:srgbClr val="F2EEEE"/>
          </a:solidFill>
          <a:ln w="7620">
            <a:solidFill>
              <a:srgbClr val="D8D4D4"/>
            </a:solidFill>
            <a:prstDash val="solid"/>
          </a:ln>
        </p:spPr>
      </p:sp>
      <p:sp>
        <p:nvSpPr>
          <p:cNvPr id="13" name="Text 11"/>
          <p:cNvSpPr/>
          <p:nvPr/>
        </p:nvSpPr>
        <p:spPr>
          <a:xfrm>
            <a:off x="10792778" y="3234214"/>
            <a:ext cx="2919174" cy="301228"/>
          </a:xfrm>
          <a:prstGeom prst="rect">
            <a:avLst/>
          </a:prstGeom>
          <a:noFill/>
          <a:ln/>
        </p:spPr>
        <p:txBody>
          <a:bodyPr wrap="none" lIns="0" tIns="0" rIns="0" bIns="0" rtlCol="0" anchor="t"/>
          <a:lstStyle/>
          <a:p>
            <a:pPr marL="0" indent="0" algn="l">
              <a:lnSpc>
                <a:spcPts val="2350"/>
              </a:lnSpc>
              <a:buNone/>
            </a:pPr>
            <a:r>
              <a:rPr lang="en-US" sz="1850" b="1" dirty="0">
                <a:solidFill>
                  <a:srgbClr val="4C4C4D"/>
                </a:solidFill>
                <a:latin typeface="Inter Bold" pitchFamily="34" charset="0"/>
                <a:ea typeface="Inter Bold" pitchFamily="34" charset="-122"/>
                <a:cs typeface="Inter Bold" pitchFamily="34" charset="-120"/>
              </a:rPr>
              <a:t>Autocorrelation Analysis</a:t>
            </a:r>
            <a:endParaRPr lang="en-US" sz="1850" dirty="0"/>
          </a:p>
        </p:txBody>
      </p:sp>
      <p:sp>
        <p:nvSpPr>
          <p:cNvPr id="14" name="Text 12"/>
          <p:cNvSpPr/>
          <p:nvPr/>
        </p:nvSpPr>
        <p:spPr>
          <a:xfrm>
            <a:off x="10792778" y="3651052"/>
            <a:ext cx="3043833" cy="1850231"/>
          </a:xfrm>
          <a:prstGeom prst="rect">
            <a:avLst/>
          </a:prstGeom>
          <a:noFill/>
          <a:ln/>
        </p:spPr>
        <p:txBody>
          <a:bodyPr wrap="squar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Examine the autocorrelation function (ACF) for significant spikes at seasonal lags, indicating the presence of seasonal dependencies in the data.</a:t>
            </a:r>
            <a:endParaRPr lang="en-US" sz="150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058114"/>
            <a:ext cx="7352705"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Seasonality vs. Periodicity</a:t>
            </a:r>
            <a:endParaRPr lang="en-US" sz="4450" dirty="0"/>
          </a:p>
        </p:txBody>
      </p:sp>
      <p:sp>
        <p:nvSpPr>
          <p:cNvPr id="3" name="Text 1"/>
          <p:cNvSpPr/>
          <p:nvPr/>
        </p:nvSpPr>
        <p:spPr>
          <a:xfrm>
            <a:off x="793790" y="333386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Seasonality</a:t>
            </a:r>
            <a:endParaRPr lang="en-US" sz="2200" dirty="0"/>
          </a:p>
        </p:txBody>
      </p:sp>
      <p:sp>
        <p:nvSpPr>
          <p:cNvPr id="4" name="Text 2"/>
          <p:cNvSpPr/>
          <p:nvPr/>
        </p:nvSpPr>
        <p:spPr>
          <a:xfrm>
            <a:off x="793790" y="3915013"/>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Patterns directly linked to calendar periods</a:t>
            </a:r>
            <a:endParaRPr lang="en-US" sz="1750" dirty="0"/>
          </a:p>
        </p:txBody>
      </p:sp>
      <p:sp>
        <p:nvSpPr>
          <p:cNvPr id="5" name="Text 3"/>
          <p:cNvSpPr/>
          <p:nvPr/>
        </p:nvSpPr>
        <p:spPr>
          <a:xfrm>
            <a:off x="793790" y="448198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Fixed, known intervals (daily, weekly, monthly, quarterly, annual)</a:t>
            </a:r>
            <a:endParaRPr lang="en-US" sz="1750" dirty="0"/>
          </a:p>
        </p:txBody>
      </p:sp>
      <p:sp>
        <p:nvSpPr>
          <p:cNvPr id="6" name="Text 4"/>
          <p:cNvSpPr/>
          <p:nvPr/>
        </p:nvSpPr>
        <p:spPr>
          <a:xfrm>
            <a:off x="793790" y="528708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Often related to human activities or natural cycles</a:t>
            </a:r>
            <a:endParaRPr lang="en-US" sz="1750" dirty="0"/>
          </a:p>
        </p:txBody>
      </p:sp>
      <p:sp>
        <p:nvSpPr>
          <p:cNvPr id="7" name="Text 5"/>
          <p:cNvSpPr/>
          <p:nvPr/>
        </p:nvSpPr>
        <p:spPr>
          <a:xfrm>
            <a:off x="793790" y="572928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Example: Retail sales rising during December holidays</a:t>
            </a:r>
            <a:endParaRPr lang="en-US" sz="1750" dirty="0"/>
          </a:p>
        </p:txBody>
      </p:sp>
      <p:sp>
        <p:nvSpPr>
          <p:cNvPr id="8" name="Text 6"/>
          <p:cNvSpPr/>
          <p:nvPr/>
        </p:nvSpPr>
        <p:spPr>
          <a:xfrm>
            <a:off x="7599521" y="333386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Periodicity</a:t>
            </a:r>
            <a:endParaRPr lang="en-US" sz="2200" dirty="0"/>
          </a:p>
        </p:txBody>
      </p:sp>
      <p:sp>
        <p:nvSpPr>
          <p:cNvPr id="9" name="Text 7"/>
          <p:cNvSpPr/>
          <p:nvPr/>
        </p:nvSpPr>
        <p:spPr>
          <a:xfrm>
            <a:off x="7599521" y="3915013"/>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Cyclical patterns with fixed frequency</a:t>
            </a:r>
            <a:endParaRPr lang="en-US" sz="1750" dirty="0"/>
          </a:p>
        </p:txBody>
      </p:sp>
      <p:sp>
        <p:nvSpPr>
          <p:cNvPr id="10" name="Text 8"/>
          <p:cNvSpPr/>
          <p:nvPr/>
        </p:nvSpPr>
        <p:spPr>
          <a:xfrm>
            <a:off x="7599521" y="448198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May not align with calendar units</a:t>
            </a:r>
            <a:endParaRPr lang="en-US" sz="1750" dirty="0"/>
          </a:p>
        </p:txBody>
      </p:sp>
      <p:sp>
        <p:nvSpPr>
          <p:cNvPr id="11" name="Text 9"/>
          <p:cNvSpPr/>
          <p:nvPr/>
        </p:nvSpPr>
        <p:spPr>
          <a:xfrm>
            <a:off x="7599521" y="492418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Can be discovered rather than known a priori</a:t>
            </a:r>
            <a:endParaRPr lang="en-US" sz="1750" dirty="0"/>
          </a:p>
        </p:txBody>
      </p:sp>
      <p:sp>
        <p:nvSpPr>
          <p:cNvPr id="12" name="Text 10"/>
          <p:cNvSpPr/>
          <p:nvPr/>
        </p:nvSpPr>
        <p:spPr>
          <a:xfrm>
            <a:off x="7599521" y="536638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Example: Sunspot activity with 11-year cycles</a:t>
            </a:r>
            <a:endParaRPr lang="en-US" sz="1750" dirty="0"/>
          </a:p>
        </p:txBody>
      </p:sp>
      <p:pic>
        <p:nvPicPr>
          <p:cNvPr id="13"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name="Slide 13">
    <p:spTree>
      <p:nvGrpSpPr>
        <p:cNvPr id="1" name=""/>
        <p:cNvGrpSpPr/>
        <p:nvPr/>
      </p:nvGrpSpPr>
      <p:grpSpPr>
        <a:xfrm>
          <a:off x="0" y="0"/>
          <a:ext cx="0" cy="0"/>
          <a:chOff x="0" y="0"/>
          <a:chExt cx="0" cy="0"/>
        </a:xfrm>
      </p:grpSpPr>
      <p:sp>
        <p:nvSpPr>
          <p:cNvPr id="2" name="Text 0"/>
          <p:cNvSpPr/>
          <p:nvPr/>
        </p:nvSpPr>
        <p:spPr>
          <a:xfrm>
            <a:off x="793790" y="1251585"/>
            <a:ext cx="7233166"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Characterizing Periodicity</a:t>
            </a:r>
            <a:endParaRPr lang="en-US" sz="4450" dirty="0"/>
          </a:p>
        </p:txBody>
      </p:sp>
      <p:sp>
        <p:nvSpPr>
          <p:cNvPr id="3" name="Text 1"/>
          <p:cNvSpPr/>
          <p:nvPr/>
        </p:nvSpPr>
        <p:spPr>
          <a:xfrm>
            <a:off x="793790" y="2413873"/>
            <a:ext cx="6351270" cy="748427"/>
          </a:xfrm>
          <a:prstGeom prst="rect">
            <a:avLst/>
          </a:prstGeom>
          <a:noFill/>
          <a:ln/>
        </p:spPr>
        <p:txBody>
          <a:bodyPr wrap="none" lIns="0" tIns="0" rIns="0" bIns="0" rtlCol="0" anchor="t"/>
          <a:lstStyle/>
          <a:p>
            <a:pPr marL="0" indent="0" algn="ctr">
              <a:lnSpc>
                <a:spcPts val="5850"/>
              </a:lnSpc>
              <a:buNone/>
            </a:pPr>
            <a:r>
              <a:rPr lang="en-US" sz="5850" b="1" dirty="0">
                <a:solidFill>
                  <a:srgbClr val="4C4C4D"/>
                </a:solidFill>
                <a:latin typeface="Inter Bold" pitchFamily="34" charset="0"/>
                <a:ea typeface="Inter Bold" pitchFamily="34" charset="-122"/>
                <a:cs typeface="Inter Bold" pitchFamily="34" charset="-120"/>
              </a:rPr>
              <a:t>1/f</a:t>
            </a:r>
            <a:endParaRPr lang="en-US" sz="5850" dirty="0"/>
          </a:p>
        </p:txBody>
      </p:sp>
      <p:sp>
        <p:nvSpPr>
          <p:cNvPr id="4" name="Text 2"/>
          <p:cNvSpPr/>
          <p:nvPr/>
        </p:nvSpPr>
        <p:spPr>
          <a:xfrm>
            <a:off x="2551748" y="3445669"/>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Frequency</a:t>
            </a:r>
            <a:endParaRPr lang="en-US" sz="2200" dirty="0"/>
          </a:p>
        </p:txBody>
      </p:sp>
      <p:sp>
        <p:nvSpPr>
          <p:cNvPr id="5" name="Text 3"/>
          <p:cNvSpPr/>
          <p:nvPr/>
        </p:nvSpPr>
        <p:spPr>
          <a:xfrm>
            <a:off x="793790" y="3936087"/>
            <a:ext cx="6351270" cy="362903"/>
          </a:xfrm>
          <a:prstGeom prst="rect">
            <a:avLst/>
          </a:prstGeom>
          <a:noFill/>
          <a:ln/>
        </p:spPr>
        <p:txBody>
          <a:bodyPr wrap="non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The number of cycles per unit time</a:t>
            </a:r>
            <a:endParaRPr lang="en-US" sz="1750" dirty="0"/>
          </a:p>
        </p:txBody>
      </p:sp>
      <p:sp>
        <p:nvSpPr>
          <p:cNvPr id="6" name="Text 4"/>
          <p:cNvSpPr/>
          <p:nvPr/>
        </p:nvSpPr>
        <p:spPr>
          <a:xfrm>
            <a:off x="7485221" y="2413873"/>
            <a:ext cx="6351389" cy="748427"/>
          </a:xfrm>
          <a:prstGeom prst="rect">
            <a:avLst/>
          </a:prstGeom>
          <a:noFill/>
          <a:ln/>
        </p:spPr>
        <p:txBody>
          <a:bodyPr wrap="none" lIns="0" tIns="0" rIns="0" bIns="0" rtlCol="0" anchor="t"/>
          <a:lstStyle/>
          <a:p>
            <a:pPr marL="0" indent="0" algn="ctr">
              <a:lnSpc>
                <a:spcPts val="5850"/>
              </a:lnSpc>
              <a:buNone/>
            </a:pPr>
            <a:r>
              <a:rPr lang="en-US" sz="5850" b="1" dirty="0">
                <a:solidFill>
                  <a:srgbClr val="4C4C4D"/>
                </a:solidFill>
                <a:latin typeface="Inter Bold" pitchFamily="34" charset="0"/>
                <a:ea typeface="Inter Bold" pitchFamily="34" charset="-122"/>
                <a:cs typeface="Inter Bold" pitchFamily="34" charset="-120"/>
              </a:rPr>
              <a:t>A</a:t>
            </a:r>
            <a:endParaRPr lang="en-US" sz="5850" dirty="0"/>
          </a:p>
        </p:txBody>
      </p:sp>
      <p:sp>
        <p:nvSpPr>
          <p:cNvPr id="7" name="Text 5"/>
          <p:cNvSpPr/>
          <p:nvPr/>
        </p:nvSpPr>
        <p:spPr>
          <a:xfrm>
            <a:off x="9243298" y="3445669"/>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Amplitude</a:t>
            </a:r>
            <a:endParaRPr lang="en-US" sz="2200" dirty="0"/>
          </a:p>
        </p:txBody>
      </p:sp>
      <p:sp>
        <p:nvSpPr>
          <p:cNvPr id="8" name="Text 6"/>
          <p:cNvSpPr/>
          <p:nvPr/>
        </p:nvSpPr>
        <p:spPr>
          <a:xfrm>
            <a:off x="7485221" y="3936087"/>
            <a:ext cx="6351389" cy="362903"/>
          </a:xfrm>
          <a:prstGeom prst="rect">
            <a:avLst/>
          </a:prstGeom>
          <a:noFill/>
          <a:ln/>
        </p:spPr>
        <p:txBody>
          <a:bodyPr wrap="non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The magnitude of oscillation</a:t>
            </a:r>
            <a:endParaRPr lang="en-US" sz="1750" dirty="0"/>
          </a:p>
        </p:txBody>
      </p:sp>
      <p:sp>
        <p:nvSpPr>
          <p:cNvPr id="9" name="Text 7"/>
          <p:cNvSpPr/>
          <p:nvPr/>
        </p:nvSpPr>
        <p:spPr>
          <a:xfrm>
            <a:off x="793790" y="5092779"/>
            <a:ext cx="6351270" cy="748427"/>
          </a:xfrm>
          <a:prstGeom prst="rect">
            <a:avLst/>
          </a:prstGeom>
          <a:noFill/>
          <a:ln/>
        </p:spPr>
        <p:txBody>
          <a:bodyPr wrap="none" lIns="0" tIns="0" rIns="0" bIns="0" rtlCol="0" anchor="t"/>
          <a:lstStyle/>
          <a:p>
            <a:pPr marL="0" indent="0" algn="ctr">
              <a:lnSpc>
                <a:spcPts val="5850"/>
              </a:lnSpc>
              <a:buNone/>
            </a:pPr>
            <a:r>
              <a:rPr lang="en-US" sz="5850" b="1" dirty="0">
                <a:solidFill>
                  <a:srgbClr val="4C4C4D"/>
                </a:solidFill>
                <a:latin typeface="Inter Bold" pitchFamily="34" charset="0"/>
                <a:ea typeface="Inter Bold" pitchFamily="34" charset="-122"/>
                <a:cs typeface="Inter Bold" pitchFamily="34" charset="-120"/>
              </a:rPr>
              <a:t>φ</a:t>
            </a:r>
            <a:endParaRPr lang="en-US" sz="5850" dirty="0"/>
          </a:p>
        </p:txBody>
      </p:sp>
      <p:sp>
        <p:nvSpPr>
          <p:cNvPr id="10" name="Text 8"/>
          <p:cNvSpPr/>
          <p:nvPr/>
        </p:nvSpPr>
        <p:spPr>
          <a:xfrm>
            <a:off x="2551748" y="6124575"/>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Phase</a:t>
            </a:r>
            <a:endParaRPr lang="en-US" sz="2200" dirty="0"/>
          </a:p>
        </p:txBody>
      </p:sp>
      <p:sp>
        <p:nvSpPr>
          <p:cNvPr id="11" name="Text 9"/>
          <p:cNvSpPr/>
          <p:nvPr/>
        </p:nvSpPr>
        <p:spPr>
          <a:xfrm>
            <a:off x="793790" y="6614993"/>
            <a:ext cx="6351270" cy="362903"/>
          </a:xfrm>
          <a:prstGeom prst="rect">
            <a:avLst/>
          </a:prstGeom>
          <a:noFill/>
          <a:ln/>
        </p:spPr>
        <p:txBody>
          <a:bodyPr wrap="non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The position within a cycle</a:t>
            </a:r>
            <a:endParaRPr lang="en-US" sz="1750" dirty="0"/>
          </a:p>
        </p:txBody>
      </p:sp>
      <p:sp>
        <p:nvSpPr>
          <p:cNvPr id="12" name="Text 10"/>
          <p:cNvSpPr/>
          <p:nvPr/>
        </p:nvSpPr>
        <p:spPr>
          <a:xfrm>
            <a:off x="7485221" y="5092779"/>
            <a:ext cx="6351389" cy="748427"/>
          </a:xfrm>
          <a:prstGeom prst="rect">
            <a:avLst/>
          </a:prstGeom>
          <a:noFill/>
          <a:ln/>
        </p:spPr>
        <p:txBody>
          <a:bodyPr wrap="none" lIns="0" tIns="0" rIns="0" bIns="0" rtlCol="0" anchor="t"/>
          <a:lstStyle/>
          <a:p>
            <a:pPr marL="0" indent="0" algn="ctr">
              <a:lnSpc>
                <a:spcPts val="5850"/>
              </a:lnSpc>
              <a:buNone/>
            </a:pPr>
            <a:r>
              <a:rPr lang="en-US" sz="5850" b="1" dirty="0">
                <a:solidFill>
                  <a:srgbClr val="4C4C4D"/>
                </a:solidFill>
                <a:latin typeface="Inter Bold" pitchFamily="34" charset="0"/>
                <a:ea typeface="Inter Bold" pitchFamily="34" charset="-122"/>
                <a:cs typeface="Inter Bold" pitchFamily="34" charset="-120"/>
              </a:rPr>
              <a:t>T=1/f</a:t>
            </a:r>
            <a:endParaRPr lang="en-US" sz="5850" dirty="0"/>
          </a:p>
        </p:txBody>
      </p:sp>
      <p:sp>
        <p:nvSpPr>
          <p:cNvPr id="13" name="Text 11"/>
          <p:cNvSpPr/>
          <p:nvPr/>
        </p:nvSpPr>
        <p:spPr>
          <a:xfrm>
            <a:off x="9243298" y="6124575"/>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Period</a:t>
            </a:r>
            <a:endParaRPr lang="en-US" sz="2200" dirty="0"/>
          </a:p>
        </p:txBody>
      </p:sp>
      <p:sp>
        <p:nvSpPr>
          <p:cNvPr id="14" name="Text 12"/>
          <p:cNvSpPr/>
          <p:nvPr/>
        </p:nvSpPr>
        <p:spPr>
          <a:xfrm>
            <a:off x="7485221" y="6614993"/>
            <a:ext cx="6351389" cy="362903"/>
          </a:xfrm>
          <a:prstGeom prst="rect">
            <a:avLst/>
          </a:prstGeom>
          <a:noFill/>
          <a:ln/>
        </p:spPr>
        <p:txBody>
          <a:bodyPr wrap="non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The time to complete one cycle</a:t>
            </a:r>
            <a:endParaRPr lang="en-US" sz="175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2040969"/>
            <a:ext cx="5822394"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Detecting Periodicity</a:t>
            </a:r>
            <a:endParaRPr lang="en-US" sz="4450" dirty="0"/>
          </a:p>
        </p:txBody>
      </p:sp>
      <p:pic>
        <p:nvPicPr>
          <p:cNvPr id="3" name="Image 0" descr="preencoded.png"/>
          <p:cNvPicPr>
            <a:picLocks noChangeAspect="1"/>
          </p:cNvPicPr>
          <p:nvPr/>
        </p:nvPicPr>
        <p:blipFill>
          <a:blip r:embed="rId3"/>
          <a:stretch>
            <a:fillRect/>
          </a:stretch>
        </p:blipFill>
        <p:spPr>
          <a:xfrm>
            <a:off x="793790" y="3089910"/>
            <a:ext cx="566976" cy="566976"/>
          </a:xfrm>
          <a:prstGeom prst="rect">
            <a:avLst/>
          </a:prstGeom>
        </p:spPr>
      </p:pic>
      <p:sp>
        <p:nvSpPr>
          <p:cNvPr id="4" name="Text 1"/>
          <p:cNvSpPr/>
          <p:nvPr/>
        </p:nvSpPr>
        <p:spPr>
          <a:xfrm>
            <a:off x="793790" y="38837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Spectral Analysis</a:t>
            </a:r>
            <a:endParaRPr lang="en-US" sz="2200" dirty="0"/>
          </a:p>
        </p:txBody>
      </p:sp>
      <p:sp>
        <p:nvSpPr>
          <p:cNvPr id="5" name="Text 2"/>
          <p:cNvSpPr/>
          <p:nvPr/>
        </p:nvSpPr>
        <p:spPr>
          <a:xfrm>
            <a:off x="793790" y="4374118"/>
            <a:ext cx="4158615"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Transforms time series data from time domain to frequency domain using techniques like Fast Fourier Transform, revealing dominant frequencies in the data.</a:t>
            </a:r>
            <a:endParaRPr lang="en-US" sz="1750" dirty="0"/>
          </a:p>
        </p:txBody>
      </p:sp>
      <p:pic>
        <p:nvPicPr>
          <p:cNvPr id="6" name="Image 1" descr="preencoded.png"/>
          <p:cNvPicPr>
            <a:picLocks noChangeAspect="1"/>
          </p:cNvPicPr>
          <p:nvPr/>
        </p:nvPicPr>
        <p:blipFill>
          <a:blip r:embed="rId4"/>
          <a:stretch>
            <a:fillRect/>
          </a:stretch>
        </p:blipFill>
        <p:spPr>
          <a:xfrm>
            <a:off x="5235893" y="3089910"/>
            <a:ext cx="566976" cy="566976"/>
          </a:xfrm>
          <a:prstGeom prst="rect">
            <a:avLst/>
          </a:prstGeom>
        </p:spPr>
      </p:pic>
      <p:sp>
        <p:nvSpPr>
          <p:cNvPr id="7" name="Text 3"/>
          <p:cNvSpPr/>
          <p:nvPr/>
        </p:nvSpPr>
        <p:spPr>
          <a:xfrm>
            <a:off x="5235893" y="38837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Periodogram</a:t>
            </a:r>
            <a:endParaRPr lang="en-US" sz="2200" dirty="0"/>
          </a:p>
        </p:txBody>
      </p:sp>
      <p:sp>
        <p:nvSpPr>
          <p:cNvPr id="8" name="Text 4"/>
          <p:cNvSpPr/>
          <p:nvPr/>
        </p:nvSpPr>
        <p:spPr>
          <a:xfrm>
            <a:off x="5235893" y="4374118"/>
            <a:ext cx="4158615" cy="145161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Graphical representation showing the strength of different frequencies within the time series, helping identify significant periodic components.</a:t>
            </a:r>
            <a:endParaRPr lang="en-US" sz="1750" dirty="0"/>
          </a:p>
        </p:txBody>
      </p:sp>
      <p:pic>
        <p:nvPicPr>
          <p:cNvPr id="9" name="Image 2" descr="preencoded.png"/>
          <p:cNvPicPr>
            <a:picLocks noChangeAspect="1"/>
          </p:cNvPicPr>
          <p:nvPr/>
        </p:nvPicPr>
        <p:blipFill>
          <a:blip r:embed="rId5"/>
          <a:stretch>
            <a:fillRect/>
          </a:stretch>
        </p:blipFill>
        <p:spPr>
          <a:xfrm>
            <a:off x="9677995" y="3089910"/>
            <a:ext cx="566976" cy="566976"/>
          </a:xfrm>
          <a:prstGeom prst="rect">
            <a:avLst/>
          </a:prstGeom>
        </p:spPr>
      </p:pic>
      <p:sp>
        <p:nvSpPr>
          <p:cNvPr id="10" name="Text 5"/>
          <p:cNvSpPr/>
          <p:nvPr/>
        </p:nvSpPr>
        <p:spPr>
          <a:xfrm>
            <a:off x="9677995" y="38837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Wavelet Analysis</a:t>
            </a:r>
            <a:endParaRPr lang="en-US" sz="2200" dirty="0"/>
          </a:p>
        </p:txBody>
      </p:sp>
      <p:sp>
        <p:nvSpPr>
          <p:cNvPr id="11" name="Text 6"/>
          <p:cNvSpPr/>
          <p:nvPr/>
        </p:nvSpPr>
        <p:spPr>
          <a:xfrm>
            <a:off x="9677995" y="4374118"/>
            <a:ext cx="4158615" cy="145161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Examines both time and frequency domains simultaneously, useful for identifying periodicity that varies in frequency or amplitude over time.</a:t>
            </a:r>
            <a:endParaRPr lang="en-US" sz="1750" dirty="0"/>
          </a:p>
        </p:txBody>
      </p:sp>
      <p:pic>
        <p:nvPicPr>
          <p:cNvPr id="12" name="Image 3" descr="preencoded.png"/>
          <p:cNvPicPr>
            <a:picLocks noChangeAspect="1"/>
          </p:cNvPicPr>
          <p:nvPr/>
        </p:nvPicPr>
        <p:blipFill>
          <a:blip r:embed="rId6"/>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834628"/>
            <a:ext cx="6952655"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The Irregular Component</a:t>
            </a:r>
            <a:endParaRPr lang="en-US" sz="4450" dirty="0"/>
          </a:p>
        </p:txBody>
      </p:sp>
      <p:pic>
        <p:nvPicPr>
          <p:cNvPr id="3" name="Image 0" descr="preencoded.png"/>
          <p:cNvPicPr>
            <a:picLocks noChangeAspect="1"/>
          </p:cNvPicPr>
          <p:nvPr/>
        </p:nvPicPr>
        <p:blipFill>
          <a:blip r:embed="rId3"/>
          <a:stretch>
            <a:fillRect/>
          </a:stretch>
        </p:blipFill>
        <p:spPr>
          <a:xfrm>
            <a:off x="3247430" y="1997035"/>
            <a:ext cx="1614011" cy="1306949"/>
          </a:xfrm>
          <a:prstGeom prst="rect">
            <a:avLst/>
          </a:prstGeom>
        </p:spPr>
      </p:pic>
      <p:pic>
        <p:nvPicPr>
          <p:cNvPr id="4" name="Image 1" descr="preencoded.png"/>
          <p:cNvPicPr>
            <a:picLocks noChangeAspect="1"/>
          </p:cNvPicPr>
          <p:nvPr/>
        </p:nvPicPr>
        <p:blipFill>
          <a:blip r:embed="rId4"/>
          <a:stretch>
            <a:fillRect/>
          </a:stretch>
        </p:blipFill>
        <p:spPr>
          <a:xfrm>
            <a:off x="3894892" y="2613065"/>
            <a:ext cx="318968" cy="398621"/>
          </a:xfrm>
          <a:prstGeom prst="rect">
            <a:avLst/>
          </a:prstGeom>
        </p:spPr>
      </p:pic>
      <p:sp>
        <p:nvSpPr>
          <p:cNvPr id="5" name="Text 1"/>
          <p:cNvSpPr/>
          <p:nvPr/>
        </p:nvSpPr>
        <p:spPr>
          <a:xfrm>
            <a:off x="5088255" y="222384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White Noise</a:t>
            </a:r>
            <a:endParaRPr lang="en-US" sz="2200" dirty="0"/>
          </a:p>
        </p:txBody>
      </p:sp>
      <p:sp>
        <p:nvSpPr>
          <p:cNvPr id="6" name="Text 2"/>
          <p:cNvSpPr/>
          <p:nvPr/>
        </p:nvSpPr>
        <p:spPr>
          <a:xfrm>
            <a:off x="5088255" y="2714268"/>
            <a:ext cx="2879884"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Purely random fluctuations</a:t>
            </a:r>
            <a:endParaRPr lang="en-US" sz="1750" dirty="0"/>
          </a:p>
        </p:txBody>
      </p:sp>
      <p:sp>
        <p:nvSpPr>
          <p:cNvPr id="7" name="Shape 3"/>
          <p:cNvSpPr/>
          <p:nvPr/>
        </p:nvSpPr>
        <p:spPr>
          <a:xfrm>
            <a:off x="4918115" y="3317081"/>
            <a:ext cx="8861822" cy="15240"/>
          </a:xfrm>
          <a:prstGeom prst="roundRect">
            <a:avLst>
              <a:gd name="adj" fmla="val 625116"/>
            </a:avLst>
          </a:prstGeom>
          <a:solidFill>
            <a:srgbClr val="D8D4D4"/>
          </a:solidFill>
          <a:ln/>
        </p:spPr>
      </p:sp>
      <p:pic>
        <p:nvPicPr>
          <p:cNvPr id="8" name="Image 2" descr="preencoded.png"/>
          <p:cNvPicPr>
            <a:picLocks noChangeAspect="1"/>
          </p:cNvPicPr>
          <p:nvPr/>
        </p:nvPicPr>
        <p:blipFill>
          <a:blip r:embed="rId5"/>
          <a:stretch>
            <a:fillRect/>
          </a:stretch>
        </p:blipFill>
        <p:spPr>
          <a:xfrm>
            <a:off x="2440424" y="3360658"/>
            <a:ext cx="3228022" cy="1306949"/>
          </a:xfrm>
          <a:prstGeom prst="rect">
            <a:avLst/>
          </a:prstGeom>
        </p:spPr>
      </p:pic>
      <p:pic>
        <p:nvPicPr>
          <p:cNvPr id="9" name="Image 3" descr="preencoded.png"/>
          <p:cNvPicPr>
            <a:picLocks noChangeAspect="1"/>
          </p:cNvPicPr>
          <p:nvPr/>
        </p:nvPicPr>
        <p:blipFill>
          <a:blip r:embed="rId6"/>
          <a:stretch>
            <a:fillRect/>
          </a:stretch>
        </p:blipFill>
        <p:spPr>
          <a:xfrm>
            <a:off x="3894892" y="3814762"/>
            <a:ext cx="318968" cy="398621"/>
          </a:xfrm>
          <a:prstGeom prst="rect">
            <a:avLst/>
          </a:prstGeom>
        </p:spPr>
      </p:pic>
      <p:sp>
        <p:nvSpPr>
          <p:cNvPr id="10" name="Text 4"/>
          <p:cNvSpPr/>
          <p:nvPr/>
        </p:nvSpPr>
        <p:spPr>
          <a:xfrm>
            <a:off x="5895261" y="358747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Residual Variations</a:t>
            </a:r>
            <a:endParaRPr lang="en-US" sz="2200" dirty="0"/>
          </a:p>
        </p:txBody>
      </p:sp>
      <p:sp>
        <p:nvSpPr>
          <p:cNvPr id="11" name="Text 5"/>
          <p:cNvSpPr/>
          <p:nvPr/>
        </p:nvSpPr>
        <p:spPr>
          <a:xfrm>
            <a:off x="5895261" y="4077891"/>
            <a:ext cx="36793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Unexplained by other components</a:t>
            </a:r>
            <a:endParaRPr lang="en-US" sz="1750" dirty="0"/>
          </a:p>
        </p:txBody>
      </p:sp>
      <p:sp>
        <p:nvSpPr>
          <p:cNvPr id="12" name="Shape 6"/>
          <p:cNvSpPr/>
          <p:nvPr/>
        </p:nvSpPr>
        <p:spPr>
          <a:xfrm>
            <a:off x="5725120" y="4680704"/>
            <a:ext cx="8054816" cy="15240"/>
          </a:xfrm>
          <a:prstGeom prst="roundRect">
            <a:avLst>
              <a:gd name="adj" fmla="val 625116"/>
            </a:avLst>
          </a:prstGeom>
          <a:solidFill>
            <a:srgbClr val="D8D4D4"/>
          </a:solidFill>
          <a:ln/>
        </p:spPr>
      </p:sp>
      <p:pic>
        <p:nvPicPr>
          <p:cNvPr id="13" name="Image 4" descr="preencoded.png"/>
          <p:cNvPicPr>
            <a:picLocks noChangeAspect="1"/>
          </p:cNvPicPr>
          <p:nvPr/>
        </p:nvPicPr>
        <p:blipFill>
          <a:blip r:embed="rId7"/>
          <a:stretch>
            <a:fillRect/>
          </a:stretch>
        </p:blipFill>
        <p:spPr>
          <a:xfrm>
            <a:off x="1633418" y="4724281"/>
            <a:ext cx="4842034" cy="1306949"/>
          </a:xfrm>
          <a:prstGeom prst="rect">
            <a:avLst/>
          </a:prstGeom>
        </p:spPr>
      </p:pic>
      <p:pic>
        <p:nvPicPr>
          <p:cNvPr id="14" name="Image 5" descr="preencoded.png"/>
          <p:cNvPicPr>
            <a:picLocks noChangeAspect="1"/>
          </p:cNvPicPr>
          <p:nvPr/>
        </p:nvPicPr>
        <p:blipFill>
          <a:blip r:embed="rId8"/>
          <a:stretch>
            <a:fillRect/>
          </a:stretch>
        </p:blipFill>
        <p:spPr>
          <a:xfrm>
            <a:off x="3894892" y="5178385"/>
            <a:ext cx="318968" cy="398621"/>
          </a:xfrm>
          <a:prstGeom prst="rect">
            <a:avLst/>
          </a:prstGeom>
        </p:spPr>
      </p:pic>
      <p:sp>
        <p:nvSpPr>
          <p:cNvPr id="15" name="Text 7"/>
          <p:cNvSpPr/>
          <p:nvPr/>
        </p:nvSpPr>
        <p:spPr>
          <a:xfrm>
            <a:off x="6702266" y="495109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Outliers</a:t>
            </a:r>
            <a:endParaRPr lang="en-US" sz="2200" dirty="0"/>
          </a:p>
        </p:txBody>
      </p:sp>
      <p:sp>
        <p:nvSpPr>
          <p:cNvPr id="16" name="Text 8"/>
          <p:cNvSpPr/>
          <p:nvPr/>
        </p:nvSpPr>
        <p:spPr>
          <a:xfrm>
            <a:off x="6702266" y="5441513"/>
            <a:ext cx="3273385"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Anomalies and extreme values</a:t>
            </a:r>
            <a:endParaRPr lang="en-US" sz="1750" dirty="0"/>
          </a:p>
        </p:txBody>
      </p:sp>
      <p:sp>
        <p:nvSpPr>
          <p:cNvPr id="17" name="Shape 9"/>
          <p:cNvSpPr/>
          <p:nvPr/>
        </p:nvSpPr>
        <p:spPr>
          <a:xfrm>
            <a:off x="6532126" y="6044327"/>
            <a:ext cx="7247811" cy="15240"/>
          </a:xfrm>
          <a:prstGeom prst="roundRect">
            <a:avLst>
              <a:gd name="adj" fmla="val 625116"/>
            </a:avLst>
          </a:prstGeom>
          <a:solidFill>
            <a:srgbClr val="D8D4D4"/>
          </a:solidFill>
          <a:ln/>
        </p:spPr>
      </p:sp>
      <p:pic>
        <p:nvPicPr>
          <p:cNvPr id="18" name="Image 6" descr="preencoded.png"/>
          <p:cNvPicPr>
            <a:picLocks noChangeAspect="1"/>
          </p:cNvPicPr>
          <p:nvPr/>
        </p:nvPicPr>
        <p:blipFill>
          <a:blip r:embed="rId9"/>
          <a:stretch>
            <a:fillRect/>
          </a:stretch>
        </p:blipFill>
        <p:spPr>
          <a:xfrm>
            <a:off x="826294" y="6087904"/>
            <a:ext cx="6456164" cy="1306949"/>
          </a:xfrm>
          <a:prstGeom prst="rect">
            <a:avLst/>
          </a:prstGeom>
        </p:spPr>
      </p:pic>
      <p:pic>
        <p:nvPicPr>
          <p:cNvPr id="19" name="Image 7" descr="preencoded.png"/>
          <p:cNvPicPr>
            <a:picLocks noChangeAspect="1"/>
          </p:cNvPicPr>
          <p:nvPr/>
        </p:nvPicPr>
        <p:blipFill>
          <a:blip r:embed="rId10"/>
          <a:stretch>
            <a:fillRect/>
          </a:stretch>
        </p:blipFill>
        <p:spPr>
          <a:xfrm>
            <a:off x="3894773" y="6542008"/>
            <a:ext cx="318968" cy="398621"/>
          </a:xfrm>
          <a:prstGeom prst="rect">
            <a:avLst/>
          </a:prstGeom>
        </p:spPr>
      </p:pic>
      <p:sp>
        <p:nvSpPr>
          <p:cNvPr id="20" name="Text 10"/>
          <p:cNvSpPr/>
          <p:nvPr/>
        </p:nvSpPr>
        <p:spPr>
          <a:xfrm>
            <a:off x="7509272" y="631471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Structural Breaks</a:t>
            </a:r>
            <a:endParaRPr lang="en-US" sz="2200" dirty="0"/>
          </a:p>
        </p:txBody>
      </p:sp>
      <p:sp>
        <p:nvSpPr>
          <p:cNvPr id="21" name="Text 11"/>
          <p:cNvSpPr/>
          <p:nvPr/>
        </p:nvSpPr>
        <p:spPr>
          <a:xfrm>
            <a:off x="7509272" y="6805136"/>
            <a:ext cx="3389233"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Fundamental shifts in the series</a:t>
            </a:r>
            <a:endParaRPr lang="en-US" sz="1750" dirty="0"/>
          </a:p>
        </p:txBody>
      </p:sp>
      <p:pic>
        <p:nvPicPr>
          <p:cNvPr id="22" name="Image 8" descr="preencoded.png"/>
          <p:cNvPicPr>
            <a:picLocks noChangeAspect="1"/>
          </p:cNvPicPr>
          <p:nvPr/>
        </p:nvPicPr>
        <p:blipFill>
          <a:blip r:embed="rId11"/>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1874877"/>
            <a:ext cx="10034468" cy="637937"/>
          </a:xfrm>
          <a:prstGeom prst="rect">
            <a:avLst/>
          </a:prstGeom>
          <a:noFill/>
          <a:ln/>
        </p:spPr>
        <p:txBody>
          <a:bodyPr wrap="none" lIns="0" tIns="0" rIns="0" bIns="0" rtlCol="0" anchor="t"/>
          <a:lstStyle/>
          <a:p>
            <a:pPr marL="0" indent="0" algn="l">
              <a:lnSpc>
                <a:spcPts val="5000"/>
              </a:lnSpc>
              <a:buNone/>
            </a:pPr>
            <a:r>
              <a:rPr lang="en-US" sz="4000" b="1" dirty="0">
                <a:solidFill>
                  <a:srgbClr val="152D47"/>
                </a:solidFill>
                <a:latin typeface="Inter Bold" pitchFamily="34" charset="0"/>
                <a:ea typeface="Inter Bold" pitchFamily="34" charset="-122"/>
                <a:cs typeface="Inter Bold" pitchFamily="34" charset="-120"/>
              </a:rPr>
              <a:t>Characteristics of Irregular Components</a:t>
            </a:r>
            <a:endParaRPr lang="en-US" sz="4000" dirty="0"/>
          </a:p>
        </p:txBody>
      </p:sp>
      <p:sp>
        <p:nvSpPr>
          <p:cNvPr id="3" name="Shape 1"/>
          <p:cNvSpPr/>
          <p:nvPr/>
        </p:nvSpPr>
        <p:spPr>
          <a:xfrm>
            <a:off x="793790" y="2818924"/>
            <a:ext cx="13042821" cy="3535680"/>
          </a:xfrm>
          <a:prstGeom prst="roundRect">
            <a:avLst>
              <a:gd name="adj" fmla="val 2425"/>
            </a:avLst>
          </a:prstGeom>
          <a:noFill/>
          <a:ln w="7620">
            <a:solidFill>
              <a:srgbClr val="000000">
                <a:alpha val="8000"/>
              </a:srgbClr>
            </a:solidFill>
            <a:prstDash val="solid"/>
          </a:ln>
        </p:spPr>
      </p:sp>
      <p:sp>
        <p:nvSpPr>
          <p:cNvPr id="4" name="Shape 2"/>
          <p:cNvSpPr/>
          <p:nvPr/>
        </p:nvSpPr>
        <p:spPr>
          <a:xfrm>
            <a:off x="801410" y="2826544"/>
            <a:ext cx="13027581" cy="586740"/>
          </a:xfrm>
          <a:prstGeom prst="rect">
            <a:avLst/>
          </a:prstGeom>
          <a:solidFill>
            <a:srgbClr val="FFFFFF">
              <a:alpha val="4000"/>
            </a:srgbClr>
          </a:solidFill>
          <a:ln/>
        </p:spPr>
      </p:sp>
      <p:sp>
        <p:nvSpPr>
          <p:cNvPr id="5" name="Text 3"/>
          <p:cNvSpPr/>
          <p:nvPr/>
        </p:nvSpPr>
        <p:spPr>
          <a:xfrm>
            <a:off x="1005721" y="295656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Property</a:t>
            </a:r>
            <a:endParaRPr lang="en-US" sz="1600" dirty="0"/>
          </a:p>
        </p:txBody>
      </p:sp>
      <p:sp>
        <p:nvSpPr>
          <p:cNvPr id="6" name="Text 4"/>
          <p:cNvSpPr/>
          <p:nvPr/>
        </p:nvSpPr>
        <p:spPr>
          <a:xfrm>
            <a:off x="4266367" y="295656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White Noise</a:t>
            </a:r>
            <a:endParaRPr lang="en-US" sz="1600" dirty="0"/>
          </a:p>
        </p:txBody>
      </p:sp>
      <p:sp>
        <p:nvSpPr>
          <p:cNvPr id="7" name="Text 5"/>
          <p:cNvSpPr/>
          <p:nvPr/>
        </p:nvSpPr>
        <p:spPr>
          <a:xfrm>
            <a:off x="7523202" y="295656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Red Noise</a:t>
            </a:r>
            <a:endParaRPr lang="en-US" sz="1600" dirty="0"/>
          </a:p>
        </p:txBody>
      </p:sp>
      <p:sp>
        <p:nvSpPr>
          <p:cNvPr id="8" name="Text 6"/>
          <p:cNvSpPr/>
          <p:nvPr/>
        </p:nvSpPr>
        <p:spPr>
          <a:xfrm>
            <a:off x="10780038" y="295656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Heteroskedastic Noise</a:t>
            </a:r>
            <a:endParaRPr lang="en-US" sz="1600" dirty="0"/>
          </a:p>
        </p:txBody>
      </p:sp>
      <p:sp>
        <p:nvSpPr>
          <p:cNvPr id="9" name="Shape 7"/>
          <p:cNvSpPr/>
          <p:nvPr/>
        </p:nvSpPr>
        <p:spPr>
          <a:xfrm>
            <a:off x="801410" y="3413284"/>
            <a:ext cx="13027581" cy="586740"/>
          </a:xfrm>
          <a:prstGeom prst="rect">
            <a:avLst/>
          </a:prstGeom>
          <a:solidFill>
            <a:srgbClr val="000000">
              <a:alpha val="4000"/>
            </a:srgbClr>
          </a:solidFill>
          <a:ln/>
        </p:spPr>
      </p:sp>
      <p:sp>
        <p:nvSpPr>
          <p:cNvPr id="10" name="Text 8"/>
          <p:cNvSpPr/>
          <p:nvPr/>
        </p:nvSpPr>
        <p:spPr>
          <a:xfrm>
            <a:off x="1005721" y="354330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Mean</a:t>
            </a:r>
            <a:endParaRPr lang="en-US" sz="1600" dirty="0"/>
          </a:p>
        </p:txBody>
      </p:sp>
      <p:sp>
        <p:nvSpPr>
          <p:cNvPr id="11" name="Text 9"/>
          <p:cNvSpPr/>
          <p:nvPr/>
        </p:nvSpPr>
        <p:spPr>
          <a:xfrm>
            <a:off x="4266367" y="354330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Zero</a:t>
            </a:r>
            <a:endParaRPr lang="en-US" sz="1600" dirty="0"/>
          </a:p>
        </p:txBody>
      </p:sp>
      <p:sp>
        <p:nvSpPr>
          <p:cNvPr id="12" name="Text 10"/>
          <p:cNvSpPr/>
          <p:nvPr/>
        </p:nvSpPr>
        <p:spPr>
          <a:xfrm>
            <a:off x="7523202" y="354330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Zero</a:t>
            </a:r>
            <a:endParaRPr lang="en-US" sz="1600" dirty="0"/>
          </a:p>
        </p:txBody>
      </p:sp>
      <p:sp>
        <p:nvSpPr>
          <p:cNvPr id="13" name="Text 11"/>
          <p:cNvSpPr/>
          <p:nvPr/>
        </p:nvSpPr>
        <p:spPr>
          <a:xfrm>
            <a:off x="10780038" y="354330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Zero</a:t>
            </a:r>
            <a:endParaRPr lang="en-US" sz="1600" dirty="0"/>
          </a:p>
        </p:txBody>
      </p:sp>
      <p:sp>
        <p:nvSpPr>
          <p:cNvPr id="14" name="Shape 12"/>
          <p:cNvSpPr/>
          <p:nvPr/>
        </p:nvSpPr>
        <p:spPr>
          <a:xfrm>
            <a:off x="801410" y="4000024"/>
            <a:ext cx="13027581" cy="586740"/>
          </a:xfrm>
          <a:prstGeom prst="rect">
            <a:avLst/>
          </a:prstGeom>
          <a:solidFill>
            <a:srgbClr val="FFFFFF">
              <a:alpha val="4000"/>
            </a:srgbClr>
          </a:solidFill>
          <a:ln/>
        </p:spPr>
      </p:sp>
      <p:sp>
        <p:nvSpPr>
          <p:cNvPr id="15" name="Text 13"/>
          <p:cNvSpPr/>
          <p:nvPr/>
        </p:nvSpPr>
        <p:spPr>
          <a:xfrm>
            <a:off x="1005721" y="413004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Variance</a:t>
            </a:r>
            <a:endParaRPr lang="en-US" sz="1600" dirty="0"/>
          </a:p>
        </p:txBody>
      </p:sp>
      <p:sp>
        <p:nvSpPr>
          <p:cNvPr id="16" name="Text 14"/>
          <p:cNvSpPr/>
          <p:nvPr/>
        </p:nvSpPr>
        <p:spPr>
          <a:xfrm>
            <a:off x="4266367" y="413004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Constant</a:t>
            </a:r>
            <a:endParaRPr lang="en-US" sz="1600" dirty="0"/>
          </a:p>
        </p:txBody>
      </p:sp>
      <p:sp>
        <p:nvSpPr>
          <p:cNvPr id="17" name="Text 15"/>
          <p:cNvSpPr/>
          <p:nvPr/>
        </p:nvSpPr>
        <p:spPr>
          <a:xfrm>
            <a:off x="7523202" y="413004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Constant</a:t>
            </a:r>
            <a:endParaRPr lang="en-US" sz="1600" dirty="0"/>
          </a:p>
        </p:txBody>
      </p:sp>
      <p:sp>
        <p:nvSpPr>
          <p:cNvPr id="18" name="Text 16"/>
          <p:cNvSpPr/>
          <p:nvPr/>
        </p:nvSpPr>
        <p:spPr>
          <a:xfrm>
            <a:off x="10780038" y="413004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Time-varying</a:t>
            </a:r>
            <a:endParaRPr lang="en-US" sz="1600" dirty="0"/>
          </a:p>
        </p:txBody>
      </p:sp>
      <p:sp>
        <p:nvSpPr>
          <p:cNvPr id="19" name="Shape 17"/>
          <p:cNvSpPr/>
          <p:nvPr/>
        </p:nvSpPr>
        <p:spPr>
          <a:xfrm>
            <a:off x="801410" y="4586764"/>
            <a:ext cx="13027581" cy="586740"/>
          </a:xfrm>
          <a:prstGeom prst="rect">
            <a:avLst/>
          </a:prstGeom>
          <a:solidFill>
            <a:srgbClr val="000000">
              <a:alpha val="4000"/>
            </a:srgbClr>
          </a:solidFill>
          <a:ln/>
        </p:spPr>
      </p:sp>
      <p:sp>
        <p:nvSpPr>
          <p:cNvPr id="20" name="Text 18"/>
          <p:cNvSpPr/>
          <p:nvPr/>
        </p:nvSpPr>
        <p:spPr>
          <a:xfrm>
            <a:off x="1005721" y="471678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Autocorrelation</a:t>
            </a:r>
            <a:endParaRPr lang="en-US" sz="1600" dirty="0"/>
          </a:p>
        </p:txBody>
      </p:sp>
      <p:sp>
        <p:nvSpPr>
          <p:cNvPr id="21" name="Text 19"/>
          <p:cNvSpPr/>
          <p:nvPr/>
        </p:nvSpPr>
        <p:spPr>
          <a:xfrm>
            <a:off x="4266367" y="471678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None</a:t>
            </a:r>
            <a:endParaRPr lang="en-US" sz="1600" dirty="0"/>
          </a:p>
        </p:txBody>
      </p:sp>
      <p:sp>
        <p:nvSpPr>
          <p:cNvPr id="22" name="Text 20"/>
          <p:cNvSpPr/>
          <p:nvPr/>
        </p:nvSpPr>
        <p:spPr>
          <a:xfrm>
            <a:off x="7523202" y="471678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Present</a:t>
            </a:r>
            <a:endParaRPr lang="en-US" sz="1600" dirty="0"/>
          </a:p>
        </p:txBody>
      </p:sp>
      <p:sp>
        <p:nvSpPr>
          <p:cNvPr id="23" name="Text 21"/>
          <p:cNvSpPr/>
          <p:nvPr/>
        </p:nvSpPr>
        <p:spPr>
          <a:xfrm>
            <a:off x="10780038" y="471678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May be present</a:t>
            </a:r>
            <a:endParaRPr lang="en-US" sz="1600" dirty="0"/>
          </a:p>
        </p:txBody>
      </p:sp>
      <p:sp>
        <p:nvSpPr>
          <p:cNvPr id="24" name="Shape 22"/>
          <p:cNvSpPr/>
          <p:nvPr/>
        </p:nvSpPr>
        <p:spPr>
          <a:xfrm>
            <a:off x="801410" y="5173504"/>
            <a:ext cx="13027581" cy="586740"/>
          </a:xfrm>
          <a:prstGeom prst="rect">
            <a:avLst/>
          </a:prstGeom>
          <a:solidFill>
            <a:srgbClr val="FFFFFF">
              <a:alpha val="4000"/>
            </a:srgbClr>
          </a:solidFill>
          <a:ln/>
        </p:spPr>
      </p:sp>
      <p:sp>
        <p:nvSpPr>
          <p:cNvPr id="25" name="Text 23"/>
          <p:cNvSpPr/>
          <p:nvPr/>
        </p:nvSpPr>
        <p:spPr>
          <a:xfrm>
            <a:off x="1005721" y="530352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Spectrum</a:t>
            </a:r>
            <a:endParaRPr lang="en-US" sz="1600" dirty="0"/>
          </a:p>
        </p:txBody>
      </p:sp>
      <p:sp>
        <p:nvSpPr>
          <p:cNvPr id="26" name="Text 24"/>
          <p:cNvSpPr/>
          <p:nvPr/>
        </p:nvSpPr>
        <p:spPr>
          <a:xfrm>
            <a:off x="4266367" y="530352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Flat</a:t>
            </a:r>
            <a:endParaRPr lang="en-US" sz="1600" dirty="0"/>
          </a:p>
        </p:txBody>
      </p:sp>
      <p:sp>
        <p:nvSpPr>
          <p:cNvPr id="27" name="Text 25"/>
          <p:cNvSpPr/>
          <p:nvPr/>
        </p:nvSpPr>
        <p:spPr>
          <a:xfrm>
            <a:off x="7523202" y="530352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Declining with frequency</a:t>
            </a:r>
            <a:endParaRPr lang="en-US" sz="1600" dirty="0"/>
          </a:p>
        </p:txBody>
      </p:sp>
      <p:sp>
        <p:nvSpPr>
          <p:cNvPr id="28" name="Text 26"/>
          <p:cNvSpPr/>
          <p:nvPr/>
        </p:nvSpPr>
        <p:spPr>
          <a:xfrm>
            <a:off x="10780038" y="530352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Complex pattern</a:t>
            </a:r>
            <a:endParaRPr lang="en-US" sz="1600" dirty="0"/>
          </a:p>
        </p:txBody>
      </p:sp>
      <p:sp>
        <p:nvSpPr>
          <p:cNvPr id="29" name="Shape 27"/>
          <p:cNvSpPr/>
          <p:nvPr/>
        </p:nvSpPr>
        <p:spPr>
          <a:xfrm>
            <a:off x="801410" y="5760244"/>
            <a:ext cx="13027581" cy="586740"/>
          </a:xfrm>
          <a:prstGeom prst="rect">
            <a:avLst/>
          </a:prstGeom>
          <a:solidFill>
            <a:srgbClr val="000000">
              <a:alpha val="4000"/>
            </a:srgbClr>
          </a:solidFill>
          <a:ln/>
        </p:spPr>
      </p:sp>
      <p:sp>
        <p:nvSpPr>
          <p:cNvPr id="30" name="Text 28"/>
          <p:cNvSpPr/>
          <p:nvPr/>
        </p:nvSpPr>
        <p:spPr>
          <a:xfrm>
            <a:off x="1005721" y="589026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Example</a:t>
            </a:r>
            <a:endParaRPr lang="en-US" sz="1600" dirty="0"/>
          </a:p>
        </p:txBody>
      </p:sp>
      <p:sp>
        <p:nvSpPr>
          <p:cNvPr id="31" name="Text 29"/>
          <p:cNvSpPr/>
          <p:nvPr/>
        </p:nvSpPr>
        <p:spPr>
          <a:xfrm>
            <a:off x="4266367" y="589026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Random measurement errors</a:t>
            </a:r>
            <a:endParaRPr lang="en-US" sz="1600" dirty="0"/>
          </a:p>
        </p:txBody>
      </p:sp>
      <p:sp>
        <p:nvSpPr>
          <p:cNvPr id="32" name="Text 30"/>
          <p:cNvSpPr/>
          <p:nvPr/>
        </p:nvSpPr>
        <p:spPr>
          <a:xfrm>
            <a:off x="7523202" y="5890260"/>
            <a:ext cx="284106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Stock price movements</a:t>
            </a:r>
            <a:endParaRPr lang="en-US" sz="1600" dirty="0"/>
          </a:p>
        </p:txBody>
      </p:sp>
      <p:sp>
        <p:nvSpPr>
          <p:cNvPr id="33" name="Text 31"/>
          <p:cNvSpPr/>
          <p:nvPr/>
        </p:nvSpPr>
        <p:spPr>
          <a:xfrm>
            <a:off x="10780038" y="5890260"/>
            <a:ext cx="2844879"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Financial volatility</a:t>
            </a:r>
            <a:endParaRPr lang="en-US" sz="1600" dirty="0"/>
          </a:p>
        </p:txBody>
      </p:sp>
      <p:pic>
        <p:nvPicPr>
          <p:cNvPr id="34"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1193125"/>
            <a:ext cx="8278058" cy="637937"/>
          </a:xfrm>
          <a:prstGeom prst="rect">
            <a:avLst/>
          </a:prstGeom>
          <a:noFill/>
          <a:ln/>
        </p:spPr>
        <p:txBody>
          <a:bodyPr wrap="none" lIns="0" tIns="0" rIns="0" bIns="0" rtlCol="0" anchor="t"/>
          <a:lstStyle/>
          <a:p>
            <a:pPr marL="0" indent="0" algn="l">
              <a:lnSpc>
                <a:spcPts val="5000"/>
              </a:lnSpc>
              <a:buNone/>
            </a:pPr>
            <a:r>
              <a:rPr lang="en-US" sz="4000" b="1" dirty="0">
                <a:solidFill>
                  <a:srgbClr val="152D47"/>
                </a:solidFill>
                <a:latin typeface="Inter Bold" pitchFamily="34" charset="0"/>
                <a:ea typeface="Inter Bold" pitchFamily="34" charset="-122"/>
                <a:cs typeface="Inter Bold" pitchFamily="34" charset="-120"/>
              </a:rPr>
              <a:t>Identifying Irregular Components</a:t>
            </a:r>
            <a:endParaRPr lang="en-US" sz="4000" dirty="0"/>
          </a:p>
        </p:txBody>
      </p:sp>
      <p:pic>
        <p:nvPicPr>
          <p:cNvPr id="3" name="Image 0" descr="preencoded.png"/>
          <p:cNvPicPr>
            <a:picLocks noChangeAspect="1"/>
          </p:cNvPicPr>
          <p:nvPr/>
        </p:nvPicPr>
        <p:blipFill>
          <a:blip r:embed="rId3"/>
          <a:stretch>
            <a:fillRect/>
          </a:stretch>
        </p:blipFill>
        <p:spPr>
          <a:xfrm>
            <a:off x="793790" y="2137172"/>
            <a:ext cx="1020723" cy="1224796"/>
          </a:xfrm>
          <a:prstGeom prst="rect">
            <a:avLst/>
          </a:prstGeom>
        </p:spPr>
      </p:pic>
      <p:sp>
        <p:nvSpPr>
          <p:cNvPr id="4" name="Text 1"/>
          <p:cNvSpPr/>
          <p:nvPr/>
        </p:nvSpPr>
        <p:spPr>
          <a:xfrm>
            <a:off x="2120622" y="2341245"/>
            <a:ext cx="2551748" cy="318849"/>
          </a:xfrm>
          <a:prstGeom prst="rect">
            <a:avLst/>
          </a:prstGeom>
          <a:noFill/>
          <a:ln/>
        </p:spPr>
        <p:txBody>
          <a:bodyPr wrap="none" lIns="0" tIns="0" rIns="0" bIns="0" rtlCol="0" anchor="t"/>
          <a:lstStyle/>
          <a:p>
            <a:pPr marL="0" indent="0" algn="l">
              <a:lnSpc>
                <a:spcPts val="2500"/>
              </a:lnSpc>
              <a:buNone/>
            </a:pPr>
            <a:r>
              <a:rPr lang="en-US" sz="2000" b="1" dirty="0">
                <a:solidFill>
                  <a:srgbClr val="4C4C4D"/>
                </a:solidFill>
                <a:latin typeface="Inter Bold" pitchFamily="34" charset="0"/>
                <a:ea typeface="Inter Bold" pitchFamily="34" charset="-122"/>
                <a:cs typeface="Inter Bold" pitchFamily="34" charset="-120"/>
              </a:rPr>
              <a:t>Decomposition</a:t>
            </a:r>
            <a:endParaRPr lang="en-US" sz="2000" dirty="0"/>
          </a:p>
        </p:txBody>
      </p:sp>
      <p:sp>
        <p:nvSpPr>
          <p:cNvPr id="5" name="Text 2"/>
          <p:cNvSpPr/>
          <p:nvPr/>
        </p:nvSpPr>
        <p:spPr>
          <a:xfrm>
            <a:off x="2120622" y="2782491"/>
            <a:ext cx="11715988"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Separate trend and seasonal components from the time series</a:t>
            </a:r>
            <a:endParaRPr lang="en-US" sz="1600" dirty="0"/>
          </a:p>
        </p:txBody>
      </p:sp>
      <p:pic>
        <p:nvPicPr>
          <p:cNvPr id="6" name="Image 1" descr="preencoded.png"/>
          <p:cNvPicPr>
            <a:picLocks noChangeAspect="1"/>
          </p:cNvPicPr>
          <p:nvPr/>
        </p:nvPicPr>
        <p:blipFill>
          <a:blip r:embed="rId4"/>
          <a:stretch>
            <a:fillRect/>
          </a:stretch>
        </p:blipFill>
        <p:spPr>
          <a:xfrm>
            <a:off x="793790" y="3361968"/>
            <a:ext cx="1020723" cy="1224796"/>
          </a:xfrm>
          <a:prstGeom prst="rect">
            <a:avLst/>
          </a:prstGeom>
        </p:spPr>
      </p:pic>
      <p:sp>
        <p:nvSpPr>
          <p:cNvPr id="7" name="Text 3"/>
          <p:cNvSpPr/>
          <p:nvPr/>
        </p:nvSpPr>
        <p:spPr>
          <a:xfrm>
            <a:off x="2120622" y="3566041"/>
            <a:ext cx="2551748" cy="318849"/>
          </a:xfrm>
          <a:prstGeom prst="rect">
            <a:avLst/>
          </a:prstGeom>
          <a:noFill/>
          <a:ln/>
        </p:spPr>
        <p:txBody>
          <a:bodyPr wrap="none" lIns="0" tIns="0" rIns="0" bIns="0" rtlCol="0" anchor="t"/>
          <a:lstStyle/>
          <a:p>
            <a:pPr marL="0" indent="0" algn="l">
              <a:lnSpc>
                <a:spcPts val="2500"/>
              </a:lnSpc>
              <a:buNone/>
            </a:pPr>
            <a:r>
              <a:rPr lang="en-US" sz="2000" b="1" dirty="0">
                <a:solidFill>
                  <a:srgbClr val="4C4C4D"/>
                </a:solidFill>
                <a:latin typeface="Inter Bold" pitchFamily="34" charset="0"/>
                <a:ea typeface="Inter Bold" pitchFamily="34" charset="-122"/>
                <a:cs typeface="Inter Bold" pitchFamily="34" charset="-120"/>
              </a:rPr>
              <a:t>Residual Analysis</a:t>
            </a:r>
            <a:endParaRPr lang="en-US" sz="2000" dirty="0"/>
          </a:p>
        </p:txBody>
      </p:sp>
      <p:sp>
        <p:nvSpPr>
          <p:cNvPr id="8" name="Text 4"/>
          <p:cNvSpPr/>
          <p:nvPr/>
        </p:nvSpPr>
        <p:spPr>
          <a:xfrm>
            <a:off x="2120622" y="4007287"/>
            <a:ext cx="11715988"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Examine the remaining variation after accounting for known patterns</a:t>
            </a:r>
            <a:endParaRPr lang="en-US" sz="1600" dirty="0"/>
          </a:p>
        </p:txBody>
      </p:sp>
      <p:pic>
        <p:nvPicPr>
          <p:cNvPr id="9" name="Image 2" descr="preencoded.png"/>
          <p:cNvPicPr>
            <a:picLocks noChangeAspect="1"/>
          </p:cNvPicPr>
          <p:nvPr/>
        </p:nvPicPr>
        <p:blipFill>
          <a:blip r:embed="rId5"/>
          <a:stretch>
            <a:fillRect/>
          </a:stretch>
        </p:blipFill>
        <p:spPr>
          <a:xfrm>
            <a:off x="793790" y="4586764"/>
            <a:ext cx="1020723" cy="1224796"/>
          </a:xfrm>
          <a:prstGeom prst="rect">
            <a:avLst/>
          </a:prstGeom>
        </p:spPr>
      </p:pic>
      <p:sp>
        <p:nvSpPr>
          <p:cNvPr id="10" name="Text 5"/>
          <p:cNvSpPr/>
          <p:nvPr/>
        </p:nvSpPr>
        <p:spPr>
          <a:xfrm>
            <a:off x="2120622" y="4790837"/>
            <a:ext cx="2551748" cy="318849"/>
          </a:xfrm>
          <a:prstGeom prst="rect">
            <a:avLst/>
          </a:prstGeom>
          <a:noFill/>
          <a:ln/>
        </p:spPr>
        <p:txBody>
          <a:bodyPr wrap="none" lIns="0" tIns="0" rIns="0" bIns="0" rtlCol="0" anchor="t"/>
          <a:lstStyle/>
          <a:p>
            <a:pPr marL="0" indent="0" algn="l">
              <a:lnSpc>
                <a:spcPts val="2500"/>
              </a:lnSpc>
              <a:buNone/>
            </a:pPr>
            <a:r>
              <a:rPr lang="en-US" sz="2000" b="1" dirty="0">
                <a:solidFill>
                  <a:srgbClr val="4C4C4D"/>
                </a:solidFill>
                <a:latin typeface="Inter Bold" pitchFamily="34" charset="0"/>
                <a:ea typeface="Inter Bold" pitchFamily="34" charset="-122"/>
                <a:cs typeface="Inter Bold" pitchFamily="34" charset="-120"/>
              </a:rPr>
              <a:t>Statistical Testing</a:t>
            </a:r>
            <a:endParaRPr lang="en-US" sz="2000" dirty="0"/>
          </a:p>
        </p:txBody>
      </p:sp>
      <p:sp>
        <p:nvSpPr>
          <p:cNvPr id="11" name="Text 6"/>
          <p:cNvSpPr/>
          <p:nvPr/>
        </p:nvSpPr>
        <p:spPr>
          <a:xfrm>
            <a:off x="2120622" y="5232083"/>
            <a:ext cx="11715988"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Apply formal tests for randomness and independence</a:t>
            </a:r>
            <a:endParaRPr lang="en-US" sz="1600" dirty="0"/>
          </a:p>
        </p:txBody>
      </p:sp>
      <p:pic>
        <p:nvPicPr>
          <p:cNvPr id="12" name="Image 3" descr="preencoded.png"/>
          <p:cNvPicPr>
            <a:picLocks noChangeAspect="1"/>
          </p:cNvPicPr>
          <p:nvPr/>
        </p:nvPicPr>
        <p:blipFill>
          <a:blip r:embed="rId6"/>
          <a:stretch>
            <a:fillRect/>
          </a:stretch>
        </p:blipFill>
        <p:spPr>
          <a:xfrm>
            <a:off x="793790" y="5811560"/>
            <a:ext cx="1020723" cy="1224796"/>
          </a:xfrm>
          <a:prstGeom prst="rect">
            <a:avLst/>
          </a:prstGeom>
        </p:spPr>
      </p:pic>
      <p:sp>
        <p:nvSpPr>
          <p:cNvPr id="13" name="Text 7"/>
          <p:cNvSpPr/>
          <p:nvPr/>
        </p:nvSpPr>
        <p:spPr>
          <a:xfrm>
            <a:off x="2120622" y="6015633"/>
            <a:ext cx="2551748" cy="318849"/>
          </a:xfrm>
          <a:prstGeom prst="rect">
            <a:avLst/>
          </a:prstGeom>
          <a:noFill/>
          <a:ln/>
        </p:spPr>
        <p:txBody>
          <a:bodyPr wrap="none" lIns="0" tIns="0" rIns="0" bIns="0" rtlCol="0" anchor="t"/>
          <a:lstStyle/>
          <a:p>
            <a:pPr marL="0" indent="0" algn="l">
              <a:lnSpc>
                <a:spcPts val="2500"/>
              </a:lnSpc>
              <a:buNone/>
            </a:pPr>
            <a:r>
              <a:rPr lang="en-US" sz="2000" b="1" dirty="0">
                <a:solidFill>
                  <a:srgbClr val="4C4C4D"/>
                </a:solidFill>
                <a:latin typeface="Inter Bold" pitchFamily="34" charset="0"/>
                <a:ea typeface="Inter Bold" pitchFamily="34" charset="-122"/>
                <a:cs typeface="Inter Bold" pitchFamily="34" charset="-120"/>
              </a:rPr>
              <a:t>Visualization</a:t>
            </a:r>
            <a:endParaRPr lang="en-US" sz="2000" dirty="0"/>
          </a:p>
        </p:txBody>
      </p:sp>
      <p:sp>
        <p:nvSpPr>
          <p:cNvPr id="14" name="Text 8"/>
          <p:cNvSpPr/>
          <p:nvPr/>
        </p:nvSpPr>
        <p:spPr>
          <a:xfrm>
            <a:off x="2120622" y="6456878"/>
            <a:ext cx="11715988" cy="326708"/>
          </a:xfrm>
          <a:prstGeom prst="rect">
            <a:avLst/>
          </a:prstGeom>
          <a:noFill/>
          <a:ln/>
        </p:spPr>
        <p:txBody>
          <a:bodyPr wrap="none" lIns="0" tIns="0" rIns="0" bIns="0" rtlCol="0" anchor="t"/>
          <a:lstStyle/>
          <a:p>
            <a:pPr marL="0" indent="0" algn="l">
              <a:lnSpc>
                <a:spcPts val="2550"/>
              </a:lnSpc>
              <a:buNone/>
            </a:pPr>
            <a:r>
              <a:rPr lang="en-US" sz="1600" dirty="0">
                <a:solidFill>
                  <a:srgbClr val="4C4C4D"/>
                </a:solidFill>
                <a:latin typeface="Inter" pitchFamily="34" charset="0"/>
                <a:ea typeface="Inter" pitchFamily="34" charset="-122"/>
                <a:cs typeface="Inter" pitchFamily="34" charset="-120"/>
              </a:rPr>
              <a:t>Inspect residual plots for patterns or anomalies</a:t>
            </a:r>
            <a:endParaRPr lang="en-US" sz="1600" dirty="0"/>
          </a:p>
        </p:txBody>
      </p:sp>
      <p:pic>
        <p:nvPicPr>
          <p:cNvPr id="15" name="Image 4" descr="preencoded.png"/>
          <p:cNvPicPr>
            <a:picLocks noChangeAspect="1"/>
          </p:cNvPicPr>
          <p:nvPr/>
        </p:nvPicPr>
        <p:blipFill>
          <a:blip r:embed="rId7"/>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
          <p:cNvSpPr txBox="1">
            <a:spLocks noGrp="1"/>
          </p:cNvSpPr>
          <p:nvPr>
            <p:ph type="body" idx="1"/>
          </p:nvPr>
        </p:nvSpPr>
        <p:spPr>
          <a:xfrm>
            <a:off x="2194560" y="5577840"/>
            <a:ext cx="10149840" cy="1920240"/>
          </a:xfrm>
          <a:prstGeom prst="rect">
            <a:avLst/>
          </a:prstGeom>
          <a:noFill/>
          <a:ln>
            <a:noFill/>
          </a:ln>
        </p:spPr>
        <p:txBody>
          <a:bodyPr spcFirstLastPara="1" wrap="square" lIns="109710" tIns="54840" rIns="109710" bIns="54840" anchor="t" anchorCtr="0">
            <a:noAutofit/>
          </a:bodyPr>
          <a:lstStyle/>
          <a:p>
            <a:pPr marL="0" indent="0" algn="ctr">
              <a:lnSpc>
                <a:spcPct val="100000"/>
              </a:lnSpc>
              <a:spcBef>
                <a:spcPts val="360"/>
              </a:spcBef>
              <a:buSzPts val="1100"/>
            </a:pPr>
            <a:r>
              <a:rPr lang="en-US" sz="5280" dirty="0">
                <a:solidFill>
                  <a:srgbClr val="990033"/>
                </a:solidFill>
                <a:latin typeface="Times New Roman" panose="02020603050405020304" pitchFamily="18" charset="0"/>
                <a:ea typeface="+mj-ea"/>
                <a:cs typeface="Times New Roman" panose="02020603050405020304" pitchFamily="18" charset="0"/>
              </a:rPr>
              <a:t>Module 1: Time Series</a:t>
            </a:r>
            <a:endParaRPr sz="5280" dirty="0">
              <a:solidFill>
                <a:srgbClr val="990033"/>
              </a:solidFill>
              <a:latin typeface="Times New Roman" panose="02020603050405020304" pitchFamily="18" charset="0"/>
              <a:ea typeface="+mj-ea"/>
              <a:cs typeface="Times New Roman" panose="02020603050405020304" pitchFamily="18" charset="0"/>
            </a:endParaRPr>
          </a:p>
          <a:p>
            <a:pPr marL="0" indent="0" algn="ctr">
              <a:spcBef>
                <a:spcPts val="360"/>
              </a:spcBef>
            </a:pPr>
            <a:r>
              <a:rPr lang="en-US" sz="5280" dirty="0">
                <a:solidFill>
                  <a:srgbClr val="990033"/>
                </a:solidFill>
                <a:latin typeface="Times New Roman" panose="02020603050405020304" pitchFamily="18" charset="0"/>
                <a:ea typeface="+mj-ea"/>
                <a:cs typeface="Times New Roman" panose="02020603050405020304" pitchFamily="18" charset="0"/>
              </a:rPr>
              <a:t>Lecture No. 1</a:t>
            </a:r>
            <a:endParaRPr sz="5280" dirty="0">
              <a:solidFill>
                <a:srgbClr val="990033"/>
              </a:solidFill>
              <a:latin typeface="Times New Roman" panose="02020603050405020304" pitchFamily="18" charset="0"/>
              <a:ea typeface="+mj-ea"/>
              <a:cs typeface="Times New Roman" panose="02020603050405020304" pitchFamily="18" charset="0"/>
            </a:endParaRPr>
          </a:p>
        </p:txBody>
      </p:sp>
      <p:grpSp>
        <p:nvGrpSpPr>
          <p:cNvPr id="3" name="Group 2"/>
          <p:cNvGrpSpPr/>
          <p:nvPr/>
        </p:nvGrpSpPr>
        <p:grpSpPr>
          <a:xfrm>
            <a:off x="0" y="-11182"/>
            <a:ext cx="14540703" cy="5497581"/>
            <a:chOff x="0" y="-11182"/>
            <a:chExt cx="14540703" cy="5497581"/>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182"/>
              <a:ext cx="14540703" cy="5497581"/>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2439" t="6138" r="3111" b="6393"/>
            <a:stretch/>
          </p:blipFill>
          <p:spPr>
            <a:xfrm>
              <a:off x="11201400" y="79513"/>
              <a:ext cx="3319670" cy="1133062"/>
            </a:xfrm>
            <a:prstGeom prst="rect">
              <a:avLst/>
            </a:prstGeom>
          </p:spPr>
        </p:pic>
      </p:grpSp>
    </p:spTree>
    <p:extLst>
      <p:ext uri="{BB962C8B-B14F-4D97-AF65-F5344CB8AC3E}">
        <p14:creationId xmlns:p14="http://schemas.microsoft.com/office/powerpoint/2010/main" val="533710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793790" y="1972389"/>
            <a:ext cx="8004453" cy="602456"/>
          </a:xfrm>
          <a:prstGeom prst="rect">
            <a:avLst/>
          </a:prstGeom>
          <a:noFill/>
          <a:ln/>
        </p:spPr>
        <p:txBody>
          <a:bodyPr wrap="none" lIns="0" tIns="0" rIns="0" bIns="0" rtlCol="0" anchor="t"/>
          <a:lstStyle/>
          <a:p>
            <a:pPr marL="0" indent="0" algn="l">
              <a:lnSpc>
                <a:spcPts val="4700"/>
              </a:lnSpc>
              <a:buNone/>
            </a:pPr>
            <a:r>
              <a:rPr lang="en-US" sz="3750" b="1" dirty="0">
                <a:solidFill>
                  <a:srgbClr val="152D47"/>
                </a:solidFill>
                <a:latin typeface="Inter Bold" pitchFamily="34" charset="0"/>
                <a:ea typeface="Inter Bold" pitchFamily="34" charset="-122"/>
                <a:cs typeface="Inter Bold" pitchFamily="34" charset="-120"/>
              </a:rPr>
              <a:t>Classical Decomposition Methods</a:t>
            </a:r>
            <a:endParaRPr lang="en-US" sz="3750" dirty="0"/>
          </a:p>
        </p:txBody>
      </p:sp>
      <p:sp>
        <p:nvSpPr>
          <p:cNvPr id="3" name="Shape 1"/>
          <p:cNvSpPr/>
          <p:nvPr/>
        </p:nvSpPr>
        <p:spPr>
          <a:xfrm>
            <a:off x="793790" y="2864048"/>
            <a:ext cx="4219099" cy="3393043"/>
          </a:xfrm>
          <a:prstGeom prst="roundRect">
            <a:avLst>
              <a:gd name="adj" fmla="val 2387"/>
            </a:avLst>
          </a:prstGeom>
          <a:solidFill>
            <a:srgbClr val="F2EEEE"/>
          </a:solidFill>
          <a:ln w="7620">
            <a:solidFill>
              <a:srgbClr val="D8D4D4"/>
            </a:solidFill>
            <a:prstDash val="solid"/>
          </a:ln>
        </p:spPr>
      </p:sp>
      <p:sp>
        <p:nvSpPr>
          <p:cNvPr id="4" name="Text 2"/>
          <p:cNvSpPr/>
          <p:nvPr/>
        </p:nvSpPr>
        <p:spPr>
          <a:xfrm>
            <a:off x="994172" y="3064431"/>
            <a:ext cx="2814876" cy="301228"/>
          </a:xfrm>
          <a:prstGeom prst="rect">
            <a:avLst/>
          </a:prstGeom>
          <a:noFill/>
          <a:ln/>
        </p:spPr>
        <p:txBody>
          <a:bodyPr wrap="none" lIns="0" tIns="0" rIns="0" bIns="0" rtlCol="0" anchor="t"/>
          <a:lstStyle/>
          <a:p>
            <a:pPr marL="0" indent="0" algn="l">
              <a:lnSpc>
                <a:spcPts val="2350"/>
              </a:lnSpc>
              <a:buNone/>
            </a:pPr>
            <a:r>
              <a:rPr lang="en-US" sz="1850" b="1" dirty="0">
                <a:solidFill>
                  <a:srgbClr val="4C4C4D"/>
                </a:solidFill>
                <a:latin typeface="Inter Bold" pitchFamily="34" charset="0"/>
                <a:ea typeface="Inter Bold" pitchFamily="34" charset="-122"/>
                <a:cs typeface="Inter Bold" pitchFamily="34" charset="-120"/>
              </a:rPr>
              <a:t>Additive Decomposition</a:t>
            </a:r>
            <a:endParaRPr lang="en-US" sz="1850" dirty="0"/>
          </a:p>
        </p:txBody>
      </p:sp>
      <p:sp>
        <p:nvSpPr>
          <p:cNvPr id="5" name="Text 3"/>
          <p:cNvSpPr/>
          <p:nvPr/>
        </p:nvSpPr>
        <p:spPr>
          <a:xfrm>
            <a:off x="994172" y="3481268"/>
            <a:ext cx="3818334" cy="308372"/>
          </a:xfrm>
          <a:prstGeom prst="rect">
            <a:avLst/>
          </a:prstGeom>
          <a:noFill/>
          <a:ln/>
        </p:spPr>
        <p:txBody>
          <a:bodyPr wrap="non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Y(t) = Trend(t) + Seasonal(t) + Irregular(t)</a:t>
            </a:r>
            <a:endParaRPr lang="en-US" sz="1500" dirty="0"/>
          </a:p>
        </p:txBody>
      </p:sp>
      <p:sp>
        <p:nvSpPr>
          <p:cNvPr id="6" name="Text 4"/>
          <p:cNvSpPr/>
          <p:nvPr/>
        </p:nvSpPr>
        <p:spPr>
          <a:xfrm>
            <a:off x="994172" y="3905250"/>
            <a:ext cx="3818334" cy="1541859"/>
          </a:xfrm>
          <a:prstGeom prst="rect">
            <a:avLst/>
          </a:prstGeom>
          <a:noFill/>
          <a:ln/>
        </p:spPr>
        <p:txBody>
          <a:bodyPr wrap="squar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Appropriate when the magnitude of seasonal fluctuations does not change as the level of the time series changes. The seasonal component is constant regardless of the overall trend.</a:t>
            </a:r>
            <a:endParaRPr lang="en-US" sz="1500" dirty="0"/>
          </a:p>
        </p:txBody>
      </p:sp>
      <p:sp>
        <p:nvSpPr>
          <p:cNvPr id="7" name="Shape 5"/>
          <p:cNvSpPr/>
          <p:nvPr/>
        </p:nvSpPr>
        <p:spPr>
          <a:xfrm>
            <a:off x="5205651" y="2864048"/>
            <a:ext cx="4219099" cy="3393043"/>
          </a:xfrm>
          <a:prstGeom prst="roundRect">
            <a:avLst>
              <a:gd name="adj" fmla="val 2387"/>
            </a:avLst>
          </a:prstGeom>
          <a:solidFill>
            <a:srgbClr val="F2EEEE"/>
          </a:solidFill>
          <a:ln w="7620">
            <a:solidFill>
              <a:srgbClr val="D8D4D4"/>
            </a:solidFill>
            <a:prstDash val="solid"/>
          </a:ln>
        </p:spPr>
      </p:sp>
      <p:sp>
        <p:nvSpPr>
          <p:cNvPr id="8" name="Text 6"/>
          <p:cNvSpPr/>
          <p:nvPr/>
        </p:nvSpPr>
        <p:spPr>
          <a:xfrm>
            <a:off x="5406033" y="3064431"/>
            <a:ext cx="3434596" cy="301228"/>
          </a:xfrm>
          <a:prstGeom prst="rect">
            <a:avLst/>
          </a:prstGeom>
          <a:noFill/>
          <a:ln/>
        </p:spPr>
        <p:txBody>
          <a:bodyPr wrap="none" lIns="0" tIns="0" rIns="0" bIns="0" rtlCol="0" anchor="t"/>
          <a:lstStyle/>
          <a:p>
            <a:pPr marL="0" indent="0" algn="l">
              <a:lnSpc>
                <a:spcPts val="2350"/>
              </a:lnSpc>
              <a:buNone/>
            </a:pPr>
            <a:r>
              <a:rPr lang="en-US" sz="1850" b="1" dirty="0">
                <a:solidFill>
                  <a:srgbClr val="4C4C4D"/>
                </a:solidFill>
                <a:latin typeface="Inter Bold" pitchFamily="34" charset="0"/>
                <a:ea typeface="Inter Bold" pitchFamily="34" charset="-122"/>
                <a:cs typeface="Inter Bold" pitchFamily="34" charset="-120"/>
              </a:rPr>
              <a:t>Multiplicative Decomposition</a:t>
            </a:r>
            <a:endParaRPr lang="en-US" sz="1850" dirty="0"/>
          </a:p>
        </p:txBody>
      </p:sp>
      <p:sp>
        <p:nvSpPr>
          <p:cNvPr id="9" name="Text 7"/>
          <p:cNvSpPr/>
          <p:nvPr/>
        </p:nvSpPr>
        <p:spPr>
          <a:xfrm>
            <a:off x="5406033" y="3481268"/>
            <a:ext cx="3818334" cy="308372"/>
          </a:xfrm>
          <a:prstGeom prst="rect">
            <a:avLst/>
          </a:prstGeom>
          <a:noFill/>
          <a:ln/>
        </p:spPr>
        <p:txBody>
          <a:bodyPr wrap="non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Y(t) = Trend(t) × Seasonal(t) × Irregular(t)</a:t>
            </a:r>
            <a:endParaRPr lang="en-US" sz="1500" dirty="0"/>
          </a:p>
        </p:txBody>
      </p:sp>
      <p:sp>
        <p:nvSpPr>
          <p:cNvPr id="10" name="Text 8"/>
          <p:cNvSpPr/>
          <p:nvPr/>
        </p:nvSpPr>
        <p:spPr>
          <a:xfrm>
            <a:off x="5406033" y="3905250"/>
            <a:ext cx="3818334" cy="1541859"/>
          </a:xfrm>
          <a:prstGeom prst="rect">
            <a:avLst/>
          </a:prstGeom>
          <a:noFill/>
          <a:ln/>
        </p:spPr>
        <p:txBody>
          <a:bodyPr wrap="squar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Suitable when the seasonal pattern increases in amplitude as the level of the time series increases. The seasonal effect is proportional to the current level of the series.</a:t>
            </a:r>
            <a:endParaRPr lang="en-US" sz="1500" dirty="0"/>
          </a:p>
        </p:txBody>
      </p:sp>
      <p:sp>
        <p:nvSpPr>
          <p:cNvPr id="11" name="Shape 9"/>
          <p:cNvSpPr/>
          <p:nvPr/>
        </p:nvSpPr>
        <p:spPr>
          <a:xfrm>
            <a:off x="9617512" y="2864048"/>
            <a:ext cx="4219099" cy="3393043"/>
          </a:xfrm>
          <a:prstGeom prst="roundRect">
            <a:avLst>
              <a:gd name="adj" fmla="val 2387"/>
            </a:avLst>
          </a:prstGeom>
          <a:solidFill>
            <a:srgbClr val="F2EEEE"/>
          </a:solidFill>
          <a:ln w="7620">
            <a:solidFill>
              <a:srgbClr val="D8D4D4"/>
            </a:solidFill>
            <a:prstDash val="solid"/>
          </a:ln>
        </p:spPr>
      </p:sp>
      <p:sp>
        <p:nvSpPr>
          <p:cNvPr id="12" name="Text 10"/>
          <p:cNvSpPr/>
          <p:nvPr/>
        </p:nvSpPr>
        <p:spPr>
          <a:xfrm>
            <a:off x="9817894" y="3064431"/>
            <a:ext cx="3818334" cy="602456"/>
          </a:xfrm>
          <a:prstGeom prst="rect">
            <a:avLst/>
          </a:prstGeom>
          <a:noFill/>
          <a:ln/>
        </p:spPr>
        <p:txBody>
          <a:bodyPr wrap="square" lIns="0" tIns="0" rIns="0" bIns="0" rtlCol="0" anchor="t"/>
          <a:lstStyle/>
          <a:p>
            <a:pPr marL="0" indent="0" algn="l">
              <a:lnSpc>
                <a:spcPts val="2350"/>
              </a:lnSpc>
              <a:buNone/>
            </a:pPr>
            <a:r>
              <a:rPr lang="en-US" sz="1850" b="1" dirty="0">
                <a:solidFill>
                  <a:srgbClr val="4C4C4D"/>
                </a:solidFill>
                <a:latin typeface="Inter Bold" pitchFamily="34" charset="0"/>
                <a:ea typeface="Inter Bold" pitchFamily="34" charset="-122"/>
                <a:cs typeface="Inter Bold" pitchFamily="34" charset="-120"/>
              </a:rPr>
              <a:t>Log-Transformed Decomposition</a:t>
            </a:r>
            <a:endParaRPr lang="en-US" sz="1850" dirty="0"/>
          </a:p>
        </p:txBody>
      </p:sp>
      <p:sp>
        <p:nvSpPr>
          <p:cNvPr id="13" name="Text 11"/>
          <p:cNvSpPr/>
          <p:nvPr/>
        </p:nvSpPr>
        <p:spPr>
          <a:xfrm>
            <a:off x="9817894" y="3782497"/>
            <a:ext cx="3818334" cy="616744"/>
          </a:xfrm>
          <a:prstGeom prst="rect">
            <a:avLst/>
          </a:prstGeom>
          <a:noFill/>
          <a:ln/>
        </p:spPr>
        <p:txBody>
          <a:bodyPr wrap="squar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log(Y(t)) = log(Trend(t)) + log(Seasonal(t)) + log(Irregular(t))</a:t>
            </a:r>
            <a:endParaRPr lang="en-US" sz="1500" dirty="0"/>
          </a:p>
        </p:txBody>
      </p:sp>
      <p:sp>
        <p:nvSpPr>
          <p:cNvPr id="14" name="Text 12"/>
          <p:cNvSpPr/>
          <p:nvPr/>
        </p:nvSpPr>
        <p:spPr>
          <a:xfrm>
            <a:off x="9817894" y="4514850"/>
            <a:ext cx="3818334" cy="1541859"/>
          </a:xfrm>
          <a:prstGeom prst="rect">
            <a:avLst/>
          </a:prstGeom>
          <a:noFill/>
          <a:ln/>
        </p:spPr>
        <p:txBody>
          <a:bodyPr wrap="square" lIns="0" tIns="0" rIns="0" bIns="0" rtlCol="0" anchor="t"/>
          <a:lstStyle/>
          <a:p>
            <a:pPr marL="0" indent="0" algn="l">
              <a:lnSpc>
                <a:spcPts val="2400"/>
              </a:lnSpc>
              <a:buNone/>
            </a:pPr>
            <a:r>
              <a:rPr lang="en-US" sz="1500" dirty="0">
                <a:solidFill>
                  <a:srgbClr val="4C4C4D"/>
                </a:solidFill>
                <a:latin typeface="Inter" pitchFamily="34" charset="0"/>
                <a:ea typeface="Inter" pitchFamily="34" charset="-122"/>
                <a:cs typeface="Inter" pitchFamily="34" charset="-120"/>
              </a:rPr>
              <a:t>Converts a multiplicative model to an additive one through logarithmic transformation, simplifying the analysis while preserving the multiplicative relationship.</a:t>
            </a:r>
            <a:endParaRPr lang="en-US" sz="150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93790" y="1854518"/>
            <a:ext cx="7090291"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Moving Average Methods</a:t>
            </a:r>
            <a:endParaRPr lang="en-US" sz="4450" dirty="0"/>
          </a:p>
        </p:txBody>
      </p:sp>
      <p:sp>
        <p:nvSpPr>
          <p:cNvPr id="3" name="Shape 1"/>
          <p:cNvSpPr/>
          <p:nvPr/>
        </p:nvSpPr>
        <p:spPr>
          <a:xfrm>
            <a:off x="793790" y="2903458"/>
            <a:ext cx="510302" cy="510302"/>
          </a:xfrm>
          <a:prstGeom prst="roundRect">
            <a:avLst>
              <a:gd name="adj" fmla="val 18669"/>
            </a:avLst>
          </a:prstGeom>
          <a:solidFill>
            <a:srgbClr val="F2EEEE"/>
          </a:solidFill>
          <a:ln w="7620">
            <a:solidFill>
              <a:srgbClr val="D8D4D4"/>
            </a:solidFill>
            <a:prstDash val="solid"/>
          </a:ln>
        </p:spPr>
      </p:sp>
      <p:pic>
        <p:nvPicPr>
          <p:cNvPr id="4" name="Image 0" descr="preencoded.png"/>
          <p:cNvPicPr>
            <a:picLocks noChangeAspect="1"/>
          </p:cNvPicPr>
          <p:nvPr/>
        </p:nvPicPr>
        <p:blipFill>
          <a:blip r:embed="rId3"/>
          <a:stretch>
            <a:fillRect/>
          </a:stretch>
        </p:blipFill>
        <p:spPr>
          <a:xfrm>
            <a:off x="878860" y="2945963"/>
            <a:ext cx="340162" cy="425291"/>
          </a:xfrm>
          <a:prstGeom prst="rect">
            <a:avLst/>
          </a:prstGeom>
        </p:spPr>
      </p:pic>
      <p:sp>
        <p:nvSpPr>
          <p:cNvPr id="5" name="Text 2"/>
          <p:cNvSpPr/>
          <p:nvPr/>
        </p:nvSpPr>
        <p:spPr>
          <a:xfrm>
            <a:off x="1530906" y="298132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Definition</a:t>
            </a:r>
            <a:endParaRPr lang="en-US" sz="2200" dirty="0"/>
          </a:p>
        </p:txBody>
      </p:sp>
      <p:sp>
        <p:nvSpPr>
          <p:cNvPr id="6" name="Text 3"/>
          <p:cNvSpPr/>
          <p:nvPr/>
        </p:nvSpPr>
        <p:spPr>
          <a:xfrm>
            <a:off x="1530906" y="3471743"/>
            <a:ext cx="3421499" cy="290322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 moving average is a calculation used to analyze data points by creating a series of averages of different subsets of the full dataset. It smooths short-term fluctuations and highlights longer-term trends or cycles.</a:t>
            </a:r>
            <a:endParaRPr lang="en-US" sz="1750" dirty="0"/>
          </a:p>
        </p:txBody>
      </p:sp>
      <p:sp>
        <p:nvSpPr>
          <p:cNvPr id="7" name="Shape 4"/>
          <p:cNvSpPr/>
          <p:nvPr/>
        </p:nvSpPr>
        <p:spPr>
          <a:xfrm>
            <a:off x="5235893" y="2903458"/>
            <a:ext cx="510302" cy="510302"/>
          </a:xfrm>
          <a:prstGeom prst="roundRect">
            <a:avLst>
              <a:gd name="adj" fmla="val 18669"/>
            </a:avLst>
          </a:prstGeom>
          <a:solidFill>
            <a:srgbClr val="F2EEEE"/>
          </a:solidFill>
          <a:ln w="7620">
            <a:solidFill>
              <a:srgbClr val="D8D4D4"/>
            </a:solidFill>
            <a:prstDash val="solid"/>
          </a:ln>
        </p:spPr>
      </p:sp>
      <p:pic>
        <p:nvPicPr>
          <p:cNvPr id="8" name="Image 1" descr="preencoded.png"/>
          <p:cNvPicPr>
            <a:picLocks noChangeAspect="1"/>
          </p:cNvPicPr>
          <p:nvPr/>
        </p:nvPicPr>
        <p:blipFill>
          <a:blip r:embed="rId4"/>
          <a:stretch>
            <a:fillRect/>
          </a:stretch>
        </p:blipFill>
        <p:spPr>
          <a:xfrm>
            <a:off x="5320963" y="2945963"/>
            <a:ext cx="340162" cy="425291"/>
          </a:xfrm>
          <a:prstGeom prst="rect">
            <a:avLst/>
          </a:prstGeom>
        </p:spPr>
      </p:pic>
      <p:sp>
        <p:nvSpPr>
          <p:cNvPr id="9" name="Text 5"/>
          <p:cNvSpPr/>
          <p:nvPr/>
        </p:nvSpPr>
        <p:spPr>
          <a:xfrm>
            <a:off x="5973008" y="298132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Purpose</a:t>
            </a:r>
            <a:endParaRPr lang="en-US" sz="2200" dirty="0"/>
          </a:p>
        </p:txBody>
      </p:sp>
      <p:sp>
        <p:nvSpPr>
          <p:cNvPr id="10" name="Text 6"/>
          <p:cNvSpPr/>
          <p:nvPr/>
        </p:nvSpPr>
        <p:spPr>
          <a:xfrm>
            <a:off x="5973008" y="3471743"/>
            <a:ext cx="3421499" cy="290322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Moving averages serve to eliminate or reduce random variation in time series data. They act as low-pass filters that remove high-frequency noise while preserving lower-frequency components like trends.</a:t>
            </a:r>
            <a:endParaRPr lang="en-US" sz="1750" dirty="0"/>
          </a:p>
        </p:txBody>
      </p:sp>
      <p:sp>
        <p:nvSpPr>
          <p:cNvPr id="11" name="Shape 7"/>
          <p:cNvSpPr/>
          <p:nvPr/>
        </p:nvSpPr>
        <p:spPr>
          <a:xfrm>
            <a:off x="9677995" y="2903458"/>
            <a:ext cx="510302" cy="510302"/>
          </a:xfrm>
          <a:prstGeom prst="roundRect">
            <a:avLst>
              <a:gd name="adj" fmla="val 18669"/>
            </a:avLst>
          </a:prstGeom>
          <a:solidFill>
            <a:srgbClr val="F2EEEE"/>
          </a:solidFill>
          <a:ln w="7620">
            <a:solidFill>
              <a:srgbClr val="D8D4D4"/>
            </a:solidFill>
            <a:prstDash val="solid"/>
          </a:ln>
        </p:spPr>
      </p:sp>
      <p:pic>
        <p:nvPicPr>
          <p:cNvPr id="12" name="Image 2" descr="preencoded.png"/>
          <p:cNvPicPr>
            <a:picLocks noChangeAspect="1"/>
          </p:cNvPicPr>
          <p:nvPr/>
        </p:nvPicPr>
        <p:blipFill>
          <a:blip r:embed="rId5"/>
          <a:stretch>
            <a:fillRect/>
          </a:stretch>
        </p:blipFill>
        <p:spPr>
          <a:xfrm>
            <a:off x="9763065" y="2945963"/>
            <a:ext cx="340162" cy="425291"/>
          </a:xfrm>
          <a:prstGeom prst="rect">
            <a:avLst/>
          </a:prstGeom>
        </p:spPr>
      </p:pic>
      <p:sp>
        <p:nvSpPr>
          <p:cNvPr id="13" name="Text 8"/>
          <p:cNvSpPr/>
          <p:nvPr/>
        </p:nvSpPr>
        <p:spPr>
          <a:xfrm>
            <a:off x="10415111" y="298132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Applications</a:t>
            </a:r>
            <a:endParaRPr lang="en-US" sz="2200" dirty="0"/>
          </a:p>
        </p:txBody>
      </p:sp>
      <p:sp>
        <p:nvSpPr>
          <p:cNvPr id="14" name="Text 9"/>
          <p:cNvSpPr/>
          <p:nvPr/>
        </p:nvSpPr>
        <p:spPr>
          <a:xfrm>
            <a:off x="10415111" y="3471743"/>
            <a:ext cx="3421499" cy="290322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These methods are used for trend estimation, seasonal adjustment, and as components in more complex forecasting models. They're especially valuable for visualizing the underlying direction of a time series.</a:t>
            </a:r>
            <a:endParaRPr lang="en-US" sz="1750" dirty="0"/>
          </a:p>
        </p:txBody>
      </p:sp>
      <p:pic>
        <p:nvPicPr>
          <p:cNvPr id="15" name="Image 3" descr="preencoded.png"/>
          <p:cNvPicPr>
            <a:picLocks noChangeAspect="1"/>
          </p:cNvPicPr>
          <p:nvPr/>
        </p:nvPicPr>
        <p:blipFill>
          <a:blip r:embed="rId6"/>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93790" y="1301115"/>
            <a:ext cx="8415218"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Simple Moving Average (SMA)</a:t>
            </a:r>
            <a:endParaRPr lang="en-US" sz="4450" dirty="0"/>
          </a:p>
        </p:txBody>
      </p:sp>
      <p:sp>
        <p:nvSpPr>
          <p:cNvPr id="3" name="Text 1"/>
          <p:cNvSpPr/>
          <p:nvPr/>
        </p:nvSpPr>
        <p:spPr>
          <a:xfrm>
            <a:off x="793790" y="2463403"/>
            <a:ext cx="4120753" cy="748427"/>
          </a:xfrm>
          <a:prstGeom prst="rect">
            <a:avLst/>
          </a:prstGeom>
          <a:noFill/>
          <a:ln/>
        </p:spPr>
        <p:txBody>
          <a:bodyPr wrap="none" lIns="0" tIns="0" rIns="0" bIns="0" rtlCol="0" anchor="t"/>
          <a:lstStyle/>
          <a:p>
            <a:pPr marL="0" indent="0" algn="ctr">
              <a:lnSpc>
                <a:spcPts val="5850"/>
              </a:lnSpc>
              <a:buNone/>
            </a:pPr>
            <a:r>
              <a:rPr lang="en-US" sz="5850" b="1" dirty="0">
                <a:solidFill>
                  <a:srgbClr val="4C4C4D"/>
                </a:solidFill>
                <a:latin typeface="Inter Bold" pitchFamily="34" charset="0"/>
                <a:ea typeface="Inter Bold" pitchFamily="34" charset="-122"/>
                <a:cs typeface="Inter Bold" pitchFamily="34" charset="-120"/>
              </a:rPr>
              <a:t>n</a:t>
            </a:r>
            <a:endParaRPr lang="en-US" sz="5850" dirty="0"/>
          </a:p>
        </p:txBody>
      </p:sp>
      <p:sp>
        <p:nvSpPr>
          <p:cNvPr id="4" name="Text 2"/>
          <p:cNvSpPr/>
          <p:nvPr/>
        </p:nvSpPr>
        <p:spPr>
          <a:xfrm>
            <a:off x="1436489" y="3495199"/>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Window Size</a:t>
            </a:r>
            <a:endParaRPr lang="en-US" sz="2200" dirty="0"/>
          </a:p>
        </p:txBody>
      </p:sp>
      <p:sp>
        <p:nvSpPr>
          <p:cNvPr id="5" name="Text 3"/>
          <p:cNvSpPr/>
          <p:nvPr/>
        </p:nvSpPr>
        <p:spPr>
          <a:xfrm>
            <a:off x="793790" y="3985617"/>
            <a:ext cx="4120753" cy="362903"/>
          </a:xfrm>
          <a:prstGeom prst="rect">
            <a:avLst/>
          </a:prstGeom>
          <a:noFill/>
          <a:ln/>
        </p:spPr>
        <p:txBody>
          <a:bodyPr wrap="non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Number of periods averaged</a:t>
            </a:r>
            <a:endParaRPr lang="en-US" sz="1750" dirty="0"/>
          </a:p>
        </p:txBody>
      </p:sp>
      <p:sp>
        <p:nvSpPr>
          <p:cNvPr id="6" name="Text 4"/>
          <p:cNvSpPr/>
          <p:nvPr/>
        </p:nvSpPr>
        <p:spPr>
          <a:xfrm>
            <a:off x="5254704" y="2463403"/>
            <a:ext cx="4120872" cy="748427"/>
          </a:xfrm>
          <a:prstGeom prst="rect">
            <a:avLst/>
          </a:prstGeom>
          <a:noFill/>
          <a:ln/>
        </p:spPr>
        <p:txBody>
          <a:bodyPr wrap="none" lIns="0" tIns="0" rIns="0" bIns="0" rtlCol="0" anchor="t"/>
          <a:lstStyle/>
          <a:p>
            <a:pPr marL="0" indent="0" algn="ctr">
              <a:lnSpc>
                <a:spcPts val="5850"/>
              </a:lnSpc>
              <a:buNone/>
            </a:pPr>
            <a:r>
              <a:rPr lang="en-US" sz="5850" b="1" dirty="0">
                <a:solidFill>
                  <a:srgbClr val="4C4C4D"/>
                </a:solidFill>
                <a:latin typeface="Inter Bold" pitchFamily="34" charset="0"/>
                <a:ea typeface="Inter Bold" pitchFamily="34" charset="-122"/>
                <a:cs typeface="Inter Bold" pitchFamily="34" charset="-120"/>
              </a:rPr>
              <a:t>1/n</a:t>
            </a:r>
            <a:endParaRPr lang="en-US" sz="5850" dirty="0"/>
          </a:p>
        </p:txBody>
      </p:sp>
      <p:sp>
        <p:nvSpPr>
          <p:cNvPr id="7" name="Text 5"/>
          <p:cNvSpPr/>
          <p:nvPr/>
        </p:nvSpPr>
        <p:spPr>
          <a:xfrm>
            <a:off x="5897523" y="3495199"/>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Weight</a:t>
            </a:r>
            <a:endParaRPr lang="en-US" sz="2200" dirty="0"/>
          </a:p>
        </p:txBody>
      </p:sp>
      <p:sp>
        <p:nvSpPr>
          <p:cNvPr id="8" name="Text 6"/>
          <p:cNvSpPr/>
          <p:nvPr/>
        </p:nvSpPr>
        <p:spPr>
          <a:xfrm>
            <a:off x="5254704" y="3985617"/>
            <a:ext cx="4120872" cy="362903"/>
          </a:xfrm>
          <a:prstGeom prst="rect">
            <a:avLst/>
          </a:prstGeom>
          <a:noFill/>
          <a:ln/>
        </p:spPr>
        <p:txBody>
          <a:bodyPr wrap="non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Equal weighting for all observations</a:t>
            </a:r>
            <a:endParaRPr lang="en-US" sz="1750" dirty="0"/>
          </a:p>
        </p:txBody>
      </p:sp>
      <p:sp>
        <p:nvSpPr>
          <p:cNvPr id="9" name="Text 7"/>
          <p:cNvSpPr/>
          <p:nvPr/>
        </p:nvSpPr>
        <p:spPr>
          <a:xfrm>
            <a:off x="9715738" y="2463403"/>
            <a:ext cx="4120753" cy="748427"/>
          </a:xfrm>
          <a:prstGeom prst="rect">
            <a:avLst/>
          </a:prstGeom>
          <a:noFill/>
          <a:ln/>
        </p:spPr>
        <p:txBody>
          <a:bodyPr wrap="none" lIns="0" tIns="0" rIns="0" bIns="0" rtlCol="0" anchor="t"/>
          <a:lstStyle/>
          <a:p>
            <a:pPr marL="0" indent="0" algn="ctr">
              <a:lnSpc>
                <a:spcPts val="5850"/>
              </a:lnSpc>
              <a:buNone/>
            </a:pPr>
            <a:r>
              <a:rPr lang="en-US" sz="5850" b="1" dirty="0">
                <a:solidFill>
                  <a:srgbClr val="4C4C4D"/>
                </a:solidFill>
                <a:latin typeface="Inter Bold" pitchFamily="34" charset="0"/>
                <a:ea typeface="Inter Bold" pitchFamily="34" charset="-122"/>
                <a:cs typeface="Inter Bold" pitchFamily="34" charset="-120"/>
              </a:rPr>
              <a:t>0</a:t>
            </a:r>
            <a:endParaRPr lang="en-US" sz="5850" dirty="0"/>
          </a:p>
        </p:txBody>
      </p:sp>
      <p:sp>
        <p:nvSpPr>
          <p:cNvPr id="10" name="Text 8"/>
          <p:cNvSpPr/>
          <p:nvPr/>
        </p:nvSpPr>
        <p:spPr>
          <a:xfrm>
            <a:off x="10358438" y="3495199"/>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Lag</a:t>
            </a:r>
            <a:endParaRPr lang="en-US" sz="2200" dirty="0"/>
          </a:p>
        </p:txBody>
      </p:sp>
      <p:sp>
        <p:nvSpPr>
          <p:cNvPr id="11" name="Text 9"/>
          <p:cNvSpPr/>
          <p:nvPr/>
        </p:nvSpPr>
        <p:spPr>
          <a:xfrm>
            <a:off x="9715738" y="3985617"/>
            <a:ext cx="4120753" cy="362903"/>
          </a:xfrm>
          <a:prstGeom prst="rect">
            <a:avLst/>
          </a:prstGeom>
          <a:noFill/>
          <a:ln/>
        </p:spPr>
        <p:txBody>
          <a:bodyPr wrap="non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Centered MA has minimal phase shift</a:t>
            </a:r>
            <a:endParaRPr lang="en-US" sz="1750" dirty="0"/>
          </a:p>
        </p:txBody>
      </p:sp>
      <p:sp>
        <p:nvSpPr>
          <p:cNvPr id="12" name="Text 10"/>
          <p:cNvSpPr/>
          <p:nvPr/>
        </p:nvSpPr>
        <p:spPr>
          <a:xfrm>
            <a:off x="793790" y="4603671"/>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 Simple Moving Average calculates the arithmetic mean of a specified number of consecutive data points. For a time series Y(t), the n-period SMA is defined as:</a:t>
            </a:r>
            <a:endParaRPr lang="en-US" sz="1750" dirty="0"/>
          </a:p>
        </p:txBody>
      </p:sp>
      <p:sp>
        <p:nvSpPr>
          <p:cNvPr id="13" name="Text 11"/>
          <p:cNvSpPr/>
          <p:nvPr/>
        </p:nvSpPr>
        <p:spPr>
          <a:xfrm>
            <a:off x="793790" y="558462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SMA(t) = (Y(t) + Y(t-1) + ... + Y(t-n+1))/n</a:t>
            </a:r>
            <a:endParaRPr lang="en-US" sz="1750" dirty="0"/>
          </a:p>
        </p:txBody>
      </p:sp>
      <p:sp>
        <p:nvSpPr>
          <p:cNvPr id="14" name="Text 12"/>
          <p:cNvSpPr/>
          <p:nvPr/>
        </p:nvSpPr>
        <p:spPr>
          <a:xfrm>
            <a:off x="793790" y="6202680"/>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 key limitation of SMA is that it weights all observations equally, regardless of their recency. It also introduces a lag in the smoothed series, making it less responsive to recent changes in the data.</a:t>
            </a:r>
            <a:endParaRPr lang="en-US" sz="175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93790" y="1326594"/>
            <a:ext cx="9401056"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Weighted Moving Average (WMA)</a:t>
            </a:r>
            <a:endParaRPr lang="en-US" sz="4450" dirty="0"/>
          </a:p>
        </p:txBody>
      </p:sp>
      <p:sp>
        <p:nvSpPr>
          <p:cNvPr id="3" name="Text 1"/>
          <p:cNvSpPr/>
          <p:nvPr/>
        </p:nvSpPr>
        <p:spPr>
          <a:xfrm>
            <a:off x="793790" y="260234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Definition</a:t>
            </a:r>
            <a:endParaRPr lang="en-US" sz="2200" dirty="0"/>
          </a:p>
        </p:txBody>
      </p:sp>
      <p:sp>
        <p:nvSpPr>
          <p:cNvPr id="4" name="Text 2"/>
          <p:cNvSpPr/>
          <p:nvPr/>
        </p:nvSpPr>
        <p:spPr>
          <a:xfrm>
            <a:off x="793790" y="3183493"/>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 weighted moving average assigns different weights to data points within the averaging window, typically giving more importance to more recent observations.</a:t>
            </a:r>
            <a:endParaRPr lang="en-US" sz="1750" dirty="0"/>
          </a:p>
        </p:txBody>
      </p:sp>
      <p:sp>
        <p:nvSpPr>
          <p:cNvPr id="5" name="Text 3"/>
          <p:cNvSpPr/>
          <p:nvPr/>
        </p:nvSpPr>
        <p:spPr>
          <a:xfrm>
            <a:off x="793790" y="4476274"/>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For a time series Y(t), the WMA is calculated as:</a:t>
            </a:r>
            <a:endParaRPr lang="en-US" sz="1750" dirty="0"/>
          </a:p>
        </p:txBody>
      </p:sp>
      <p:sp>
        <p:nvSpPr>
          <p:cNvPr id="6" name="Text 4"/>
          <p:cNvSpPr/>
          <p:nvPr/>
        </p:nvSpPr>
        <p:spPr>
          <a:xfrm>
            <a:off x="793790" y="5043249"/>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WMA(t) = (w₁×Y(t) + w₂×Y(t-1) + ... + wₙ×Y(t-n+1)) / (w₁ + w₂ + ... + wₙ)</a:t>
            </a:r>
            <a:endParaRPr lang="en-US" sz="1750" dirty="0"/>
          </a:p>
        </p:txBody>
      </p:sp>
      <p:sp>
        <p:nvSpPr>
          <p:cNvPr id="7" name="Text 5"/>
          <p:cNvSpPr/>
          <p:nvPr/>
        </p:nvSpPr>
        <p:spPr>
          <a:xfrm>
            <a:off x="793790" y="5973128"/>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where w₁, w₂, ..., wₙ are the weights assigned to each observation.</a:t>
            </a:r>
            <a:endParaRPr lang="en-US" sz="1750" dirty="0"/>
          </a:p>
        </p:txBody>
      </p:sp>
      <p:sp>
        <p:nvSpPr>
          <p:cNvPr id="8" name="Text 6"/>
          <p:cNvSpPr/>
          <p:nvPr/>
        </p:nvSpPr>
        <p:spPr>
          <a:xfrm>
            <a:off x="7599521" y="260234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Advantages</a:t>
            </a:r>
            <a:endParaRPr lang="en-US" sz="2200" dirty="0"/>
          </a:p>
        </p:txBody>
      </p:sp>
      <p:sp>
        <p:nvSpPr>
          <p:cNvPr id="9" name="Text 7"/>
          <p:cNvSpPr/>
          <p:nvPr/>
        </p:nvSpPr>
        <p:spPr>
          <a:xfrm>
            <a:off x="7599521" y="318349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More responsive to recent data changes</a:t>
            </a:r>
            <a:endParaRPr lang="en-US" sz="1750" dirty="0"/>
          </a:p>
        </p:txBody>
      </p:sp>
      <p:sp>
        <p:nvSpPr>
          <p:cNvPr id="10" name="Text 8"/>
          <p:cNvSpPr/>
          <p:nvPr/>
        </p:nvSpPr>
        <p:spPr>
          <a:xfrm>
            <a:off x="7599521" y="362569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Reduces lag effect compared to SMA</a:t>
            </a:r>
            <a:endParaRPr lang="en-US" sz="1750" dirty="0"/>
          </a:p>
        </p:txBody>
      </p:sp>
      <p:sp>
        <p:nvSpPr>
          <p:cNvPr id="11" name="Text 9"/>
          <p:cNvSpPr/>
          <p:nvPr/>
        </p:nvSpPr>
        <p:spPr>
          <a:xfrm>
            <a:off x="7599521" y="406788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Flexible weighting schemes for different applications</a:t>
            </a:r>
            <a:endParaRPr lang="en-US" sz="1750" dirty="0"/>
          </a:p>
        </p:txBody>
      </p:sp>
      <p:sp>
        <p:nvSpPr>
          <p:cNvPr id="12" name="Text 10"/>
          <p:cNvSpPr/>
          <p:nvPr/>
        </p:nvSpPr>
        <p:spPr>
          <a:xfrm>
            <a:off x="7599521" y="451008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Better representation of current trends</a:t>
            </a:r>
            <a:endParaRPr lang="en-US" sz="1750" dirty="0"/>
          </a:p>
        </p:txBody>
      </p:sp>
      <p:pic>
        <p:nvPicPr>
          <p:cNvPr id="13"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93790" y="1251109"/>
            <a:ext cx="9773722"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Exponential Moving Average (EMA)</a:t>
            </a:r>
            <a:endParaRPr lang="en-US" sz="4450" dirty="0"/>
          </a:p>
        </p:txBody>
      </p:sp>
      <p:sp>
        <p:nvSpPr>
          <p:cNvPr id="3" name="Text 1"/>
          <p:cNvSpPr/>
          <p:nvPr/>
        </p:nvSpPr>
        <p:spPr>
          <a:xfrm>
            <a:off x="1687354" y="2861548"/>
            <a:ext cx="3005137" cy="354330"/>
          </a:xfrm>
          <a:prstGeom prst="rect">
            <a:avLst/>
          </a:prstGeom>
          <a:noFill/>
          <a:ln/>
        </p:spPr>
        <p:txBody>
          <a:bodyPr wrap="none" lIns="0" tIns="0" rIns="0" bIns="0" rtlCol="0" anchor="t"/>
          <a:lstStyle/>
          <a:p>
            <a:pPr marL="0" indent="0" algn="r">
              <a:lnSpc>
                <a:spcPts val="2750"/>
              </a:lnSpc>
              <a:buNone/>
            </a:pPr>
            <a:r>
              <a:rPr lang="en-US" sz="2200" b="1" dirty="0">
                <a:solidFill>
                  <a:srgbClr val="4C4C4D"/>
                </a:solidFill>
                <a:latin typeface="Inter Bold" pitchFamily="34" charset="0"/>
                <a:ea typeface="Inter Bold" pitchFamily="34" charset="-122"/>
                <a:cs typeface="Inter Bold" pitchFamily="34" charset="-120"/>
              </a:rPr>
              <a:t>Smoothing Parameter</a:t>
            </a:r>
            <a:endParaRPr lang="en-US" sz="2200" dirty="0"/>
          </a:p>
        </p:txBody>
      </p:sp>
      <p:sp>
        <p:nvSpPr>
          <p:cNvPr id="4" name="Text 2"/>
          <p:cNvSpPr/>
          <p:nvPr/>
        </p:nvSpPr>
        <p:spPr>
          <a:xfrm>
            <a:off x="793790" y="3351967"/>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4C4C4D"/>
                </a:solidFill>
                <a:latin typeface="Inter" pitchFamily="34" charset="0"/>
                <a:ea typeface="Inter" pitchFamily="34" charset="-122"/>
                <a:cs typeface="Inter" pitchFamily="34" charset="-120"/>
              </a:rPr>
              <a:t>α controls decay of weights (0 &lt; α &lt; 1)</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pic>
        <p:nvPicPr>
          <p:cNvPr id="6" name="Image 1" descr="preencoded.png"/>
          <p:cNvPicPr>
            <a:picLocks noChangeAspect="1"/>
          </p:cNvPicPr>
          <p:nvPr/>
        </p:nvPicPr>
        <p:blipFill>
          <a:blip r:embed="rId4"/>
          <a:stretch>
            <a:fillRect/>
          </a:stretch>
        </p:blipFill>
        <p:spPr>
          <a:xfrm>
            <a:off x="6226731" y="3176588"/>
            <a:ext cx="339328" cy="424220"/>
          </a:xfrm>
          <a:prstGeom prst="rect">
            <a:avLst/>
          </a:prstGeom>
        </p:spPr>
      </p:pic>
      <p:sp>
        <p:nvSpPr>
          <p:cNvPr id="7" name="Text 3"/>
          <p:cNvSpPr/>
          <p:nvPr/>
        </p:nvSpPr>
        <p:spPr>
          <a:xfrm>
            <a:off x="9937790" y="304299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Calculation</a:t>
            </a:r>
            <a:endParaRPr lang="en-US" sz="2200" dirty="0"/>
          </a:p>
        </p:txBody>
      </p:sp>
      <p:sp>
        <p:nvSpPr>
          <p:cNvPr id="8" name="Text 4"/>
          <p:cNvSpPr/>
          <p:nvPr/>
        </p:nvSpPr>
        <p:spPr>
          <a:xfrm>
            <a:off x="9937790" y="3533418"/>
            <a:ext cx="389882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EMA(t) = α×Y(t) + (1-α)×EMA(t-1)</a:t>
            </a:r>
            <a:endParaRPr lang="en-US" sz="1750" dirty="0"/>
          </a:p>
        </p:txBody>
      </p:sp>
      <p:pic>
        <p:nvPicPr>
          <p:cNvPr id="9" name="Image 2" descr="preencoded.png"/>
          <p:cNvPicPr>
            <a:picLocks noChangeAspect="1"/>
          </p:cNvPicPr>
          <p:nvPr/>
        </p:nvPicPr>
        <p:blipFill>
          <a:blip r:embed="rId5"/>
          <a:stretch>
            <a:fillRect/>
          </a:stretch>
        </p:blipFill>
        <p:spPr>
          <a:xfrm>
            <a:off x="5032653" y="2413516"/>
            <a:ext cx="4564975" cy="4564975"/>
          </a:xfrm>
          <a:prstGeom prst="rect">
            <a:avLst/>
          </a:prstGeom>
        </p:spPr>
      </p:pic>
      <p:pic>
        <p:nvPicPr>
          <p:cNvPr id="10" name="Image 3" descr="preencoded.png"/>
          <p:cNvPicPr>
            <a:picLocks noChangeAspect="1"/>
          </p:cNvPicPr>
          <p:nvPr/>
        </p:nvPicPr>
        <p:blipFill>
          <a:blip r:embed="rId6"/>
          <a:stretch>
            <a:fillRect/>
          </a:stretch>
        </p:blipFill>
        <p:spPr>
          <a:xfrm>
            <a:off x="8452604" y="3565088"/>
            <a:ext cx="339328" cy="424220"/>
          </a:xfrm>
          <a:prstGeom prst="rect">
            <a:avLst/>
          </a:prstGeom>
        </p:spPr>
      </p:pic>
      <p:sp>
        <p:nvSpPr>
          <p:cNvPr id="11" name="Text 5"/>
          <p:cNvSpPr/>
          <p:nvPr/>
        </p:nvSpPr>
        <p:spPr>
          <a:xfrm>
            <a:off x="9937790" y="531411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Responsiveness</a:t>
            </a:r>
            <a:endParaRPr lang="en-US" sz="2200" dirty="0"/>
          </a:p>
        </p:txBody>
      </p:sp>
      <p:sp>
        <p:nvSpPr>
          <p:cNvPr id="12" name="Text 6"/>
          <p:cNvSpPr/>
          <p:nvPr/>
        </p:nvSpPr>
        <p:spPr>
          <a:xfrm>
            <a:off x="9937790" y="5804535"/>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Higher α values are more responsive to recent data</a:t>
            </a:r>
            <a:endParaRPr lang="en-US" sz="1750" dirty="0"/>
          </a:p>
        </p:txBody>
      </p:sp>
      <p:pic>
        <p:nvPicPr>
          <p:cNvPr id="13" name="Image 4" descr="preencoded.png"/>
          <p:cNvPicPr>
            <a:picLocks noChangeAspect="1"/>
          </p:cNvPicPr>
          <p:nvPr/>
        </p:nvPicPr>
        <p:blipFill>
          <a:blip r:embed="rId7"/>
          <a:stretch>
            <a:fillRect/>
          </a:stretch>
        </p:blipFill>
        <p:spPr>
          <a:xfrm>
            <a:off x="5032653" y="2413516"/>
            <a:ext cx="4564975" cy="4564975"/>
          </a:xfrm>
          <a:prstGeom prst="rect">
            <a:avLst/>
          </a:prstGeom>
        </p:spPr>
      </p:pic>
      <p:pic>
        <p:nvPicPr>
          <p:cNvPr id="14" name="Image 5" descr="preencoded.png"/>
          <p:cNvPicPr>
            <a:picLocks noChangeAspect="1"/>
          </p:cNvPicPr>
          <p:nvPr/>
        </p:nvPicPr>
        <p:blipFill>
          <a:blip r:embed="rId8"/>
          <a:stretch>
            <a:fillRect/>
          </a:stretch>
        </p:blipFill>
        <p:spPr>
          <a:xfrm>
            <a:off x="8064103" y="5790962"/>
            <a:ext cx="339328" cy="424220"/>
          </a:xfrm>
          <a:prstGeom prst="rect">
            <a:avLst/>
          </a:prstGeom>
        </p:spPr>
      </p:pic>
      <p:sp>
        <p:nvSpPr>
          <p:cNvPr id="15" name="Text 7"/>
          <p:cNvSpPr/>
          <p:nvPr/>
        </p:nvSpPr>
        <p:spPr>
          <a:xfrm>
            <a:off x="1857256" y="5314117"/>
            <a:ext cx="2835235" cy="354330"/>
          </a:xfrm>
          <a:prstGeom prst="rect">
            <a:avLst/>
          </a:prstGeom>
          <a:noFill/>
          <a:ln/>
        </p:spPr>
        <p:txBody>
          <a:bodyPr wrap="none" lIns="0" tIns="0" rIns="0" bIns="0" rtlCol="0" anchor="t"/>
          <a:lstStyle/>
          <a:p>
            <a:pPr marL="0" indent="0" algn="r">
              <a:lnSpc>
                <a:spcPts val="2750"/>
              </a:lnSpc>
              <a:buNone/>
            </a:pPr>
            <a:r>
              <a:rPr lang="en-US" sz="2200" b="1" dirty="0">
                <a:solidFill>
                  <a:srgbClr val="4C4C4D"/>
                </a:solidFill>
                <a:latin typeface="Inter Bold" pitchFamily="34" charset="0"/>
                <a:ea typeface="Inter Bold" pitchFamily="34" charset="-122"/>
                <a:cs typeface="Inter Bold" pitchFamily="34" charset="-120"/>
              </a:rPr>
              <a:t>Efficiency</a:t>
            </a:r>
            <a:endParaRPr lang="en-US" sz="2200" dirty="0"/>
          </a:p>
        </p:txBody>
      </p:sp>
      <p:sp>
        <p:nvSpPr>
          <p:cNvPr id="16" name="Text 8"/>
          <p:cNvSpPr/>
          <p:nvPr/>
        </p:nvSpPr>
        <p:spPr>
          <a:xfrm>
            <a:off x="793790" y="5804535"/>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4C4C4D"/>
                </a:solidFill>
                <a:latin typeface="Inter" pitchFamily="34" charset="0"/>
                <a:ea typeface="Inter" pitchFamily="34" charset="-122"/>
                <a:cs typeface="Inter" pitchFamily="34" charset="-120"/>
              </a:rPr>
              <a:t>Requires storing only previous EMA value</a:t>
            </a:r>
            <a:endParaRPr lang="en-US" sz="1750" dirty="0"/>
          </a:p>
        </p:txBody>
      </p:sp>
      <p:pic>
        <p:nvPicPr>
          <p:cNvPr id="17" name="Image 6" descr="preencoded.png"/>
          <p:cNvPicPr>
            <a:picLocks noChangeAspect="1"/>
          </p:cNvPicPr>
          <p:nvPr/>
        </p:nvPicPr>
        <p:blipFill>
          <a:blip r:embed="rId9"/>
          <a:stretch>
            <a:fillRect/>
          </a:stretch>
        </p:blipFill>
        <p:spPr>
          <a:xfrm>
            <a:off x="5032653" y="2413516"/>
            <a:ext cx="4564975" cy="4564975"/>
          </a:xfrm>
          <a:prstGeom prst="rect">
            <a:avLst/>
          </a:prstGeom>
        </p:spPr>
      </p:pic>
      <p:pic>
        <p:nvPicPr>
          <p:cNvPr id="18" name="Image 7" descr="preencoded.png"/>
          <p:cNvPicPr>
            <a:picLocks noChangeAspect="1"/>
          </p:cNvPicPr>
          <p:nvPr/>
        </p:nvPicPr>
        <p:blipFill>
          <a:blip r:embed="rId10"/>
          <a:stretch>
            <a:fillRect/>
          </a:stretch>
        </p:blipFill>
        <p:spPr>
          <a:xfrm>
            <a:off x="5838230" y="5402461"/>
            <a:ext cx="339328" cy="424220"/>
          </a:xfrm>
          <a:prstGeom prst="rect">
            <a:avLst/>
          </a:prstGeom>
        </p:spPr>
      </p:pic>
      <p:pic>
        <p:nvPicPr>
          <p:cNvPr id="19" name="Image 8" descr="preencoded.png"/>
          <p:cNvPicPr>
            <a:picLocks noChangeAspect="1"/>
          </p:cNvPicPr>
          <p:nvPr/>
        </p:nvPicPr>
        <p:blipFill>
          <a:blip r:embed="rId11"/>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93790" y="714018"/>
            <a:ext cx="7519392"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Centered Moving Averages</a:t>
            </a:r>
            <a:endParaRPr lang="en-US" sz="4450" dirty="0"/>
          </a:p>
        </p:txBody>
      </p:sp>
      <p:pic>
        <p:nvPicPr>
          <p:cNvPr id="3" name="Image 0" descr="preencoded.png"/>
          <p:cNvPicPr>
            <a:picLocks noChangeAspect="1"/>
          </p:cNvPicPr>
          <p:nvPr/>
        </p:nvPicPr>
        <p:blipFill>
          <a:blip r:embed="rId3"/>
          <a:stretch>
            <a:fillRect/>
          </a:stretch>
        </p:blipFill>
        <p:spPr>
          <a:xfrm>
            <a:off x="793790" y="1762958"/>
            <a:ext cx="1134070" cy="1360884"/>
          </a:xfrm>
          <a:prstGeom prst="rect">
            <a:avLst/>
          </a:prstGeom>
        </p:spPr>
      </p:pic>
      <p:sp>
        <p:nvSpPr>
          <p:cNvPr id="4" name="Text 1"/>
          <p:cNvSpPr/>
          <p:nvPr/>
        </p:nvSpPr>
        <p:spPr>
          <a:xfrm>
            <a:off x="2268022" y="1989773"/>
            <a:ext cx="2877383"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Odd-Length Window</a:t>
            </a:r>
            <a:endParaRPr lang="en-US" sz="2200" dirty="0"/>
          </a:p>
        </p:txBody>
      </p:sp>
      <p:sp>
        <p:nvSpPr>
          <p:cNvPr id="5" name="Text 2"/>
          <p:cNvSpPr/>
          <p:nvPr/>
        </p:nvSpPr>
        <p:spPr>
          <a:xfrm>
            <a:off x="2268022" y="2480191"/>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For a (2k+1)-period MA, use k values before and after the current point plus the current value.</a:t>
            </a:r>
            <a:endParaRPr lang="en-US" sz="1750" dirty="0"/>
          </a:p>
        </p:txBody>
      </p:sp>
      <p:pic>
        <p:nvPicPr>
          <p:cNvPr id="6" name="Image 1" descr="preencoded.png"/>
          <p:cNvPicPr>
            <a:picLocks noChangeAspect="1"/>
          </p:cNvPicPr>
          <p:nvPr/>
        </p:nvPicPr>
        <p:blipFill>
          <a:blip r:embed="rId4"/>
          <a:stretch>
            <a:fillRect/>
          </a:stretch>
        </p:blipFill>
        <p:spPr>
          <a:xfrm>
            <a:off x="793790" y="3123843"/>
            <a:ext cx="1134070" cy="1360884"/>
          </a:xfrm>
          <a:prstGeom prst="rect">
            <a:avLst/>
          </a:prstGeom>
        </p:spPr>
      </p:pic>
      <p:sp>
        <p:nvSpPr>
          <p:cNvPr id="7" name="Text 3"/>
          <p:cNvSpPr/>
          <p:nvPr/>
        </p:nvSpPr>
        <p:spPr>
          <a:xfrm>
            <a:off x="2268022" y="3350657"/>
            <a:ext cx="298382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Even-Length Window</a:t>
            </a:r>
            <a:endParaRPr lang="en-US" sz="2200" dirty="0"/>
          </a:p>
        </p:txBody>
      </p:sp>
      <p:sp>
        <p:nvSpPr>
          <p:cNvPr id="8" name="Text 4"/>
          <p:cNvSpPr/>
          <p:nvPr/>
        </p:nvSpPr>
        <p:spPr>
          <a:xfrm>
            <a:off x="2268022" y="3841075"/>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For a 2k-period MA, use a weighted average of two (2k-1)-period MAs to properly center the result.</a:t>
            </a:r>
            <a:endParaRPr lang="en-US" sz="1750" dirty="0"/>
          </a:p>
        </p:txBody>
      </p:sp>
      <p:pic>
        <p:nvPicPr>
          <p:cNvPr id="9" name="Image 2" descr="preencoded.png"/>
          <p:cNvPicPr>
            <a:picLocks noChangeAspect="1"/>
          </p:cNvPicPr>
          <p:nvPr/>
        </p:nvPicPr>
        <p:blipFill>
          <a:blip r:embed="rId5"/>
          <a:stretch>
            <a:fillRect/>
          </a:stretch>
        </p:blipFill>
        <p:spPr>
          <a:xfrm>
            <a:off x="793790" y="4484727"/>
            <a:ext cx="1134070" cy="1669852"/>
          </a:xfrm>
          <a:prstGeom prst="rect">
            <a:avLst/>
          </a:prstGeom>
        </p:spPr>
      </p:pic>
      <p:sp>
        <p:nvSpPr>
          <p:cNvPr id="10" name="Text 5"/>
          <p:cNvSpPr/>
          <p:nvPr/>
        </p:nvSpPr>
        <p:spPr>
          <a:xfrm>
            <a:off x="2268022" y="4711541"/>
            <a:ext cx="2945963"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Seasonal Adjustment</a:t>
            </a:r>
            <a:endParaRPr lang="en-US" sz="2200" dirty="0"/>
          </a:p>
        </p:txBody>
      </p:sp>
      <p:sp>
        <p:nvSpPr>
          <p:cNvPr id="11" name="Text 6"/>
          <p:cNvSpPr/>
          <p:nvPr/>
        </p:nvSpPr>
        <p:spPr>
          <a:xfrm>
            <a:off x="2268022" y="5201960"/>
            <a:ext cx="1156858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Centered MAs of length equal to the seasonal period eliminate seasonal components while preserving the trend.</a:t>
            </a:r>
            <a:endParaRPr lang="en-US" sz="1750" dirty="0"/>
          </a:p>
        </p:txBody>
      </p:sp>
      <p:pic>
        <p:nvPicPr>
          <p:cNvPr id="12" name="Image 3" descr="preencoded.png"/>
          <p:cNvPicPr>
            <a:picLocks noChangeAspect="1"/>
          </p:cNvPicPr>
          <p:nvPr/>
        </p:nvPicPr>
        <p:blipFill>
          <a:blip r:embed="rId6"/>
          <a:stretch>
            <a:fillRect/>
          </a:stretch>
        </p:blipFill>
        <p:spPr>
          <a:xfrm>
            <a:off x="793790" y="6154579"/>
            <a:ext cx="1134070" cy="1360884"/>
          </a:xfrm>
          <a:prstGeom prst="rect">
            <a:avLst/>
          </a:prstGeom>
        </p:spPr>
      </p:pic>
      <p:sp>
        <p:nvSpPr>
          <p:cNvPr id="13" name="Text 7"/>
          <p:cNvSpPr/>
          <p:nvPr/>
        </p:nvSpPr>
        <p:spPr>
          <a:xfrm>
            <a:off x="2268022" y="638139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Historical Analysis</a:t>
            </a:r>
            <a:endParaRPr lang="en-US" sz="2200" dirty="0"/>
          </a:p>
        </p:txBody>
      </p:sp>
      <p:sp>
        <p:nvSpPr>
          <p:cNvPr id="14" name="Text 8"/>
          <p:cNvSpPr/>
          <p:nvPr/>
        </p:nvSpPr>
        <p:spPr>
          <a:xfrm>
            <a:off x="2268022" y="6871811"/>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Primarily used for retrospective analysis rather than forecasting due to the requirement for future values.</a:t>
            </a:r>
            <a:endParaRPr lang="en-US" sz="1750" dirty="0"/>
          </a:p>
        </p:txBody>
      </p:sp>
      <p:pic>
        <p:nvPicPr>
          <p:cNvPr id="15" name="Image 4" descr="preencoded.png"/>
          <p:cNvPicPr>
            <a:picLocks noChangeAspect="1"/>
          </p:cNvPicPr>
          <p:nvPr/>
        </p:nvPicPr>
        <p:blipFill>
          <a:blip r:embed="rId7"/>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793790" y="1110377"/>
            <a:ext cx="8213169"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Adaptive Smoothing Methods</a:t>
            </a:r>
            <a:endParaRPr lang="en-US" sz="4450" dirty="0"/>
          </a:p>
        </p:txBody>
      </p:sp>
      <p:pic>
        <p:nvPicPr>
          <p:cNvPr id="3" name="Image 0" descr="preencoded.png"/>
          <p:cNvPicPr>
            <a:picLocks noChangeAspect="1"/>
          </p:cNvPicPr>
          <p:nvPr/>
        </p:nvPicPr>
        <p:blipFill>
          <a:blip r:embed="rId3"/>
          <a:stretch>
            <a:fillRect/>
          </a:stretch>
        </p:blipFill>
        <p:spPr>
          <a:xfrm>
            <a:off x="793790" y="2198965"/>
            <a:ext cx="566976" cy="566976"/>
          </a:xfrm>
          <a:prstGeom prst="rect">
            <a:avLst/>
          </a:prstGeom>
        </p:spPr>
      </p:pic>
      <p:sp>
        <p:nvSpPr>
          <p:cNvPr id="4" name="Text 1"/>
          <p:cNvSpPr/>
          <p:nvPr/>
        </p:nvSpPr>
        <p:spPr>
          <a:xfrm>
            <a:off x="1587579" y="2293977"/>
            <a:ext cx="2877383"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Dynamic Parameters</a:t>
            </a:r>
            <a:endParaRPr lang="en-US" sz="2200" dirty="0"/>
          </a:p>
        </p:txBody>
      </p:sp>
      <p:sp>
        <p:nvSpPr>
          <p:cNvPr id="5" name="Text 2"/>
          <p:cNvSpPr/>
          <p:nvPr/>
        </p:nvSpPr>
        <p:spPr>
          <a:xfrm>
            <a:off x="1587579" y="2784396"/>
            <a:ext cx="1224903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Adaptive smoothing automatically adjusts parameters based on the changing characteristics of the time series, optimizing the balance between smoothing and responsiveness.</a:t>
            </a:r>
            <a:endParaRPr lang="en-US" sz="1750" dirty="0"/>
          </a:p>
        </p:txBody>
      </p:sp>
      <p:pic>
        <p:nvPicPr>
          <p:cNvPr id="6" name="Image 1" descr="preencoded.png"/>
          <p:cNvPicPr>
            <a:picLocks noChangeAspect="1"/>
          </p:cNvPicPr>
          <p:nvPr/>
        </p:nvPicPr>
        <p:blipFill>
          <a:blip r:embed="rId4"/>
          <a:stretch>
            <a:fillRect/>
          </a:stretch>
        </p:blipFill>
        <p:spPr>
          <a:xfrm>
            <a:off x="793790" y="4003477"/>
            <a:ext cx="566976" cy="566976"/>
          </a:xfrm>
          <a:prstGeom prst="rect">
            <a:avLst/>
          </a:prstGeom>
        </p:spPr>
      </p:pic>
      <p:sp>
        <p:nvSpPr>
          <p:cNvPr id="7" name="Text 3"/>
          <p:cNvSpPr/>
          <p:nvPr/>
        </p:nvSpPr>
        <p:spPr>
          <a:xfrm>
            <a:off x="1587579" y="409848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Error Tracking</a:t>
            </a:r>
            <a:endParaRPr lang="en-US" sz="2200" dirty="0"/>
          </a:p>
        </p:txBody>
      </p:sp>
      <p:sp>
        <p:nvSpPr>
          <p:cNvPr id="8" name="Text 4"/>
          <p:cNvSpPr/>
          <p:nvPr/>
        </p:nvSpPr>
        <p:spPr>
          <a:xfrm>
            <a:off x="1587579" y="4588907"/>
            <a:ext cx="1224903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These methods typically monitor forecast errors and modify smoothing parameters to minimize prediction errors over time as data patterns evolve.</a:t>
            </a:r>
            <a:endParaRPr lang="en-US" sz="1750" dirty="0"/>
          </a:p>
        </p:txBody>
      </p:sp>
      <p:pic>
        <p:nvPicPr>
          <p:cNvPr id="9" name="Image 2" descr="preencoded.png"/>
          <p:cNvPicPr>
            <a:picLocks noChangeAspect="1"/>
          </p:cNvPicPr>
          <p:nvPr/>
        </p:nvPicPr>
        <p:blipFill>
          <a:blip r:embed="rId5"/>
          <a:stretch>
            <a:fillRect/>
          </a:stretch>
        </p:blipFill>
        <p:spPr>
          <a:xfrm>
            <a:off x="793790" y="5807988"/>
            <a:ext cx="566976" cy="566976"/>
          </a:xfrm>
          <a:prstGeom prst="rect">
            <a:avLst/>
          </a:prstGeom>
        </p:spPr>
      </p:pic>
      <p:sp>
        <p:nvSpPr>
          <p:cNvPr id="10" name="Text 5"/>
          <p:cNvSpPr/>
          <p:nvPr/>
        </p:nvSpPr>
        <p:spPr>
          <a:xfrm>
            <a:off x="1587579" y="59030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Robustness</a:t>
            </a:r>
            <a:endParaRPr lang="en-US" sz="2200" dirty="0"/>
          </a:p>
        </p:txBody>
      </p:sp>
      <p:sp>
        <p:nvSpPr>
          <p:cNvPr id="11" name="Text 6"/>
          <p:cNvSpPr/>
          <p:nvPr/>
        </p:nvSpPr>
        <p:spPr>
          <a:xfrm>
            <a:off x="1587579" y="6393418"/>
            <a:ext cx="1224903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Adaptive approaches are more resilient to structural changes in the data, making them suitable for volatile time series with evolving statistical properties.</a:t>
            </a:r>
            <a:endParaRPr lang="en-US" sz="1750" dirty="0"/>
          </a:p>
        </p:txBody>
      </p:sp>
      <p:pic>
        <p:nvPicPr>
          <p:cNvPr id="12" name="Image 3" descr="preencoded.png"/>
          <p:cNvPicPr>
            <a:picLocks noChangeAspect="1"/>
          </p:cNvPicPr>
          <p:nvPr/>
        </p:nvPicPr>
        <p:blipFill>
          <a:blip r:embed="rId6"/>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793790" y="660916"/>
            <a:ext cx="9606915" cy="673418"/>
          </a:xfrm>
          <a:prstGeom prst="rect">
            <a:avLst/>
          </a:prstGeom>
          <a:noFill/>
          <a:ln/>
        </p:spPr>
        <p:txBody>
          <a:bodyPr wrap="none" lIns="0" tIns="0" rIns="0" bIns="0" rtlCol="0" anchor="t"/>
          <a:lstStyle/>
          <a:p>
            <a:pPr marL="0" indent="0" algn="l">
              <a:lnSpc>
                <a:spcPts val="5300"/>
              </a:lnSpc>
              <a:buNone/>
            </a:pPr>
            <a:r>
              <a:rPr lang="en-US" sz="4200" b="1" dirty="0">
                <a:solidFill>
                  <a:srgbClr val="152D47"/>
                </a:solidFill>
                <a:latin typeface="Inter Bold" pitchFamily="34" charset="0"/>
                <a:ea typeface="Inter Bold" pitchFamily="34" charset="-122"/>
                <a:cs typeface="Inter Bold" pitchFamily="34" charset="-120"/>
              </a:rPr>
              <a:t>Holt-Winters Exponential Smoothing</a:t>
            </a:r>
            <a:endParaRPr lang="en-US" sz="4200" dirty="0"/>
          </a:p>
        </p:txBody>
      </p:sp>
      <p:sp>
        <p:nvSpPr>
          <p:cNvPr id="3" name="Shape 1"/>
          <p:cNvSpPr/>
          <p:nvPr/>
        </p:nvSpPr>
        <p:spPr>
          <a:xfrm>
            <a:off x="793790" y="1765221"/>
            <a:ext cx="2173724" cy="1241346"/>
          </a:xfrm>
          <a:prstGeom prst="roundRect">
            <a:avLst>
              <a:gd name="adj" fmla="val 7291"/>
            </a:avLst>
          </a:prstGeom>
          <a:solidFill>
            <a:srgbClr val="F2EEEE"/>
          </a:solidFill>
          <a:ln w="7620">
            <a:solidFill>
              <a:srgbClr val="D8D4D4"/>
            </a:solidFill>
            <a:prstDash val="solid"/>
          </a:ln>
        </p:spPr>
      </p:sp>
      <p:pic>
        <p:nvPicPr>
          <p:cNvPr id="4" name="Image 0" descr="preencoded.png"/>
          <p:cNvPicPr>
            <a:picLocks noChangeAspect="1"/>
          </p:cNvPicPr>
          <p:nvPr/>
        </p:nvPicPr>
        <p:blipFill>
          <a:blip r:embed="rId3"/>
          <a:stretch>
            <a:fillRect/>
          </a:stretch>
        </p:blipFill>
        <p:spPr>
          <a:xfrm>
            <a:off x="1729145" y="2196465"/>
            <a:ext cx="303014" cy="378738"/>
          </a:xfrm>
          <a:prstGeom prst="rect">
            <a:avLst/>
          </a:prstGeom>
        </p:spPr>
      </p:pic>
      <p:sp>
        <p:nvSpPr>
          <p:cNvPr id="5" name="Text 2"/>
          <p:cNvSpPr/>
          <p:nvPr/>
        </p:nvSpPr>
        <p:spPr>
          <a:xfrm>
            <a:off x="3182898" y="1980605"/>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Level Component</a:t>
            </a:r>
            <a:endParaRPr lang="en-US" sz="2100" dirty="0"/>
          </a:p>
        </p:txBody>
      </p:sp>
      <p:sp>
        <p:nvSpPr>
          <p:cNvPr id="6" name="Text 3"/>
          <p:cNvSpPr/>
          <p:nvPr/>
        </p:nvSpPr>
        <p:spPr>
          <a:xfrm>
            <a:off x="3182898" y="2446377"/>
            <a:ext cx="3556992" cy="344805"/>
          </a:xfrm>
          <a:prstGeom prst="rect">
            <a:avLst/>
          </a:prstGeom>
          <a:noFill/>
          <a:ln/>
        </p:spPr>
        <p:txBody>
          <a:bodyPr wrap="non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Tracks the base value of the series</a:t>
            </a:r>
            <a:endParaRPr lang="en-US" sz="1650" dirty="0"/>
          </a:p>
        </p:txBody>
      </p:sp>
      <p:sp>
        <p:nvSpPr>
          <p:cNvPr id="7" name="Shape 4"/>
          <p:cNvSpPr/>
          <p:nvPr/>
        </p:nvSpPr>
        <p:spPr>
          <a:xfrm>
            <a:off x="3075146" y="2991326"/>
            <a:ext cx="10653832" cy="15240"/>
          </a:xfrm>
          <a:prstGeom prst="roundRect">
            <a:avLst>
              <a:gd name="adj" fmla="val 593860"/>
            </a:avLst>
          </a:prstGeom>
          <a:solidFill>
            <a:srgbClr val="D8D4D4"/>
          </a:solidFill>
          <a:ln/>
        </p:spPr>
      </p:sp>
      <p:sp>
        <p:nvSpPr>
          <p:cNvPr id="8" name="Shape 5"/>
          <p:cNvSpPr/>
          <p:nvPr/>
        </p:nvSpPr>
        <p:spPr>
          <a:xfrm>
            <a:off x="793790" y="3114199"/>
            <a:ext cx="4347567" cy="1241346"/>
          </a:xfrm>
          <a:prstGeom prst="roundRect">
            <a:avLst>
              <a:gd name="adj" fmla="val 7291"/>
            </a:avLst>
          </a:prstGeom>
          <a:solidFill>
            <a:srgbClr val="F2EEEE"/>
          </a:solidFill>
          <a:ln w="7620">
            <a:solidFill>
              <a:srgbClr val="D8D4D4"/>
            </a:solidFill>
            <a:prstDash val="solid"/>
          </a:ln>
        </p:spPr>
      </p:sp>
      <p:pic>
        <p:nvPicPr>
          <p:cNvPr id="9" name="Image 1" descr="preencoded.png"/>
          <p:cNvPicPr>
            <a:picLocks noChangeAspect="1"/>
          </p:cNvPicPr>
          <p:nvPr/>
        </p:nvPicPr>
        <p:blipFill>
          <a:blip r:embed="rId4"/>
          <a:stretch>
            <a:fillRect/>
          </a:stretch>
        </p:blipFill>
        <p:spPr>
          <a:xfrm>
            <a:off x="2816066" y="3545443"/>
            <a:ext cx="303014" cy="378738"/>
          </a:xfrm>
          <a:prstGeom prst="rect">
            <a:avLst/>
          </a:prstGeom>
        </p:spPr>
      </p:pic>
      <p:sp>
        <p:nvSpPr>
          <p:cNvPr id="10" name="Text 6"/>
          <p:cNvSpPr/>
          <p:nvPr/>
        </p:nvSpPr>
        <p:spPr>
          <a:xfrm>
            <a:off x="5356741" y="3329583"/>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Trend Component</a:t>
            </a:r>
            <a:endParaRPr lang="en-US" sz="2100" dirty="0"/>
          </a:p>
        </p:txBody>
      </p:sp>
      <p:sp>
        <p:nvSpPr>
          <p:cNvPr id="11" name="Text 7"/>
          <p:cNvSpPr/>
          <p:nvPr/>
        </p:nvSpPr>
        <p:spPr>
          <a:xfrm>
            <a:off x="5356741" y="3795355"/>
            <a:ext cx="3176230" cy="344805"/>
          </a:xfrm>
          <a:prstGeom prst="rect">
            <a:avLst/>
          </a:prstGeom>
          <a:noFill/>
          <a:ln/>
        </p:spPr>
        <p:txBody>
          <a:bodyPr wrap="non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Captures directional movement</a:t>
            </a:r>
            <a:endParaRPr lang="en-US" sz="1650" dirty="0"/>
          </a:p>
        </p:txBody>
      </p:sp>
      <p:sp>
        <p:nvSpPr>
          <p:cNvPr id="12" name="Shape 8"/>
          <p:cNvSpPr/>
          <p:nvPr/>
        </p:nvSpPr>
        <p:spPr>
          <a:xfrm>
            <a:off x="5248989" y="4340304"/>
            <a:ext cx="8479988" cy="15240"/>
          </a:xfrm>
          <a:prstGeom prst="roundRect">
            <a:avLst>
              <a:gd name="adj" fmla="val 593860"/>
            </a:avLst>
          </a:prstGeom>
          <a:solidFill>
            <a:srgbClr val="D8D4D4"/>
          </a:solidFill>
          <a:ln/>
        </p:spPr>
      </p:sp>
      <p:sp>
        <p:nvSpPr>
          <p:cNvPr id="13" name="Shape 9"/>
          <p:cNvSpPr/>
          <p:nvPr/>
        </p:nvSpPr>
        <p:spPr>
          <a:xfrm>
            <a:off x="793790" y="4463177"/>
            <a:ext cx="6521410" cy="1241346"/>
          </a:xfrm>
          <a:prstGeom prst="roundRect">
            <a:avLst>
              <a:gd name="adj" fmla="val 7291"/>
            </a:avLst>
          </a:prstGeom>
          <a:solidFill>
            <a:srgbClr val="F2EEEE"/>
          </a:solidFill>
          <a:ln w="7620">
            <a:solidFill>
              <a:srgbClr val="D8D4D4"/>
            </a:solidFill>
            <a:prstDash val="solid"/>
          </a:ln>
        </p:spPr>
      </p:sp>
      <p:pic>
        <p:nvPicPr>
          <p:cNvPr id="14" name="Image 2" descr="preencoded.png"/>
          <p:cNvPicPr>
            <a:picLocks noChangeAspect="1"/>
          </p:cNvPicPr>
          <p:nvPr/>
        </p:nvPicPr>
        <p:blipFill>
          <a:blip r:embed="rId5"/>
          <a:stretch>
            <a:fillRect/>
          </a:stretch>
        </p:blipFill>
        <p:spPr>
          <a:xfrm>
            <a:off x="3902988" y="4894421"/>
            <a:ext cx="303014" cy="378738"/>
          </a:xfrm>
          <a:prstGeom prst="rect">
            <a:avLst/>
          </a:prstGeom>
        </p:spPr>
      </p:pic>
      <p:sp>
        <p:nvSpPr>
          <p:cNvPr id="15" name="Text 10"/>
          <p:cNvSpPr/>
          <p:nvPr/>
        </p:nvSpPr>
        <p:spPr>
          <a:xfrm>
            <a:off x="7530584" y="4678561"/>
            <a:ext cx="2810947"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Seasonal Component</a:t>
            </a:r>
            <a:endParaRPr lang="en-US" sz="2100" dirty="0"/>
          </a:p>
        </p:txBody>
      </p:sp>
      <p:sp>
        <p:nvSpPr>
          <p:cNvPr id="16" name="Text 11"/>
          <p:cNvSpPr/>
          <p:nvPr/>
        </p:nvSpPr>
        <p:spPr>
          <a:xfrm>
            <a:off x="7530584" y="5144333"/>
            <a:ext cx="2810947" cy="344805"/>
          </a:xfrm>
          <a:prstGeom prst="rect">
            <a:avLst/>
          </a:prstGeom>
          <a:noFill/>
          <a:ln/>
        </p:spPr>
        <p:txBody>
          <a:bodyPr wrap="non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Models recurring patterns</a:t>
            </a:r>
            <a:endParaRPr lang="en-US" sz="1650" dirty="0"/>
          </a:p>
        </p:txBody>
      </p:sp>
      <p:sp>
        <p:nvSpPr>
          <p:cNvPr id="17" name="Text 12"/>
          <p:cNvSpPr/>
          <p:nvPr/>
        </p:nvSpPr>
        <p:spPr>
          <a:xfrm>
            <a:off x="793790" y="5946934"/>
            <a:ext cx="13042821" cy="689610"/>
          </a:xfrm>
          <a:prstGeom prst="rect">
            <a:avLst/>
          </a:prstGeom>
          <a:noFill/>
          <a:ln/>
        </p:spPr>
        <p:txBody>
          <a:bodyPr wrap="squar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The Holt-Winters method is a triple exponential smoothing approach that incorporates separate smoothing equations for level, trend, and seasonality. It uses three smoothing parameters (α, β, γ) to control the adaptation rate for each component.</a:t>
            </a:r>
            <a:endParaRPr lang="en-US" sz="1650" dirty="0"/>
          </a:p>
        </p:txBody>
      </p:sp>
      <p:sp>
        <p:nvSpPr>
          <p:cNvPr id="18" name="Text 13"/>
          <p:cNvSpPr/>
          <p:nvPr/>
        </p:nvSpPr>
        <p:spPr>
          <a:xfrm>
            <a:off x="793790" y="6878955"/>
            <a:ext cx="13042821" cy="689610"/>
          </a:xfrm>
          <a:prstGeom prst="rect">
            <a:avLst/>
          </a:prstGeom>
          <a:noFill/>
          <a:ln/>
        </p:spPr>
        <p:txBody>
          <a:bodyPr wrap="squar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This method comes in two variants: additive (for constant seasonal amplitude) and multiplicative (for proportional seasonal effects). It excels at capturing both trending behavior and seasonal patterns in a unified framework.</a:t>
            </a:r>
            <a:endParaRPr lang="en-US" sz="1650" dirty="0"/>
          </a:p>
        </p:txBody>
      </p:sp>
      <p:pic>
        <p:nvPicPr>
          <p:cNvPr id="19" name="Image 3" descr="preencoded.png"/>
          <p:cNvPicPr>
            <a:picLocks noChangeAspect="1"/>
          </p:cNvPicPr>
          <p:nvPr/>
        </p:nvPicPr>
        <p:blipFill>
          <a:blip r:embed="rId6"/>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793790" y="1048822"/>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LOESS Smoothing</a:t>
            </a:r>
            <a:endParaRPr lang="en-US" sz="4450" dirty="0"/>
          </a:p>
        </p:txBody>
      </p:sp>
      <p:sp>
        <p:nvSpPr>
          <p:cNvPr id="3" name="Text 1"/>
          <p:cNvSpPr/>
          <p:nvPr/>
        </p:nvSpPr>
        <p:spPr>
          <a:xfrm>
            <a:off x="793790" y="232457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Methodology</a:t>
            </a:r>
            <a:endParaRPr lang="en-US" sz="2200" dirty="0"/>
          </a:p>
        </p:txBody>
      </p:sp>
      <p:sp>
        <p:nvSpPr>
          <p:cNvPr id="4" name="Text 2"/>
          <p:cNvSpPr/>
          <p:nvPr/>
        </p:nvSpPr>
        <p:spPr>
          <a:xfrm>
            <a:off x="793790" y="2905720"/>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LOESS (Locally Estimated Scatterplot Smoothing) fits local polynomial regressions to subsets of data around each point, weighted by their distance from the point being estimated.</a:t>
            </a:r>
            <a:endParaRPr lang="en-US" sz="1750" dirty="0"/>
          </a:p>
        </p:txBody>
      </p:sp>
      <p:sp>
        <p:nvSpPr>
          <p:cNvPr id="5" name="Text 3"/>
          <p:cNvSpPr/>
          <p:nvPr/>
        </p:nvSpPr>
        <p:spPr>
          <a:xfrm>
            <a:off x="793790" y="4561403"/>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Key parameters include:</a:t>
            </a:r>
            <a:endParaRPr lang="en-US" sz="1750" dirty="0"/>
          </a:p>
        </p:txBody>
      </p:sp>
      <p:sp>
        <p:nvSpPr>
          <p:cNvPr id="6" name="Text 4"/>
          <p:cNvSpPr/>
          <p:nvPr/>
        </p:nvSpPr>
        <p:spPr>
          <a:xfrm>
            <a:off x="793790" y="512837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Span (α): Controls the size of the local neighborhood</a:t>
            </a:r>
            <a:endParaRPr lang="en-US" sz="1750" dirty="0"/>
          </a:p>
        </p:txBody>
      </p:sp>
      <p:sp>
        <p:nvSpPr>
          <p:cNvPr id="7" name="Text 5"/>
          <p:cNvSpPr/>
          <p:nvPr/>
        </p:nvSpPr>
        <p:spPr>
          <a:xfrm>
            <a:off x="793790" y="557057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Degree: Polynomial order for local fitting (typically 1 or 2)</a:t>
            </a:r>
            <a:endParaRPr lang="en-US" sz="1750" dirty="0"/>
          </a:p>
        </p:txBody>
      </p:sp>
      <p:sp>
        <p:nvSpPr>
          <p:cNvPr id="8" name="Text 6"/>
          <p:cNvSpPr/>
          <p:nvPr/>
        </p:nvSpPr>
        <p:spPr>
          <a:xfrm>
            <a:off x="793790" y="637567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Weight function: Usually tri-cubic for downweighting distant points</a:t>
            </a:r>
            <a:endParaRPr lang="en-US" sz="1750" dirty="0"/>
          </a:p>
        </p:txBody>
      </p:sp>
      <p:sp>
        <p:nvSpPr>
          <p:cNvPr id="9" name="Text 7"/>
          <p:cNvSpPr/>
          <p:nvPr/>
        </p:nvSpPr>
        <p:spPr>
          <a:xfrm>
            <a:off x="7599521" y="232457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Advantages</a:t>
            </a:r>
            <a:endParaRPr lang="en-US" sz="2200" dirty="0"/>
          </a:p>
        </p:txBody>
      </p:sp>
      <p:sp>
        <p:nvSpPr>
          <p:cNvPr id="10" name="Text 8"/>
          <p:cNvSpPr/>
          <p:nvPr/>
        </p:nvSpPr>
        <p:spPr>
          <a:xfrm>
            <a:off x="7599521" y="290572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Highly flexible, making no assumptions about the global functional form</a:t>
            </a:r>
            <a:endParaRPr lang="en-US" sz="1750" dirty="0"/>
          </a:p>
        </p:txBody>
      </p:sp>
      <p:sp>
        <p:nvSpPr>
          <p:cNvPr id="11" name="Text 9"/>
          <p:cNvSpPr/>
          <p:nvPr/>
        </p:nvSpPr>
        <p:spPr>
          <a:xfrm>
            <a:off x="7599521" y="371082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Adapts to local variations in the data structure</a:t>
            </a:r>
            <a:endParaRPr lang="en-US" sz="1750" dirty="0"/>
          </a:p>
        </p:txBody>
      </p:sp>
      <p:sp>
        <p:nvSpPr>
          <p:cNvPr id="12" name="Text 10"/>
          <p:cNvSpPr/>
          <p:nvPr/>
        </p:nvSpPr>
        <p:spPr>
          <a:xfrm>
            <a:off x="7599521" y="415301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Robust to outliers when using robust fitting procedures</a:t>
            </a:r>
            <a:endParaRPr lang="en-US" sz="1750" dirty="0"/>
          </a:p>
        </p:txBody>
      </p:sp>
      <p:sp>
        <p:nvSpPr>
          <p:cNvPr id="13" name="Text 11"/>
          <p:cNvSpPr/>
          <p:nvPr/>
        </p:nvSpPr>
        <p:spPr>
          <a:xfrm>
            <a:off x="7599521" y="459521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Particularly effective for revealing complex nonlinear patterns</a:t>
            </a:r>
            <a:endParaRPr lang="en-US" sz="1750" dirty="0"/>
          </a:p>
        </p:txBody>
      </p:sp>
      <p:pic>
        <p:nvPicPr>
          <p:cNvPr id="14"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793790" y="885706"/>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Kalman Filtering</a:t>
            </a:r>
            <a:endParaRPr lang="en-US" sz="4450" dirty="0"/>
          </a:p>
        </p:txBody>
      </p:sp>
      <p:sp>
        <p:nvSpPr>
          <p:cNvPr id="3" name="Shape 1"/>
          <p:cNvSpPr/>
          <p:nvPr/>
        </p:nvSpPr>
        <p:spPr>
          <a:xfrm>
            <a:off x="793790" y="1934647"/>
            <a:ext cx="170021" cy="1216223"/>
          </a:xfrm>
          <a:prstGeom prst="roundRect">
            <a:avLst>
              <a:gd name="adj" fmla="val 56033"/>
            </a:avLst>
          </a:prstGeom>
          <a:solidFill>
            <a:srgbClr val="F2EEEE"/>
          </a:solidFill>
          <a:ln w="7620">
            <a:solidFill>
              <a:srgbClr val="D8D4D4"/>
            </a:solidFill>
            <a:prstDash val="solid"/>
          </a:ln>
        </p:spPr>
      </p:sp>
      <p:sp>
        <p:nvSpPr>
          <p:cNvPr id="4" name="Text 2"/>
          <p:cNvSpPr/>
          <p:nvPr/>
        </p:nvSpPr>
        <p:spPr>
          <a:xfrm>
            <a:off x="1303973" y="1934647"/>
            <a:ext cx="3903464"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State-Space Representation</a:t>
            </a:r>
            <a:endParaRPr lang="en-US" sz="2200" dirty="0"/>
          </a:p>
        </p:txBody>
      </p:sp>
      <p:sp>
        <p:nvSpPr>
          <p:cNvPr id="5" name="Text 3"/>
          <p:cNvSpPr/>
          <p:nvPr/>
        </p:nvSpPr>
        <p:spPr>
          <a:xfrm>
            <a:off x="1303973" y="2425065"/>
            <a:ext cx="12532638"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Models the time series as the output of a dynamic system with hidden states evolving over time according to specified equations.</a:t>
            </a:r>
            <a:endParaRPr lang="en-US" sz="1750" dirty="0"/>
          </a:p>
        </p:txBody>
      </p:sp>
      <p:sp>
        <p:nvSpPr>
          <p:cNvPr id="6" name="Shape 4"/>
          <p:cNvSpPr/>
          <p:nvPr/>
        </p:nvSpPr>
        <p:spPr>
          <a:xfrm>
            <a:off x="1133951" y="3377684"/>
            <a:ext cx="170021" cy="853321"/>
          </a:xfrm>
          <a:prstGeom prst="roundRect">
            <a:avLst>
              <a:gd name="adj" fmla="val 56033"/>
            </a:avLst>
          </a:prstGeom>
          <a:solidFill>
            <a:srgbClr val="F2EEEE"/>
          </a:solidFill>
          <a:ln w="7620">
            <a:solidFill>
              <a:srgbClr val="D8D4D4"/>
            </a:solidFill>
            <a:prstDash val="solid"/>
          </a:ln>
        </p:spPr>
      </p:sp>
      <p:sp>
        <p:nvSpPr>
          <p:cNvPr id="7" name="Text 5"/>
          <p:cNvSpPr/>
          <p:nvPr/>
        </p:nvSpPr>
        <p:spPr>
          <a:xfrm>
            <a:off x="1644134" y="337768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Prediction Step</a:t>
            </a:r>
            <a:endParaRPr lang="en-US" sz="2200" dirty="0"/>
          </a:p>
        </p:txBody>
      </p:sp>
      <p:sp>
        <p:nvSpPr>
          <p:cNvPr id="8" name="Text 6"/>
          <p:cNvSpPr/>
          <p:nvPr/>
        </p:nvSpPr>
        <p:spPr>
          <a:xfrm>
            <a:off x="1644134" y="3868103"/>
            <a:ext cx="121924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Projects the current state and error covariance forward in time to obtain a priori estimates for the next time step.</a:t>
            </a:r>
            <a:endParaRPr lang="en-US" sz="1750" dirty="0"/>
          </a:p>
        </p:txBody>
      </p:sp>
      <p:sp>
        <p:nvSpPr>
          <p:cNvPr id="9" name="Shape 7"/>
          <p:cNvSpPr/>
          <p:nvPr/>
        </p:nvSpPr>
        <p:spPr>
          <a:xfrm>
            <a:off x="1474232" y="4457819"/>
            <a:ext cx="170021" cy="1216223"/>
          </a:xfrm>
          <a:prstGeom prst="roundRect">
            <a:avLst>
              <a:gd name="adj" fmla="val 56033"/>
            </a:avLst>
          </a:prstGeom>
          <a:solidFill>
            <a:srgbClr val="F2EEEE"/>
          </a:solidFill>
          <a:ln w="7620">
            <a:solidFill>
              <a:srgbClr val="D8D4D4"/>
            </a:solidFill>
            <a:prstDash val="solid"/>
          </a:ln>
        </p:spPr>
      </p:sp>
      <p:sp>
        <p:nvSpPr>
          <p:cNvPr id="10" name="Text 8"/>
          <p:cNvSpPr/>
          <p:nvPr/>
        </p:nvSpPr>
        <p:spPr>
          <a:xfrm>
            <a:off x="1984415" y="445781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Update Step</a:t>
            </a:r>
            <a:endParaRPr lang="en-US" sz="2200" dirty="0"/>
          </a:p>
        </p:txBody>
      </p:sp>
      <p:sp>
        <p:nvSpPr>
          <p:cNvPr id="11" name="Text 9"/>
          <p:cNvSpPr/>
          <p:nvPr/>
        </p:nvSpPr>
        <p:spPr>
          <a:xfrm>
            <a:off x="1984415" y="4948238"/>
            <a:ext cx="11852196"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Incorporates new measurements to refine the state estimate, optimally weighting predictions and observations based on their uncertainty.</a:t>
            </a:r>
            <a:endParaRPr lang="en-US" sz="1750" dirty="0"/>
          </a:p>
        </p:txBody>
      </p:sp>
      <p:sp>
        <p:nvSpPr>
          <p:cNvPr id="12" name="Shape 10"/>
          <p:cNvSpPr/>
          <p:nvPr/>
        </p:nvSpPr>
        <p:spPr>
          <a:xfrm>
            <a:off x="1814513" y="5900857"/>
            <a:ext cx="170021" cy="1216223"/>
          </a:xfrm>
          <a:prstGeom prst="roundRect">
            <a:avLst>
              <a:gd name="adj" fmla="val 56033"/>
            </a:avLst>
          </a:prstGeom>
          <a:solidFill>
            <a:srgbClr val="F2EEEE"/>
          </a:solidFill>
          <a:ln w="7620">
            <a:solidFill>
              <a:srgbClr val="D8D4D4"/>
            </a:solidFill>
            <a:prstDash val="solid"/>
          </a:ln>
        </p:spPr>
      </p:sp>
      <p:sp>
        <p:nvSpPr>
          <p:cNvPr id="13" name="Text 11"/>
          <p:cNvSpPr/>
          <p:nvPr/>
        </p:nvSpPr>
        <p:spPr>
          <a:xfrm>
            <a:off x="2324695" y="590085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Recursive Operation</a:t>
            </a:r>
            <a:endParaRPr lang="en-US" sz="2200" dirty="0"/>
          </a:p>
        </p:txBody>
      </p:sp>
      <p:sp>
        <p:nvSpPr>
          <p:cNvPr id="14" name="Text 12"/>
          <p:cNvSpPr/>
          <p:nvPr/>
        </p:nvSpPr>
        <p:spPr>
          <a:xfrm>
            <a:off x="2324695" y="6391275"/>
            <a:ext cx="11511915"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Continuously updates state estimates as new data arrives, making it ideal for real-time applications and streaming data.</a:t>
            </a:r>
            <a:endParaRPr lang="en-US" sz="175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046383"/>
            <a:ext cx="8749427" cy="708779"/>
          </a:xfrm>
          <a:prstGeom prst="rect">
            <a:avLst/>
          </a:prstGeom>
          <a:noFill/>
          <a:ln/>
        </p:spPr>
        <p:txBody>
          <a:bodyPr wrap="none" lIns="0" tIns="0" rIns="0" bIns="0" rtlCol="0" anchor="t"/>
          <a:lstStyle/>
          <a:p>
            <a:pPr marL="0" indent="0" algn="l">
              <a:lnSpc>
                <a:spcPts val="5550"/>
              </a:lnSpc>
              <a:buNone/>
            </a:pPr>
            <a:r>
              <a:rPr lang="en-US" sz="4450" b="1" dirty="0" smtClean="0">
                <a:solidFill>
                  <a:srgbClr val="152D47"/>
                </a:solidFill>
                <a:latin typeface="Inter Bold" pitchFamily="34" charset="0"/>
                <a:ea typeface="Inter Bold" pitchFamily="34" charset="-122"/>
                <a:cs typeface="Inter Bold" pitchFamily="34" charset="-120"/>
              </a:rPr>
              <a:t>Time </a:t>
            </a:r>
            <a:r>
              <a:rPr lang="en-US" sz="4450" b="1" dirty="0">
                <a:solidFill>
                  <a:srgbClr val="152D47"/>
                </a:solidFill>
                <a:latin typeface="Inter Bold" pitchFamily="34" charset="0"/>
                <a:ea typeface="Inter Bold" pitchFamily="34" charset="-122"/>
                <a:cs typeface="Inter Bold" pitchFamily="34" charset="-120"/>
              </a:rPr>
              <a:t>Series Analysis</a:t>
            </a:r>
            <a:endParaRPr lang="en-US" sz="4450" dirty="0"/>
          </a:p>
        </p:txBody>
      </p:sp>
      <p:sp>
        <p:nvSpPr>
          <p:cNvPr id="3" name="Text 1"/>
          <p:cNvSpPr/>
          <p:nvPr/>
        </p:nvSpPr>
        <p:spPr>
          <a:xfrm>
            <a:off x="793790" y="3476863"/>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2991269"/>
            <a:ext cx="13042821" cy="725805"/>
          </a:xfrm>
          <a:prstGeom prst="rect">
            <a:avLst/>
          </a:prstGeom>
          <a:noFill/>
          <a:ln/>
        </p:spPr>
        <p:txBody>
          <a:bodyPr wrap="square" lIns="0" tIns="0" rIns="0" bIns="0" rtlCol="0" anchor="t"/>
          <a:lstStyle/>
          <a:p>
            <a:pPr>
              <a:lnSpc>
                <a:spcPts val="2850"/>
              </a:lnSpc>
            </a:pPr>
            <a:r>
              <a:rPr lang="en-US" dirty="0" smtClean="0">
                <a:solidFill>
                  <a:srgbClr val="990033"/>
                </a:solidFill>
                <a:latin typeface="Times New Roman" panose="02020603050405020304" pitchFamily="18" charset="0"/>
                <a:cs typeface="Times New Roman" panose="02020603050405020304" pitchFamily="18" charset="0"/>
              </a:rPr>
              <a:t>What we will do</a:t>
            </a:r>
            <a:endParaRPr lang="en-US" dirty="0">
              <a:solidFill>
                <a:srgbClr val="990033"/>
              </a:solidFill>
              <a:latin typeface="Times New Roman" panose="02020603050405020304" pitchFamily="18" charset="0"/>
              <a:cs typeface="Times New Roman" panose="02020603050405020304" pitchFamily="18" charset="0"/>
            </a:endParaRPr>
          </a:p>
          <a:p>
            <a:pPr marL="0" indent="0" algn="l">
              <a:lnSpc>
                <a:spcPts val="2850"/>
              </a:lnSpc>
              <a:buNone/>
            </a:pPr>
            <a:r>
              <a:rPr lang="en-US" sz="1750" dirty="0" smtClean="0">
                <a:solidFill>
                  <a:srgbClr val="4C4C4D"/>
                </a:solidFill>
                <a:latin typeface="Inter" pitchFamily="34" charset="0"/>
                <a:ea typeface="Inter" pitchFamily="34" charset="-122"/>
                <a:cs typeface="Inter" pitchFamily="34" charset="-120"/>
              </a:rPr>
              <a:t>We'll </a:t>
            </a:r>
            <a:r>
              <a:rPr lang="en-US" sz="1750" dirty="0">
                <a:solidFill>
                  <a:srgbClr val="4C4C4D"/>
                </a:solidFill>
                <a:latin typeface="Inter" pitchFamily="34" charset="0"/>
                <a:ea typeface="Inter" pitchFamily="34" charset="-122"/>
                <a:cs typeface="Inter" pitchFamily="34" charset="-120"/>
              </a:rPr>
              <a:t>investigate the fundamental components of time series,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50"/>
              </a:lnSpc>
              <a:buNone/>
            </a:pPr>
            <a:r>
              <a:rPr lang="en-US" sz="1750" dirty="0" smtClean="0">
                <a:solidFill>
                  <a:srgbClr val="4C4C4D"/>
                </a:solidFill>
                <a:latin typeface="Inter" pitchFamily="34" charset="0"/>
                <a:ea typeface="Inter" pitchFamily="34" charset="-122"/>
                <a:cs typeface="Inter" pitchFamily="34" charset="-120"/>
              </a:rPr>
              <a:t>explore </a:t>
            </a:r>
            <a:r>
              <a:rPr lang="en-US" sz="1750" dirty="0">
                <a:solidFill>
                  <a:srgbClr val="4C4C4D"/>
                </a:solidFill>
                <a:latin typeface="Inter" pitchFamily="34" charset="0"/>
                <a:ea typeface="Inter" pitchFamily="34" charset="-122"/>
                <a:cs typeface="Inter" pitchFamily="34" charset="-120"/>
              </a:rPr>
              <a:t>various modeling techniques, and develop your ability to interpret and predict temporal patterns in data. </a:t>
            </a:r>
            <a:endParaRPr lang="en-US" sz="1750" dirty="0"/>
          </a:p>
        </p:txBody>
      </p:sp>
      <p:sp>
        <p:nvSpPr>
          <p:cNvPr id="5" name="Text 3"/>
          <p:cNvSpPr/>
          <p:nvPr/>
        </p:nvSpPr>
        <p:spPr>
          <a:xfrm>
            <a:off x="744250" y="445455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990033"/>
                </a:solidFill>
                <a:latin typeface="Inter" pitchFamily="34" charset="0"/>
                <a:ea typeface="Inter" pitchFamily="34" charset="-122"/>
                <a:cs typeface="Inter" pitchFamily="34" charset="-120"/>
              </a:rPr>
              <a:t>By the end of this </a:t>
            </a:r>
            <a:r>
              <a:rPr lang="en-US" sz="1750" dirty="0" smtClean="0">
                <a:solidFill>
                  <a:srgbClr val="990033"/>
                </a:solidFill>
                <a:latin typeface="Inter" pitchFamily="34" charset="0"/>
                <a:ea typeface="Inter" pitchFamily="34" charset="-122"/>
                <a:cs typeface="Inter" pitchFamily="34" charset="-120"/>
              </a:rPr>
              <a:t>module</a:t>
            </a:r>
            <a:r>
              <a:rPr lang="en-US" sz="1750" dirty="0" smtClean="0">
                <a:solidFill>
                  <a:srgbClr val="4C4C4D"/>
                </a:solidFill>
                <a:latin typeface="Inter" pitchFamily="34" charset="0"/>
                <a:ea typeface="Inter" pitchFamily="34" charset="-122"/>
                <a:cs typeface="Inter" pitchFamily="34" charset="-120"/>
              </a:rPr>
              <a:t>, </a:t>
            </a:r>
            <a:r>
              <a:rPr lang="en-US" sz="1750" dirty="0">
                <a:solidFill>
                  <a:srgbClr val="4C4C4D"/>
                </a:solidFill>
                <a:latin typeface="Inter" pitchFamily="34" charset="0"/>
                <a:ea typeface="Inter" pitchFamily="34" charset="-122"/>
                <a:cs typeface="Inter" pitchFamily="34" charset="-120"/>
              </a:rPr>
              <a:t>you'll be able to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50"/>
              </a:lnSpc>
              <a:buNone/>
            </a:pPr>
            <a:r>
              <a:rPr lang="en-US" sz="1750" dirty="0" smtClean="0">
                <a:solidFill>
                  <a:srgbClr val="4C4C4D"/>
                </a:solidFill>
                <a:latin typeface="Inter" pitchFamily="34" charset="0"/>
                <a:ea typeface="Inter" pitchFamily="34" charset="-122"/>
                <a:cs typeface="Inter" pitchFamily="34" charset="-120"/>
              </a:rPr>
              <a:t>identify</a:t>
            </a:r>
            <a:r>
              <a:rPr lang="en-US" sz="1750" dirty="0">
                <a:solidFill>
                  <a:srgbClr val="4C4C4D"/>
                </a:solidFill>
                <a:latin typeface="Inter" pitchFamily="34" charset="0"/>
                <a:ea typeface="Inter" pitchFamily="34" charset="-122"/>
                <a:cs typeface="Inter" pitchFamily="34" charset="-120"/>
              </a:rPr>
              <a:t>,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50"/>
              </a:lnSpc>
              <a:buNone/>
            </a:pPr>
            <a:r>
              <a:rPr lang="en-US" sz="1750" dirty="0" smtClean="0">
                <a:solidFill>
                  <a:srgbClr val="4C4C4D"/>
                </a:solidFill>
                <a:latin typeface="Inter" pitchFamily="34" charset="0"/>
                <a:ea typeface="Inter" pitchFamily="34" charset="-122"/>
                <a:cs typeface="Inter" pitchFamily="34" charset="-120"/>
              </a:rPr>
              <a:t>analyze</a:t>
            </a:r>
            <a:r>
              <a:rPr lang="en-US" sz="1750" dirty="0">
                <a:solidFill>
                  <a:srgbClr val="4C4C4D"/>
                </a:solidFill>
                <a:latin typeface="Inter" pitchFamily="34" charset="0"/>
                <a:ea typeface="Inter" pitchFamily="34" charset="-122"/>
                <a:cs typeface="Inter" pitchFamily="34" charset="-120"/>
              </a:rPr>
              <a:t>, and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50"/>
              </a:lnSpc>
              <a:buNone/>
            </a:pPr>
            <a:r>
              <a:rPr lang="en-US" sz="1750" dirty="0" smtClean="0">
                <a:solidFill>
                  <a:srgbClr val="4C4C4D"/>
                </a:solidFill>
                <a:latin typeface="Inter" pitchFamily="34" charset="0"/>
                <a:ea typeface="Inter" pitchFamily="34" charset="-122"/>
                <a:cs typeface="Inter" pitchFamily="34" charset="-120"/>
              </a:rPr>
              <a:t>forecast </a:t>
            </a:r>
            <a:r>
              <a:rPr lang="en-US" sz="1750" dirty="0">
                <a:solidFill>
                  <a:srgbClr val="4C4C4D"/>
                </a:solidFill>
                <a:latin typeface="Inter" pitchFamily="34" charset="0"/>
                <a:ea typeface="Inter" pitchFamily="34" charset="-122"/>
                <a:cs typeface="Inter" pitchFamily="34" charset="-120"/>
              </a:rPr>
              <a:t>trends in time-dependent data across multiple domains.</a:t>
            </a:r>
            <a:endParaRPr lang="en-US" sz="1750" dirty="0"/>
          </a:p>
        </p:txBody>
      </p:sp>
      <p:pic>
        <p:nvPicPr>
          <p:cNvPr id="6"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793790" y="1148834"/>
            <a:ext cx="8604885"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Autocorrelation Function (ACF)</a:t>
            </a:r>
            <a:endParaRPr lang="en-US" sz="4450" dirty="0"/>
          </a:p>
        </p:txBody>
      </p:sp>
      <p:sp>
        <p:nvSpPr>
          <p:cNvPr id="3" name="Shape 1"/>
          <p:cNvSpPr/>
          <p:nvPr/>
        </p:nvSpPr>
        <p:spPr>
          <a:xfrm>
            <a:off x="793790" y="2197775"/>
            <a:ext cx="4196358" cy="4882991"/>
          </a:xfrm>
          <a:prstGeom prst="roundRect">
            <a:avLst>
              <a:gd name="adj" fmla="val 2270"/>
            </a:avLst>
          </a:prstGeom>
          <a:solidFill>
            <a:srgbClr val="F2EEEE"/>
          </a:solidFill>
          <a:ln w="7620">
            <a:solidFill>
              <a:srgbClr val="D8D4D4"/>
            </a:solidFill>
            <a:prstDash val="solid"/>
          </a:ln>
        </p:spPr>
      </p:sp>
      <p:sp>
        <p:nvSpPr>
          <p:cNvPr id="4" name="Text 2"/>
          <p:cNvSpPr/>
          <p:nvPr/>
        </p:nvSpPr>
        <p:spPr>
          <a:xfrm>
            <a:off x="1028224" y="243220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Definition</a:t>
            </a:r>
            <a:endParaRPr lang="en-US" sz="2200" dirty="0"/>
          </a:p>
        </p:txBody>
      </p:sp>
      <p:sp>
        <p:nvSpPr>
          <p:cNvPr id="5" name="Text 3"/>
          <p:cNvSpPr/>
          <p:nvPr/>
        </p:nvSpPr>
        <p:spPr>
          <a:xfrm>
            <a:off x="1028224" y="2922627"/>
            <a:ext cx="3727490" cy="217741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 autocorrelation function measures the correlation between observations at different time lags in a time series. For a stationary process Y(t), the ACF at lag k is defined as:</a:t>
            </a:r>
            <a:endParaRPr lang="en-US" sz="1750" dirty="0"/>
          </a:p>
        </p:txBody>
      </p:sp>
      <p:sp>
        <p:nvSpPr>
          <p:cNvPr id="6" name="Text 4"/>
          <p:cNvSpPr/>
          <p:nvPr/>
        </p:nvSpPr>
        <p:spPr>
          <a:xfrm>
            <a:off x="1028224" y="5236131"/>
            <a:ext cx="3727490"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ρ(k) = Cov(Y(t), Y(t-k)) / Var(Y(t))</a:t>
            </a:r>
            <a:endParaRPr lang="en-US" sz="1750" dirty="0"/>
          </a:p>
        </p:txBody>
      </p:sp>
      <p:sp>
        <p:nvSpPr>
          <p:cNvPr id="7" name="Text 5"/>
          <p:cNvSpPr/>
          <p:nvPr/>
        </p:nvSpPr>
        <p:spPr>
          <a:xfrm>
            <a:off x="1028224" y="5735122"/>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This value ranges from -1 to 1, with higher absolute values indicating stronger relationships.</a:t>
            </a:r>
            <a:endParaRPr lang="en-US" sz="1750" dirty="0"/>
          </a:p>
        </p:txBody>
      </p:sp>
      <p:sp>
        <p:nvSpPr>
          <p:cNvPr id="8" name="Shape 6"/>
          <p:cNvSpPr/>
          <p:nvPr/>
        </p:nvSpPr>
        <p:spPr>
          <a:xfrm>
            <a:off x="5216962" y="2197775"/>
            <a:ext cx="4196358" cy="4882991"/>
          </a:xfrm>
          <a:prstGeom prst="roundRect">
            <a:avLst>
              <a:gd name="adj" fmla="val 2270"/>
            </a:avLst>
          </a:prstGeom>
          <a:solidFill>
            <a:srgbClr val="F2EEEE"/>
          </a:solidFill>
          <a:ln w="7620">
            <a:solidFill>
              <a:srgbClr val="D8D4D4"/>
            </a:solidFill>
            <a:prstDash val="solid"/>
          </a:ln>
        </p:spPr>
      </p:sp>
      <p:sp>
        <p:nvSpPr>
          <p:cNvPr id="9" name="Text 7"/>
          <p:cNvSpPr/>
          <p:nvPr/>
        </p:nvSpPr>
        <p:spPr>
          <a:xfrm>
            <a:off x="5451396" y="243220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Interpretation</a:t>
            </a:r>
            <a:endParaRPr lang="en-US" sz="2200" dirty="0"/>
          </a:p>
        </p:txBody>
      </p:sp>
      <p:sp>
        <p:nvSpPr>
          <p:cNvPr id="10" name="Text 8"/>
          <p:cNvSpPr/>
          <p:nvPr/>
        </p:nvSpPr>
        <p:spPr>
          <a:xfrm>
            <a:off x="5451396" y="2922627"/>
            <a:ext cx="3727490"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ACF reveals linear dependencies within a time series across different time scales. Significant autocorrelation at specific lags indicates:</a:t>
            </a:r>
            <a:endParaRPr lang="en-US" sz="1750" dirty="0"/>
          </a:p>
        </p:txBody>
      </p:sp>
      <p:sp>
        <p:nvSpPr>
          <p:cNvPr id="11" name="Text 9"/>
          <p:cNvSpPr/>
          <p:nvPr/>
        </p:nvSpPr>
        <p:spPr>
          <a:xfrm>
            <a:off x="5451396" y="4873228"/>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Trend: Gradually declining ACF values</a:t>
            </a:r>
            <a:endParaRPr lang="en-US" sz="1750" dirty="0"/>
          </a:p>
        </p:txBody>
      </p:sp>
      <p:sp>
        <p:nvSpPr>
          <p:cNvPr id="12" name="Text 10"/>
          <p:cNvSpPr/>
          <p:nvPr/>
        </p:nvSpPr>
        <p:spPr>
          <a:xfrm>
            <a:off x="5451396" y="5678329"/>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Seasonality: Peaks at seasonal periods</a:t>
            </a:r>
            <a:endParaRPr lang="en-US" sz="1750" dirty="0"/>
          </a:p>
        </p:txBody>
      </p:sp>
      <p:sp>
        <p:nvSpPr>
          <p:cNvPr id="13" name="Text 11"/>
          <p:cNvSpPr/>
          <p:nvPr/>
        </p:nvSpPr>
        <p:spPr>
          <a:xfrm>
            <a:off x="5451396" y="6483429"/>
            <a:ext cx="372749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Cycles: Oscillating ACF pattern</a:t>
            </a:r>
            <a:endParaRPr lang="en-US" sz="1750" dirty="0"/>
          </a:p>
        </p:txBody>
      </p:sp>
      <p:sp>
        <p:nvSpPr>
          <p:cNvPr id="14" name="Shape 12"/>
          <p:cNvSpPr/>
          <p:nvPr/>
        </p:nvSpPr>
        <p:spPr>
          <a:xfrm>
            <a:off x="9640133" y="2197775"/>
            <a:ext cx="4196358" cy="4882991"/>
          </a:xfrm>
          <a:prstGeom prst="roundRect">
            <a:avLst>
              <a:gd name="adj" fmla="val 2270"/>
            </a:avLst>
          </a:prstGeom>
          <a:solidFill>
            <a:srgbClr val="F2EEEE"/>
          </a:solidFill>
          <a:ln w="7620">
            <a:solidFill>
              <a:srgbClr val="D8D4D4"/>
            </a:solidFill>
            <a:prstDash val="solid"/>
          </a:ln>
        </p:spPr>
      </p:sp>
      <p:sp>
        <p:nvSpPr>
          <p:cNvPr id="15" name="Text 13"/>
          <p:cNvSpPr/>
          <p:nvPr/>
        </p:nvSpPr>
        <p:spPr>
          <a:xfrm>
            <a:off x="9874568" y="243220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Applications</a:t>
            </a:r>
            <a:endParaRPr lang="en-US" sz="2200" dirty="0"/>
          </a:p>
        </p:txBody>
      </p:sp>
      <p:sp>
        <p:nvSpPr>
          <p:cNvPr id="16" name="Text 14"/>
          <p:cNvSpPr/>
          <p:nvPr/>
        </p:nvSpPr>
        <p:spPr>
          <a:xfrm>
            <a:off x="9874568" y="2922627"/>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Model identification in ARIMA modeling</a:t>
            </a:r>
            <a:endParaRPr lang="en-US" sz="1750" dirty="0"/>
          </a:p>
        </p:txBody>
      </p:sp>
      <p:sp>
        <p:nvSpPr>
          <p:cNvPr id="17" name="Text 15"/>
          <p:cNvSpPr/>
          <p:nvPr/>
        </p:nvSpPr>
        <p:spPr>
          <a:xfrm>
            <a:off x="9874568" y="3727728"/>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Detecting seasonality and periodicity</a:t>
            </a:r>
            <a:endParaRPr lang="en-US" sz="1750" dirty="0"/>
          </a:p>
        </p:txBody>
      </p:sp>
      <p:sp>
        <p:nvSpPr>
          <p:cNvPr id="18" name="Text 16"/>
          <p:cNvSpPr/>
          <p:nvPr/>
        </p:nvSpPr>
        <p:spPr>
          <a:xfrm>
            <a:off x="9874568" y="4532828"/>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Assessing randomness of residuals</a:t>
            </a:r>
            <a:endParaRPr lang="en-US" sz="1750" dirty="0"/>
          </a:p>
        </p:txBody>
      </p:sp>
      <p:sp>
        <p:nvSpPr>
          <p:cNvPr id="19" name="Text 17"/>
          <p:cNvSpPr/>
          <p:nvPr/>
        </p:nvSpPr>
        <p:spPr>
          <a:xfrm>
            <a:off x="9874568" y="5337929"/>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Determining appropriate differencing</a:t>
            </a:r>
            <a:endParaRPr lang="en-US" sz="1750" dirty="0"/>
          </a:p>
        </p:txBody>
      </p:sp>
      <p:pic>
        <p:nvPicPr>
          <p:cNvPr id="20"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793790" y="1508046"/>
            <a:ext cx="9092446"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Sample Autocorrelation Function</a:t>
            </a:r>
            <a:endParaRPr lang="en-US" sz="4450" dirty="0"/>
          </a:p>
        </p:txBody>
      </p:sp>
      <p:sp>
        <p:nvSpPr>
          <p:cNvPr id="3" name="Text 1"/>
          <p:cNvSpPr/>
          <p:nvPr/>
        </p:nvSpPr>
        <p:spPr>
          <a:xfrm>
            <a:off x="793790" y="27838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Calculation</a:t>
            </a:r>
            <a:endParaRPr lang="en-US" sz="2200" dirty="0"/>
          </a:p>
        </p:txBody>
      </p:sp>
      <p:sp>
        <p:nvSpPr>
          <p:cNvPr id="4" name="Text 2"/>
          <p:cNvSpPr/>
          <p:nvPr/>
        </p:nvSpPr>
        <p:spPr>
          <a:xfrm>
            <a:off x="793790" y="3364944"/>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For a time series y₁, y₂, ..., yₙ, the sample autocorrelation at lag k is:</a:t>
            </a:r>
            <a:endParaRPr lang="en-US" sz="1750" dirty="0"/>
          </a:p>
        </p:txBody>
      </p:sp>
      <p:sp>
        <p:nvSpPr>
          <p:cNvPr id="5" name="Text 3"/>
          <p:cNvSpPr/>
          <p:nvPr/>
        </p:nvSpPr>
        <p:spPr>
          <a:xfrm>
            <a:off x="793790" y="4294823"/>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r(k) = Σ[(yₜ - ȳ)(yₜ₋ₖ - ȳ)] / Σ[(yₜ - ȳ)²]</a:t>
            </a:r>
            <a:endParaRPr lang="en-US" sz="1750" dirty="0"/>
          </a:p>
        </p:txBody>
      </p:sp>
      <p:sp>
        <p:nvSpPr>
          <p:cNvPr id="6" name="Text 4"/>
          <p:cNvSpPr/>
          <p:nvPr/>
        </p:nvSpPr>
        <p:spPr>
          <a:xfrm>
            <a:off x="793790" y="4861798"/>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where the sums run from t = k+1 to n, and ȳ is the sample mean.</a:t>
            </a:r>
            <a:endParaRPr lang="en-US" sz="1750" dirty="0"/>
          </a:p>
        </p:txBody>
      </p:sp>
      <p:sp>
        <p:nvSpPr>
          <p:cNvPr id="7" name="Text 5"/>
          <p:cNvSpPr/>
          <p:nvPr/>
        </p:nvSpPr>
        <p:spPr>
          <a:xfrm>
            <a:off x="793790" y="5791676"/>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This estimator provides a practical way to compute autocorrelations from observed data.</a:t>
            </a:r>
            <a:endParaRPr lang="en-US" sz="1750" dirty="0"/>
          </a:p>
        </p:txBody>
      </p:sp>
      <p:sp>
        <p:nvSpPr>
          <p:cNvPr id="8" name="Text 6"/>
          <p:cNvSpPr/>
          <p:nvPr/>
        </p:nvSpPr>
        <p:spPr>
          <a:xfrm>
            <a:off x="7599521" y="2783800"/>
            <a:ext cx="2895362"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Statistical Properties</a:t>
            </a:r>
            <a:endParaRPr lang="en-US" sz="2200" dirty="0"/>
          </a:p>
        </p:txBody>
      </p:sp>
      <p:sp>
        <p:nvSpPr>
          <p:cNvPr id="9" name="Text 7"/>
          <p:cNvSpPr/>
          <p:nvPr/>
        </p:nvSpPr>
        <p:spPr>
          <a:xfrm>
            <a:off x="7599521" y="3364944"/>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For white noise processes, r(k) is approximately normally distributed with mean 0 and variance 1/n for k &gt; 0</a:t>
            </a:r>
            <a:endParaRPr lang="en-US" sz="1750" dirty="0"/>
          </a:p>
        </p:txBody>
      </p:sp>
      <p:sp>
        <p:nvSpPr>
          <p:cNvPr id="10" name="Text 8"/>
          <p:cNvSpPr/>
          <p:nvPr/>
        </p:nvSpPr>
        <p:spPr>
          <a:xfrm>
            <a:off x="7599521" y="45329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95% confidence bounds are typically set at ±1.96/√n</a:t>
            </a:r>
            <a:endParaRPr lang="en-US" sz="1750" dirty="0"/>
          </a:p>
        </p:txBody>
      </p:sp>
      <p:sp>
        <p:nvSpPr>
          <p:cNvPr id="11" name="Text 9"/>
          <p:cNvSpPr/>
          <p:nvPr/>
        </p:nvSpPr>
        <p:spPr>
          <a:xfrm>
            <a:off x="7599521" y="4975146"/>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Values outside these bounds are considered statistically significant</a:t>
            </a:r>
            <a:endParaRPr lang="en-US" sz="1750" dirty="0"/>
          </a:p>
        </p:txBody>
      </p:sp>
      <p:sp>
        <p:nvSpPr>
          <p:cNvPr id="12" name="Text 10"/>
          <p:cNvSpPr/>
          <p:nvPr/>
        </p:nvSpPr>
        <p:spPr>
          <a:xfrm>
            <a:off x="7599521" y="5780246"/>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The standard error increases for higher lags due to fewer data points</a:t>
            </a:r>
            <a:endParaRPr lang="en-US" sz="1750" dirty="0"/>
          </a:p>
        </p:txBody>
      </p:sp>
      <p:pic>
        <p:nvPicPr>
          <p:cNvPr id="13"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793790" y="2040969"/>
            <a:ext cx="10845165"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Partial Autocorrelation Function (PACF)</a:t>
            </a:r>
            <a:endParaRPr lang="en-US" sz="4450" dirty="0"/>
          </a:p>
        </p:txBody>
      </p:sp>
      <p:pic>
        <p:nvPicPr>
          <p:cNvPr id="3" name="Image 0" descr="preencoded.png"/>
          <p:cNvPicPr>
            <a:picLocks noChangeAspect="1"/>
          </p:cNvPicPr>
          <p:nvPr/>
        </p:nvPicPr>
        <p:blipFill>
          <a:blip r:embed="rId3"/>
          <a:stretch>
            <a:fillRect/>
          </a:stretch>
        </p:blipFill>
        <p:spPr>
          <a:xfrm>
            <a:off x="793790" y="3089910"/>
            <a:ext cx="566976" cy="566976"/>
          </a:xfrm>
          <a:prstGeom prst="rect">
            <a:avLst/>
          </a:prstGeom>
        </p:spPr>
      </p:pic>
      <p:sp>
        <p:nvSpPr>
          <p:cNvPr id="4" name="Text 1"/>
          <p:cNvSpPr/>
          <p:nvPr/>
        </p:nvSpPr>
        <p:spPr>
          <a:xfrm>
            <a:off x="793790" y="38837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Definition</a:t>
            </a:r>
            <a:endParaRPr lang="en-US" sz="2200" dirty="0"/>
          </a:p>
        </p:txBody>
      </p:sp>
      <p:sp>
        <p:nvSpPr>
          <p:cNvPr id="5" name="Text 2"/>
          <p:cNvSpPr/>
          <p:nvPr/>
        </p:nvSpPr>
        <p:spPr>
          <a:xfrm>
            <a:off x="793790" y="4374118"/>
            <a:ext cx="4158615"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 partial autocorrelation at lag k measures the correlation between Y(t) and Y(t-k) after removing the linear effects of intermediate lags Y(t-1), Y(t-2), ..., Y(t-k+1).</a:t>
            </a:r>
            <a:endParaRPr lang="en-US" sz="1750" dirty="0"/>
          </a:p>
        </p:txBody>
      </p:sp>
      <p:pic>
        <p:nvPicPr>
          <p:cNvPr id="6" name="Image 1" descr="preencoded.png"/>
          <p:cNvPicPr>
            <a:picLocks noChangeAspect="1"/>
          </p:cNvPicPr>
          <p:nvPr/>
        </p:nvPicPr>
        <p:blipFill>
          <a:blip r:embed="rId4"/>
          <a:stretch>
            <a:fillRect/>
          </a:stretch>
        </p:blipFill>
        <p:spPr>
          <a:xfrm>
            <a:off x="5235893" y="3089910"/>
            <a:ext cx="566976" cy="566976"/>
          </a:xfrm>
          <a:prstGeom prst="rect">
            <a:avLst/>
          </a:prstGeom>
        </p:spPr>
      </p:pic>
      <p:sp>
        <p:nvSpPr>
          <p:cNvPr id="7" name="Text 3"/>
          <p:cNvSpPr/>
          <p:nvPr/>
        </p:nvSpPr>
        <p:spPr>
          <a:xfrm>
            <a:off x="5235893" y="38837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Direct Effects</a:t>
            </a:r>
            <a:endParaRPr lang="en-US" sz="2200" dirty="0"/>
          </a:p>
        </p:txBody>
      </p:sp>
      <p:sp>
        <p:nvSpPr>
          <p:cNvPr id="8" name="Text 4"/>
          <p:cNvSpPr/>
          <p:nvPr/>
        </p:nvSpPr>
        <p:spPr>
          <a:xfrm>
            <a:off x="5235893" y="4374118"/>
            <a:ext cx="4158615" cy="145161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Unlike ACF, PACF isolates the direct relationship between observations separated by k periods without intermediate influence.</a:t>
            </a:r>
            <a:endParaRPr lang="en-US" sz="1750" dirty="0"/>
          </a:p>
        </p:txBody>
      </p:sp>
      <p:pic>
        <p:nvPicPr>
          <p:cNvPr id="9" name="Image 2" descr="preencoded.png"/>
          <p:cNvPicPr>
            <a:picLocks noChangeAspect="1"/>
          </p:cNvPicPr>
          <p:nvPr/>
        </p:nvPicPr>
        <p:blipFill>
          <a:blip r:embed="rId5"/>
          <a:stretch>
            <a:fillRect/>
          </a:stretch>
        </p:blipFill>
        <p:spPr>
          <a:xfrm>
            <a:off x="9677995" y="3089910"/>
            <a:ext cx="566976" cy="566976"/>
          </a:xfrm>
          <a:prstGeom prst="rect">
            <a:avLst/>
          </a:prstGeom>
        </p:spPr>
      </p:pic>
      <p:sp>
        <p:nvSpPr>
          <p:cNvPr id="10" name="Text 5"/>
          <p:cNvSpPr/>
          <p:nvPr/>
        </p:nvSpPr>
        <p:spPr>
          <a:xfrm>
            <a:off x="9677995" y="388370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Model Identification</a:t>
            </a:r>
            <a:endParaRPr lang="en-US" sz="2200" dirty="0"/>
          </a:p>
        </p:txBody>
      </p:sp>
      <p:sp>
        <p:nvSpPr>
          <p:cNvPr id="11" name="Text 6"/>
          <p:cNvSpPr/>
          <p:nvPr/>
        </p:nvSpPr>
        <p:spPr>
          <a:xfrm>
            <a:off x="9677995" y="4374118"/>
            <a:ext cx="4158615"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PACF is crucial for determining the order of autoregressive (AR) components in ARIMA models, with significant spikes indicating AR terms to include.</a:t>
            </a:r>
            <a:endParaRPr lang="en-US" sz="1750" dirty="0"/>
          </a:p>
        </p:txBody>
      </p:sp>
      <p:pic>
        <p:nvPicPr>
          <p:cNvPr id="12" name="Image 3" descr="preencoded.png"/>
          <p:cNvPicPr>
            <a:picLocks noChangeAspect="1"/>
          </p:cNvPicPr>
          <p:nvPr/>
        </p:nvPicPr>
        <p:blipFill>
          <a:blip r:embed="rId6"/>
          <a:stretch>
            <a:fillRect/>
          </a:stretch>
        </p:blipFill>
        <p:spPr>
          <a:xfrm>
            <a:off x="13716000" y="228600"/>
            <a:ext cx="685800" cy="6858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793790" y="1268849"/>
            <a:ext cx="12504777"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Properties of the ACF for Common Processes</a:t>
            </a:r>
            <a:endParaRPr lang="en-US" sz="4450" dirty="0"/>
          </a:p>
        </p:txBody>
      </p:sp>
      <p:sp>
        <p:nvSpPr>
          <p:cNvPr id="3" name="Shape 1"/>
          <p:cNvSpPr/>
          <p:nvPr/>
        </p:nvSpPr>
        <p:spPr>
          <a:xfrm>
            <a:off x="793790" y="2317790"/>
            <a:ext cx="13042821" cy="4642961"/>
          </a:xfrm>
          <a:prstGeom prst="roundRect">
            <a:avLst>
              <a:gd name="adj" fmla="val 2052"/>
            </a:avLst>
          </a:prstGeom>
          <a:noFill/>
          <a:ln w="7620">
            <a:solidFill>
              <a:srgbClr val="000000">
                <a:alpha val="8000"/>
              </a:srgbClr>
            </a:solidFill>
            <a:prstDash val="solid"/>
          </a:ln>
        </p:spPr>
      </p:sp>
      <p:sp>
        <p:nvSpPr>
          <p:cNvPr id="4" name="Shape 2"/>
          <p:cNvSpPr/>
          <p:nvPr/>
        </p:nvSpPr>
        <p:spPr>
          <a:xfrm>
            <a:off x="801410" y="2325410"/>
            <a:ext cx="13026271" cy="650319"/>
          </a:xfrm>
          <a:prstGeom prst="rect">
            <a:avLst/>
          </a:prstGeom>
          <a:solidFill>
            <a:srgbClr val="FFFFFF">
              <a:alpha val="4000"/>
            </a:srgbClr>
          </a:solidFill>
          <a:ln/>
        </p:spPr>
      </p:sp>
      <p:sp>
        <p:nvSpPr>
          <p:cNvPr id="5" name="Text 3"/>
          <p:cNvSpPr/>
          <p:nvPr/>
        </p:nvSpPr>
        <p:spPr>
          <a:xfrm>
            <a:off x="1029653" y="2469118"/>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Process Type</a:t>
            </a:r>
            <a:endParaRPr lang="en-US" sz="1750" dirty="0"/>
          </a:p>
        </p:txBody>
      </p:sp>
      <p:sp>
        <p:nvSpPr>
          <p:cNvPr id="6" name="Text 4"/>
          <p:cNvSpPr/>
          <p:nvPr/>
        </p:nvSpPr>
        <p:spPr>
          <a:xfrm>
            <a:off x="5375077" y="2469118"/>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ACF Pattern</a:t>
            </a:r>
            <a:endParaRPr lang="en-US" sz="1750" dirty="0"/>
          </a:p>
        </p:txBody>
      </p:sp>
      <p:sp>
        <p:nvSpPr>
          <p:cNvPr id="7" name="Text 5"/>
          <p:cNvSpPr/>
          <p:nvPr/>
        </p:nvSpPr>
        <p:spPr>
          <a:xfrm>
            <a:off x="9716691" y="2469118"/>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PACF Pattern</a:t>
            </a:r>
            <a:endParaRPr lang="en-US" sz="1750" dirty="0"/>
          </a:p>
        </p:txBody>
      </p:sp>
      <p:sp>
        <p:nvSpPr>
          <p:cNvPr id="8" name="Shape 6"/>
          <p:cNvSpPr/>
          <p:nvPr/>
        </p:nvSpPr>
        <p:spPr>
          <a:xfrm>
            <a:off x="801410" y="2975729"/>
            <a:ext cx="13026271" cy="1013222"/>
          </a:xfrm>
          <a:prstGeom prst="rect">
            <a:avLst/>
          </a:prstGeom>
          <a:solidFill>
            <a:srgbClr val="000000">
              <a:alpha val="4000"/>
            </a:srgbClr>
          </a:solidFill>
          <a:ln/>
        </p:spPr>
      </p:sp>
      <p:sp>
        <p:nvSpPr>
          <p:cNvPr id="9" name="Text 7"/>
          <p:cNvSpPr/>
          <p:nvPr/>
        </p:nvSpPr>
        <p:spPr>
          <a:xfrm>
            <a:off x="1029653" y="3119438"/>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White Noise</a:t>
            </a:r>
            <a:endParaRPr lang="en-US" sz="1750" dirty="0"/>
          </a:p>
        </p:txBody>
      </p:sp>
      <p:sp>
        <p:nvSpPr>
          <p:cNvPr id="10" name="Text 8"/>
          <p:cNvSpPr/>
          <p:nvPr/>
        </p:nvSpPr>
        <p:spPr>
          <a:xfrm>
            <a:off x="5375077" y="3119438"/>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No significant correlations except at lag 0</a:t>
            </a:r>
            <a:endParaRPr lang="en-US" sz="1750" dirty="0"/>
          </a:p>
        </p:txBody>
      </p:sp>
      <p:sp>
        <p:nvSpPr>
          <p:cNvPr id="11" name="Text 9"/>
          <p:cNvSpPr/>
          <p:nvPr/>
        </p:nvSpPr>
        <p:spPr>
          <a:xfrm>
            <a:off x="9716691" y="3119438"/>
            <a:ext cx="3884176"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No significant correlations except at lag 0</a:t>
            </a:r>
            <a:endParaRPr lang="en-US" sz="1750" dirty="0"/>
          </a:p>
        </p:txBody>
      </p:sp>
      <p:sp>
        <p:nvSpPr>
          <p:cNvPr id="12" name="Shape 10"/>
          <p:cNvSpPr/>
          <p:nvPr/>
        </p:nvSpPr>
        <p:spPr>
          <a:xfrm>
            <a:off x="801410" y="3988951"/>
            <a:ext cx="13026271" cy="1013222"/>
          </a:xfrm>
          <a:prstGeom prst="rect">
            <a:avLst/>
          </a:prstGeom>
          <a:solidFill>
            <a:srgbClr val="FFFFFF">
              <a:alpha val="4000"/>
            </a:srgbClr>
          </a:solidFill>
          <a:ln/>
        </p:spPr>
      </p:sp>
      <p:sp>
        <p:nvSpPr>
          <p:cNvPr id="13" name="Text 11"/>
          <p:cNvSpPr/>
          <p:nvPr/>
        </p:nvSpPr>
        <p:spPr>
          <a:xfrm>
            <a:off x="1029653" y="4132659"/>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AR(p) Process</a:t>
            </a:r>
            <a:endParaRPr lang="en-US" sz="1750" dirty="0"/>
          </a:p>
        </p:txBody>
      </p:sp>
      <p:sp>
        <p:nvSpPr>
          <p:cNvPr id="14" name="Text 12"/>
          <p:cNvSpPr/>
          <p:nvPr/>
        </p:nvSpPr>
        <p:spPr>
          <a:xfrm>
            <a:off x="5375077" y="4132659"/>
            <a:ext cx="3880366"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Tails off gradually (exponential decay or damped oscillation)</a:t>
            </a:r>
            <a:endParaRPr lang="en-US" sz="1750" dirty="0"/>
          </a:p>
        </p:txBody>
      </p:sp>
      <p:sp>
        <p:nvSpPr>
          <p:cNvPr id="15" name="Text 13"/>
          <p:cNvSpPr/>
          <p:nvPr/>
        </p:nvSpPr>
        <p:spPr>
          <a:xfrm>
            <a:off x="9716691" y="4132659"/>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Cuts off after lag p</a:t>
            </a:r>
            <a:endParaRPr lang="en-US" sz="1750" dirty="0"/>
          </a:p>
        </p:txBody>
      </p:sp>
      <p:sp>
        <p:nvSpPr>
          <p:cNvPr id="16" name="Shape 14"/>
          <p:cNvSpPr/>
          <p:nvPr/>
        </p:nvSpPr>
        <p:spPr>
          <a:xfrm>
            <a:off x="801410" y="5002173"/>
            <a:ext cx="13026271" cy="650319"/>
          </a:xfrm>
          <a:prstGeom prst="rect">
            <a:avLst/>
          </a:prstGeom>
          <a:solidFill>
            <a:srgbClr val="000000">
              <a:alpha val="4000"/>
            </a:srgbClr>
          </a:solidFill>
          <a:ln/>
        </p:spPr>
      </p:sp>
      <p:sp>
        <p:nvSpPr>
          <p:cNvPr id="17" name="Text 15"/>
          <p:cNvSpPr/>
          <p:nvPr/>
        </p:nvSpPr>
        <p:spPr>
          <a:xfrm>
            <a:off x="1029653" y="5145881"/>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MA(q) Process</a:t>
            </a:r>
            <a:endParaRPr lang="en-US" sz="1750" dirty="0"/>
          </a:p>
        </p:txBody>
      </p:sp>
      <p:sp>
        <p:nvSpPr>
          <p:cNvPr id="18" name="Text 16"/>
          <p:cNvSpPr/>
          <p:nvPr/>
        </p:nvSpPr>
        <p:spPr>
          <a:xfrm>
            <a:off x="5375077" y="5145881"/>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Cuts off after lag q</a:t>
            </a:r>
            <a:endParaRPr lang="en-US" sz="1750" dirty="0"/>
          </a:p>
        </p:txBody>
      </p:sp>
      <p:sp>
        <p:nvSpPr>
          <p:cNvPr id="19" name="Text 17"/>
          <p:cNvSpPr/>
          <p:nvPr/>
        </p:nvSpPr>
        <p:spPr>
          <a:xfrm>
            <a:off x="9716691" y="5145881"/>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Tails off gradually</a:t>
            </a:r>
            <a:endParaRPr lang="en-US" sz="1750" dirty="0"/>
          </a:p>
        </p:txBody>
      </p:sp>
      <p:sp>
        <p:nvSpPr>
          <p:cNvPr id="20" name="Shape 18"/>
          <p:cNvSpPr/>
          <p:nvPr/>
        </p:nvSpPr>
        <p:spPr>
          <a:xfrm>
            <a:off x="801410" y="5652492"/>
            <a:ext cx="13026271" cy="650319"/>
          </a:xfrm>
          <a:prstGeom prst="rect">
            <a:avLst/>
          </a:prstGeom>
          <a:solidFill>
            <a:srgbClr val="FFFFFF">
              <a:alpha val="4000"/>
            </a:srgbClr>
          </a:solidFill>
          <a:ln/>
        </p:spPr>
      </p:sp>
      <p:sp>
        <p:nvSpPr>
          <p:cNvPr id="21" name="Text 19"/>
          <p:cNvSpPr/>
          <p:nvPr/>
        </p:nvSpPr>
        <p:spPr>
          <a:xfrm>
            <a:off x="1029653" y="5796201"/>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ARMA(p,q) Process</a:t>
            </a:r>
            <a:endParaRPr lang="en-US" sz="1750" dirty="0"/>
          </a:p>
        </p:txBody>
      </p:sp>
      <p:sp>
        <p:nvSpPr>
          <p:cNvPr id="22" name="Text 20"/>
          <p:cNvSpPr/>
          <p:nvPr/>
        </p:nvSpPr>
        <p:spPr>
          <a:xfrm>
            <a:off x="5375077" y="5796201"/>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Tails off after lag (q-p)</a:t>
            </a:r>
            <a:endParaRPr lang="en-US" sz="1750" dirty="0"/>
          </a:p>
        </p:txBody>
      </p:sp>
      <p:sp>
        <p:nvSpPr>
          <p:cNvPr id="23" name="Text 21"/>
          <p:cNvSpPr/>
          <p:nvPr/>
        </p:nvSpPr>
        <p:spPr>
          <a:xfrm>
            <a:off x="9716691" y="5796201"/>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Tails off after lag (p-q)</a:t>
            </a:r>
            <a:endParaRPr lang="en-US" sz="1750" dirty="0"/>
          </a:p>
        </p:txBody>
      </p:sp>
      <p:sp>
        <p:nvSpPr>
          <p:cNvPr id="24" name="Shape 22"/>
          <p:cNvSpPr/>
          <p:nvPr/>
        </p:nvSpPr>
        <p:spPr>
          <a:xfrm>
            <a:off x="801410" y="6302812"/>
            <a:ext cx="13026271" cy="650319"/>
          </a:xfrm>
          <a:prstGeom prst="rect">
            <a:avLst/>
          </a:prstGeom>
          <a:solidFill>
            <a:srgbClr val="000000">
              <a:alpha val="4000"/>
            </a:srgbClr>
          </a:solidFill>
          <a:ln/>
        </p:spPr>
      </p:sp>
      <p:sp>
        <p:nvSpPr>
          <p:cNvPr id="25" name="Text 23"/>
          <p:cNvSpPr/>
          <p:nvPr/>
        </p:nvSpPr>
        <p:spPr>
          <a:xfrm>
            <a:off x="1029653" y="6446520"/>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Seasonal Process</a:t>
            </a:r>
            <a:endParaRPr lang="en-US" sz="1750" dirty="0"/>
          </a:p>
        </p:txBody>
      </p:sp>
      <p:sp>
        <p:nvSpPr>
          <p:cNvPr id="26" name="Text 24"/>
          <p:cNvSpPr/>
          <p:nvPr/>
        </p:nvSpPr>
        <p:spPr>
          <a:xfrm>
            <a:off x="5375077" y="6446520"/>
            <a:ext cx="388036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Significant spikes at seasonal lags</a:t>
            </a:r>
            <a:endParaRPr lang="en-US" sz="1750" dirty="0"/>
          </a:p>
        </p:txBody>
      </p:sp>
      <p:sp>
        <p:nvSpPr>
          <p:cNvPr id="27" name="Text 25"/>
          <p:cNvSpPr/>
          <p:nvPr/>
        </p:nvSpPr>
        <p:spPr>
          <a:xfrm>
            <a:off x="9716691" y="6446520"/>
            <a:ext cx="388417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Significant spikes at seasonal lags</a:t>
            </a:r>
            <a:endParaRPr lang="en-US" sz="1750" dirty="0"/>
          </a:p>
        </p:txBody>
      </p:sp>
      <p:pic>
        <p:nvPicPr>
          <p:cNvPr id="28"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793790" y="704255"/>
            <a:ext cx="8398907"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Using ACF for Model Selection</a:t>
            </a:r>
            <a:endParaRPr lang="en-US" sz="4450" dirty="0"/>
          </a:p>
        </p:txBody>
      </p:sp>
      <p:sp>
        <p:nvSpPr>
          <p:cNvPr id="3" name="Shape 1"/>
          <p:cNvSpPr/>
          <p:nvPr/>
        </p:nvSpPr>
        <p:spPr>
          <a:xfrm>
            <a:off x="793790" y="1753195"/>
            <a:ext cx="170021" cy="1216223"/>
          </a:xfrm>
          <a:prstGeom prst="roundRect">
            <a:avLst>
              <a:gd name="adj" fmla="val 56033"/>
            </a:avLst>
          </a:prstGeom>
          <a:solidFill>
            <a:srgbClr val="F2EEEE"/>
          </a:solidFill>
          <a:ln w="7620">
            <a:solidFill>
              <a:srgbClr val="D8D4D4"/>
            </a:solidFill>
            <a:prstDash val="solid"/>
          </a:ln>
        </p:spPr>
      </p:sp>
      <p:sp>
        <p:nvSpPr>
          <p:cNvPr id="4" name="Text 2"/>
          <p:cNvSpPr/>
          <p:nvPr/>
        </p:nvSpPr>
        <p:spPr>
          <a:xfrm>
            <a:off x="1303973" y="175319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Stationarity Check</a:t>
            </a:r>
            <a:endParaRPr lang="en-US" sz="2200" dirty="0"/>
          </a:p>
        </p:txBody>
      </p:sp>
      <p:sp>
        <p:nvSpPr>
          <p:cNvPr id="5" name="Text 3"/>
          <p:cNvSpPr/>
          <p:nvPr/>
        </p:nvSpPr>
        <p:spPr>
          <a:xfrm>
            <a:off x="1303973" y="2243614"/>
            <a:ext cx="12532638"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Examine ACF for slow decay indicating non-stationarity. If present, apply differencing before proceeding with model identification.</a:t>
            </a:r>
            <a:endParaRPr lang="en-US" sz="1750" dirty="0"/>
          </a:p>
        </p:txBody>
      </p:sp>
      <p:sp>
        <p:nvSpPr>
          <p:cNvPr id="6" name="Shape 4"/>
          <p:cNvSpPr/>
          <p:nvPr/>
        </p:nvSpPr>
        <p:spPr>
          <a:xfrm>
            <a:off x="1133951" y="3196233"/>
            <a:ext cx="170021" cy="1216223"/>
          </a:xfrm>
          <a:prstGeom prst="roundRect">
            <a:avLst>
              <a:gd name="adj" fmla="val 56033"/>
            </a:avLst>
          </a:prstGeom>
          <a:solidFill>
            <a:srgbClr val="F2EEEE"/>
          </a:solidFill>
          <a:ln w="7620">
            <a:solidFill>
              <a:srgbClr val="D8D4D4"/>
            </a:solidFill>
            <a:prstDash val="solid"/>
          </a:ln>
        </p:spPr>
      </p:sp>
      <p:sp>
        <p:nvSpPr>
          <p:cNvPr id="7" name="Text 5"/>
          <p:cNvSpPr/>
          <p:nvPr/>
        </p:nvSpPr>
        <p:spPr>
          <a:xfrm>
            <a:off x="1644134" y="319623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Pattern Recognition</a:t>
            </a:r>
            <a:endParaRPr lang="en-US" sz="2200" dirty="0"/>
          </a:p>
        </p:txBody>
      </p:sp>
      <p:sp>
        <p:nvSpPr>
          <p:cNvPr id="8" name="Text 6"/>
          <p:cNvSpPr/>
          <p:nvPr/>
        </p:nvSpPr>
        <p:spPr>
          <a:xfrm>
            <a:off x="1644134" y="3686651"/>
            <a:ext cx="12192476"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Analyze the shape of ACF and PACF plots together to identify potential model structures based on theoretical patterns.</a:t>
            </a:r>
            <a:endParaRPr lang="en-US" sz="1750" dirty="0"/>
          </a:p>
        </p:txBody>
      </p:sp>
      <p:sp>
        <p:nvSpPr>
          <p:cNvPr id="9" name="Shape 7"/>
          <p:cNvSpPr/>
          <p:nvPr/>
        </p:nvSpPr>
        <p:spPr>
          <a:xfrm>
            <a:off x="1474232" y="4639270"/>
            <a:ext cx="170021" cy="1216223"/>
          </a:xfrm>
          <a:prstGeom prst="roundRect">
            <a:avLst>
              <a:gd name="adj" fmla="val 56033"/>
            </a:avLst>
          </a:prstGeom>
          <a:solidFill>
            <a:srgbClr val="F2EEEE"/>
          </a:solidFill>
          <a:ln w="7620">
            <a:solidFill>
              <a:srgbClr val="D8D4D4"/>
            </a:solidFill>
            <a:prstDash val="solid"/>
          </a:ln>
        </p:spPr>
      </p:sp>
      <p:sp>
        <p:nvSpPr>
          <p:cNvPr id="10" name="Text 8"/>
          <p:cNvSpPr/>
          <p:nvPr/>
        </p:nvSpPr>
        <p:spPr>
          <a:xfrm>
            <a:off x="1984415" y="463927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Order Determination</a:t>
            </a:r>
            <a:endParaRPr lang="en-US" sz="2200" dirty="0"/>
          </a:p>
        </p:txBody>
      </p:sp>
      <p:sp>
        <p:nvSpPr>
          <p:cNvPr id="11" name="Text 9"/>
          <p:cNvSpPr/>
          <p:nvPr/>
        </p:nvSpPr>
        <p:spPr>
          <a:xfrm>
            <a:off x="1984415" y="5129689"/>
            <a:ext cx="11852196"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Count significant lags in ACF (for MA terms) and PACF (for AR terms) to establish initial parameter values for ARIMA modeling.</a:t>
            </a:r>
            <a:endParaRPr lang="en-US" sz="1750" dirty="0"/>
          </a:p>
        </p:txBody>
      </p:sp>
      <p:sp>
        <p:nvSpPr>
          <p:cNvPr id="12" name="Shape 10"/>
          <p:cNvSpPr/>
          <p:nvPr/>
        </p:nvSpPr>
        <p:spPr>
          <a:xfrm>
            <a:off x="1814513" y="6082308"/>
            <a:ext cx="170021" cy="1216223"/>
          </a:xfrm>
          <a:prstGeom prst="roundRect">
            <a:avLst>
              <a:gd name="adj" fmla="val 56033"/>
            </a:avLst>
          </a:prstGeom>
          <a:solidFill>
            <a:srgbClr val="F2EEEE"/>
          </a:solidFill>
          <a:ln w="7620">
            <a:solidFill>
              <a:srgbClr val="D8D4D4"/>
            </a:solidFill>
            <a:prstDash val="solid"/>
          </a:ln>
        </p:spPr>
      </p:sp>
      <p:sp>
        <p:nvSpPr>
          <p:cNvPr id="13" name="Text 11"/>
          <p:cNvSpPr/>
          <p:nvPr/>
        </p:nvSpPr>
        <p:spPr>
          <a:xfrm>
            <a:off x="2324695" y="608230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Seasonal Analysis</a:t>
            </a:r>
            <a:endParaRPr lang="en-US" sz="2200" dirty="0"/>
          </a:p>
        </p:txBody>
      </p:sp>
      <p:sp>
        <p:nvSpPr>
          <p:cNvPr id="14" name="Text 12"/>
          <p:cNvSpPr/>
          <p:nvPr/>
        </p:nvSpPr>
        <p:spPr>
          <a:xfrm>
            <a:off x="2324695" y="6572726"/>
            <a:ext cx="11511915"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Look for repeating patterns at fixed intervals in the ACF to identify potential seasonal components requiring seasonal ARIMA terms.</a:t>
            </a:r>
            <a:endParaRPr lang="en-US" sz="175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793790" y="834628"/>
            <a:ext cx="12035790"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Testing for White Noise: Portmanteau Tests</a:t>
            </a:r>
            <a:endParaRPr lang="en-US" sz="4450" dirty="0"/>
          </a:p>
        </p:txBody>
      </p:sp>
      <p:pic>
        <p:nvPicPr>
          <p:cNvPr id="3" name="Image 0" descr="preencoded.png"/>
          <p:cNvPicPr>
            <a:picLocks noChangeAspect="1"/>
          </p:cNvPicPr>
          <p:nvPr/>
        </p:nvPicPr>
        <p:blipFill>
          <a:blip r:embed="rId3"/>
          <a:stretch>
            <a:fillRect/>
          </a:stretch>
        </p:blipFill>
        <p:spPr>
          <a:xfrm>
            <a:off x="3247430" y="1997035"/>
            <a:ext cx="1614011" cy="1306949"/>
          </a:xfrm>
          <a:prstGeom prst="rect">
            <a:avLst/>
          </a:prstGeom>
        </p:spPr>
      </p:pic>
      <p:pic>
        <p:nvPicPr>
          <p:cNvPr id="4" name="Image 1" descr="preencoded.png"/>
          <p:cNvPicPr>
            <a:picLocks noChangeAspect="1"/>
          </p:cNvPicPr>
          <p:nvPr/>
        </p:nvPicPr>
        <p:blipFill>
          <a:blip r:embed="rId4"/>
          <a:stretch>
            <a:fillRect/>
          </a:stretch>
        </p:blipFill>
        <p:spPr>
          <a:xfrm>
            <a:off x="3894892" y="2613065"/>
            <a:ext cx="318968" cy="398621"/>
          </a:xfrm>
          <a:prstGeom prst="rect">
            <a:avLst/>
          </a:prstGeom>
        </p:spPr>
      </p:pic>
      <p:sp>
        <p:nvSpPr>
          <p:cNvPr id="5" name="Text 1"/>
          <p:cNvSpPr/>
          <p:nvPr/>
        </p:nvSpPr>
        <p:spPr>
          <a:xfrm>
            <a:off x="5088255" y="222384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Purpose</a:t>
            </a:r>
            <a:endParaRPr lang="en-US" sz="2200" dirty="0"/>
          </a:p>
        </p:txBody>
      </p:sp>
      <p:sp>
        <p:nvSpPr>
          <p:cNvPr id="6" name="Text 2"/>
          <p:cNvSpPr/>
          <p:nvPr/>
        </p:nvSpPr>
        <p:spPr>
          <a:xfrm>
            <a:off x="5088255" y="2714268"/>
            <a:ext cx="465248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Testing overall randomness of a time series</a:t>
            </a:r>
            <a:endParaRPr lang="en-US" sz="1750" dirty="0"/>
          </a:p>
        </p:txBody>
      </p:sp>
      <p:sp>
        <p:nvSpPr>
          <p:cNvPr id="7" name="Shape 3"/>
          <p:cNvSpPr/>
          <p:nvPr/>
        </p:nvSpPr>
        <p:spPr>
          <a:xfrm>
            <a:off x="4918115" y="3317081"/>
            <a:ext cx="8861822" cy="15240"/>
          </a:xfrm>
          <a:prstGeom prst="roundRect">
            <a:avLst>
              <a:gd name="adj" fmla="val 625116"/>
            </a:avLst>
          </a:prstGeom>
          <a:solidFill>
            <a:srgbClr val="D8D4D4"/>
          </a:solidFill>
          <a:ln/>
        </p:spPr>
      </p:sp>
      <p:pic>
        <p:nvPicPr>
          <p:cNvPr id="8" name="Image 2" descr="preencoded.png"/>
          <p:cNvPicPr>
            <a:picLocks noChangeAspect="1"/>
          </p:cNvPicPr>
          <p:nvPr/>
        </p:nvPicPr>
        <p:blipFill>
          <a:blip r:embed="rId5"/>
          <a:stretch>
            <a:fillRect/>
          </a:stretch>
        </p:blipFill>
        <p:spPr>
          <a:xfrm>
            <a:off x="2440424" y="3360658"/>
            <a:ext cx="3228022" cy="1306949"/>
          </a:xfrm>
          <a:prstGeom prst="rect">
            <a:avLst/>
          </a:prstGeom>
        </p:spPr>
      </p:pic>
      <p:pic>
        <p:nvPicPr>
          <p:cNvPr id="9" name="Image 3" descr="preencoded.png"/>
          <p:cNvPicPr>
            <a:picLocks noChangeAspect="1"/>
          </p:cNvPicPr>
          <p:nvPr/>
        </p:nvPicPr>
        <p:blipFill>
          <a:blip r:embed="rId6"/>
          <a:stretch>
            <a:fillRect/>
          </a:stretch>
        </p:blipFill>
        <p:spPr>
          <a:xfrm>
            <a:off x="3894892" y="3814762"/>
            <a:ext cx="318968" cy="398621"/>
          </a:xfrm>
          <a:prstGeom prst="rect">
            <a:avLst/>
          </a:prstGeom>
        </p:spPr>
      </p:pic>
      <p:sp>
        <p:nvSpPr>
          <p:cNvPr id="10" name="Text 4"/>
          <p:cNvSpPr/>
          <p:nvPr/>
        </p:nvSpPr>
        <p:spPr>
          <a:xfrm>
            <a:off x="5895261" y="358747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Approach</a:t>
            </a:r>
            <a:endParaRPr lang="en-US" sz="2200" dirty="0"/>
          </a:p>
        </p:txBody>
      </p:sp>
      <p:sp>
        <p:nvSpPr>
          <p:cNvPr id="11" name="Text 5"/>
          <p:cNvSpPr/>
          <p:nvPr/>
        </p:nvSpPr>
        <p:spPr>
          <a:xfrm>
            <a:off x="5895261" y="4077891"/>
            <a:ext cx="45150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Examining multiple autocorrelations jointly</a:t>
            </a:r>
            <a:endParaRPr lang="en-US" sz="1750" dirty="0"/>
          </a:p>
        </p:txBody>
      </p:sp>
      <p:sp>
        <p:nvSpPr>
          <p:cNvPr id="12" name="Shape 6"/>
          <p:cNvSpPr/>
          <p:nvPr/>
        </p:nvSpPr>
        <p:spPr>
          <a:xfrm>
            <a:off x="5725120" y="4680704"/>
            <a:ext cx="8054816" cy="15240"/>
          </a:xfrm>
          <a:prstGeom prst="roundRect">
            <a:avLst>
              <a:gd name="adj" fmla="val 625116"/>
            </a:avLst>
          </a:prstGeom>
          <a:solidFill>
            <a:srgbClr val="D8D4D4"/>
          </a:solidFill>
          <a:ln/>
        </p:spPr>
      </p:sp>
      <p:pic>
        <p:nvPicPr>
          <p:cNvPr id="13" name="Image 4" descr="preencoded.png"/>
          <p:cNvPicPr>
            <a:picLocks noChangeAspect="1"/>
          </p:cNvPicPr>
          <p:nvPr/>
        </p:nvPicPr>
        <p:blipFill>
          <a:blip r:embed="rId7"/>
          <a:stretch>
            <a:fillRect/>
          </a:stretch>
        </p:blipFill>
        <p:spPr>
          <a:xfrm>
            <a:off x="1633418" y="4724281"/>
            <a:ext cx="4842034" cy="1306949"/>
          </a:xfrm>
          <a:prstGeom prst="rect">
            <a:avLst/>
          </a:prstGeom>
        </p:spPr>
      </p:pic>
      <p:sp>
        <p:nvSpPr>
          <p:cNvPr id="14" name="Text 7"/>
          <p:cNvSpPr/>
          <p:nvPr/>
        </p:nvSpPr>
        <p:spPr>
          <a:xfrm>
            <a:off x="3894892" y="5178385"/>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4C4C4D"/>
                </a:solidFill>
                <a:latin typeface="Inter Bold" pitchFamily="34" charset="0"/>
                <a:ea typeface="Inter Bold" pitchFamily="34" charset="-122"/>
                <a:cs typeface="Inter Bold" pitchFamily="34" charset="-120"/>
              </a:rPr>
              <a:t>3</a:t>
            </a:r>
            <a:endParaRPr lang="en-US" sz="2500" dirty="0"/>
          </a:p>
        </p:txBody>
      </p:sp>
      <p:sp>
        <p:nvSpPr>
          <p:cNvPr id="15" name="Text 8"/>
          <p:cNvSpPr/>
          <p:nvPr/>
        </p:nvSpPr>
        <p:spPr>
          <a:xfrm>
            <a:off x="6702266" y="4951095"/>
            <a:ext cx="2312551"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Box-Pierce Test</a:t>
            </a:r>
            <a:endParaRPr lang="en-US" sz="2200" dirty="0"/>
          </a:p>
        </p:txBody>
      </p:sp>
      <p:sp>
        <p:nvSpPr>
          <p:cNvPr id="16" name="Text 9"/>
          <p:cNvSpPr/>
          <p:nvPr/>
        </p:nvSpPr>
        <p:spPr>
          <a:xfrm>
            <a:off x="6702266" y="5441513"/>
            <a:ext cx="231255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Q = n∑ρ²(k) for k lags</a:t>
            </a:r>
            <a:endParaRPr lang="en-US" sz="1750" dirty="0"/>
          </a:p>
        </p:txBody>
      </p:sp>
      <p:sp>
        <p:nvSpPr>
          <p:cNvPr id="17" name="Shape 10"/>
          <p:cNvSpPr/>
          <p:nvPr/>
        </p:nvSpPr>
        <p:spPr>
          <a:xfrm>
            <a:off x="6532126" y="6044327"/>
            <a:ext cx="7247811" cy="15240"/>
          </a:xfrm>
          <a:prstGeom prst="roundRect">
            <a:avLst>
              <a:gd name="adj" fmla="val 625116"/>
            </a:avLst>
          </a:prstGeom>
          <a:solidFill>
            <a:srgbClr val="D8D4D4"/>
          </a:solidFill>
          <a:ln/>
        </p:spPr>
      </p:sp>
      <p:pic>
        <p:nvPicPr>
          <p:cNvPr id="18" name="Image 5" descr="preencoded.png"/>
          <p:cNvPicPr>
            <a:picLocks noChangeAspect="1"/>
          </p:cNvPicPr>
          <p:nvPr/>
        </p:nvPicPr>
        <p:blipFill>
          <a:blip r:embed="rId8"/>
          <a:stretch>
            <a:fillRect/>
          </a:stretch>
        </p:blipFill>
        <p:spPr>
          <a:xfrm>
            <a:off x="826294" y="6087904"/>
            <a:ext cx="6456164" cy="1306949"/>
          </a:xfrm>
          <a:prstGeom prst="rect">
            <a:avLst/>
          </a:prstGeom>
        </p:spPr>
      </p:pic>
      <p:pic>
        <p:nvPicPr>
          <p:cNvPr id="19" name="Image 6" descr="preencoded.png"/>
          <p:cNvPicPr>
            <a:picLocks noChangeAspect="1"/>
          </p:cNvPicPr>
          <p:nvPr/>
        </p:nvPicPr>
        <p:blipFill>
          <a:blip r:embed="rId9"/>
          <a:stretch>
            <a:fillRect/>
          </a:stretch>
        </p:blipFill>
        <p:spPr>
          <a:xfrm>
            <a:off x="3894773" y="6542008"/>
            <a:ext cx="318968" cy="398621"/>
          </a:xfrm>
          <a:prstGeom prst="rect">
            <a:avLst/>
          </a:prstGeom>
        </p:spPr>
      </p:pic>
      <p:sp>
        <p:nvSpPr>
          <p:cNvPr id="20" name="Text 11"/>
          <p:cNvSpPr/>
          <p:nvPr/>
        </p:nvSpPr>
        <p:spPr>
          <a:xfrm>
            <a:off x="7509272" y="6314718"/>
            <a:ext cx="2645093"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Ljung-Box Test</a:t>
            </a:r>
            <a:endParaRPr lang="en-US" sz="2200" dirty="0"/>
          </a:p>
        </p:txBody>
      </p:sp>
      <p:sp>
        <p:nvSpPr>
          <p:cNvPr id="21" name="Text 12"/>
          <p:cNvSpPr/>
          <p:nvPr/>
        </p:nvSpPr>
        <p:spPr>
          <a:xfrm>
            <a:off x="7509272" y="6805136"/>
            <a:ext cx="2645093"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Q* = n(n+2)∑(n-k)⁻¹ρ²(k)</a:t>
            </a:r>
            <a:endParaRPr lang="en-US" sz="1750" dirty="0"/>
          </a:p>
        </p:txBody>
      </p:sp>
      <p:pic>
        <p:nvPicPr>
          <p:cNvPr id="22" name="Image 7" descr="preencoded.png"/>
          <p:cNvPicPr>
            <a:picLocks noChangeAspect="1"/>
          </p:cNvPicPr>
          <p:nvPr/>
        </p:nvPicPr>
        <p:blipFill>
          <a:blip r:embed="rId10"/>
          <a:stretch>
            <a:fillRect/>
          </a:stretch>
        </p:blipFill>
        <p:spPr>
          <a:xfrm>
            <a:off x="13716000" y="228600"/>
            <a:ext cx="685800" cy="6858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793790" y="1326594"/>
            <a:ext cx="8836938"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Box-Pierce and Ljung-Box Tests</a:t>
            </a:r>
            <a:endParaRPr lang="en-US" sz="4450" dirty="0"/>
          </a:p>
        </p:txBody>
      </p:sp>
      <p:sp>
        <p:nvSpPr>
          <p:cNvPr id="3" name="Text 1"/>
          <p:cNvSpPr/>
          <p:nvPr/>
        </p:nvSpPr>
        <p:spPr>
          <a:xfrm>
            <a:off x="793790" y="2602349"/>
            <a:ext cx="3015496"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Box-Pierce Q Statistic</a:t>
            </a:r>
            <a:endParaRPr lang="en-US" sz="2200" dirty="0"/>
          </a:p>
        </p:txBody>
      </p:sp>
      <p:sp>
        <p:nvSpPr>
          <p:cNvPr id="4" name="Text 2"/>
          <p:cNvSpPr/>
          <p:nvPr/>
        </p:nvSpPr>
        <p:spPr>
          <a:xfrm>
            <a:off x="793790" y="3183493"/>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Developed by Box and Pierce (1970), this test statistic is defined as:</a:t>
            </a:r>
            <a:endParaRPr lang="en-US" sz="1750" dirty="0"/>
          </a:p>
        </p:txBody>
      </p:sp>
      <p:sp>
        <p:nvSpPr>
          <p:cNvPr id="5" name="Text 3"/>
          <p:cNvSpPr/>
          <p:nvPr/>
        </p:nvSpPr>
        <p:spPr>
          <a:xfrm>
            <a:off x="793790" y="4113371"/>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Q = n × ∑ᵏⱼ₌₁ r²(j)</a:t>
            </a:r>
            <a:endParaRPr lang="en-US" sz="1750" dirty="0"/>
          </a:p>
        </p:txBody>
      </p:sp>
      <p:sp>
        <p:nvSpPr>
          <p:cNvPr id="6" name="Text 4"/>
          <p:cNvSpPr/>
          <p:nvPr/>
        </p:nvSpPr>
        <p:spPr>
          <a:xfrm>
            <a:off x="793790" y="4680347"/>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Where n is the sample size, k is the number of lags being tested, and r(j) is the sample autocorrelation at lag j.</a:t>
            </a:r>
            <a:endParaRPr lang="en-US" sz="1750" dirty="0"/>
          </a:p>
        </p:txBody>
      </p:sp>
      <p:sp>
        <p:nvSpPr>
          <p:cNvPr id="7" name="Text 5"/>
          <p:cNvSpPr/>
          <p:nvPr/>
        </p:nvSpPr>
        <p:spPr>
          <a:xfrm>
            <a:off x="793790" y="5610225"/>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Under the null hypothesis of independence (white noise), Q follows approximately a chi-square distribution with k degrees of freedom.</a:t>
            </a:r>
            <a:endParaRPr lang="en-US" sz="1750" dirty="0"/>
          </a:p>
        </p:txBody>
      </p:sp>
      <p:sp>
        <p:nvSpPr>
          <p:cNvPr id="8" name="Text 6"/>
          <p:cNvSpPr/>
          <p:nvPr/>
        </p:nvSpPr>
        <p:spPr>
          <a:xfrm>
            <a:off x="7599521" y="2602349"/>
            <a:ext cx="3075980"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Ljung-Box Q* Statistic</a:t>
            </a:r>
            <a:endParaRPr lang="en-US" sz="2200" dirty="0"/>
          </a:p>
        </p:txBody>
      </p:sp>
      <p:sp>
        <p:nvSpPr>
          <p:cNvPr id="9" name="Text 7"/>
          <p:cNvSpPr/>
          <p:nvPr/>
        </p:nvSpPr>
        <p:spPr>
          <a:xfrm>
            <a:off x="7599521" y="3183493"/>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An improved version proposed by Ljung and Box (1978):</a:t>
            </a:r>
            <a:endParaRPr lang="en-US" sz="1750" dirty="0"/>
          </a:p>
        </p:txBody>
      </p:sp>
      <p:sp>
        <p:nvSpPr>
          <p:cNvPr id="10" name="Text 8"/>
          <p:cNvSpPr/>
          <p:nvPr/>
        </p:nvSpPr>
        <p:spPr>
          <a:xfrm>
            <a:off x="7599521" y="3750469"/>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Q* = n(n+2) × ∑ᵏⱼ₌₁ (n-j)⁻¹ r²(j)</a:t>
            </a:r>
            <a:endParaRPr lang="en-US" sz="1750" dirty="0"/>
          </a:p>
        </p:txBody>
      </p:sp>
      <p:sp>
        <p:nvSpPr>
          <p:cNvPr id="11" name="Text 9"/>
          <p:cNvSpPr/>
          <p:nvPr/>
        </p:nvSpPr>
        <p:spPr>
          <a:xfrm>
            <a:off x="7599521" y="4317444"/>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This modification provides better small-sample properties and is more widely used in practice.</a:t>
            </a:r>
            <a:endParaRPr lang="en-US" sz="1750" dirty="0"/>
          </a:p>
        </p:txBody>
      </p:sp>
      <p:sp>
        <p:nvSpPr>
          <p:cNvPr id="12" name="Text 10"/>
          <p:cNvSpPr/>
          <p:nvPr/>
        </p:nvSpPr>
        <p:spPr>
          <a:xfrm>
            <a:off x="7599521" y="5247323"/>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 null hypothesis is rejected if Q* exceeds the critical value from the chi-square distribution with k degrees of freedom, indicating the presence of serial correlation.</a:t>
            </a:r>
            <a:endParaRPr lang="en-US" sz="1750" dirty="0"/>
          </a:p>
        </p:txBody>
      </p:sp>
      <p:pic>
        <p:nvPicPr>
          <p:cNvPr id="13"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793790" y="1854518"/>
            <a:ext cx="7507724"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McLeod-Li and Monti Tests</a:t>
            </a:r>
            <a:endParaRPr lang="en-US" sz="4450" dirty="0"/>
          </a:p>
        </p:txBody>
      </p:sp>
      <p:sp>
        <p:nvSpPr>
          <p:cNvPr id="3" name="Shape 1"/>
          <p:cNvSpPr/>
          <p:nvPr/>
        </p:nvSpPr>
        <p:spPr>
          <a:xfrm>
            <a:off x="793790" y="2903458"/>
            <a:ext cx="510302" cy="510302"/>
          </a:xfrm>
          <a:prstGeom prst="roundRect">
            <a:avLst>
              <a:gd name="adj" fmla="val 18669"/>
            </a:avLst>
          </a:prstGeom>
          <a:solidFill>
            <a:srgbClr val="F2EEEE"/>
          </a:solidFill>
          <a:ln w="7620">
            <a:solidFill>
              <a:srgbClr val="D8D4D4"/>
            </a:solidFill>
            <a:prstDash val="solid"/>
          </a:ln>
        </p:spPr>
      </p:sp>
      <p:pic>
        <p:nvPicPr>
          <p:cNvPr id="4" name="Image 0" descr="preencoded.png"/>
          <p:cNvPicPr>
            <a:picLocks noChangeAspect="1"/>
          </p:cNvPicPr>
          <p:nvPr/>
        </p:nvPicPr>
        <p:blipFill>
          <a:blip r:embed="rId3"/>
          <a:stretch>
            <a:fillRect/>
          </a:stretch>
        </p:blipFill>
        <p:spPr>
          <a:xfrm>
            <a:off x="878860" y="2945963"/>
            <a:ext cx="340162" cy="425291"/>
          </a:xfrm>
          <a:prstGeom prst="rect">
            <a:avLst/>
          </a:prstGeom>
        </p:spPr>
      </p:pic>
      <p:sp>
        <p:nvSpPr>
          <p:cNvPr id="5" name="Text 2"/>
          <p:cNvSpPr/>
          <p:nvPr/>
        </p:nvSpPr>
        <p:spPr>
          <a:xfrm>
            <a:off x="1530906" y="298132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McLeod-Li Test</a:t>
            </a:r>
            <a:endParaRPr lang="en-US" sz="2200" dirty="0"/>
          </a:p>
        </p:txBody>
      </p:sp>
      <p:sp>
        <p:nvSpPr>
          <p:cNvPr id="6" name="Text 3"/>
          <p:cNvSpPr/>
          <p:nvPr/>
        </p:nvSpPr>
        <p:spPr>
          <a:xfrm>
            <a:off x="1530906" y="3471743"/>
            <a:ext cx="3421499" cy="290322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 portmanteau test that examines the autocorrelation of squared residuals to detect nonlinear dependencies in time series data. It's particularly useful for identifying ARCH effects (time-varying volatility) in financial time series.</a:t>
            </a:r>
            <a:endParaRPr lang="en-US" sz="1750" dirty="0"/>
          </a:p>
        </p:txBody>
      </p:sp>
      <p:sp>
        <p:nvSpPr>
          <p:cNvPr id="7" name="Shape 4"/>
          <p:cNvSpPr/>
          <p:nvPr/>
        </p:nvSpPr>
        <p:spPr>
          <a:xfrm>
            <a:off x="5235893" y="2903458"/>
            <a:ext cx="510302" cy="510302"/>
          </a:xfrm>
          <a:prstGeom prst="roundRect">
            <a:avLst>
              <a:gd name="adj" fmla="val 18669"/>
            </a:avLst>
          </a:prstGeom>
          <a:solidFill>
            <a:srgbClr val="F2EEEE"/>
          </a:solidFill>
          <a:ln w="7620">
            <a:solidFill>
              <a:srgbClr val="D8D4D4"/>
            </a:solidFill>
            <a:prstDash val="solid"/>
          </a:ln>
        </p:spPr>
      </p:sp>
      <p:pic>
        <p:nvPicPr>
          <p:cNvPr id="8" name="Image 1" descr="preencoded.png"/>
          <p:cNvPicPr>
            <a:picLocks noChangeAspect="1"/>
          </p:cNvPicPr>
          <p:nvPr/>
        </p:nvPicPr>
        <p:blipFill>
          <a:blip r:embed="rId4"/>
          <a:stretch>
            <a:fillRect/>
          </a:stretch>
        </p:blipFill>
        <p:spPr>
          <a:xfrm>
            <a:off x="5320963" y="2945963"/>
            <a:ext cx="340162" cy="425291"/>
          </a:xfrm>
          <a:prstGeom prst="rect">
            <a:avLst/>
          </a:prstGeom>
        </p:spPr>
      </p:pic>
      <p:sp>
        <p:nvSpPr>
          <p:cNvPr id="9" name="Text 5"/>
          <p:cNvSpPr/>
          <p:nvPr/>
        </p:nvSpPr>
        <p:spPr>
          <a:xfrm>
            <a:off x="5973008" y="298132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Monti Test</a:t>
            </a:r>
            <a:endParaRPr lang="en-US" sz="2200" dirty="0"/>
          </a:p>
        </p:txBody>
      </p:sp>
      <p:sp>
        <p:nvSpPr>
          <p:cNvPr id="10" name="Text 6"/>
          <p:cNvSpPr/>
          <p:nvPr/>
        </p:nvSpPr>
        <p:spPr>
          <a:xfrm>
            <a:off x="5973008" y="3471743"/>
            <a:ext cx="3421499" cy="290322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An alternative to the Ljung-Box test that uses partial autocorrelations instead of autocorrelations. This test can have higher power against certain alternatives, especially for detecting autoregressive structures.</a:t>
            </a:r>
            <a:endParaRPr lang="en-US" sz="1750" dirty="0"/>
          </a:p>
        </p:txBody>
      </p:sp>
      <p:sp>
        <p:nvSpPr>
          <p:cNvPr id="11" name="Shape 7"/>
          <p:cNvSpPr/>
          <p:nvPr/>
        </p:nvSpPr>
        <p:spPr>
          <a:xfrm>
            <a:off x="9677995" y="2903458"/>
            <a:ext cx="510302" cy="510302"/>
          </a:xfrm>
          <a:prstGeom prst="roundRect">
            <a:avLst>
              <a:gd name="adj" fmla="val 18669"/>
            </a:avLst>
          </a:prstGeom>
          <a:solidFill>
            <a:srgbClr val="F2EEEE"/>
          </a:solidFill>
          <a:ln w="7620">
            <a:solidFill>
              <a:srgbClr val="D8D4D4"/>
            </a:solidFill>
            <a:prstDash val="solid"/>
          </a:ln>
        </p:spPr>
      </p:sp>
      <p:pic>
        <p:nvPicPr>
          <p:cNvPr id="12" name="Image 2" descr="preencoded.png"/>
          <p:cNvPicPr>
            <a:picLocks noChangeAspect="1"/>
          </p:cNvPicPr>
          <p:nvPr/>
        </p:nvPicPr>
        <p:blipFill>
          <a:blip r:embed="rId5"/>
          <a:stretch>
            <a:fillRect/>
          </a:stretch>
        </p:blipFill>
        <p:spPr>
          <a:xfrm>
            <a:off x="9763065" y="2945963"/>
            <a:ext cx="340162" cy="425291"/>
          </a:xfrm>
          <a:prstGeom prst="rect">
            <a:avLst/>
          </a:prstGeom>
        </p:spPr>
      </p:pic>
      <p:sp>
        <p:nvSpPr>
          <p:cNvPr id="13" name="Text 8"/>
          <p:cNvSpPr/>
          <p:nvPr/>
        </p:nvSpPr>
        <p:spPr>
          <a:xfrm>
            <a:off x="10415111" y="2981325"/>
            <a:ext cx="2839164"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Application Strategy</a:t>
            </a:r>
            <a:endParaRPr lang="en-US" sz="2200" dirty="0"/>
          </a:p>
        </p:txBody>
      </p:sp>
      <p:sp>
        <p:nvSpPr>
          <p:cNvPr id="14" name="Text 9"/>
          <p:cNvSpPr/>
          <p:nvPr/>
        </p:nvSpPr>
        <p:spPr>
          <a:xfrm>
            <a:off x="10415111" y="3471743"/>
            <a:ext cx="3421499" cy="217741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Use these specialized tests as complementary diagnostics to the standard Ljung-Box test. Different tests have different sensitivities to various types of dependencies in the data.</a:t>
            </a:r>
            <a:endParaRPr lang="en-US" sz="1750" dirty="0"/>
          </a:p>
        </p:txBody>
      </p:sp>
      <p:pic>
        <p:nvPicPr>
          <p:cNvPr id="15" name="Image 3" descr="preencoded.png"/>
          <p:cNvPicPr>
            <a:picLocks noChangeAspect="1"/>
          </p:cNvPicPr>
          <p:nvPr/>
        </p:nvPicPr>
        <p:blipFill>
          <a:blip r:embed="rId6"/>
          <a:stretch>
            <a:fillRect/>
          </a:stretch>
        </p:blipFill>
        <p:spPr>
          <a:xfrm>
            <a:off x="13716000" y="228600"/>
            <a:ext cx="685800" cy="685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793790" y="1540073"/>
            <a:ext cx="11258669"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Transformations for Gaussian Processes</a:t>
            </a:r>
            <a:endParaRPr lang="en-US" sz="4450" dirty="0"/>
          </a:p>
        </p:txBody>
      </p:sp>
      <p:sp>
        <p:nvSpPr>
          <p:cNvPr id="3" name="Shape 1"/>
          <p:cNvSpPr/>
          <p:nvPr/>
        </p:nvSpPr>
        <p:spPr>
          <a:xfrm>
            <a:off x="793790" y="2589014"/>
            <a:ext cx="4196358" cy="4100393"/>
          </a:xfrm>
          <a:prstGeom prst="roundRect">
            <a:avLst>
              <a:gd name="adj" fmla="val 2323"/>
            </a:avLst>
          </a:prstGeom>
          <a:solidFill>
            <a:srgbClr val="F2EEEE"/>
          </a:solidFill>
          <a:ln w="7620">
            <a:solidFill>
              <a:srgbClr val="D8D4D4"/>
            </a:solidFill>
            <a:prstDash val="solid"/>
          </a:ln>
        </p:spPr>
      </p:sp>
      <p:sp>
        <p:nvSpPr>
          <p:cNvPr id="4" name="Text 2"/>
          <p:cNvSpPr/>
          <p:nvPr/>
        </p:nvSpPr>
        <p:spPr>
          <a:xfrm>
            <a:off x="1028224" y="282344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Purpose</a:t>
            </a:r>
            <a:endParaRPr lang="en-US" sz="2200" dirty="0"/>
          </a:p>
        </p:txBody>
      </p:sp>
      <p:sp>
        <p:nvSpPr>
          <p:cNvPr id="5" name="Text 3"/>
          <p:cNvSpPr/>
          <p:nvPr/>
        </p:nvSpPr>
        <p:spPr>
          <a:xfrm>
            <a:off x="1028224" y="3313867"/>
            <a:ext cx="3727490" cy="290322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Many time series models assume Gaussian (normal) distribution, but real-world data often violates this assumption. Transformations help convert non-Gaussian data to approximate normality, enabling the application of standard time series methods.</a:t>
            </a:r>
            <a:endParaRPr lang="en-US" sz="1750" dirty="0"/>
          </a:p>
        </p:txBody>
      </p:sp>
      <p:sp>
        <p:nvSpPr>
          <p:cNvPr id="6" name="Shape 4"/>
          <p:cNvSpPr/>
          <p:nvPr/>
        </p:nvSpPr>
        <p:spPr>
          <a:xfrm>
            <a:off x="5216962" y="2589014"/>
            <a:ext cx="4196358" cy="4100393"/>
          </a:xfrm>
          <a:prstGeom prst="roundRect">
            <a:avLst>
              <a:gd name="adj" fmla="val 2323"/>
            </a:avLst>
          </a:prstGeom>
          <a:solidFill>
            <a:srgbClr val="F2EEEE"/>
          </a:solidFill>
          <a:ln w="7620">
            <a:solidFill>
              <a:srgbClr val="D8D4D4"/>
            </a:solidFill>
            <a:prstDash val="solid"/>
          </a:ln>
        </p:spPr>
      </p:sp>
      <p:sp>
        <p:nvSpPr>
          <p:cNvPr id="7" name="Text 5"/>
          <p:cNvSpPr/>
          <p:nvPr/>
        </p:nvSpPr>
        <p:spPr>
          <a:xfrm>
            <a:off x="5451396" y="282344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Benefits</a:t>
            </a:r>
            <a:endParaRPr lang="en-US" sz="2200" dirty="0"/>
          </a:p>
        </p:txBody>
      </p:sp>
      <p:sp>
        <p:nvSpPr>
          <p:cNvPr id="8" name="Text 6"/>
          <p:cNvSpPr/>
          <p:nvPr/>
        </p:nvSpPr>
        <p:spPr>
          <a:xfrm>
            <a:off x="5451396" y="3313867"/>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Stabilized variance across the series</a:t>
            </a:r>
            <a:endParaRPr lang="en-US" sz="1750" dirty="0"/>
          </a:p>
        </p:txBody>
      </p:sp>
      <p:sp>
        <p:nvSpPr>
          <p:cNvPr id="9" name="Text 7"/>
          <p:cNvSpPr/>
          <p:nvPr/>
        </p:nvSpPr>
        <p:spPr>
          <a:xfrm>
            <a:off x="5451396" y="4118967"/>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Improved forecast accuracy and interval estimation</a:t>
            </a:r>
            <a:endParaRPr lang="en-US" sz="1750" dirty="0"/>
          </a:p>
        </p:txBody>
      </p:sp>
      <p:sp>
        <p:nvSpPr>
          <p:cNvPr id="10" name="Text 8"/>
          <p:cNvSpPr/>
          <p:nvPr/>
        </p:nvSpPr>
        <p:spPr>
          <a:xfrm>
            <a:off x="5451396" y="4924068"/>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Better satisfaction of model assumptions</a:t>
            </a:r>
            <a:endParaRPr lang="en-US" sz="1750" dirty="0"/>
          </a:p>
        </p:txBody>
      </p:sp>
      <p:sp>
        <p:nvSpPr>
          <p:cNvPr id="11" name="Text 9"/>
          <p:cNvSpPr/>
          <p:nvPr/>
        </p:nvSpPr>
        <p:spPr>
          <a:xfrm>
            <a:off x="5451396" y="5729168"/>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Enhanced detection of outliers and anomalies</a:t>
            </a:r>
            <a:endParaRPr lang="en-US" sz="1750" dirty="0"/>
          </a:p>
        </p:txBody>
      </p:sp>
      <p:sp>
        <p:nvSpPr>
          <p:cNvPr id="12" name="Shape 10"/>
          <p:cNvSpPr/>
          <p:nvPr/>
        </p:nvSpPr>
        <p:spPr>
          <a:xfrm>
            <a:off x="9640133" y="2589014"/>
            <a:ext cx="4196358" cy="4100393"/>
          </a:xfrm>
          <a:prstGeom prst="roundRect">
            <a:avLst>
              <a:gd name="adj" fmla="val 2323"/>
            </a:avLst>
          </a:prstGeom>
          <a:solidFill>
            <a:srgbClr val="F2EEEE"/>
          </a:solidFill>
          <a:ln w="7620">
            <a:solidFill>
              <a:srgbClr val="D8D4D4"/>
            </a:solidFill>
            <a:prstDash val="solid"/>
          </a:ln>
        </p:spPr>
      </p:sp>
      <p:sp>
        <p:nvSpPr>
          <p:cNvPr id="13" name="Text 11"/>
          <p:cNvSpPr/>
          <p:nvPr/>
        </p:nvSpPr>
        <p:spPr>
          <a:xfrm>
            <a:off x="9874568" y="282344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Limitations</a:t>
            </a:r>
            <a:endParaRPr lang="en-US" sz="2200" dirty="0"/>
          </a:p>
        </p:txBody>
      </p:sp>
      <p:sp>
        <p:nvSpPr>
          <p:cNvPr id="14" name="Text 12"/>
          <p:cNvSpPr/>
          <p:nvPr/>
        </p:nvSpPr>
        <p:spPr>
          <a:xfrm>
            <a:off x="9874568" y="3313867"/>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May complicate interpretation of results</a:t>
            </a:r>
            <a:endParaRPr lang="en-US" sz="1750" dirty="0"/>
          </a:p>
        </p:txBody>
      </p:sp>
      <p:sp>
        <p:nvSpPr>
          <p:cNvPr id="15" name="Text 13"/>
          <p:cNvSpPr/>
          <p:nvPr/>
        </p:nvSpPr>
        <p:spPr>
          <a:xfrm>
            <a:off x="9874568" y="4118967"/>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Requires back-transformation for forecasts</a:t>
            </a:r>
            <a:endParaRPr lang="en-US" sz="1750" dirty="0"/>
          </a:p>
        </p:txBody>
      </p:sp>
      <p:sp>
        <p:nvSpPr>
          <p:cNvPr id="16" name="Text 14"/>
          <p:cNvSpPr/>
          <p:nvPr/>
        </p:nvSpPr>
        <p:spPr>
          <a:xfrm>
            <a:off x="9874568" y="4924068"/>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Not all data can be successfully transformed</a:t>
            </a:r>
            <a:endParaRPr lang="en-US" sz="1750" dirty="0"/>
          </a:p>
        </p:txBody>
      </p:sp>
      <p:sp>
        <p:nvSpPr>
          <p:cNvPr id="17" name="Text 15"/>
          <p:cNvSpPr/>
          <p:nvPr/>
        </p:nvSpPr>
        <p:spPr>
          <a:xfrm>
            <a:off x="9874568" y="5729168"/>
            <a:ext cx="3727490"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Parameter estimation can be affected</a:t>
            </a:r>
            <a:endParaRPr lang="en-US" sz="1750" dirty="0"/>
          </a:p>
        </p:txBody>
      </p:sp>
      <p:pic>
        <p:nvPicPr>
          <p:cNvPr id="18"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793790" y="1062276"/>
            <a:ext cx="7228403"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Common Transformations</a:t>
            </a:r>
            <a:endParaRPr lang="en-US" sz="4450" dirty="0"/>
          </a:p>
        </p:txBody>
      </p:sp>
      <p:sp>
        <p:nvSpPr>
          <p:cNvPr id="3" name="Shape 1"/>
          <p:cNvSpPr/>
          <p:nvPr/>
        </p:nvSpPr>
        <p:spPr>
          <a:xfrm>
            <a:off x="793790" y="2224683"/>
            <a:ext cx="4196358" cy="4942642"/>
          </a:xfrm>
          <a:prstGeom prst="roundRect">
            <a:avLst>
              <a:gd name="adj" fmla="val 2270"/>
            </a:avLst>
          </a:prstGeom>
          <a:solidFill>
            <a:srgbClr val="F2EEEE"/>
          </a:solidFill>
          <a:ln w="7620">
            <a:solidFill>
              <a:srgbClr val="D8D4D4"/>
            </a:solidFill>
            <a:prstDash val="solid"/>
          </a:ln>
        </p:spPr>
      </p:sp>
      <p:sp>
        <p:nvSpPr>
          <p:cNvPr id="4" name="Text 2"/>
          <p:cNvSpPr/>
          <p:nvPr/>
        </p:nvSpPr>
        <p:spPr>
          <a:xfrm>
            <a:off x="1028224" y="2459117"/>
            <a:ext cx="3727490" cy="708660"/>
          </a:xfrm>
          <a:prstGeom prst="rect">
            <a:avLst/>
          </a:prstGeom>
          <a:noFill/>
          <a:ln/>
        </p:spPr>
        <p:txBody>
          <a:bodyPr wrap="squar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Logarithmic Transformation</a:t>
            </a:r>
            <a:endParaRPr lang="en-US" sz="2200" dirty="0"/>
          </a:p>
        </p:txBody>
      </p:sp>
      <p:sp>
        <p:nvSpPr>
          <p:cNvPr id="5" name="Text 3"/>
          <p:cNvSpPr/>
          <p:nvPr/>
        </p:nvSpPr>
        <p:spPr>
          <a:xfrm>
            <a:off x="1028224" y="3303865"/>
            <a:ext cx="3727490" cy="3629025"/>
          </a:xfrm>
          <a:prstGeom prst="rect">
            <a:avLst/>
          </a:prstGeom>
          <a:noFill/>
          <a:ln/>
        </p:spPr>
        <p:txBody>
          <a:bodyPr wrap="squar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The logarithmic transformation Y' = log(Y) is particularly effective for data with right skew and multiplicative effects. It's widely used for economic and financial time series, such as prices and returns. This transformation requires positive values and is typically applied using the natural logarithm.</a:t>
            </a:r>
            <a:endParaRPr lang="en-US" sz="1750" dirty="0"/>
          </a:p>
        </p:txBody>
      </p:sp>
      <p:sp>
        <p:nvSpPr>
          <p:cNvPr id="6" name="Shape 4"/>
          <p:cNvSpPr/>
          <p:nvPr/>
        </p:nvSpPr>
        <p:spPr>
          <a:xfrm>
            <a:off x="5216962" y="2224683"/>
            <a:ext cx="4196358" cy="4942642"/>
          </a:xfrm>
          <a:prstGeom prst="roundRect">
            <a:avLst>
              <a:gd name="adj" fmla="val 2270"/>
            </a:avLst>
          </a:prstGeom>
          <a:solidFill>
            <a:srgbClr val="F2EEEE"/>
          </a:solidFill>
          <a:ln w="7620">
            <a:solidFill>
              <a:srgbClr val="D8D4D4"/>
            </a:solidFill>
            <a:prstDash val="solid"/>
          </a:ln>
        </p:spPr>
      </p:sp>
      <p:sp>
        <p:nvSpPr>
          <p:cNvPr id="7" name="Text 5"/>
          <p:cNvSpPr/>
          <p:nvPr/>
        </p:nvSpPr>
        <p:spPr>
          <a:xfrm>
            <a:off x="5451396" y="2459117"/>
            <a:ext cx="3727490" cy="708660"/>
          </a:xfrm>
          <a:prstGeom prst="rect">
            <a:avLst/>
          </a:prstGeom>
          <a:noFill/>
          <a:ln/>
        </p:spPr>
        <p:txBody>
          <a:bodyPr wrap="squar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Square Root Transformation</a:t>
            </a:r>
            <a:endParaRPr lang="en-US" sz="2200" dirty="0"/>
          </a:p>
        </p:txBody>
      </p:sp>
      <p:sp>
        <p:nvSpPr>
          <p:cNvPr id="8" name="Text 6"/>
          <p:cNvSpPr/>
          <p:nvPr/>
        </p:nvSpPr>
        <p:spPr>
          <a:xfrm>
            <a:off x="5451396" y="3303865"/>
            <a:ext cx="3727490" cy="3266123"/>
          </a:xfrm>
          <a:prstGeom prst="rect">
            <a:avLst/>
          </a:prstGeom>
          <a:noFill/>
          <a:ln/>
        </p:spPr>
        <p:txBody>
          <a:bodyPr wrap="squar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The square root transformation Y' = √Y is useful for count data following Poisson distributions. It's commonly applied to ecological data, rare event frequencies, and certain types of signal processing. This approach stabilizes variance in Poisson processes where variance equals the mean.</a:t>
            </a:r>
            <a:endParaRPr lang="en-US" sz="1750" dirty="0"/>
          </a:p>
        </p:txBody>
      </p:sp>
      <p:sp>
        <p:nvSpPr>
          <p:cNvPr id="9" name="Shape 7"/>
          <p:cNvSpPr/>
          <p:nvPr/>
        </p:nvSpPr>
        <p:spPr>
          <a:xfrm>
            <a:off x="9640133" y="2224683"/>
            <a:ext cx="4196358" cy="4942642"/>
          </a:xfrm>
          <a:prstGeom prst="roundRect">
            <a:avLst>
              <a:gd name="adj" fmla="val 2270"/>
            </a:avLst>
          </a:prstGeom>
          <a:solidFill>
            <a:srgbClr val="F2EEEE"/>
          </a:solidFill>
          <a:ln w="7620">
            <a:solidFill>
              <a:srgbClr val="D8D4D4"/>
            </a:solidFill>
            <a:prstDash val="solid"/>
          </a:ln>
        </p:spPr>
      </p:sp>
      <p:sp>
        <p:nvSpPr>
          <p:cNvPr id="10" name="Text 8"/>
          <p:cNvSpPr/>
          <p:nvPr/>
        </p:nvSpPr>
        <p:spPr>
          <a:xfrm>
            <a:off x="10042565" y="2459117"/>
            <a:ext cx="339149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Box-Cox Transformation</a:t>
            </a:r>
            <a:endParaRPr lang="en-US" sz="2200" dirty="0"/>
          </a:p>
        </p:txBody>
      </p:sp>
      <p:sp>
        <p:nvSpPr>
          <p:cNvPr id="11" name="Text 9"/>
          <p:cNvSpPr/>
          <p:nvPr/>
        </p:nvSpPr>
        <p:spPr>
          <a:xfrm>
            <a:off x="9874568" y="2949535"/>
            <a:ext cx="3727490" cy="3629025"/>
          </a:xfrm>
          <a:prstGeom prst="rect">
            <a:avLst/>
          </a:prstGeom>
          <a:noFill/>
          <a:ln/>
        </p:spPr>
        <p:txBody>
          <a:bodyPr wrap="squar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The Box-Cox transformation Y'(λ) = (Y^λ - 1)/λ if λ ≠ 0, or Y' = log(Y) if λ = 0, offers a flexible family of power transformations. The parameter λ is typically estimated from the data to optimize normality. This approach generalizes many simpler transformations into a unified framework.</a:t>
            </a:r>
            <a:endParaRPr lang="en-US" sz="1750" dirty="0"/>
          </a:p>
        </p:txBody>
      </p:sp>
      <p:pic>
        <p:nvPicPr>
          <p:cNvPr id="12"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021919"/>
            <a:ext cx="5670590" cy="708779"/>
          </a:xfrm>
          <a:prstGeom prst="rect">
            <a:avLst/>
          </a:prstGeom>
          <a:noFill/>
          <a:ln/>
        </p:spPr>
        <p:txBody>
          <a:bodyPr wrap="none" lIns="0" tIns="0" rIns="0" bIns="0" rtlCol="0" anchor="t"/>
          <a:lstStyle/>
          <a:p>
            <a:pPr marL="0" indent="0" algn="l">
              <a:lnSpc>
                <a:spcPts val="5550"/>
              </a:lnSpc>
              <a:buNone/>
            </a:pPr>
            <a:r>
              <a:rPr lang="en-US" sz="4450" b="1" dirty="0" smtClean="0">
                <a:solidFill>
                  <a:srgbClr val="152D47"/>
                </a:solidFill>
                <a:latin typeface="Inter Bold" pitchFamily="34" charset="0"/>
                <a:ea typeface="Inter Bold" pitchFamily="34" charset="-122"/>
                <a:cs typeface="Inter Bold" pitchFamily="34" charset="-120"/>
              </a:rPr>
              <a:t>Module Objectives</a:t>
            </a:r>
            <a:endParaRPr lang="en-US" sz="4450" dirty="0"/>
          </a:p>
        </p:txBody>
      </p:sp>
      <p:sp>
        <p:nvSpPr>
          <p:cNvPr id="3" name="Shape 1"/>
          <p:cNvSpPr/>
          <p:nvPr/>
        </p:nvSpPr>
        <p:spPr>
          <a:xfrm>
            <a:off x="793790" y="3070860"/>
            <a:ext cx="4196358" cy="3136702"/>
          </a:xfrm>
          <a:prstGeom prst="roundRect">
            <a:avLst>
              <a:gd name="adj" fmla="val 3037"/>
            </a:avLst>
          </a:prstGeom>
          <a:solidFill>
            <a:srgbClr val="F2EEEE"/>
          </a:solidFill>
          <a:ln w="7620">
            <a:solidFill>
              <a:srgbClr val="D8D4D4"/>
            </a:solidFill>
            <a:prstDash val="solid"/>
          </a:ln>
        </p:spPr>
      </p:sp>
      <p:sp>
        <p:nvSpPr>
          <p:cNvPr id="4" name="Text 2"/>
          <p:cNvSpPr/>
          <p:nvPr/>
        </p:nvSpPr>
        <p:spPr>
          <a:xfrm>
            <a:off x="1028224" y="3305294"/>
            <a:ext cx="2835235" cy="354330"/>
          </a:xfrm>
          <a:prstGeom prst="rect">
            <a:avLst/>
          </a:prstGeom>
          <a:noFill/>
          <a:ln/>
        </p:spPr>
        <p:txBody>
          <a:bodyPr wrap="none" lIns="0" tIns="0" rIns="0" bIns="0" rtlCol="0" anchor="t"/>
          <a:lstStyle/>
          <a:p>
            <a:pPr marL="0" indent="0" algn="l">
              <a:lnSpc>
                <a:spcPts val="2750"/>
              </a:lnSpc>
              <a:buNone/>
            </a:pPr>
            <a:r>
              <a:rPr lang="en-US" sz="2200" b="1" dirty="0" smtClean="0">
                <a:solidFill>
                  <a:srgbClr val="4C4C4D"/>
                </a:solidFill>
                <a:latin typeface="Inter Bold" pitchFamily="34" charset="0"/>
                <a:ea typeface="Inter Bold" pitchFamily="34" charset="-122"/>
                <a:cs typeface="Inter Bold" pitchFamily="34" charset="-120"/>
              </a:rPr>
              <a:t>Technical</a:t>
            </a:r>
            <a:endParaRPr lang="en-US" sz="2200" dirty="0"/>
          </a:p>
        </p:txBody>
      </p:sp>
      <p:sp>
        <p:nvSpPr>
          <p:cNvPr id="5" name="Text 3"/>
          <p:cNvSpPr/>
          <p:nvPr/>
        </p:nvSpPr>
        <p:spPr>
          <a:xfrm>
            <a:off x="1028224" y="3795713"/>
            <a:ext cx="3727490"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Develop a robust understanding of time series models and their applications in predicting future observations and estimating unobservable components.</a:t>
            </a:r>
            <a:endParaRPr lang="en-US" sz="1750" dirty="0"/>
          </a:p>
        </p:txBody>
      </p:sp>
      <p:sp>
        <p:nvSpPr>
          <p:cNvPr id="6" name="Shape 4"/>
          <p:cNvSpPr/>
          <p:nvPr/>
        </p:nvSpPr>
        <p:spPr>
          <a:xfrm>
            <a:off x="5216962" y="3070860"/>
            <a:ext cx="4196358" cy="3136702"/>
          </a:xfrm>
          <a:prstGeom prst="roundRect">
            <a:avLst>
              <a:gd name="adj" fmla="val 3037"/>
            </a:avLst>
          </a:prstGeom>
          <a:solidFill>
            <a:srgbClr val="F2EEEE"/>
          </a:solidFill>
          <a:ln w="7620">
            <a:solidFill>
              <a:srgbClr val="D8D4D4"/>
            </a:solidFill>
            <a:prstDash val="solid"/>
          </a:ln>
        </p:spPr>
      </p:sp>
      <p:sp>
        <p:nvSpPr>
          <p:cNvPr id="7" name="Text 5"/>
          <p:cNvSpPr/>
          <p:nvPr/>
        </p:nvSpPr>
        <p:spPr>
          <a:xfrm>
            <a:off x="5451396" y="3305294"/>
            <a:ext cx="2960727"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Analytical Distinction</a:t>
            </a:r>
            <a:endParaRPr lang="en-US" sz="2200" dirty="0"/>
          </a:p>
        </p:txBody>
      </p:sp>
      <p:sp>
        <p:nvSpPr>
          <p:cNvPr id="8" name="Text 6"/>
          <p:cNvSpPr/>
          <p:nvPr/>
        </p:nvSpPr>
        <p:spPr>
          <a:xfrm>
            <a:off x="5451396" y="3795713"/>
            <a:ext cx="3727490" cy="217741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Comprehend the fundamental differences between cross-sectional data and time series </a:t>
            </a:r>
            <a:r>
              <a:rPr lang="en-US" sz="1750" dirty="0" smtClean="0">
                <a:solidFill>
                  <a:srgbClr val="4C4C4D"/>
                </a:solidFill>
                <a:latin typeface="Inter" pitchFamily="34" charset="0"/>
                <a:ea typeface="Inter" pitchFamily="34" charset="-122"/>
                <a:cs typeface="Inter" pitchFamily="34" charset="-120"/>
              </a:rPr>
              <a:t>data. </a:t>
            </a:r>
            <a:r>
              <a:rPr lang="en-US" sz="1750" dirty="0" smtClean="0">
                <a:solidFill>
                  <a:srgbClr val="4C4C4D"/>
                </a:solidFill>
                <a:latin typeface="Inter" pitchFamily="34" charset="0"/>
                <a:ea typeface="Inter" pitchFamily="34" charset="-122"/>
                <a:cs typeface="Inter" pitchFamily="34" charset="-120"/>
              </a:rPr>
              <a:t>R</a:t>
            </a:r>
            <a:r>
              <a:rPr lang="en-US" sz="1750" dirty="0" smtClean="0">
                <a:solidFill>
                  <a:srgbClr val="4C4C4D"/>
                </a:solidFill>
                <a:latin typeface="Inter" pitchFamily="34" charset="0"/>
                <a:ea typeface="Inter" pitchFamily="34" charset="-122"/>
                <a:cs typeface="Inter" pitchFamily="34" charset="-120"/>
              </a:rPr>
              <a:t>ecognize </a:t>
            </a:r>
            <a:r>
              <a:rPr lang="en-US" sz="1750" dirty="0">
                <a:solidFill>
                  <a:srgbClr val="4C4C4D"/>
                </a:solidFill>
                <a:latin typeface="Inter" pitchFamily="34" charset="0"/>
                <a:ea typeface="Inter" pitchFamily="34" charset="-122"/>
                <a:cs typeface="Inter" pitchFamily="34" charset="-120"/>
              </a:rPr>
              <a:t>the unique characteristics and challenges of each approach.</a:t>
            </a:r>
            <a:endParaRPr lang="en-US" sz="1750" dirty="0"/>
          </a:p>
        </p:txBody>
      </p:sp>
      <p:sp>
        <p:nvSpPr>
          <p:cNvPr id="9" name="Shape 7"/>
          <p:cNvSpPr/>
          <p:nvPr/>
        </p:nvSpPr>
        <p:spPr>
          <a:xfrm>
            <a:off x="9640133" y="3070860"/>
            <a:ext cx="4196358" cy="3136702"/>
          </a:xfrm>
          <a:prstGeom prst="roundRect">
            <a:avLst>
              <a:gd name="adj" fmla="val 3037"/>
            </a:avLst>
          </a:prstGeom>
          <a:solidFill>
            <a:srgbClr val="F2EEEE"/>
          </a:solidFill>
          <a:ln w="7620">
            <a:solidFill>
              <a:srgbClr val="D8D4D4"/>
            </a:solidFill>
            <a:prstDash val="solid"/>
          </a:ln>
        </p:spPr>
      </p:sp>
      <p:sp>
        <p:nvSpPr>
          <p:cNvPr id="10" name="Text 8"/>
          <p:cNvSpPr/>
          <p:nvPr/>
        </p:nvSpPr>
        <p:spPr>
          <a:xfrm>
            <a:off x="9874568" y="3305294"/>
            <a:ext cx="2872026"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Practical Application</a:t>
            </a:r>
            <a:endParaRPr lang="en-US" sz="2200" dirty="0"/>
          </a:p>
        </p:txBody>
      </p:sp>
      <p:sp>
        <p:nvSpPr>
          <p:cNvPr id="11" name="Text 9"/>
          <p:cNvSpPr/>
          <p:nvPr/>
        </p:nvSpPr>
        <p:spPr>
          <a:xfrm>
            <a:off x="9874568" y="3795713"/>
            <a:ext cx="3727490"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Address specific economic problems that arise when working with time series data, applying appropriate methodologies to derive meaningful insights.</a:t>
            </a:r>
            <a:endParaRPr lang="en-US" sz="1750" dirty="0"/>
          </a:p>
        </p:txBody>
      </p:sp>
      <p:pic>
        <p:nvPicPr>
          <p:cNvPr id="12"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793790" y="1251109"/>
            <a:ext cx="7989213"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The Box-Cox Transformation</a:t>
            </a:r>
            <a:endParaRPr lang="en-US" sz="4450" dirty="0"/>
          </a:p>
        </p:txBody>
      </p:sp>
      <p:sp>
        <p:nvSpPr>
          <p:cNvPr id="3" name="Text 1"/>
          <p:cNvSpPr/>
          <p:nvPr/>
        </p:nvSpPr>
        <p:spPr>
          <a:xfrm>
            <a:off x="1857256" y="2952274"/>
            <a:ext cx="2835235" cy="354330"/>
          </a:xfrm>
          <a:prstGeom prst="rect">
            <a:avLst/>
          </a:prstGeom>
          <a:noFill/>
          <a:ln/>
        </p:spPr>
        <p:txBody>
          <a:bodyPr wrap="none" lIns="0" tIns="0" rIns="0" bIns="0" rtlCol="0" anchor="t"/>
          <a:lstStyle/>
          <a:p>
            <a:pPr marL="0" indent="0" algn="r">
              <a:lnSpc>
                <a:spcPts val="2750"/>
              </a:lnSpc>
              <a:buNone/>
            </a:pPr>
            <a:r>
              <a:rPr lang="en-US" sz="2200" b="1" dirty="0">
                <a:solidFill>
                  <a:srgbClr val="4C4C4D"/>
                </a:solidFill>
                <a:latin typeface="Inter Bold" pitchFamily="34" charset="0"/>
                <a:ea typeface="Inter Bold" pitchFamily="34" charset="-122"/>
                <a:cs typeface="Inter Bold" pitchFamily="34" charset="-120"/>
              </a:rPr>
              <a:t>Definition</a:t>
            </a:r>
            <a:endParaRPr lang="en-US" sz="2200" dirty="0"/>
          </a:p>
        </p:txBody>
      </p:sp>
      <p:sp>
        <p:nvSpPr>
          <p:cNvPr id="4" name="Text 2"/>
          <p:cNvSpPr/>
          <p:nvPr/>
        </p:nvSpPr>
        <p:spPr>
          <a:xfrm>
            <a:off x="793790" y="3442692"/>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4C4C4D"/>
                </a:solidFill>
                <a:latin typeface="Inter" pitchFamily="34" charset="0"/>
                <a:ea typeface="Inter" pitchFamily="34" charset="-122"/>
                <a:cs typeface="Inter" pitchFamily="34" charset="-120"/>
              </a:rPr>
              <a:t>Y'(λ) = (Y^λ - 1)/λ for λ ≠ 0, log(Y) for λ = 0</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pic>
        <p:nvPicPr>
          <p:cNvPr id="6" name="Image 1" descr="preencoded.png"/>
          <p:cNvPicPr>
            <a:picLocks noChangeAspect="1"/>
          </p:cNvPicPr>
          <p:nvPr/>
        </p:nvPicPr>
        <p:blipFill>
          <a:blip r:embed="rId4"/>
          <a:stretch>
            <a:fillRect/>
          </a:stretch>
        </p:blipFill>
        <p:spPr>
          <a:xfrm>
            <a:off x="6226731" y="3176588"/>
            <a:ext cx="339328" cy="424220"/>
          </a:xfrm>
          <a:prstGeom prst="rect">
            <a:avLst/>
          </a:prstGeom>
        </p:spPr>
      </p:pic>
      <p:sp>
        <p:nvSpPr>
          <p:cNvPr id="7" name="Text 3"/>
          <p:cNvSpPr/>
          <p:nvPr/>
        </p:nvSpPr>
        <p:spPr>
          <a:xfrm>
            <a:off x="9937790" y="295227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Parameter Selection</a:t>
            </a:r>
            <a:endParaRPr lang="en-US" sz="2200" dirty="0"/>
          </a:p>
        </p:txBody>
      </p:sp>
      <p:sp>
        <p:nvSpPr>
          <p:cNvPr id="8" name="Text 4"/>
          <p:cNvSpPr/>
          <p:nvPr/>
        </p:nvSpPr>
        <p:spPr>
          <a:xfrm>
            <a:off x="9937790" y="3442692"/>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Optimize λ to maximize log-likelihood</a:t>
            </a:r>
            <a:endParaRPr lang="en-US" sz="1750" dirty="0"/>
          </a:p>
        </p:txBody>
      </p:sp>
      <p:pic>
        <p:nvPicPr>
          <p:cNvPr id="9" name="Image 2" descr="preencoded.png"/>
          <p:cNvPicPr>
            <a:picLocks noChangeAspect="1"/>
          </p:cNvPicPr>
          <p:nvPr/>
        </p:nvPicPr>
        <p:blipFill>
          <a:blip r:embed="rId5"/>
          <a:stretch>
            <a:fillRect/>
          </a:stretch>
        </p:blipFill>
        <p:spPr>
          <a:xfrm>
            <a:off x="5032653" y="2413516"/>
            <a:ext cx="4564975" cy="4564975"/>
          </a:xfrm>
          <a:prstGeom prst="rect">
            <a:avLst/>
          </a:prstGeom>
        </p:spPr>
      </p:pic>
      <p:pic>
        <p:nvPicPr>
          <p:cNvPr id="10" name="Image 3" descr="preencoded.png"/>
          <p:cNvPicPr>
            <a:picLocks noChangeAspect="1"/>
          </p:cNvPicPr>
          <p:nvPr/>
        </p:nvPicPr>
        <p:blipFill>
          <a:blip r:embed="rId6"/>
          <a:stretch>
            <a:fillRect/>
          </a:stretch>
        </p:blipFill>
        <p:spPr>
          <a:xfrm>
            <a:off x="8452604" y="3565088"/>
            <a:ext cx="339328" cy="424220"/>
          </a:xfrm>
          <a:prstGeom prst="rect">
            <a:avLst/>
          </a:prstGeom>
        </p:spPr>
      </p:pic>
      <p:sp>
        <p:nvSpPr>
          <p:cNvPr id="11" name="Text 5"/>
          <p:cNvSpPr/>
          <p:nvPr/>
        </p:nvSpPr>
        <p:spPr>
          <a:xfrm>
            <a:off x="9937790" y="558629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Validation</a:t>
            </a:r>
            <a:endParaRPr lang="en-US" sz="2200" dirty="0"/>
          </a:p>
        </p:txBody>
      </p:sp>
      <p:sp>
        <p:nvSpPr>
          <p:cNvPr id="12" name="Text 6"/>
          <p:cNvSpPr/>
          <p:nvPr/>
        </p:nvSpPr>
        <p:spPr>
          <a:xfrm>
            <a:off x="9937790" y="6076712"/>
            <a:ext cx="389882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Test transformed data for normality</a:t>
            </a:r>
            <a:endParaRPr lang="en-US" sz="1750" dirty="0"/>
          </a:p>
        </p:txBody>
      </p:sp>
      <p:pic>
        <p:nvPicPr>
          <p:cNvPr id="13" name="Image 4" descr="preencoded.png"/>
          <p:cNvPicPr>
            <a:picLocks noChangeAspect="1"/>
          </p:cNvPicPr>
          <p:nvPr/>
        </p:nvPicPr>
        <p:blipFill>
          <a:blip r:embed="rId7"/>
          <a:stretch>
            <a:fillRect/>
          </a:stretch>
        </p:blipFill>
        <p:spPr>
          <a:xfrm>
            <a:off x="5032653" y="2413516"/>
            <a:ext cx="4564975" cy="4564975"/>
          </a:xfrm>
          <a:prstGeom prst="rect">
            <a:avLst/>
          </a:prstGeom>
        </p:spPr>
      </p:pic>
      <p:pic>
        <p:nvPicPr>
          <p:cNvPr id="14" name="Image 5" descr="preencoded.png"/>
          <p:cNvPicPr>
            <a:picLocks noChangeAspect="1"/>
          </p:cNvPicPr>
          <p:nvPr/>
        </p:nvPicPr>
        <p:blipFill>
          <a:blip r:embed="rId8"/>
          <a:stretch>
            <a:fillRect/>
          </a:stretch>
        </p:blipFill>
        <p:spPr>
          <a:xfrm>
            <a:off x="8064103" y="5790962"/>
            <a:ext cx="339328" cy="424220"/>
          </a:xfrm>
          <a:prstGeom prst="rect">
            <a:avLst/>
          </a:prstGeom>
        </p:spPr>
      </p:pic>
      <p:sp>
        <p:nvSpPr>
          <p:cNvPr id="15" name="Text 7"/>
          <p:cNvSpPr/>
          <p:nvPr/>
        </p:nvSpPr>
        <p:spPr>
          <a:xfrm>
            <a:off x="1826419" y="5586293"/>
            <a:ext cx="2866073" cy="354330"/>
          </a:xfrm>
          <a:prstGeom prst="rect">
            <a:avLst/>
          </a:prstGeom>
          <a:noFill/>
          <a:ln/>
        </p:spPr>
        <p:txBody>
          <a:bodyPr wrap="none" lIns="0" tIns="0" rIns="0" bIns="0" rtlCol="0" anchor="t"/>
          <a:lstStyle/>
          <a:p>
            <a:pPr marL="0" indent="0" algn="r">
              <a:lnSpc>
                <a:spcPts val="2750"/>
              </a:lnSpc>
              <a:buNone/>
            </a:pPr>
            <a:r>
              <a:rPr lang="en-US" sz="2200" b="1" dirty="0">
                <a:solidFill>
                  <a:srgbClr val="4C4C4D"/>
                </a:solidFill>
                <a:latin typeface="Inter Bold" pitchFamily="34" charset="0"/>
                <a:ea typeface="Inter Bold" pitchFamily="34" charset="-122"/>
                <a:cs typeface="Inter Bold" pitchFamily="34" charset="-120"/>
              </a:rPr>
              <a:t>Back-transformation</a:t>
            </a:r>
            <a:endParaRPr lang="en-US" sz="2200" dirty="0"/>
          </a:p>
        </p:txBody>
      </p:sp>
      <p:sp>
        <p:nvSpPr>
          <p:cNvPr id="16" name="Text 8"/>
          <p:cNvSpPr/>
          <p:nvPr/>
        </p:nvSpPr>
        <p:spPr>
          <a:xfrm>
            <a:off x="793790" y="6076712"/>
            <a:ext cx="3898702" cy="362903"/>
          </a:xfrm>
          <a:prstGeom prst="rect">
            <a:avLst/>
          </a:prstGeom>
          <a:noFill/>
          <a:ln/>
        </p:spPr>
        <p:txBody>
          <a:bodyPr wrap="none" lIns="0" tIns="0" rIns="0" bIns="0" rtlCol="0" anchor="t"/>
          <a:lstStyle/>
          <a:p>
            <a:pPr marL="0" indent="0" algn="r">
              <a:lnSpc>
                <a:spcPts val="2850"/>
              </a:lnSpc>
              <a:buNone/>
            </a:pPr>
            <a:r>
              <a:rPr lang="en-US" sz="1750" dirty="0">
                <a:solidFill>
                  <a:srgbClr val="4C4C4D"/>
                </a:solidFill>
                <a:latin typeface="Inter" pitchFamily="34" charset="0"/>
                <a:ea typeface="Inter" pitchFamily="34" charset="-122"/>
                <a:cs typeface="Inter" pitchFamily="34" charset="-120"/>
              </a:rPr>
              <a:t>Y = (λY' + 1)^(1/λ) for forecasting</a:t>
            </a:r>
            <a:endParaRPr lang="en-US" sz="1750" dirty="0"/>
          </a:p>
        </p:txBody>
      </p:sp>
      <p:pic>
        <p:nvPicPr>
          <p:cNvPr id="17" name="Image 6" descr="preencoded.png"/>
          <p:cNvPicPr>
            <a:picLocks noChangeAspect="1"/>
          </p:cNvPicPr>
          <p:nvPr/>
        </p:nvPicPr>
        <p:blipFill>
          <a:blip r:embed="rId9"/>
          <a:stretch>
            <a:fillRect/>
          </a:stretch>
        </p:blipFill>
        <p:spPr>
          <a:xfrm>
            <a:off x="5032653" y="2413516"/>
            <a:ext cx="4564975" cy="4564975"/>
          </a:xfrm>
          <a:prstGeom prst="rect">
            <a:avLst/>
          </a:prstGeom>
        </p:spPr>
      </p:pic>
      <p:pic>
        <p:nvPicPr>
          <p:cNvPr id="18" name="Image 7" descr="preencoded.png"/>
          <p:cNvPicPr>
            <a:picLocks noChangeAspect="1"/>
          </p:cNvPicPr>
          <p:nvPr/>
        </p:nvPicPr>
        <p:blipFill>
          <a:blip r:embed="rId10"/>
          <a:stretch>
            <a:fillRect/>
          </a:stretch>
        </p:blipFill>
        <p:spPr>
          <a:xfrm>
            <a:off x="5838230" y="5402461"/>
            <a:ext cx="339328" cy="424220"/>
          </a:xfrm>
          <a:prstGeom prst="rect">
            <a:avLst/>
          </a:prstGeom>
        </p:spPr>
      </p:pic>
      <p:pic>
        <p:nvPicPr>
          <p:cNvPr id="19" name="Image 8" descr="preencoded.png"/>
          <p:cNvPicPr>
            <a:picLocks noChangeAspect="1"/>
          </p:cNvPicPr>
          <p:nvPr/>
        </p:nvPicPr>
        <p:blipFill>
          <a:blip r:embed="rId11"/>
          <a:stretch>
            <a:fillRect/>
          </a:stretch>
        </p:blipFill>
        <p:spPr>
          <a:xfrm>
            <a:off x="13716000" y="228600"/>
            <a:ext cx="685800" cy="685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793790" y="884039"/>
            <a:ext cx="7684651" cy="673418"/>
          </a:xfrm>
          <a:prstGeom prst="rect">
            <a:avLst/>
          </a:prstGeom>
          <a:noFill/>
          <a:ln/>
        </p:spPr>
        <p:txBody>
          <a:bodyPr wrap="none" lIns="0" tIns="0" rIns="0" bIns="0" rtlCol="0" anchor="t"/>
          <a:lstStyle/>
          <a:p>
            <a:pPr marL="0" indent="0" algn="l">
              <a:lnSpc>
                <a:spcPts val="5300"/>
              </a:lnSpc>
              <a:buNone/>
            </a:pPr>
            <a:r>
              <a:rPr lang="en-US" sz="4200" b="1" dirty="0">
                <a:solidFill>
                  <a:srgbClr val="152D47"/>
                </a:solidFill>
                <a:latin typeface="Inter Bold" pitchFamily="34" charset="0"/>
                <a:ea typeface="Inter Bold" pitchFamily="34" charset="-122"/>
                <a:cs typeface="Inter Bold" pitchFamily="34" charset="-120"/>
              </a:rPr>
              <a:t>Yeo-Johnson Transformation</a:t>
            </a:r>
            <a:endParaRPr lang="en-US" sz="4200" dirty="0"/>
          </a:p>
        </p:txBody>
      </p:sp>
      <p:pic>
        <p:nvPicPr>
          <p:cNvPr id="3" name="Image 0" descr="preencoded.png"/>
          <p:cNvPicPr>
            <a:picLocks noChangeAspect="1"/>
          </p:cNvPicPr>
          <p:nvPr/>
        </p:nvPicPr>
        <p:blipFill>
          <a:blip r:embed="rId3"/>
          <a:stretch>
            <a:fillRect/>
          </a:stretch>
        </p:blipFill>
        <p:spPr>
          <a:xfrm>
            <a:off x="793790" y="1880592"/>
            <a:ext cx="1077397" cy="1292900"/>
          </a:xfrm>
          <a:prstGeom prst="rect">
            <a:avLst/>
          </a:prstGeom>
        </p:spPr>
      </p:pic>
      <p:sp>
        <p:nvSpPr>
          <p:cNvPr id="4" name="Text 1"/>
          <p:cNvSpPr/>
          <p:nvPr/>
        </p:nvSpPr>
        <p:spPr>
          <a:xfrm>
            <a:off x="2194322" y="2095976"/>
            <a:ext cx="2832497"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Extension of Box-Cox</a:t>
            </a:r>
            <a:endParaRPr lang="en-US" sz="2100" dirty="0"/>
          </a:p>
        </p:txBody>
      </p:sp>
      <p:sp>
        <p:nvSpPr>
          <p:cNvPr id="5" name="Text 2"/>
          <p:cNvSpPr/>
          <p:nvPr/>
        </p:nvSpPr>
        <p:spPr>
          <a:xfrm>
            <a:off x="2194322" y="2561749"/>
            <a:ext cx="11642288" cy="344805"/>
          </a:xfrm>
          <a:prstGeom prst="rect">
            <a:avLst/>
          </a:prstGeom>
          <a:noFill/>
          <a:ln/>
        </p:spPr>
        <p:txBody>
          <a:bodyPr wrap="non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The Yeo-Johnson transformation extends Box-Cox to handle both positive and negative values in the data.</a:t>
            </a:r>
            <a:endParaRPr lang="en-US" sz="1650" dirty="0"/>
          </a:p>
        </p:txBody>
      </p:sp>
      <p:pic>
        <p:nvPicPr>
          <p:cNvPr id="6" name="Image 1" descr="preencoded.png"/>
          <p:cNvPicPr>
            <a:picLocks noChangeAspect="1"/>
          </p:cNvPicPr>
          <p:nvPr/>
        </p:nvPicPr>
        <p:blipFill>
          <a:blip r:embed="rId4"/>
          <a:stretch>
            <a:fillRect/>
          </a:stretch>
        </p:blipFill>
        <p:spPr>
          <a:xfrm>
            <a:off x="793790" y="3173492"/>
            <a:ext cx="1077397" cy="1292900"/>
          </a:xfrm>
          <a:prstGeom prst="rect">
            <a:avLst/>
          </a:prstGeom>
        </p:spPr>
      </p:pic>
      <p:sp>
        <p:nvSpPr>
          <p:cNvPr id="7" name="Text 3"/>
          <p:cNvSpPr/>
          <p:nvPr/>
        </p:nvSpPr>
        <p:spPr>
          <a:xfrm>
            <a:off x="2194322" y="3388876"/>
            <a:ext cx="3162538"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Transformation Formula</a:t>
            </a:r>
            <a:endParaRPr lang="en-US" sz="2100" dirty="0"/>
          </a:p>
        </p:txBody>
      </p:sp>
      <p:sp>
        <p:nvSpPr>
          <p:cNvPr id="8" name="Text 4"/>
          <p:cNvSpPr/>
          <p:nvPr/>
        </p:nvSpPr>
        <p:spPr>
          <a:xfrm>
            <a:off x="2194322" y="3854648"/>
            <a:ext cx="11642288" cy="344805"/>
          </a:xfrm>
          <a:prstGeom prst="rect">
            <a:avLst/>
          </a:prstGeom>
          <a:noFill/>
          <a:ln/>
        </p:spPr>
        <p:txBody>
          <a:bodyPr wrap="non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Uses different formulas depending on whether Y ≥ 0 or Y &lt; 0, creating a continuous transformation across zero.</a:t>
            </a:r>
            <a:endParaRPr lang="en-US" sz="1650" dirty="0"/>
          </a:p>
        </p:txBody>
      </p:sp>
      <p:pic>
        <p:nvPicPr>
          <p:cNvPr id="9" name="Image 2" descr="preencoded.png"/>
          <p:cNvPicPr>
            <a:picLocks noChangeAspect="1"/>
          </p:cNvPicPr>
          <p:nvPr/>
        </p:nvPicPr>
        <p:blipFill>
          <a:blip r:embed="rId5"/>
          <a:stretch>
            <a:fillRect/>
          </a:stretch>
        </p:blipFill>
        <p:spPr>
          <a:xfrm>
            <a:off x="793790" y="4466392"/>
            <a:ext cx="1077397" cy="1292900"/>
          </a:xfrm>
          <a:prstGeom prst="rect">
            <a:avLst/>
          </a:prstGeom>
        </p:spPr>
      </p:pic>
      <p:sp>
        <p:nvSpPr>
          <p:cNvPr id="10" name="Text 5"/>
          <p:cNvSpPr/>
          <p:nvPr/>
        </p:nvSpPr>
        <p:spPr>
          <a:xfrm>
            <a:off x="2194322" y="4681776"/>
            <a:ext cx="2817376"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Parameter Estimation</a:t>
            </a:r>
            <a:endParaRPr lang="en-US" sz="2100" dirty="0"/>
          </a:p>
        </p:txBody>
      </p:sp>
      <p:sp>
        <p:nvSpPr>
          <p:cNvPr id="11" name="Text 6"/>
          <p:cNvSpPr/>
          <p:nvPr/>
        </p:nvSpPr>
        <p:spPr>
          <a:xfrm>
            <a:off x="2194322" y="5147548"/>
            <a:ext cx="11642288" cy="344805"/>
          </a:xfrm>
          <a:prstGeom prst="rect">
            <a:avLst/>
          </a:prstGeom>
          <a:noFill/>
          <a:ln/>
        </p:spPr>
        <p:txBody>
          <a:bodyPr wrap="non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Employs maximum likelihood estimation to determine the optimal λ parameter that best normalizes the data.</a:t>
            </a:r>
            <a:endParaRPr lang="en-US" sz="1650" dirty="0"/>
          </a:p>
        </p:txBody>
      </p:sp>
      <p:pic>
        <p:nvPicPr>
          <p:cNvPr id="12" name="Image 3" descr="preencoded.png"/>
          <p:cNvPicPr>
            <a:picLocks noChangeAspect="1"/>
          </p:cNvPicPr>
          <p:nvPr/>
        </p:nvPicPr>
        <p:blipFill>
          <a:blip r:embed="rId6"/>
          <a:stretch>
            <a:fillRect/>
          </a:stretch>
        </p:blipFill>
        <p:spPr>
          <a:xfrm>
            <a:off x="793790" y="5759291"/>
            <a:ext cx="1077397" cy="1586151"/>
          </a:xfrm>
          <a:prstGeom prst="rect">
            <a:avLst/>
          </a:prstGeom>
        </p:spPr>
      </p:pic>
      <p:sp>
        <p:nvSpPr>
          <p:cNvPr id="13" name="Text 7"/>
          <p:cNvSpPr/>
          <p:nvPr/>
        </p:nvSpPr>
        <p:spPr>
          <a:xfrm>
            <a:off x="2194322" y="5974675"/>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Applications</a:t>
            </a:r>
            <a:endParaRPr lang="en-US" sz="2100" dirty="0"/>
          </a:p>
        </p:txBody>
      </p:sp>
      <p:sp>
        <p:nvSpPr>
          <p:cNvPr id="14" name="Text 8"/>
          <p:cNvSpPr/>
          <p:nvPr/>
        </p:nvSpPr>
        <p:spPr>
          <a:xfrm>
            <a:off x="2194322" y="6440448"/>
            <a:ext cx="11642288" cy="689610"/>
          </a:xfrm>
          <a:prstGeom prst="rect">
            <a:avLst/>
          </a:prstGeom>
          <a:noFill/>
          <a:ln/>
        </p:spPr>
        <p:txBody>
          <a:bodyPr wrap="squar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Particularly useful for financial returns, climate data, and other series that naturally contain both positive and negative values.</a:t>
            </a:r>
            <a:endParaRPr lang="en-US" sz="1650" dirty="0"/>
          </a:p>
        </p:txBody>
      </p:sp>
      <p:pic>
        <p:nvPicPr>
          <p:cNvPr id="15" name="Image 4" descr="preencoded.png"/>
          <p:cNvPicPr>
            <a:picLocks noChangeAspect="1"/>
          </p:cNvPicPr>
          <p:nvPr/>
        </p:nvPicPr>
        <p:blipFill>
          <a:blip r:embed="rId7"/>
          <a:stretch>
            <a:fillRect/>
          </a:stretch>
        </p:blipFill>
        <p:spPr>
          <a:xfrm>
            <a:off x="13716000" y="228600"/>
            <a:ext cx="685800" cy="6858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793790" y="2189678"/>
            <a:ext cx="10238303"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Variance Stabilizing Transformations</a:t>
            </a:r>
            <a:endParaRPr lang="en-US" sz="4450" dirty="0"/>
          </a:p>
        </p:txBody>
      </p:sp>
      <p:sp>
        <p:nvSpPr>
          <p:cNvPr id="3" name="Text 1"/>
          <p:cNvSpPr/>
          <p:nvPr/>
        </p:nvSpPr>
        <p:spPr>
          <a:xfrm>
            <a:off x="793790" y="3352086"/>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Variance stabilizing transformations (VSTs) are designed to make the variance of a random variable approximately constant, regardless of its mean.</a:t>
            </a:r>
            <a:endParaRPr lang="en-US" sz="1750" dirty="0"/>
          </a:p>
        </p:txBody>
      </p:sp>
      <p:sp>
        <p:nvSpPr>
          <p:cNvPr id="4" name="Text 2"/>
          <p:cNvSpPr/>
          <p:nvPr/>
        </p:nvSpPr>
        <p:spPr>
          <a:xfrm>
            <a:off x="793790" y="433304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 Each probability distribution has a specific VST: square root for Poisson data, arcsin-square root for binomial proportions, logarithm for exponential data, and reciprocal for gamma distributions. </a:t>
            </a:r>
            <a:endParaRPr lang="en-US" sz="1750" dirty="0"/>
          </a:p>
        </p:txBody>
      </p:sp>
      <p:sp>
        <p:nvSpPr>
          <p:cNvPr id="5" name="Text 3"/>
          <p:cNvSpPr/>
          <p:nvPr/>
        </p:nvSpPr>
        <p:spPr>
          <a:xfrm>
            <a:off x="793790" y="531399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These transformations are particularly valuable when heteroscedasticity (non-constant variance) would otherwise violate the assumptions of time series models, leading to inefficient estimation and invalid inference.</a:t>
            </a:r>
            <a:endParaRPr lang="en-US" sz="1750" dirty="0"/>
          </a:p>
        </p:txBody>
      </p:sp>
      <p:pic>
        <p:nvPicPr>
          <p:cNvPr id="6"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Text 0"/>
          <p:cNvSpPr/>
          <p:nvPr/>
        </p:nvSpPr>
        <p:spPr>
          <a:xfrm>
            <a:off x="793790" y="1230273"/>
            <a:ext cx="11218069"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Assessing Transformation Effectiveness</a:t>
            </a:r>
            <a:endParaRPr lang="en-US" sz="4450" dirty="0"/>
          </a:p>
        </p:txBody>
      </p:sp>
      <p:sp>
        <p:nvSpPr>
          <p:cNvPr id="3" name="Text 1"/>
          <p:cNvSpPr/>
          <p:nvPr/>
        </p:nvSpPr>
        <p:spPr>
          <a:xfrm>
            <a:off x="793790" y="250602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Statistical Tests</a:t>
            </a:r>
            <a:endParaRPr lang="en-US" sz="2200" dirty="0"/>
          </a:p>
        </p:txBody>
      </p:sp>
      <p:sp>
        <p:nvSpPr>
          <p:cNvPr id="4" name="Text 2"/>
          <p:cNvSpPr/>
          <p:nvPr/>
        </p:nvSpPr>
        <p:spPr>
          <a:xfrm>
            <a:off x="793790" y="308717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Shapiro-Wilk test for normality</a:t>
            </a:r>
            <a:endParaRPr lang="en-US" sz="1750" dirty="0"/>
          </a:p>
        </p:txBody>
      </p:sp>
      <p:sp>
        <p:nvSpPr>
          <p:cNvPr id="5" name="Text 3"/>
          <p:cNvSpPr/>
          <p:nvPr/>
        </p:nvSpPr>
        <p:spPr>
          <a:xfrm>
            <a:off x="793790" y="352937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Anderson-Darling test</a:t>
            </a:r>
            <a:endParaRPr lang="en-US" sz="1750" dirty="0"/>
          </a:p>
        </p:txBody>
      </p:sp>
      <p:sp>
        <p:nvSpPr>
          <p:cNvPr id="6" name="Text 4"/>
          <p:cNvSpPr/>
          <p:nvPr/>
        </p:nvSpPr>
        <p:spPr>
          <a:xfrm>
            <a:off x="793790" y="397156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Jarque-Bera test for skewness and kurtosis</a:t>
            </a:r>
            <a:endParaRPr lang="en-US" sz="1750" dirty="0"/>
          </a:p>
        </p:txBody>
      </p:sp>
      <p:sp>
        <p:nvSpPr>
          <p:cNvPr id="7" name="Text 5"/>
          <p:cNvSpPr/>
          <p:nvPr/>
        </p:nvSpPr>
        <p:spPr>
          <a:xfrm>
            <a:off x="793790" y="441376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Kolmogorov-Smirnov test against normal distribution</a:t>
            </a:r>
            <a:endParaRPr lang="en-US" sz="1750" dirty="0"/>
          </a:p>
        </p:txBody>
      </p:sp>
      <p:sp>
        <p:nvSpPr>
          <p:cNvPr id="8" name="Text 6"/>
          <p:cNvSpPr/>
          <p:nvPr/>
        </p:nvSpPr>
        <p:spPr>
          <a:xfrm>
            <a:off x="793790" y="4980742"/>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These formal tests provide quantitative measures of how closely the transformed data follows a Gaussian distribution, with p-values indicating statistical significance.</a:t>
            </a:r>
            <a:endParaRPr lang="en-US" sz="1750" dirty="0"/>
          </a:p>
        </p:txBody>
      </p:sp>
      <p:sp>
        <p:nvSpPr>
          <p:cNvPr id="9" name="Text 7"/>
          <p:cNvSpPr/>
          <p:nvPr/>
        </p:nvSpPr>
        <p:spPr>
          <a:xfrm>
            <a:off x="7599521" y="250602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Visual Diagnostics</a:t>
            </a:r>
            <a:endParaRPr lang="en-US" sz="2200" dirty="0"/>
          </a:p>
        </p:txBody>
      </p:sp>
      <p:sp>
        <p:nvSpPr>
          <p:cNvPr id="10" name="Text 8"/>
          <p:cNvSpPr/>
          <p:nvPr/>
        </p:nvSpPr>
        <p:spPr>
          <a:xfrm>
            <a:off x="7599521" y="3087172"/>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Q-Q plots comparing quantiles against theoretical normal distribution</a:t>
            </a:r>
            <a:endParaRPr lang="en-US" sz="1750" dirty="0"/>
          </a:p>
        </p:txBody>
      </p:sp>
      <p:sp>
        <p:nvSpPr>
          <p:cNvPr id="11" name="Text 9"/>
          <p:cNvSpPr/>
          <p:nvPr/>
        </p:nvSpPr>
        <p:spPr>
          <a:xfrm>
            <a:off x="7599521" y="389227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Histograms with normal density overlay</a:t>
            </a:r>
            <a:endParaRPr lang="en-US" sz="1750" dirty="0"/>
          </a:p>
        </p:txBody>
      </p:sp>
      <p:sp>
        <p:nvSpPr>
          <p:cNvPr id="12" name="Text 10"/>
          <p:cNvSpPr/>
          <p:nvPr/>
        </p:nvSpPr>
        <p:spPr>
          <a:xfrm>
            <a:off x="7599521" y="433447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Boxplots to identify symmetry and outliers</a:t>
            </a:r>
            <a:endParaRPr lang="en-US" sz="1750" dirty="0"/>
          </a:p>
        </p:txBody>
      </p:sp>
      <p:sp>
        <p:nvSpPr>
          <p:cNvPr id="13" name="Text 11"/>
          <p:cNvSpPr/>
          <p:nvPr/>
        </p:nvSpPr>
        <p:spPr>
          <a:xfrm>
            <a:off x="7599521" y="477666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Time series plots to check for variance stability over time</a:t>
            </a:r>
            <a:endParaRPr lang="en-US" sz="1750" dirty="0"/>
          </a:p>
        </p:txBody>
      </p:sp>
      <p:sp>
        <p:nvSpPr>
          <p:cNvPr id="14" name="Text 12"/>
          <p:cNvSpPr/>
          <p:nvPr/>
        </p:nvSpPr>
        <p:spPr>
          <a:xfrm>
            <a:off x="7599521" y="5706547"/>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Visual methods often reveal patterns that numerical tests might miss, particularly in identifying local deviations from normality.</a:t>
            </a:r>
            <a:endParaRPr lang="en-US" sz="175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Text 0"/>
          <p:cNvSpPr/>
          <p:nvPr/>
        </p:nvSpPr>
        <p:spPr>
          <a:xfrm>
            <a:off x="793790" y="1854518"/>
            <a:ext cx="7298531"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Stationarity in Time Series</a:t>
            </a:r>
            <a:endParaRPr lang="en-US" sz="4450" dirty="0"/>
          </a:p>
        </p:txBody>
      </p:sp>
      <p:sp>
        <p:nvSpPr>
          <p:cNvPr id="3" name="Shape 1"/>
          <p:cNvSpPr/>
          <p:nvPr/>
        </p:nvSpPr>
        <p:spPr>
          <a:xfrm>
            <a:off x="793790" y="2903458"/>
            <a:ext cx="510302" cy="510302"/>
          </a:xfrm>
          <a:prstGeom prst="roundRect">
            <a:avLst>
              <a:gd name="adj" fmla="val 18669"/>
            </a:avLst>
          </a:prstGeom>
          <a:solidFill>
            <a:srgbClr val="F2EEEE"/>
          </a:solidFill>
          <a:ln w="7620">
            <a:solidFill>
              <a:srgbClr val="D8D4D4"/>
            </a:solidFill>
            <a:prstDash val="solid"/>
          </a:ln>
        </p:spPr>
      </p:sp>
      <p:pic>
        <p:nvPicPr>
          <p:cNvPr id="4" name="Image 0" descr="preencoded.png"/>
          <p:cNvPicPr>
            <a:picLocks noChangeAspect="1"/>
          </p:cNvPicPr>
          <p:nvPr/>
        </p:nvPicPr>
        <p:blipFill>
          <a:blip r:embed="rId3"/>
          <a:stretch>
            <a:fillRect/>
          </a:stretch>
        </p:blipFill>
        <p:spPr>
          <a:xfrm>
            <a:off x="878860" y="2945963"/>
            <a:ext cx="340162" cy="425291"/>
          </a:xfrm>
          <a:prstGeom prst="rect">
            <a:avLst/>
          </a:prstGeom>
        </p:spPr>
      </p:pic>
      <p:sp>
        <p:nvSpPr>
          <p:cNvPr id="5" name="Text 2"/>
          <p:cNvSpPr/>
          <p:nvPr/>
        </p:nvSpPr>
        <p:spPr>
          <a:xfrm>
            <a:off x="1530906" y="298132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Definition</a:t>
            </a:r>
            <a:endParaRPr lang="en-US" sz="2200" dirty="0"/>
          </a:p>
        </p:txBody>
      </p:sp>
      <p:sp>
        <p:nvSpPr>
          <p:cNvPr id="6" name="Text 3"/>
          <p:cNvSpPr/>
          <p:nvPr/>
        </p:nvSpPr>
        <p:spPr>
          <a:xfrm>
            <a:off x="1530906" y="3471743"/>
            <a:ext cx="3421499" cy="2903220"/>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 time series is stationary if its statistical properties remain constant over time. This includes a stable mean, variance, and autocorrelation structure that does not depend on the time at which the series is observed.</a:t>
            </a:r>
            <a:endParaRPr lang="en-US" sz="1750" dirty="0"/>
          </a:p>
        </p:txBody>
      </p:sp>
      <p:sp>
        <p:nvSpPr>
          <p:cNvPr id="7" name="Shape 4"/>
          <p:cNvSpPr/>
          <p:nvPr/>
        </p:nvSpPr>
        <p:spPr>
          <a:xfrm>
            <a:off x="5235893" y="2903458"/>
            <a:ext cx="510302" cy="510302"/>
          </a:xfrm>
          <a:prstGeom prst="roundRect">
            <a:avLst>
              <a:gd name="adj" fmla="val 18669"/>
            </a:avLst>
          </a:prstGeom>
          <a:solidFill>
            <a:srgbClr val="F2EEEE"/>
          </a:solidFill>
          <a:ln w="7620">
            <a:solidFill>
              <a:srgbClr val="D8D4D4"/>
            </a:solidFill>
            <a:prstDash val="solid"/>
          </a:ln>
        </p:spPr>
      </p:sp>
      <p:pic>
        <p:nvPicPr>
          <p:cNvPr id="8" name="Image 1" descr="preencoded.png"/>
          <p:cNvPicPr>
            <a:picLocks noChangeAspect="1"/>
          </p:cNvPicPr>
          <p:nvPr/>
        </p:nvPicPr>
        <p:blipFill>
          <a:blip r:embed="rId4"/>
          <a:stretch>
            <a:fillRect/>
          </a:stretch>
        </p:blipFill>
        <p:spPr>
          <a:xfrm>
            <a:off x="5320963" y="2945963"/>
            <a:ext cx="340162" cy="425291"/>
          </a:xfrm>
          <a:prstGeom prst="rect">
            <a:avLst/>
          </a:prstGeom>
        </p:spPr>
      </p:pic>
      <p:sp>
        <p:nvSpPr>
          <p:cNvPr id="9" name="Text 5"/>
          <p:cNvSpPr/>
          <p:nvPr/>
        </p:nvSpPr>
        <p:spPr>
          <a:xfrm>
            <a:off x="5973008" y="2981325"/>
            <a:ext cx="2893576"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Types of Stationarity</a:t>
            </a:r>
            <a:endParaRPr lang="en-US" sz="2200" dirty="0"/>
          </a:p>
        </p:txBody>
      </p:sp>
      <p:sp>
        <p:nvSpPr>
          <p:cNvPr id="10" name="Text 6"/>
          <p:cNvSpPr/>
          <p:nvPr/>
        </p:nvSpPr>
        <p:spPr>
          <a:xfrm>
            <a:off x="5973008" y="3471743"/>
            <a:ext cx="3421499" cy="254031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Strict stationarity requires the entire probability distribution to be time-invariant, while weak (or covariance) stationarity only requires constant mean, variance, and autocovariance structure.</a:t>
            </a:r>
            <a:endParaRPr lang="en-US" sz="1750" dirty="0"/>
          </a:p>
        </p:txBody>
      </p:sp>
      <p:sp>
        <p:nvSpPr>
          <p:cNvPr id="11" name="Shape 7"/>
          <p:cNvSpPr/>
          <p:nvPr/>
        </p:nvSpPr>
        <p:spPr>
          <a:xfrm>
            <a:off x="9677995" y="2903458"/>
            <a:ext cx="510302" cy="510302"/>
          </a:xfrm>
          <a:prstGeom prst="roundRect">
            <a:avLst>
              <a:gd name="adj" fmla="val 18669"/>
            </a:avLst>
          </a:prstGeom>
          <a:solidFill>
            <a:srgbClr val="F2EEEE"/>
          </a:solidFill>
          <a:ln w="7620">
            <a:solidFill>
              <a:srgbClr val="D8D4D4"/>
            </a:solidFill>
            <a:prstDash val="solid"/>
          </a:ln>
        </p:spPr>
      </p:sp>
      <p:sp>
        <p:nvSpPr>
          <p:cNvPr id="12" name="Text 8"/>
          <p:cNvSpPr/>
          <p:nvPr/>
        </p:nvSpPr>
        <p:spPr>
          <a:xfrm>
            <a:off x="10415111" y="298132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Importance</a:t>
            </a:r>
            <a:endParaRPr lang="en-US" sz="2200" dirty="0"/>
          </a:p>
        </p:txBody>
      </p:sp>
      <p:sp>
        <p:nvSpPr>
          <p:cNvPr id="13" name="Text 9"/>
          <p:cNvSpPr/>
          <p:nvPr/>
        </p:nvSpPr>
        <p:spPr>
          <a:xfrm>
            <a:off x="10415111" y="3471743"/>
            <a:ext cx="3421499" cy="2540318"/>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Stationarity is a fundamental assumption for many time series models, including ARMA processes. Non-stationary data can lead to spurious correlations and invalid statistical inference.</a:t>
            </a:r>
            <a:endParaRPr lang="en-US" sz="1750" dirty="0"/>
          </a:p>
        </p:txBody>
      </p:sp>
      <p:pic>
        <p:nvPicPr>
          <p:cNvPr id="14" name="Image 2" descr="preencoded.png"/>
          <p:cNvPicPr>
            <a:picLocks noChangeAspect="1"/>
          </p:cNvPicPr>
          <p:nvPr/>
        </p:nvPicPr>
        <p:blipFill>
          <a:blip r:embed="rId5"/>
          <a:stretch>
            <a:fillRect/>
          </a:stretch>
        </p:blipFill>
        <p:spPr>
          <a:xfrm>
            <a:off x="13716000" y="228600"/>
            <a:ext cx="685800" cy="6858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Text 0"/>
          <p:cNvSpPr/>
          <p:nvPr/>
        </p:nvSpPr>
        <p:spPr>
          <a:xfrm>
            <a:off x="793790" y="874990"/>
            <a:ext cx="6920270" cy="673418"/>
          </a:xfrm>
          <a:prstGeom prst="rect">
            <a:avLst/>
          </a:prstGeom>
          <a:noFill/>
          <a:ln/>
        </p:spPr>
        <p:txBody>
          <a:bodyPr wrap="none" lIns="0" tIns="0" rIns="0" bIns="0" rtlCol="0" anchor="t"/>
          <a:lstStyle/>
          <a:p>
            <a:pPr marL="0" indent="0" algn="l">
              <a:lnSpc>
                <a:spcPts val="5300"/>
              </a:lnSpc>
              <a:buNone/>
            </a:pPr>
            <a:r>
              <a:rPr lang="en-US" sz="4200" b="1" dirty="0">
                <a:solidFill>
                  <a:srgbClr val="152D47"/>
                </a:solidFill>
                <a:latin typeface="Inter Bold" pitchFamily="34" charset="0"/>
                <a:ea typeface="Inter Bold" pitchFamily="34" charset="-122"/>
                <a:cs typeface="Inter Bold" pitchFamily="34" charset="-120"/>
              </a:rPr>
              <a:t>Creating Stationary Series</a:t>
            </a:r>
            <a:endParaRPr lang="en-US" sz="4200" dirty="0"/>
          </a:p>
        </p:txBody>
      </p:sp>
      <p:sp>
        <p:nvSpPr>
          <p:cNvPr id="3" name="Shape 1"/>
          <p:cNvSpPr/>
          <p:nvPr/>
        </p:nvSpPr>
        <p:spPr>
          <a:xfrm>
            <a:off x="793790" y="1871543"/>
            <a:ext cx="161568" cy="1155382"/>
          </a:xfrm>
          <a:prstGeom prst="roundRect">
            <a:avLst>
              <a:gd name="adj" fmla="val 56016"/>
            </a:avLst>
          </a:prstGeom>
          <a:solidFill>
            <a:srgbClr val="F2EEEE"/>
          </a:solidFill>
          <a:ln w="7620">
            <a:solidFill>
              <a:srgbClr val="D8D4D4"/>
            </a:solidFill>
            <a:prstDash val="solid"/>
          </a:ln>
        </p:spPr>
      </p:sp>
      <p:sp>
        <p:nvSpPr>
          <p:cNvPr id="4" name="Text 2"/>
          <p:cNvSpPr/>
          <p:nvPr/>
        </p:nvSpPr>
        <p:spPr>
          <a:xfrm>
            <a:off x="1278493" y="1871543"/>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Differencing</a:t>
            </a:r>
            <a:endParaRPr lang="en-US" sz="2100" dirty="0"/>
          </a:p>
        </p:txBody>
      </p:sp>
      <p:sp>
        <p:nvSpPr>
          <p:cNvPr id="5" name="Text 3"/>
          <p:cNvSpPr/>
          <p:nvPr/>
        </p:nvSpPr>
        <p:spPr>
          <a:xfrm>
            <a:off x="1278493" y="2337316"/>
            <a:ext cx="12558117" cy="689610"/>
          </a:xfrm>
          <a:prstGeom prst="rect">
            <a:avLst/>
          </a:prstGeom>
          <a:noFill/>
          <a:ln/>
        </p:spPr>
        <p:txBody>
          <a:bodyPr wrap="squar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Taking the difference between consecutive observations (Y'(t) = Y(t) - Y(t-1)) effectively removes linear trends. Second-order differencing can remove quadratic trends. Seasonal differencing (Y'(t) = Y(t) - Y(t-s)) eliminates seasonal patterns.</a:t>
            </a:r>
            <a:endParaRPr lang="en-US" sz="1650" dirty="0"/>
          </a:p>
        </p:txBody>
      </p:sp>
      <p:sp>
        <p:nvSpPr>
          <p:cNvPr id="6" name="Shape 4"/>
          <p:cNvSpPr/>
          <p:nvPr/>
        </p:nvSpPr>
        <p:spPr>
          <a:xfrm>
            <a:off x="1116925" y="3242310"/>
            <a:ext cx="161568" cy="1155382"/>
          </a:xfrm>
          <a:prstGeom prst="roundRect">
            <a:avLst>
              <a:gd name="adj" fmla="val 56016"/>
            </a:avLst>
          </a:prstGeom>
          <a:solidFill>
            <a:srgbClr val="F2EEEE"/>
          </a:solidFill>
          <a:ln w="7620">
            <a:solidFill>
              <a:srgbClr val="D8D4D4"/>
            </a:solidFill>
            <a:prstDash val="solid"/>
          </a:ln>
        </p:spPr>
      </p:sp>
      <p:sp>
        <p:nvSpPr>
          <p:cNvPr id="7" name="Text 5"/>
          <p:cNvSpPr/>
          <p:nvPr/>
        </p:nvSpPr>
        <p:spPr>
          <a:xfrm>
            <a:off x="1601629" y="3242310"/>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Detrending</a:t>
            </a:r>
            <a:endParaRPr lang="en-US" sz="2100" dirty="0"/>
          </a:p>
        </p:txBody>
      </p:sp>
      <p:sp>
        <p:nvSpPr>
          <p:cNvPr id="8" name="Text 6"/>
          <p:cNvSpPr/>
          <p:nvPr/>
        </p:nvSpPr>
        <p:spPr>
          <a:xfrm>
            <a:off x="1601629" y="3708083"/>
            <a:ext cx="12234982" cy="689610"/>
          </a:xfrm>
          <a:prstGeom prst="rect">
            <a:avLst/>
          </a:prstGeom>
          <a:noFill/>
          <a:ln/>
        </p:spPr>
        <p:txBody>
          <a:bodyPr wrap="squar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Fitting a trend function (linear, polynomial, etc.) and subtracting it from the original series removes deterministic trends while preserving other characteristics of the data.</a:t>
            </a:r>
            <a:endParaRPr lang="en-US" sz="1650" dirty="0"/>
          </a:p>
        </p:txBody>
      </p:sp>
      <p:sp>
        <p:nvSpPr>
          <p:cNvPr id="9" name="Shape 7"/>
          <p:cNvSpPr/>
          <p:nvPr/>
        </p:nvSpPr>
        <p:spPr>
          <a:xfrm>
            <a:off x="1440180" y="4613077"/>
            <a:ext cx="161568" cy="1155382"/>
          </a:xfrm>
          <a:prstGeom prst="roundRect">
            <a:avLst>
              <a:gd name="adj" fmla="val 56016"/>
            </a:avLst>
          </a:prstGeom>
          <a:solidFill>
            <a:srgbClr val="F2EEEE"/>
          </a:solidFill>
          <a:ln w="7620">
            <a:solidFill>
              <a:srgbClr val="D8D4D4"/>
            </a:solidFill>
            <a:prstDash val="solid"/>
          </a:ln>
        </p:spPr>
      </p:sp>
      <p:sp>
        <p:nvSpPr>
          <p:cNvPr id="10" name="Text 8"/>
          <p:cNvSpPr/>
          <p:nvPr/>
        </p:nvSpPr>
        <p:spPr>
          <a:xfrm>
            <a:off x="1924883" y="4613077"/>
            <a:ext cx="2693551"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Transformations</a:t>
            </a:r>
            <a:endParaRPr lang="en-US" sz="2100" dirty="0"/>
          </a:p>
        </p:txBody>
      </p:sp>
      <p:sp>
        <p:nvSpPr>
          <p:cNvPr id="11" name="Text 9"/>
          <p:cNvSpPr/>
          <p:nvPr/>
        </p:nvSpPr>
        <p:spPr>
          <a:xfrm>
            <a:off x="1924883" y="5078849"/>
            <a:ext cx="11911727" cy="689610"/>
          </a:xfrm>
          <a:prstGeom prst="rect">
            <a:avLst/>
          </a:prstGeom>
          <a:noFill/>
          <a:ln/>
        </p:spPr>
        <p:txBody>
          <a:bodyPr wrap="squar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Logarithmic or power transformations can stabilize variance when it changes proportionally with the level of the series, addressing heteroscedasticity issues.</a:t>
            </a:r>
            <a:endParaRPr lang="en-US" sz="1650" dirty="0"/>
          </a:p>
        </p:txBody>
      </p:sp>
      <p:sp>
        <p:nvSpPr>
          <p:cNvPr id="12" name="Shape 10"/>
          <p:cNvSpPr/>
          <p:nvPr/>
        </p:nvSpPr>
        <p:spPr>
          <a:xfrm>
            <a:off x="1763435" y="5983843"/>
            <a:ext cx="161568" cy="1155382"/>
          </a:xfrm>
          <a:prstGeom prst="roundRect">
            <a:avLst>
              <a:gd name="adj" fmla="val 56016"/>
            </a:avLst>
          </a:prstGeom>
          <a:solidFill>
            <a:srgbClr val="F2EEEE"/>
          </a:solidFill>
          <a:ln w="7620">
            <a:solidFill>
              <a:srgbClr val="D8D4D4"/>
            </a:solidFill>
            <a:prstDash val="solid"/>
          </a:ln>
        </p:spPr>
      </p:sp>
      <p:sp>
        <p:nvSpPr>
          <p:cNvPr id="13" name="Text 11"/>
          <p:cNvSpPr/>
          <p:nvPr/>
        </p:nvSpPr>
        <p:spPr>
          <a:xfrm>
            <a:off x="2248138" y="5983843"/>
            <a:ext cx="2798683" cy="336590"/>
          </a:xfrm>
          <a:prstGeom prst="rect">
            <a:avLst/>
          </a:prstGeom>
          <a:noFill/>
          <a:ln/>
        </p:spPr>
        <p:txBody>
          <a:bodyPr wrap="none" lIns="0" tIns="0" rIns="0" bIns="0" rtlCol="0" anchor="t"/>
          <a:lstStyle/>
          <a:p>
            <a:pPr marL="0" indent="0" algn="l">
              <a:lnSpc>
                <a:spcPts val="2650"/>
              </a:lnSpc>
              <a:buNone/>
            </a:pPr>
            <a:r>
              <a:rPr lang="en-US" sz="2100" b="1" dirty="0">
                <a:solidFill>
                  <a:srgbClr val="4C4C4D"/>
                </a:solidFill>
                <a:latin typeface="Inter Bold" pitchFamily="34" charset="0"/>
                <a:ea typeface="Inter Bold" pitchFamily="34" charset="-122"/>
                <a:cs typeface="Inter Bold" pitchFamily="34" charset="-120"/>
              </a:rPr>
              <a:t>Seasonal Adjustment</a:t>
            </a:r>
            <a:endParaRPr lang="en-US" sz="2100" dirty="0"/>
          </a:p>
        </p:txBody>
      </p:sp>
      <p:sp>
        <p:nvSpPr>
          <p:cNvPr id="14" name="Text 12"/>
          <p:cNvSpPr/>
          <p:nvPr/>
        </p:nvSpPr>
        <p:spPr>
          <a:xfrm>
            <a:off x="2248138" y="6449616"/>
            <a:ext cx="11588472" cy="689610"/>
          </a:xfrm>
          <a:prstGeom prst="rect">
            <a:avLst/>
          </a:prstGeom>
          <a:noFill/>
          <a:ln/>
        </p:spPr>
        <p:txBody>
          <a:bodyPr wrap="square" lIns="0" tIns="0" rIns="0" bIns="0" rtlCol="0" anchor="t"/>
          <a:lstStyle/>
          <a:p>
            <a:pPr marL="0" indent="0" algn="l">
              <a:lnSpc>
                <a:spcPts val="2700"/>
              </a:lnSpc>
              <a:buNone/>
            </a:pPr>
            <a:r>
              <a:rPr lang="en-US" sz="1650" dirty="0">
                <a:solidFill>
                  <a:srgbClr val="4C4C4D"/>
                </a:solidFill>
                <a:latin typeface="Inter" pitchFamily="34" charset="0"/>
                <a:ea typeface="Inter" pitchFamily="34" charset="-122"/>
                <a:cs typeface="Inter" pitchFamily="34" charset="-120"/>
              </a:rPr>
              <a:t>Using methods like X-13-ARIMA-SEATS or STL decomposition to identify and remove seasonal components from the data.</a:t>
            </a:r>
            <a:endParaRPr lang="en-US" sz="165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Text 0"/>
          <p:cNvSpPr/>
          <p:nvPr/>
        </p:nvSpPr>
        <p:spPr>
          <a:xfrm>
            <a:off x="793790" y="1231106"/>
            <a:ext cx="6372939"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Testing for Stationarity</a:t>
            </a:r>
            <a:endParaRPr lang="en-US" sz="4450" dirty="0"/>
          </a:p>
        </p:txBody>
      </p:sp>
      <p:sp>
        <p:nvSpPr>
          <p:cNvPr id="3" name="Shape 1"/>
          <p:cNvSpPr/>
          <p:nvPr/>
        </p:nvSpPr>
        <p:spPr>
          <a:xfrm>
            <a:off x="793790" y="2280047"/>
            <a:ext cx="13042821" cy="4718447"/>
          </a:xfrm>
          <a:prstGeom prst="roundRect">
            <a:avLst>
              <a:gd name="adj" fmla="val 2019"/>
            </a:avLst>
          </a:prstGeom>
          <a:noFill/>
          <a:ln w="7620">
            <a:solidFill>
              <a:srgbClr val="000000">
                <a:alpha val="8000"/>
              </a:srgbClr>
            </a:solidFill>
            <a:prstDash val="solid"/>
          </a:ln>
        </p:spPr>
      </p:sp>
      <p:sp>
        <p:nvSpPr>
          <p:cNvPr id="4" name="Shape 2"/>
          <p:cNvSpPr/>
          <p:nvPr/>
        </p:nvSpPr>
        <p:spPr>
          <a:xfrm>
            <a:off x="801410" y="2287667"/>
            <a:ext cx="13027581" cy="650319"/>
          </a:xfrm>
          <a:prstGeom prst="rect">
            <a:avLst/>
          </a:prstGeom>
          <a:solidFill>
            <a:srgbClr val="FFFFFF">
              <a:alpha val="4000"/>
            </a:srgbClr>
          </a:solidFill>
          <a:ln/>
        </p:spPr>
      </p:sp>
      <p:sp>
        <p:nvSpPr>
          <p:cNvPr id="5" name="Text 3"/>
          <p:cNvSpPr/>
          <p:nvPr/>
        </p:nvSpPr>
        <p:spPr>
          <a:xfrm>
            <a:off x="1028462" y="2431375"/>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Test</a:t>
            </a:r>
            <a:endParaRPr lang="en-US" sz="1750" dirty="0"/>
          </a:p>
        </p:txBody>
      </p:sp>
      <p:sp>
        <p:nvSpPr>
          <p:cNvPr id="6" name="Text 4"/>
          <p:cNvSpPr/>
          <p:nvPr/>
        </p:nvSpPr>
        <p:spPr>
          <a:xfrm>
            <a:off x="4289108" y="2431375"/>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Null Hypothesis</a:t>
            </a:r>
            <a:endParaRPr lang="en-US" sz="1750" dirty="0"/>
          </a:p>
        </p:txBody>
      </p:sp>
      <p:sp>
        <p:nvSpPr>
          <p:cNvPr id="7" name="Text 5"/>
          <p:cNvSpPr/>
          <p:nvPr/>
        </p:nvSpPr>
        <p:spPr>
          <a:xfrm>
            <a:off x="7545943" y="2431375"/>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Alternative Hypothesis</a:t>
            </a:r>
            <a:endParaRPr lang="en-US" sz="1750" dirty="0"/>
          </a:p>
        </p:txBody>
      </p:sp>
      <p:sp>
        <p:nvSpPr>
          <p:cNvPr id="8" name="Text 6"/>
          <p:cNvSpPr/>
          <p:nvPr/>
        </p:nvSpPr>
        <p:spPr>
          <a:xfrm>
            <a:off x="10802779" y="2431375"/>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Key Features</a:t>
            </a:r>
            <a:endParaRPr lang="en-US" sz="1750" dirty="0"/>
          </a:p>
        </p:txBody>
      </p:sp>
      <p:sp>
        <p:nvSpPr>
          <p:cNvPr id="9" name="Shape 7"/>
          <p:cNvSpPr/>
          <p:nvPr/>
        </p:nvSpPr>
        <p:spPr>
          <a:xfrm>
            <a:off x="801410" y="2937986"/>
            <a:ext cx="13027581" cy="1013222"/>
          </a:xfrm>
          <a:prstGeom prst="rect">
            <a:avLst/>
          </a:prstGeom>
          <a:solidFill>
            <a:srgbClr val="000000">
              <a:alpha val="4000"/>
            </a:srgbClr>
          </a:solidFill>
          <a:ln/>
        </p:spPr>
      </p:sp>
      <p:sp>
        <p:nvSpPr>
          <p:cNvPr id="10" name="Text 8"/>
          <p:cNvSpPr/>
          <p:nvPr/>
        </p:nvSpPr>
        <p:spPr>
          <a:xfrm>
            <a:off x="1028462" y="3081695"/>
            <a:ext cx="2799397"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Augmented Dickey-Fuller (ADF)</a:t>
            </a:r>
            <a:endParaRPr lang="en-US" sz="1750" dirty="0"/>
          </a:p>
        </p:txBody>
      </p:sp>
      <p:sp>
        <p:nvSpPr>
          <p:cNvPr id="11" name="Text 9"/>
          <p:cNvSpPr/>
          <p:nvPr/>
        </p:nvSpPr>
        <p:spPr>
          <a:xfrm>
            <a:off x="4289108" y="3081695"/>
            <a:ext cx="2795588"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Series has a unit root (non-stationary)</a:t>
            </a:r>
            <a:endParaRPr lang="en-US" sz="1750" dirty="0"/>
          </a:p>
        </p:txBody>
      </p:sp>
      <p:sp>
        <p:nvSpPr>
          <p:cNvPr id="12" name="Text 10"/>
          <p:cNvSpPr/>
          <p:nvPr/>
        </p:nvSpPr>
        <p:spPr>
          <a:xfrm>
            <a:off x="7545943" y="3081695"/>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Series is stationary</a:t>
            </a:r>
            <a:endParaRPr lang="en-US" sz="1750" dirty="0"/>
          </a:p>
        </p:txBody>
      </p:sp>
      <p:sp>
        <p:nvSpPr>
          <p:cNvPr id="13" name="Text 11"/>
          <p:cNvSpPr/>
          <p:nvPr/>
        </p:nvSpPr>
        <p:spPr>
          <a:xfrm>
            <a:off x="10802779" y="3081695"/>
            <a:ext cx="2799397"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Controls for higher-order autocorrelation</a:t>
            </a:r>
            <a:endParaRPr lang="en-US" sz="1750" dirty="0"/>
          </a:p>
        </p:txBody>
      </p:sp>
      <p:sp>
        <p:nvSpPr>
          <p:cNvPr id="14" name="Shape 12"/>
          <p:cNvSpPr/>
          <p:nvPr/>
        </p:nvSpPr>
        <p:spPr>
          <a:xfrm>
            <a:off x="801410" y="3951208"/>
            <a:ext cx="13027581" cy="1013222"/>
          </a:xfrm>
          <a:prstGeom prst="rect">
            <a:avLst/>
          </a:prstGeom>
          <a:solidFill>
            <a:srgbClr val="FFFFFF">
              <a:alpha val="4000"/>
            </a:srgbClr>
          </a:solidFill>
          <a:ln/>
        </p:spPr>
      </p:sp>
      <p:sp>
        <p:nvSpPr>
          <p:cNvPr id="15" name="Text 13"/>
          <p:cNvSpPr/>
          <p:nvPr/>
        </p:nvSpPr>
        <p:spPr>
          <a:xfrm>
            <a:off x="1028462" y="4094917"/>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Phillips-Perron (PP)</a:t>
            </a:r>
            <a:endParaRPr lang="en-US" sz="1750" dirty="0"/>
          </a:p>
        </p:txBody>
      </p:sp>
      <p:sp>
        <p:nvSpPr>
          <p:cNvPr id="16" name="Text 14"/>
          <p:cNvSpPr/>
          <p:nvPr/>
        </p:nvSpPr>
        <p:spPr>
          <a:xfrm>
            <a:off x="4289108" y="4094917"/>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Series has a unit root</a:t>
            </a:r>
            <a:endParaRPr lang="en-US" sz="1750" dirty="0"/>
          </a:p>
        </p:txBody>
      </p:sp>
      <p:sp>
        <p:nvSpPr>
          <p:cNvPr id="17" name="Text 15"/>
          <p:cNvSpPr/>
          <p:nvPr/>
        </p:nvSpPr>
        <p:spPr>
          <a:xfrm>
            <a:off x="7545943" y="4094917"/>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Series is stationary</a:t>
            </a:r>
            <a:endParaRPr lang="en-US" sz="1750" dirty="0"/>
          </a:p>
        </p:txBody>
      </p:sp>
      <p:sp>
        <p:nvSpPr>
          <p:cNvPr id="18" name="Text 16"/>
          <p:cNvSpPr/>
          <p:nvPr/>
        </p:nvSpPr>
        <p:spPr>
          <a:xfrm>
            <a:off x="10802779" y="4094917"/>
            <a:ext cx="2799397"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Robust to heteroscedasticity</a:t>
            </a:r>
            <a:endParaRPr lang="en-US" sz="1750" dirty="0"/>
          </a:p>
        </p:txBody>
      </p:sp>
      <p:sp>
        <p:nvSpPr>
          <p:cNvPr id="19" name="Shape 17"/>
          <p:cNvSpPr/>
          <p:nvPr/>
        </p:nvSpPr>
        <p:spPr>
          <a:xfrm>
            <a:off x="801410" y="4964430"/>
            <a:ext cx="13027581" cy="1013222"/>
          </a:xfrm>
          <a:prstGeom prst="rect">
            <a:avLst/>
          </a:prstGeom>
          <a:solidFill>
            <a:srgbClr val="000000">
              <a:alpha val="4000"/>
            </a:srgbClr>
          </a:solidFill>
          <a:ln/>
        </p:spPr>
      </p:sp>
      <p:sp>
        <p:nvSpPr>
          <p:cNvPr id="20" name="Text 18"/>
          <p:cNvSpPr/>
          <p:nvPr/>
        </p:nvSpPr>
        <p:spPr>
          <a:xfrm>
            <a:off x="1028462" y="5108138"/>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KPSS</a:t>
            </a:r>
            <a:endParaRPr lang="en-US" sz="1750" dirty="0"/>
          </a:p>
        </p:txBody>
      </p:sp>
      <p:sp>
        <p:nvSpPr>
          <p:cNvPr id="21" name="Text 19"/>
          <p:cNvSpPr/>
          <p:nvPr/>
        </p:nvSpPr>
        <p:spPr>
          <a:xfrm>
            <a:off x="4289108" y="5108138"/>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Series is stationary</a:t>
            </a:r>
            <a:endParaRPr lang="en-US" sz="1750" dirty="0"/>
          </a:p>
        </p:txBody>
      </p:sp>
      <p:sp>
        <p:nvSpPr>
          <p:cNvPr id="22" name="Text 20"/>
          <p:cNvSpPr/>
          <p:nvPr/>
        </p:nvSpPr>
        <p:spPr>
          <a:xfrm>
            <a:off x="7545943" y="5108138"/>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Series has a unit root</a:t>
            </a:r>
            <a:endParaRPr lang="en-US" sz="1750" dirty="0"/>
          </a:p>
        </p:txBody>
      </p:sp>
      <p:sp>
        <p:nvSpPr>
          <p:cNvPr id="23" name="Text 21"/>
          <p:cNvSpPr/>
          <p:nvPr/>
        </p:nvSpPr>
        <p:spPr>
          <a:xfrm>
            <a:off x="10802779" y="5108138"/>
            <a:ext cx="2799397"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Complementary to ADF/PP tests</a:t>
            </a:r>
            <a:endParaRPr lang="en-US" sz="1750" dirty="0"/>
          </a:p>
        </p:txBody>
      </p:sp>
      <p:sp>
        <p:nvSpPr>
          <p:cNvPr id="24" name="Shape 22"/>
          <p:cNvSpPr/>
          <p:nvPr/>
        </p:nvSpPr>
        <p:spPr>
          <a:xfrm>
            <a:off x="801410" y="5977652"/>
            <a:ext cx="13027581" cy="1013222"/>
          </a:xfrm>
          <a:prstGeom prst="rect">
            <a:avLst/>
          </a:prstGeom>
          <a:solidFill>
            <a:srgbClr val="FFFFFF">
              <a:alpha val="4000"/>
            </a:srgbClr>
          </a:solidFill>
          <a:ln/>
        </p:spPr>
      </p:sp>
      <p:sp>
        <p:nvSpPr>
          <p:cNvPr id="25" name="Text 23"/>
          <p:cNvSpPr/>
          <p:nvPr/>
        </p:nvSpPr>
        <p:spPr>
          <a:xfrm>
            <a:off x="1028462" y="6121360"/>
            <a:ext cx="2799397"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Zivot-Andrews</a:t>
            </a:r>
            <a:endParaRPr lang="en-US" sz="1750" dirty="0"/>
          </a:p>
        </p:txBody>
      </p:sp>
      <p:sp>
        <p:nvSpPr>
          <p:cNvPr id="26" name="Text 24"/>
          <p:cNvSpPr/>
          <p:nvPr/>
        </p:nvSpPr>
        <p:spPr>
          <a:xfrm>
            <a:off x="4289108" y="6121360"/>
            <a:ext cx="2795588"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Series has a unit root</a:t>
            </a:r>
            <a:endParaRPr lang="en-US" sz="1750" dirty="0"/>
          </a:p>
        </p:txBody>
      </p:sp>
      <p:sp>
        <p:nvSpPr>
          <p:cNvPr id="27" name="Text 25"/>
          <p:cNvSpPr/>
          <p:nvPr/>
        </p:nvSpPr>
        <p:spPr>
          <a:xfrm>
            <a:off x="7545943" y="6121360"/>
            <a:ext cx="2795588"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Series is stationary with structural break</a:t>
            </a:r>
            <a:endParaRPr lang="en-US" sz="1750" dirty="0"/>
          </a:p>
        </p:txBody>
      </p:sp>
      <p:sp>
        <p:nvSpPr>
          <p:cNvPr id="28" name="Text 26"/>
          <p:cNvSpPr/>
          <p:nvPr/>
        </p:nvSpPr>
        <p:spPr>
          <a:xfrm>
            <a:off x="10802779" y="6121360"/>
            <a:ext cx="2799397"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Accounts for potential breakpoints</a:t>
            </a:r>
            <a:endParaRPr lang="en-US" sz="1750" dirty="0"/>
          </a:p>
        </p:txBody>
      </p:sp>
      <p:pic>
        <p:nvPicPr>
          <p:cNvPr id="29"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Text 0"/>
          <p:cNvSpPr/>
          <p:nvPr/>
        </p:nvSpPr>
        <p:spPr>
          <a:xfrm>
            <a:off x="793790" y="2189678"/>
            <a:ext cx="12759214"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Practical Application: Identifying Components</a:t>
            </a:r>
            <a:endParaRPr lang="en-US" sz="4450" dirty="0"/>
          </a:p>
        </p:txBody>
      </p:sp>
      <p:sp>
        <p:nvSpPr>
          <p:cNvPr id="3" name="Text 1"/>
          <p:cNvSpPr/>
          <p:nvPr/>
        </p:nvSpPr>
        <p:spPr>
          <a:xfrm>
            <a:off x="793790" y="3352086"/>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When analyzing retail sales data, decomposition first separates the long-term growth trend from seasonal patterns and irregular fluctuations. </a:t>
            </a:r>
            <a:endParaRPr lang="en-US" sz="1750" dirty="0"/>
          </a:p>
        </p:txBody>
      </p:sp>
      <p:sp>
        <p:nvSpPr>
          <p:cNvPr id="4" name="Text 2"/>
          <p:cNvSpPr/>
          <p:nvPr/>
        </p:nvSpPr>
        <p:spPr>
          <a:xfrm>
            <a:off x="793790" y="433304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 autocorrelation function confirms seasonality with significant spikes at 12-month lags. Spectral analysis reveals the dominant annual cycle along with quarterly patterns. </a:t>
            </a:r>
            <a:endParaRPr lang="en-US" sz="1750" dirty="0"/>
          </a:p>
        </p:txBody>
      </p:sp>
      <p:sp>
        <p:nvSpPr>
          <p:cNvPr id="5" name="Text 3"/>
          <p:cNvSpPr/>
          <p:nvPr/>
        </p:nvSpPr>
        <p:spPr>
          <a:xfrm>
            <a:off x="793790" y="531399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After transformation and decomposition, Q-Q plots of residuals should approximate a normal distribution if the model effectively captures all systematic components.</a:t>
            </a:r>
            <a:endParaRPr lang="en-US" sz="1750" dirty="0"/>
          </a:p>
        </p:txBody>
      </p:sp>
      <p:pic>
        <p:nvPicPr>
          <p:cNvPr id="6"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Text 0"/>
          <p:cNvSpPr/>
          <p:nvPr/>
        </p:nvSpPr>
        <p:spPr>
          <a:xfrm>
            <a:off x="793790" y="2062163"/>
            <a:ext cx="11968877"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Practical Application: Financial Time Series</a:t>
            </a:r>
            <a:endParaRPr lang="en-US" sz="4450" dirty="0"/>
          </a:p>
        </p:txBody>
      </p:sp>
      <p:sp>
        <p:nvSpPr>
          <p:cNvPr id="3" name="Text 1"/>
          <p:cNvSpPr/>
          <p:nvPr/>
        </p:nvSpPr>
        <p:spPr>
          <a:xfrm>
            <a:off x="793790" y="3224570"/>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Financial market time series typically require logarithmic transformations to address their non-stationary nature. </a:t>
            </a:r>
            <a:endParaRPr lang="en-US" sz="1750" dirty="0"/>
          </a:p>
        </p:txBody>
      </p:sp>
      <p:sp>
        <p:nvSpPr>
          <p:cNvPr id="4" name="Text 2"/>
          <p:cNvSpPr/>
          <p:nvPr/>
        </p:nvSpPr>
        <p:spPr>
          <a:xfrm>
            <a:off x="793790" y="384262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Stock prices themselves are usually non-stationary with time-varying means and variances. </a:t>
            </a:r>
            <a:endParaRPr lang="en-US" sz="1750" dirty="0"/>
          </a:p>
        </p:txBody>
      </p:sp>
      <p:sp>
        <p:nvSpPr>
          <p:cNvPr id="5" name="Text 3"/>
          <p:cNvSpPr/>
          <p:nvPr/>
        </p:nvSpPr>
        <p:spPr>
          <a:xfrm>
            <a:off x="793790" y="4460677"/>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However, their returns (percentage changes) often exhibit more stationary behavior, making them suitable for standard time series analysis. </a:t>
            </a:r>
            <a:endParaRPr lang="en-US" sz="1750" dirty="0"/>
          </a:p>
        </p:txBody>
      </p:sp>
      <p:sp>
        <p:nvSpPr>
          <p:cNvPr id="6" name="Text 4"/>
          <p:cNvSpPr/>
          <p:nvPr/>
        </p:nvSpPr>
        <p:spPr>
          <a:xfrm>
            <a:off x="793790" y="544163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 log transformation is particularly valuable as it converts multiplicative relationships to additive ones and stabilizes variance in financial data.</a:t>
            </a:r>
            <a:endParaRPr lang="en-US" sz="1750" dirty="0"/>
          </a:p>
        </p:txBody>
      </p:sp>
      <p:pic>
        <p:nvPicPr>
          <p:cNvPr id="7"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Text 0"/>
          <p:cNvSpPr/>
          <p:nvPr/>
        </p:nvSpPr>
        <p:spPr>
          <a:xfrm>
            <a:off x="793790" y="827723"/>
            <a:ext cx="11725156"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Practical Application: Economic Indicators</a:t>
            </a:r>
            <a:endParaRPr lang="en-US" sz="4450" dirty="0"/>
          </a:p>
        </p:txBody>
      </p:sp>
      <p:sp>
        <p:nvSpPr>
          <p:cNvPr id="3" name="Text 1"/>
          <p:cNvSpPr/>
          <p:nvPr/>
        </p:nvSpPr>
        <p:spPr>
          <a:xfrm>
            <a:off x="793790" y="2103477"/>
            <a:ext cx="3588901"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Seasonally Adjusting GDP</a:t>
            </a:r>
            <a:endParaRPr lang="en-US" sz="2200" dirty="0"/>
          </a:p>
        </p:txBody>
      </p:sp>
      <p:sp>
        <p:nvSpPr>
          <p:cNvPr id="4" name="Text 2"/>
          <p:cNvSpPr/>
          <p:nvPr/>
        </p:nvSpPr>
        <p:spPr>
          <a:xfrm>
            <a:off x="793790" y="2684621"/>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Gross Domestic Product (GDP) data typically contains strong seasonal patterns due to regular economic cycles within the year. Agencies like the Bureau of Economic Analysis use seasonal adjustment methods to remove these effects when reporting economic growth.</a:t>
            </a:r>
            <a:endParaRPr lang="en-US" sz="1750" dirty="0"/>
          </a:p>
        </p:txBody>
      </p:sp>
      <p:sp>
        <p:nvSpPr>
          <p:cNvPr id="5" name="Text 3"/>
          <p:cNvSpPr/>
          <p:nvPr/>
        </p:nvSpPr>
        <p:spPr>
          <a:xfrm>
            <a:off x="793790" y="4703207"/>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 X-13-ARIMA-SEATS method, developed by the U.S. Census Bureau, is commonly applied to:</a:t>
            </a:r>
            <a:endParaRPr lang="en-US" sz="1750" dirty="0"/>
          </a:p>
        </p:txBody>
      </p:sp>
      <p:sp>
        <p:nvSpPr>
          <p:cNvPr id="6" name="Text 4"/>
          <p:cNvSpPr/>
          <p:nvPr/>
        </p:nvSpPr>
        <p:spPr>
          <a:xfrm>
            <a:off x="793790" y="563308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Identify and remove trading day effects</a:t>
            </a:r>
            <a:endParaRPr lang="en-US" sz="1750" dirty="0"/>
          </a:p>
        </p:txBody>
      </p:sp>
      <p:sp>
        <p:nvSpPr>
          <p:cNvPr id="7" name="Text 5"/>
          <p:cNvSpPr/>
          <p:nvPr/>
        </p:nvSpPr>
        <p:spPr>
          <a:xfrm>
            <a:off x="793790" y="607528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Account for moving holidays like Easter</a:t>
            </a:r>
            <a:endParaRPr lang="en-US" sz="1750" dirty="0"/>
          </a:p>
        </p:txBody>
      </p:sp>
      <p:sp>
        <p:nvSpPr>
          <p:cNvPr id="8" name="Text 6"/>
          <p:cNvSpPr/>
          <p:nvPr/>
        </p:nvSpPr>
        <p:spPr>
          <a:xfrm>
            <a:off x="793790" y="651748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Remove predictable seasonal fluctuations</a:t>
            </a:r>
            <a:endParaRPr lang="en-US" sz="1750" dirty="0"/>
          </a:p>
        </p:txBody>
      </p:sp>
      <p:sp>
        <p:nvSpPr>
          <p:cNvPr id="9" name="Text 7"/>
          <p:cNvSpPr/>
          <p:nvPr/>
        </p:nvSpPr>
        <p:spPr>
          <a:xfrm>
            <a:off x="793790" y="695967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Identify and adjust for outliers</a:t>
            </a:r>
            <a:endParaRPr lang="en-US" sz="1750" dirty="0"/>
          </a:p>
        </p:txBody>
      </p:sp>
      <p:sp>
        <p:nvSpPr>
          <p:cNvPr id="10" name="Text 8"/>
          <p:cNvSpPr/>
          <p:nvPr/>
        </p:nvSpPr>
        <p:spPr>
          <a:xfrm>
            <a:off x="7599521" y="2080736"/>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 adjusted series allows economists to better identify underlying economic trends and turning points by removing predictable seasonal variations that might otherwise mask important changes in economic conditions.</a:t>
            </a:r>
            <a:endParaRPr lang="en-US" sz="1750" dirty="0"/>
          </a:p>
        </p:txBody>
      </p:sp>
      <p:pic>
        <p:nvPicPr>
          <p:cNvPr id="11"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98871"/>
            <a:ext cx="6314837"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What Are Time Series?</a:t>
            </a:r>
            <a:endParaRPr lang="en-US" sz="4450" dirty="0"/>
          </a:p>
        </p:txBody>
      </p:sp>
      <p:sp>
        <p:nvSpPr>
          <p:cNvPr id="3" name="Shape 1"/>
          <p:cNvSpPr/>
          <p:nvPr/>
        </p:nvSpPr>
        <p:spPr>
          <a:xfrm>
            <a:off x="793790" y="3447812"/>
            <a:ext cx="510302" cy="510302"/>
          </a:xfrm>
          <a:prstGeom prst="roundRect">
            <a:avLst>
              <a:gd name="adj" fmla="val 18669"/>
            </a:avLst>
          </a:prstGeom>
          <a:solidFill>
            <a:srgbClr val="F2EEEE"/>
          </a:solidFill>
          <a:ln w="7620">
            <a:solidFill>
              <a:srgbClr val="D8D4D4"/>
            </a:solidFill>
            <a:prstDash val="solid"/>
          </a:ln>
        </p:spPr>
      </p:sp>
      <p:pic>
        <p:nvPicPr>
          <p:cNvPr id="4" name="Image 0" descr="preencoded.png"/>
          <p:cNvPicPr>
            <a:picLocks noChangeAspect="1"/>
          </p:cNvPicPr>
          <p:nvPr/>
        </p:nvPicPr>
        <p:blipFill>
          <a:blip r:embed="rId3"/>
          <a:stretch>
            <a:fillRect/>
          </a:stretch>
        </p:blipFill>
        <p:spPr>
          <a:xfrm>
            <a:off x="878860" y="3490317"/>
            <a:ext cx="340162" cy="425291"/>
          </a:xfrm>
          <a:prstGeom prst="rect">
            <a:avLst/>
          </a:prstGeom>
        </p:spPr>
      </p:pic>
      <p:sp>
        <p:nvSpPr>
          <p:cNvPr id="5" name="Text 2"/>
          <p:cNvSpPr/>
          <p:nvPr/>
        </p:nvSpPr>
        <p:spPr>
          <a:xfrm>
            <a:off x="1530906" y="3525679"/>
            <a:ext cx="3118247"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Sequential Data Points</a:t>
            </a:r>
            <a:endParaRPr lang="en-US" sz="2200" dirty="0"/>
          </a:p>
        </p:txBody>
      </p:sp>
      <p:sp>
        <p:nvSpPr>
          <p:cNvPr id="6" name="Text 3"/>
          <p:cNvSpPr/>
          <p:nvPr/>
        </p:nvSpPr>
        <p:spPr>
          <a:xfrm>
            <a:off x="1530906" y="4016097"/>
            <a:ext cx="3421499"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Time series consist of data points collected or recorded at specific time intervals, creating a temporal sequence of observations</a:t>
            </a:r>
            <a:r>
              <a:rPr lang="en-US" sz="1750" dirty="0" smtClean="0">
                <a:solidFill>
                  <a:srgbClr val="4C4C4D"/>
                </a:solidFill>
                <a:latin typeface="Inter" pitchFamily="34" charset="0"/>
                <a:ea typeface="Inter" pitchFamily="34" charset="-122"/>
                <a:cs typeface="Inter" pitchFamily="34" charset="-120"/>
              </a:rPr>
              <a:t>.</a:t>
            </a:r>
          </a:p>
          <a:p>
            <a:pPr marL="0" indent="0" algn="l">
              <a:lnSpc>
                <a:spcPts val="2850"/>
              </a:lnSpc>
              <a:buNone/>
            </a:pPr>
            <a:r>
              <a:rPr lang="en-US" sz="1750" dirty="0" smtClean="0">
                <a:solidFill>
                  <a:srgbClr val="990033"/>
                </a:solidFill>
                <a:latin typeface="Inter" pitchFamily="34" charset="0"/>
                <a:ea typeface="Inter" pitchFamily="34" charset="-122"/>
              </a:rPr>
              <a:t> ORDER is key</a:t>
            </a:r>
            <a:endParaRPr lang="en-US" sz="1750" dirty="0">
              <a:solidFill>
                <a:srgbClr val="990033"/>
              </a:solidFill>
            </a:endParaRPr>
          </a:p>
        </p:txBody>
      </p:sp>
      <p:sp>
        <p:nvSpPr>
          <p:cNvPr id="7" name="Shape 4"/>
          <p:cNvSpPr/>
          <p:nvPr/>
        </p:nvSpPr>
        <p:spPr>
          <a:xfrm>
            <a:off x="5235893" y="3447812"/>
            <a:ext cx="510302" cy="510302"/>
          </a:xfrm>
          <a:prstGeom prst="roundRect">
            <a:avLst>
              <a:gd name="adj" fmla="val 18669"/>
            </a:avLst>
          </a:prstGeom>
          <a:solidFill>
            <a:srgbClr val="F2EEEE"/>
          </a:solidFill>
          <a:ln w="7620">
            <a:solidFill>
              <a:srgbClr val="D8D4D4"/>
            </a:solidFill>
            <a:prstDash val="solid"/>
          </a:ln>
        </p:spPr>
      </p:sp>
      <p:pic>
        <p:nvPicPr>
          <p:cNvPr id="8" name="Image 1" descr="preencoded.png"/>
          <p:cNvPicPr>
            <a:picLocks noChangeAspect="1"/>
          </p:cNvPicPr>
          <p:nvPr/>
        </p:nvPicPr>
        <p:blipFill>
          <a:blip r:embed="rId4"/>
          <a:stretch>
            <a:fillRect/>
          </a:stretch>
        </p:blipFill>
        <p:spPr>
          <a:xfrm>
            <a:off x="5320963" y="3490317"/>
            <a:ext cx="340162" cy="425291"/>
          </a:xfrm>
          <a:prstGeom prst="rect">
            <a:avLst/>
          </a:prstGeom>
        </p:spPr>
      </p:pic>
      <p:sp>
        <p:nvSpPr>
          <p:cNvPr id="9" name="Text 5"/>
          <p:cNvSpPr/>
          <p:nvPr/>
        </p:nvSpPr>
        <p:spPr>
          <a:xfrm>
            <a:off x="5973008" y="3525679"/>
            <a:ext cx="3358991"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Temporal Dependencies</a:t>
            </a:r>
            <a:endParaRPr lang="en-US" sz="2200" dirty="0"/>
          </a:p>
        </p:txBody>
      </p:sp>
      <p:sp>
        <p:nvSpPr>
          <p:cNvPr id="10" name="Text 6"/>
          <p:cNvSpPr/>
          <p:nvPr/>
        </p:nvSpPr>
        <p:spPr>
          <a:xfrm>
            <a:off x="5973008" y="4016097"/>
            <a:ext cx="3421499"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Unlike cross-sectional data, time series exhibits dependencies between observations based on their temporal proximity</a:t>
            </a:r>
            <a:r>
              <a:rPr lang="en-US" sz="1750" dirty="0" smtClean="0">
                <a:solidFill>
                  <a:srgbClr val="4C4C4D"/>
                </a:solidFill>
                <a:latin typeface="Inter" pitchFamily="34" charset="0"/>
                <a:ea typeface="Inter" pitchFamily="34" charset="-122"/>
                <a:cs typeface="Inter" pitchFamily="34" charset="-120"/>
              </a:rPr>
              <a:t>.</a:t>
            </a:r>
          </a:p>
          <a:p>
            <a:pPr marL="0" indent="0" algn="l">
              <a:lnSpc>
                <a:spcPts val="2850"/>
              </a:lnSpc>
              <a:buNone/>
            </a:pPr>
            <a:r>
              <a:rPr lang="en-US" sz="1750" dirty="0" smtClean="0">
                <a:solidFill>
                  <a:srgbClr val="990033"/>
                </a:solidFill>
                <a:latin typeface="Inter" pitchFamily="34" charset="0"/>
                <a:ea typeface="Inter" pitchFamily="34" charset="-122"/>
              </a:rPr>
              <a:t>Single Point</a:t>
            </a:r>
            <a:endParaRPr lang="en-US" sz="1750" dirty="0">
              <a:solidFill>
                <a:srgbClr val="990033"/>
              </a:solidFill>
            </a:endParaRPr>
          </a:p>
        </p:txBody>
      </p:sp>
      <p:sp>
        <p:nvSpPr>
          <p:cNvPr id="11" name="Shape 7"/>
          <p:cNvSpPr/>
          <p:nvPr/>
        </p:nvSpPr>
        <p:spPr>
          <a:xfrm>
            <a:off x="9677995" y="3447812"/>
            <a:ext cx="510302" cy="510302"/>
          </a:xfrm>
          <a:prstGeom prst="roundRect">
            <a:avLst>
              <a:gd name="adj" fmla="val 18669"/>
            </a:avLst>
          </a:prstGeom>
          <a:solidFill>
            <a:srgbClr val="F2EEEE"/>
          </a:solidFill>
          <a:ln w="7620">
            <a:solidFill>
              <a:srgbClr val="D8D4D4"/>
            </a:solidFill>
            <a:prstDash val="solid"/>
          </a:ln>
        </p:spPr>
      </p:sp>
      <p:pic>
        <p:nvPicPr>
          <p:cNvPr id="12" name="Image 2" descr="preencoded.png"/>
          <p:cNvPicPr>
            <a:picLocks noChangeAspect="1"/>
          </p:cNvPicPr>
          <p:nvPr/>
        </p:nvPicPr>
        <p:blipFill>
          <a:blip r:embed="rId5"/>
          <a:stretch>
            <a:fillRect/>
          </a:stretch>
        </p:blipFill>
        <p:spPr>
          <a:xfrm>
            <a:off x="9763065" y="3490317"/>
            <a:ext cx="340162" cy="425291"/>
          </a:xfrm>
          <a:prstGeom prst="rect">
            <a:avLst/>
          </a:prstGeom>
        </p:spPr>
      </p:pic>
      <p:sp>
        <p:nvSpPr>
          <p:cNvPr id="13" name="Text 8"/>
          <p:cNvSpPr/>
          <p:nvPr/>
        </p:nvSpPr>
        <p:spPr>
          <a:xfrm>
            <a:off x="10415111" y="352567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Domain Versatility</a:t>
            </a:r>
            <a:endParaRPr lang="en-US" sz="2200" dirty="0"/>
          </a:p>
        </p:txBody>
      </p:sp>
      <p:sp>
        <p:nvSpPr>
          <p:cNvPr id="14" name="Text 9"/>
          <p:cNvSpPr/>
          <p:nvPr/>
        </p:nvSpPr>
        <p:spPr>
          <a:xfrm>
            <a:off x="10415111" y="4016097"/>
            <a:ext cx="3421499" cy="1814513"/>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Time series analysis applies across numerous domains including finance, economics, environmental sciences, and engineering.</a:t>
            </a:r>
            <a:endParaRPr lang="en-US" sz="1750" dirty="0"/>
          </a:p>
        </p:txBody>
      </p:sp>
      <p:pic>
        <p:nvPicPr>
          <p:cNvPr id="15" name="Image 3" descr="preencoded.png"/>
          <p:cNvPicPr>
            <a:picLocks noChangeAspect="1"/>
          </p:cNvPicPr>
          <p:nvPr/>
        </p:nvPicPr>
        <p:blipFill>
          <a:blip r:embed="rId6"/>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Text 0"/>
          <p:cNvSpPr/>
          <p:nvPr/>
        </p:nvSpPr>
        <p:spPr>
          <a:xfrm>
            <a:off x="793790" y="1425178"/>
            <a:ext cx="11482983"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Practical Application: Environmental Data</a:t>
            </a:r>
            <a:endParaRPr lang="en-US" sz="4450" dirty="0"/>
          </a:p>
        </p:txBody>
      </p:sp>
      <p:sp>
        <p:nvSpPr>
          <p:cNvPr id="3" name="Shape 1"/>
          <p:cNvSpPr/>
          <p:nvPr/>
        </p:nvSpPr>
        <p:spPr>
          <a:xfrm>
            <a:off x="793790" y="2587585"/>
            <a:ext cx="4196358" cy="4216837"/>
          </a:xfrm>
          <a:prstGeom prst="roundRect">
            <a:avLst>
              <a:gd name="adj" fmla="val 2270"/>
            </a:avLst>
          </a:prstGeom>
          <a:solidFill>
            <a:srgbClr val="F2EEEE"/>
          </a:solidFill>
          <a:ln w="7620">
            <a:solidFill>
              <a:srgbClr val="D8D4D4"/>
            </a:solidFill>
            <a:prstDash val="solid"/>
          </a:ln>
        </p:spPr>
      </p:sp>
      <p:sp>
        <p:nvSpPr>
          <p:cNvPr id="4" name="Text 2"/>
          <p:cNvSpPr/>
          <p:nvPr/>
        </p:nvSpPr>
        <p:spPr>
          <a:xfrm>
            <a:off x="1028224" y="2822019"/>
            <a:ext cx="3727490" cy="708660"/>
          </a:xfrm>
          <a:prstGeom prst="rect">
            <a:avLst/>
          </a:prstGeom>
          <a:noFill/>
          <a:ln/>
        </p:spPr>
        <p:txBody>
          <a:bodyPr wrap="squar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Climate Temperature Analysis</a:t>
            </a:r>
            <a:endParaRPr lang="en-US" sz="2200" dirty="0"/>
          </a:p>
        </p:txBody>
      </p:sp>
      <p:sp>
        <p:nvSpPr>
          <p:cNvPr id="5" name="Text 3"/>
          <p:cNvSpPr/>
          <p:nvPr/>
        </p:nvSpPr>
        <p:spPr>
          <a:xfrm>
            <a:off x="1028224" y="3666768"/>
            <a:ext cx="3727490" cy="2903220"/>
          </a:xfrm>
          <a:prstGeom prst="rect">
            <a:avLst/>
          </a:prstGeom>
          <a:noFill/>
          <a:ln/>
        </p:spPr>
        <p:txBody>
          <a:bodyPr wrap="squar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Environmental time series often contain multiple periodic components (daily, seasonal, annual) along with long-term trends. Temperature data analysis requires careful decomposition to separate global warming trends from natural climate oscillations.</a:t>
            </a:r>
            <a:endParaRPr lang="en-US" sz="1750" dirty="0"/>
          </a:p>
        </p:txBody>
      </p:sp>
      <p:sp>
        <p:nvSpPr>
          <p:cNvPr id="6" name="Shape 4"/>
          <p:cNvSpPr/>
          <p:nvPr/>
        </p:nvSpPr>
        <p:spPr>
          <a:xfrm>
            <a:off x="5216962" y="2587585"/>
            <a:ext cx="4196358" cy="4216837"/>
          </a:xfrm>
          <a:prstGeom prst="roundRect">
            <a:avLst>
              <a:gd name="adj" fmla="val 2270"/>
            </a:avLst>
          </a:prstGeom>
          <a:solidFill>
            <a:srgbClr val="F2EEEE"/>
          </a:solidFill>
          <a:ln w="7620">
            <a:solidFill>
              <a:srgbClr val="D8D4D4"/>
            </a:solidFill>
            <a:prstDash val="solid"/>
          </a:ln>
        </p:spPr>
      </p:sp>
      <p:sp>
        <p:nvSpPr>
          <p:cNvPr id="7" name="Text 5"/>
          <p:cNvSpPr/>
          <p:nvPr/>
        </p:nvSpPr>
        <p:spPr>
          <a:xfrm>
            <a:off x="5876211" y="2822019"/>
            <a:ext cx="2877741"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Solar Activity Cycles</a:t>
            </a:r>
            <a:endParaRPr lang="en-US" sz="2200" dirty="0"/>
          </a:p>
        </p:txBody>
      </p:sp>
      <p:sp>
        <p:nvSpPr>
          <p:cNvPr id="8" name="Text 6"/>
          <p:cNvSpPr/>
          <p:nvPr/>
        </p:nvSpPr>
        <p:spPr>
          <a:xfrm>
            <a:off x="5451396" y="3312438"/>
            <a:ext cx="3727490" cy="2903220"/>
          </a:xfrm>
          <a:prstGeom prst="rect">
            <a:avLst/>
          </a:prstGeom>
          <a:noFill/>
          <a:ln/>
        </p:spPr>
        <p:txBody>
          <a:bodyPr wrap="squar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Sunspot activity follows approximately 11-year cycles. Spectral analysis and periodogram techniques help identify this periodicity and predict future solar maxima and minima, which have implications for satellite operations and radio communications.</a:t>
            </a:r>
            <a:endParaRPr lang="en-US" sz="1750" dirty="0"/>
          </a:p>
        </p:txBody>
      </p:sp>
      <p:sp>
        <p:nvSpPr>
          <p:cNvPr id="9" name="Shape 7"/>
          <p:cNvSpPr/>
          <p:nvPr/>
        </p:nvSpPr>
        <p:spPr>
          <a:xfrm>
            <a:off x="9640133" y="2587585"/>
            <a:ext cx="4196358" cy="4216837"/>
          </a:xfrm>
          <a:prstGeom prst="roundRect">
            <a:avLst>
              <a:gd name="adj" fmla="val 2270"/>
            </a:avLst>
          </a:prstGeom>
          <a:solidFill>
            <a:srgbClr val="F2EEEE"/>
          </a:solidFill>
          <a:ln w="7620">
            <a:solidFill>
              <a:srgbClr val="D8D4D4"/>
            </a:solidFill>
            <a:prstDash val="solid"/>
          </a:ln>
        </p:spPr>
      </p:sp>
      <p:sp>
        <p:nvSpPr>
          <p:cNvPr id="10" name="Text 8"/>
          <p:cNvSpPr/>
          <p:nvPr/>
        </p:nvSpPr>
        <p:spPr>
          <a:xfrm>
            <a:off x="10320695" y="2822019"/>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Sea Ice Monitoring</a:t>
            </a:r>
            <a:endParaRPr lang="en-US" sz="2200" dirty="0"/>
          </a:p>
        </p:txBody>
      </p:sp>
      <p:sp>
        <p:nvSpPr>
          <p:cNvPr id="11" name="Text 9"/>
          <p:cNvSpPr/>
          <p:nvPr/>
        </p:nvSpPr>
        <p:spPr>
          <a:xfrm>
            <a:off x="9874568" y="3312438"/>
            <a:ext cx="3727490" cy="2540318"/>
          </a:xfrm>
          <a:prstGeom prst="rect">
            <a:avLst/>
          </a:prstGeom>
          <a:noFill/>
          <a:ln/>
        </p:spPr>
        <p:txBody>
          <a:bodyPr wrap="squar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Arctic sea ice extent combines strong seasonal cycles with a declining trend. Separating these components helps climate scientists understand both annual variation and long-term effects of climate change.</a:t>
            </a:r>
            <a:endParaRPr lang="en-US" sz="1750" dirty="0"/>
          </a:p>
        </p:txBody>
      </p:sp>
      <p:pic>
        <p:nvPicPr>
          <p:cNvPr id="12"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Text 0"/>
          <p:cNvSpPr/>
          <p:nvPr/>
        </p:nvSpPr>
        <p:spPr>
          <a:xfrm>
            <a:off x="793790" y="1610320"/>
            <a:ext cx="12643485"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Advanced Challenges in Time Series Analysis</a:t>
            </a:r>
            <a:endParaRPr lang="en-US" sz="4450" dirty="0"/>
          </a:p>
        </p:txBody>
      </p:sp>
      <p:sp>
        <p:nvSpPr>
          <p:cNvPr id="3" name="Shape 1"/>
          <p:cNvSpPr/>
          <p:nvPr/>
        </p:nvSpPr>
        <p:spPr>
          <a:xfrm>
            <a:off x="793790" y="2659261"/>
            <a:ext cx="4196358" cy="2410897"/>
          </a:xfrm>
          <a:prstGeom prst="roundRect">
            <a:avLst>
              <a:gd name="adj" fmla="val 3952"/>
            </a:avLst>
          </a:prstGeom>
          <a:solidFill>
            <a:srgbClr val="F2EEEE"/>
          </a:solidFill>
          <a:ln w="7620">
            <a:solidFill>
              <a:srgbClr val="D8D4D4"/>
            </a:solidFill>
            <a:prstDash val="solid"/>
          </a:ln>
        </p:spPr>
      </p:sp>
      <p:sp>
        <p:nvSpPr>
          <p:cNvPr id="4" name="Text 2"/>
          <p:cNvSpPr/>
          <p:nvPr/>
        </p:nvSpPr>
        <p:spPr>
          <a:xfrm>
            <a:off x="1474351" y="2893695"/>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Structural Breaks</a:t>
            </a:r>
            <a:endParaRPr lang="en-US" sz="2200" dirty="0"/>
          </a:p>
        </p:txBody>
      </p:sp>
      <p:sp>
        <p:nvSpPr>
          <p:cNvPr id="5" name="Text 3"/>
          <p:cNvSpPr/>
          <p:nvPr/>
        </p:nvSpPr>
        <p:spPr>
          <a:xfrm>
            <a:off x="1028224" y="3384113"/>
            <a:ext cx="3727490" cy="1451610"/>
          </a:xfrm>
          <a:prstGeom prst="rect">
            <a:avLst/>
          </a:prstGeom>
          <a:noFill/>
          <a:ln/>
        </p:spPr>
        <p:txBody>
          <a:bodyPr wrap="squar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Sudden changes in time series patterns due to policy shifts, economic crises, or technological disruptions</a:t>
            </a:r>
            <a:endParaRPr lang="en-US" sz="1750" dirty="0"/>
          </a:p>
        </p:txBody>
      </p:sp>
      <p:sp>
        <p:nvSpPr>
          <p:cNvPr id="6" name="Shape 4"/>
          <p:cNvSpPr/>
          <p:nvPr/>
        </p:nvSpPr>
        <p:spPr>
          <a:xfrm>
            <a:off x="5216962" y="2659261"/>
            <a:ext cx="4196358" cy="2410897"/>
          </a:xfrm>
          <a:prstGeom prst="roundRect">
            <a:avLst>
              <a:gd name="adj" fmla="val 3952"/>
            </a:avLst>
          </a:prstGeom>
          <a:solidFill>
            <a:srgbClr val="F2EEEE"/>
          </a:solidFill>
          <a:ln w="7620">
            <a:solidFill>
              <a:srgbClr val="D8D4D4"/>
            </a:solidFill>
            <a:prstDash val="solid"/>
          </a:ln>
        </p:spPr>
      </p:sp>
      <p:sp>
        <p:nvSpPr>
          <p:cNvPr id="7" name="Text 5"/>
          <p:cNvSpPr/>
          <p:nvPr/>
        </p:nvSpPr>
        <p:spPr>
          <a:xfrm>
            <a:off x="5897523" y="2893695"/>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Nonlinearity</a:t>
            </a:r>
            <a:endParaRPr lang="en-US" sz="2200" dirty="0"/>
          </a:p>
        </p:txBody>
      </p:sp>
      <p:sp>
        <p:nvSpPr>
          <p:cNvPr id="8" name="Text 6"/>
          <p:cNvSpPr/>
          <p:nvPr/>
        </p:nvSpPr>
        <p:spPr>
          <a:xfrm>
            <a:off x="5451396" y="3384113"/>
            <a:ext cx="3727490" cy="725805"/>
          </a:xfrm>
          <a:prstGeom prst="rect">
            <a:avLst/>
          </a:prstGeom>
          <a:noFill/>
          <a:ln/>
        </p:spPr>
        <p:txBody>
          <a:bodyPr wrap="squar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Complex relationships that cannot be captured by linear models</a:t>
            </a:r>
            <a:endParaRPr lang="en-US" sz="1750" dirty="0"/>
          </a:p>
        </p:txBody>
      </p:sp>
      <p:sp>
        <p:nvSpPr>
          <p:cNvPr id="9" name="Shape 7"/>
          <p:cNvSpPr/>
          <p:nvPr/>
        </p:nvSpPr>
        <p:spPr>
          <a:xfrm>
            <a:off x="9640133" y="2659261"/>
            <a:ext cx="4196358" cy="2410897"/>
          </a:xfrm>
          <a:prstGeom prst="roundRect">
            <a:avLst>
              <a:gd name="adj" fmla="val 3952"/>
            </a:avLst>
          </a:prstGeom>
          <a:solidFill>
            <a:srgbClr val="F2EEEE"/>
          </a:solidFill>
          <a:ln w="7620">
            <a:solidFill>
              <a:srgbClr val="D8D4D4"/>
            </a:solidFill>
            <a:prstDash val="solid"/>
          </a:ln>
        </p:spPr>
      </p:sp>
      <p:sp>
        <p:nvSpPr>
          <p:cNvPr id="10" name="Text 8"/>
          <p:cNvSpPr/>
          <p:nvPr/>
        </p:nvSpPr>
        <p:spPr>
          <a:xfrm>
            <a:off x="10320695" y="2893695"/>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High Dimensionality</a:t>
            </a:r>
            <a:endParaRPr lang="en-US" sz="2200" dirty="0"/>
          </a:p>
        </p:txBody>
      </p:sp>
      <p:sp>
        <p:nvSpPr>
          <p:cNvPr id="11" name="Text 9"/>
          <p:cNvSpPr/>
          <p:nvPr/>
        </p:nvSpPr>
        <p:spPr>
          <a:xfrm>
            <a:off x="9874568" y="3384113"/>
            <a:ext cx="3727490" cy="1088708"/>
          </a:xfrm>
          <a:prstGeom prst="rect">
            <a:avLst/>
          </a:prstGeom>
          <a:noFill/>
          <a:ln/>
        </p:spPr>
        <p:txBody>
          <a:bodyPr wrap="squar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Analyzing hundreds or thousands of interrelated time series simultaneously</a:t>
            </a:r>
            <a:endParaRPr lang="en-US" sz="1750" dirty="0"/>
          </a:p>
        </p:txBody>
      </p:sp>
      <p:sp>
        <p:nvSpPr>
          <p:cNvPr id="12" name="Shape 10"/>
          <p:cNvSpPr/>
          <p:nvPr/>
        </p:nvSpPr>
        <p:spPr>
          <a:xfrm>
            <a:off x="793790" y="5296972"/>
            <a:ext cx="13042821" cy="1322189"/>
          </a:xfrm>
          <a:prstGeom prst="roundRect">
            <a:avLst>
              <a:gd name="adj" fmla="val 7205"/>
            </a:avLst>
          </a:prstGeom>
          <a:solidFill>
            <a:srgbClr val="F2EEEE"/>
          </a:solidFill>
          <a:ln w="7620">
            <a:solidFill>
              <a:srgbClr val="D8D4D4"/>
            </a:solidFill>
            <a:prstDash val="solid"/>
          </a:ln>
        </p:spPr>
      </p:sp>
      <p:sp>
        <p:nvSpPr>
          <p:cNvPr id="13" name="Text 11"/>
          <p:cNvSpPr/>
          <p:nvPr/>
        </p:nvSpPr>
        <p:spPr>
          <a:xfrm>
            <a:off x="5897523" y="5531406"/>
            <a:ext cx="2835235" cy="354330"/>
          </a:xfrm>
          <a:prstGeom prst="rect">
            <a:avLst/>
          </a:prstGeom>
          <a:noFill/>
          <a:ln/>
        </p:spPr>
        <p:txBody>
          <a:bodyPr wrap="none" lIns="0" tIns="0" rIns="0" bIns="0" rtlCol="0" anchor="t"/>
          <a:lstStyle/>
          <a:p>
            <a:pPr marL="0" indent="0" algn="ctr">
              <a:lnSpc>
                <a:spcPts val="2750"/>
              </a:lnSpc>
              <a:buNone/>
            </a:pPr>
            <a:r>
              <a:rPr lang="en-US" sz="2200" b="1" dirty="0">
                <a:solidFill>
                  <a:srgbClr val="4C4C4D"/>
                </a:solidFill>
                <a:latin typeface="Inter Bold" pitchFamily="34" charset="0"/>
                <a:ea typeface="Inter Bold" pitchFamily="34" charset="-122"/>
                <a:cs typeface="Inter Bold" pitchFamily="34" charset="-120"/>
              </a:rPr>
              <a:t>Long Memory</a:t>
            </a:r>
            <a:endParaRPr lang="en-US" sz="2200" dirty="0"/>
          </a:p>
        </p:txBody>
      </p:sp>
      <p:sp>
        <p:nvSpPr>
          <p:cNvPr id="14" name="Text 12"/>
          <p:cNvSpPr/>
          <p:nvPr/>
        </p:nvSpPr>
        <p:spPr>
          <a:xfrm>
            <a:off x="1028224" y="6021824"/>
            <a:ext cx="12573953" cy="362903"/>
          </a:xfrm>
          <a:prstGeom prst="rect">
            <a:avLst/>
          </a:prstGeom>
          <a:noFill/>
          <a:ln/>
        </p:spPr>
        <p:txBody>
          <a:bodyPr wrap="none" lIns="0" tIns="0" rIns="0" bIns="0" rtlCol="0" anchor="t"/>
          <a:lstStyle/>
          <a:p>
            <a:pPr marL="0" indent="0" algn="ctr">
              <a:lnSpc>
                <a:spcPts val="2850"/>
              </a:lnSpc>
              <a:buNone/>
            </a:pPr>
            <a:r>
              <a:rPr lang="en-US" sz="1750" dirty="0">
                <a:solidFill>
                  <a:srgbClr val="4C4C4D"/>
                </a:solidFill>
                <a:latin typeface="Inter" pitchFamily="34" charset="0"/>
                <a:ea typeface="Inter" pitchFamily="34" charset="-122"/>
                <a:cs typeface="Inter" pitchFamily="34" charset="-120"/>
              </a:rPr>
              <a:t>Persistent autocorrelation that decays very slowly with increasing lags</a:t>
            </a:r>
            <a:endParaRPr lang="en-US" sz="175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Text 0"/>
          <p:cNvSpPr/>
          <p:nvPr/>
        </p:nvSpPr>
        <p:spPr>
          <a:xfrm>
            <a:off x="793790" y="834628"/>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Next</a:t>
            </a:r>
            <a:endParaRPr lang="en-US" sz="4450" dirty="0"/>
          </a:p>
        </p:txBody>
      </p:sp>
      <p:pic>
        <p:nvPicPr>
          <p:cNvPr id="3" name="Image 0" descr="preencoded.png"/>
          <p:cNvPicPr>
            <a:picLocks noChangeAspect="1"/>
          </p:cNvPicPr>
          <p:nvPr/>
        </p:nvPicPr>
        <p:blipFill>
          <a:blip r:embed="rId3"/>
          <a:stretch>
            <a:fillRect/>
          </a:stretch>
        </p:blipFill>
        <p:spPr>
          <a:xfrm>
            <a:off x="3247430" y="1997035"/>
            <a:ext cx="1614011" cy="1306949"/>
          </a:xfrm>
          <a:prstGeom prst="rect">
            <a:avLst/>
          </a:prstGeom>
        </p:spPr>
      </p:pic>
      <p:pic>
        <p:nvPicPr>
          <p:cNvPr id="4" name="Image 1" descr="preencoded.png"/>
          <p:cNvPicPr>
            <a:picLocks noChangeAspect="1"/>
          </p:cNvPicPr>
          <p:nvPr/>
        </p:nvPicPr>
        <p:blipFill>
          <a:blip r:embed="rId4"/>
          <a:stretch>
            <a:fillRect/>
          </a:stretch>
        </p:blipFill>
        <p:spPr>
          <a:xfrm>
            <a:off x="3894892" y="2613065"/>
            <a:ext cx="318968" cy="398621"/>
          </a:xfrm>
          <a:prstGeom prst="rect">
            <a:avLst/>
          </a:prstGeom>
        </p:spPr>
      </p:pic>
      <p:sp>
        <p:nvSpPr>
          <p:cNvPr id="5" name="Text 1"/>
          <p:cNvSpPr/>
          <p:nvPr/>
        </p:nvSpPr>
        <p:spPr>
          <a:xfrm>
            <a:off x="5088255" y="222384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Core Concepts</a:t>
            </a:r>
            <a:endParaRPr lang="en-US" sz="2200" dirty="0"/>
          </a:p>
        </p:txBody>
      </p:sp>
      <p:sp>
        <p:nvSpPr>
          <p:cNvPr id="6" name="Text 2"/>
          <p:cNvSpPr/>
          <p:nvPr/>
        </p:nvSpPr>
        <p:spPr>
          <a:xfrm>
            <a:off x="5088255" y="2714268"/>
            <a:ext cx="4209455"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Understanding time series components</a:t>
            </a:r>
            <a:endParaRPr lang="en-US" sz="1750" dirty="0"/>
          </a:p>
        </p:txBody>
      </p:sp>
      <p:sp>
        <p:nvSpPr>
          <p:cNvPr id="7" name="Shape 3"/>
          <p:cNvSpPr/>
          <p:nvPr/>
        </p:nvSpPr>
        <p:spPr>
          <a:xfrm>
            <a:off x="4918115" y="3317081"/>
            <a:ext cx="8861822" cy="15240"/>
          </a:xfrm>
          <a:prstGeom prst="roundRect">
            <a:avLst>
              <a:gd name="adj" fmla="val 625116"/>
            </a:avLst>
          </a:prstGeom>
          <a:solidFill>
            <a:srgbClr val="D8D4D4"/>
          </a:solidFill>
          <a:ln/>
        </p:spPr>
      </p:sp>
      <p:pic>
        <p:nvPicPr>
          <p:cNvPr id="8" name="Image 2" descr="preencoded.png"/>
          <p:cNvPicPr>
            <a:picLocks noChangeAspect="1"/>
          </p:cNvPicPr>
          <p:nvPr/>
        </p:nvPicPr>
        <p:blipFill>
          <a:blip r:embed="rId5"/>
          <a:stretch>
            <a:fillRect/>
          </a:stretch>
        </p:blipFill>
        <p:spPr>
          <a:xfrm>
            <a:off x="2440424" y="3360658"/>
            <a:ext cx="3228022" cy="1306949"/>
          </a:xfrm>
          <a:prstGeom prst="rect">
            <a:avLst/>
          </a:prstGeom>
        </p:spPr>
      </p:pic>
      <p:pic>
        <p:nvPicPr>
          <p:cNvPr id="9" name="Image 3" descr="preencoded.png"/>
          <p:cNvPicPr>
            <a:picLocks noChangeAspect="1"/>
          </p:cNvPicPr>
          <p:nvPr/>
        </p:nvPicPr>
        <p:blipFill>
          <a:blip r:embed="rId6"/>
          <a:stretch>
            <a:fillRect/>
          </a:stretch>
        </p:blipFill>
        <p:spPr>
          <a:xfrm>
            <a:off x="3894892" y="3814762"/>
            <a:ext cx="318968" cy="398621"/>
          </a:xfrm>
          <a:prstGeom prst="rect">
            <a:avLst/>
          </a:prstGeom>
        </p:spPr>
      </p:pic>
      <p:sp>
        <p:nvSpPr>
          <p:cNvPr id="10" name="Text 4"/>
          <p:cNvSpPr/>
          <p:nvPr/>
        </p:nvSpPr>
        <p:spPr>
          <a:xfrm>
            <a:off x="5895261" y="3587472"/>
            <a:ext cx="3080861"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Analytical Techniques</a:t>
            </a:r>
            <a:endParaRPr lang="en-US" sz="2200" dirty="0"/>
          </a:p>
        </p:txBody>
      </p:sp>
      <p:sp>
        <p:nvSpPr>
          <p:cNvPr id="11" name="Text 5"/>
          <p:cNvSpPr/>
          <p:nvPr/>
        </p:nvSpPr>
        <p:spPr>
          <a:xfrm>
            <a:off x="5895261" y="4077891"/>
            <a:ext cx="5620226"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Decomposition, transformation, and testing methods</a:t>
            </a:r>
            <a:endParaRPr lang="en-US" sz="1750" dirty="0"/>
          </a:p>
        </p:txBody>
      </p:sp>
      <p:sp>
        <p:nvSpPr>
          <p:cNvPr id="12" name="Shape 6"/>
          <p:cNvSpPr/>
          <p:nvPr/>
        </p:nvSpPr>
        <p:spPr>
          <a:xfrm>
            <a:off x="5725120" y="4680704"/>
            <a:ext cx="8054816" cy="15240"/>
          </a:xfrm>
          <a:prstGeom prst="roundRect">
            <a:avLst>
              <a:gd name="adj" fmla="val 625116"/>
            </a:avLst>
          </a:prstGeom>
          <a:solidFill>
            <a:srgbClr val="D8D4D4"/>
          </a:solidFill>
          <a:ln/>
        </p:spPr>
      </p:sp>
      <p:pic>
        <p:nvPicPr>
          <p:cNvPr id="13" name="Image 4" descr="preencoded.png"/>
          <p:cNvPicPr>
            <a:picLocks noChangeAspect="1"/>
          </p:cNvPicPr>
          <p:nvPr/>
        </p:nvPicPr>
        <p:blipFill>
          <a:blip r:embed="rId7"/>
          <a:stretch>
            <a:fillRect/>
          </a:stretch>
        </p:blipFill>
        <p:spPr>
          <a:xfrm>
            <a:off x="1633418" y="4724281"/>
            <a:ext cx="4842034" cy="1306949"/>
          </a:xfrm>
          <a:prstGeom prst="rect">
            <a:avLst/>
          </a:prstGeom>
        </p:spPr>
      </p:pic>
      <p:sp>
        <p:nvSpPr>
          <p:cNvPr id="14" name="Text 7"/>
          <p:cNvSpPr/>
          <p:nvPr/>
        </p:nvSpPr>
        <p:spPr>
          <a:xfrm>
            <a:off x="3894892" y="5178385"/>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4C4C4D"/>
                </a:solidFill>
                <a:latin typeface="Inter Bold" pitchFamily="34" charset="0"/>
                <a:ea typeface="Inter Bold" pitchFamily="34" charset="-122"/>
                <a:cs typeface="Inter Bold" pitchFamily="34" charset="-120"/>
              </a:rPr>
              <a:t>3</a:t>
            </a:r>
            <a:endParaRPr lang="en-US" sz="2500" dirty="0"/>
          </a:p>
        </p:txBody>
      </p:sp>
      <p:sp>
        <p:nvSpPr>
          <p:cNvPr id="15" name="Text 8"/>
          <p:cNvSpPr/>
          <p:nvPr/>
        </p:nvSpPr>
        <p:spPr>
          <a:xfrm>
            <a:off x="6702266" y="4951095"/>
            <a:ext cx="3050381"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Modeling Approaches</a:t>
            </a:r>
            <a:endParaRPr lang="en-US" sz="2200" dirty="0"/>
          </a:p>
        </p:txBody>
      </p:sp>
      <p:sp>
        <p:nvSpPr>
          <p:cNvPr id="16" name="Text 9"/>
          <p:cNvSpPr/>
          <p:nvPr/>
        </p:nvSpPr>
        <p:spPr>
          <a:xfrm>
            <a:off x="6702266" y="5441513"/>
            <a:ext cx="5316617"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Preparation for ARIMA, GARCH, and other models</a:t>
            </a:r>
            <a:endParaRPr lang="en-US" sz="1750" dirty="0"/>
          </a:p>
        </p:txBody>
      </p:sp>
      <p:sp>
        <p:nvSpPr>
          <p:cNvPr id="17" name="Shape 10"/>
          <p:cNvSpPr/>
          <p:nvPr/>
        </p:nvSpPr>
        <p:spPr>
          <a:xfrm>
            <a:off x="6532126" y="6044327"/>
            <a:ext cx="7247811" cy="15240"/>
          </a:xfrm>
          <a:prstGeom prst="roundRect">
            <a:avLst>
              <a:gd name="adj" fmla="val 625116"/>
            </a:avLst>
          </a:prstGeom>
          <a:solidFill>
            <a:srgbClr val="D8D4D4"/>
          </a:solidFill>
          <a:ln/>
        </p:spPr>
      </p:sp>
      <p:pic>
        <p:nvPicPr>
          <p:cNvPr id="18" name="Image 5" descr="preencoded.png"/>
          <p:cNvPicPr>
            <a:picLocks noChangeAspect="1"/>
          </p:cNvPicPr>
          <p:nvPr/>
        </p:nvPicPr>
        <p:blipFill>
          <a:blip r:embed="rId8"/>
          <a:stretch>
            <a:fillRect/>
          </a:stretch>
        </p:blipFill>
        <p:spPr>
          <a:xfrm>
            <a:off x="826294" y="6087904"/>
            <a:ext cx="6456164" cy="1306949"/>
          </a:xfrm>
          <a:prstGeom prst="rect">
            <a:avLst/>
          </a:prstGeom>
        </p:spPr>
      </p:pic>
      <p:pic>
        <p:nvPicPr>
          <p:cNvPr id="19" name="Image 6" descr="preencoded.png"/>
          <p:cNvPicPr>
            <a:picLocks noChangeAspect="1"/>
          </p:cNvPicPr>
          <p:nvPr/>
        </p:nvPicPr>
        <p:blipFill>
          <a:blip r:embed="rId9"/>
          <a:stretch>
            <a:fillRect/>
          </a:stretch>
        </p:blipFill>
        <p:spPr>
          <a:xfrm>
            <a:off x="3894773" y="6542008"/>
            <a:ext cx="318968" cy="398621"/>
          </a:xfrm>
          <a:prstGeom prst="rect">
            <a:avLst/>
          </a:prstGeom>
        </p:spPr>
      </p:pic>
      <p:sp>
        <p:nvSpPr>
          <p:cNvPr id="20" name="Text 11"/>
          <p:cNvSpPr/>
          <p:nvPr/>
        </p:nvSpPr>
        <p:spPr>
          <a:xfrm>
            <a:off x="7509272" y="6314718"/>
            <a:ext cx="3221831"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Advanced Applications</a:t>
            </a:r>
            <a:endParaRPr lang="en-US" sz="2200" dirty="0"/>
          </a:p>
        </p:txBody>
      </p:sp>
      <p:sp>
        <p:nvSpPr>
          <p:cNvPr id="21" name="Text 12"/>
          <p:cNvSpPr/>
          <p:nvPr/>
        </p:nvSpPr>
        <p:spPr>
          <a:xfrm>
            <a:off x="7509272" y="6805136"/>
            <a:ext cx="5568553"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Moving toward forecasting and multivariate analysis</a:t>
            </a:r>
            <a:endParaRPr lang="en-US" sz="1750" dirty="0"/>
          </a:p>
        </p:txBody>
      </p:sp>
      <p:pic>
        <p:nvPicPr>
          <p:cNvPr id="22" name="Image 7" descr="preencoded.png"/>
          <p:cNvPicPr>
            <a:picLocks noChangeAspect="1"/>
          </p:cNvPicPr>
          <p:nvPr/>
        </p:nvPicPr>
        <p:blipFill>
          <a:blip r:embed="rId10"/>
          <a:stretch>
            <a:fillRect/>
          </a:stretch>
        </p:blipFill>
        <p:spPr>
          <a:xfrm>
            <a:off x="13716000" y="228600"/>
            <a:ext cx="685800" cy="685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99404"/>
            <a:ext cx="10255210"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Time Series vs. Cross-Sectional Data</a:t>
            </a:r>
            <a:endParaRPr lang="en-US" sz="4450" dirty="0"/>
          </a:p>
        </p:txBody>
      </p:sp>
      <p:sp>
        <p:nvSpPr>
          <p:cNvPr id="3" name="Text 1"/>
          <p:cNvSpPr/>
          <p:nvPr/>
        </p:nvSpPr>
        <p:spPr>
          <a:xfrm>
            <a:off x="793790" y="317515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Time Series Data</a:t>
            </a:r>
            <a:endParaRPr lang="en-US" sz="2200" dirty="0"/>
          </a:p>
        </p:txBody>
      </p:sp>
      <p:sp>
        <p:nvSpPr>
          <p:cNvPr id="4" name="Text 2"/>
          <p:cNvSpPr/>
          <p:nvPr/>
        </p:nvSpPr>
        <p:spPr>
          <a:xfrm>
            <a:off x="793790" y="375630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Observations ordered by time</a:t>
            </a:r>
            <a:endParaRPr lang="en-US" sz="1750" dirty="0"/>
          </a:p>
        </p:txBody>
      </p:sp>
      <p:sp>
        <p:nvSpPr>
          <p:cNvPr id="5" name="Text 3"/>
          <p:cNvSpPr/>
          <p:nvPr/>
        </p:nvSpPr>
        <p:spPr>
          <a:xfrm>
            <a:off x="793790" y="41985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Temporal dependencies present</a:t>
            </a:r>
            <a:endParaRPr lang="en-US" sz="1750" dirty="0"/>
          </a:p>
        </p:txBody>
      </p:sp>
      <p:sp>
        <p:nvSpPr>
          <p:cNvPr id="6" name="Text 4"/>
          <p:cNvSpPr/>
          <p:nvPr/>
        </p:nvSpPr>
        <p:spPr>
          <a:xfrm>
            <a:off x="793790" y="464069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Often exhibits autocorrelation</a:t>
            </a:r>
            <a:endParaRPr lang="en-US" sz="1750" dirty="0"/>
          </a:p>
        </p:txBody>
      </p:sp>
      <p:sp>
        <p:nvSpPr>
          <p:cNvPr id="7" name="Text 5"/>
          <p:cNvSpPr/>
          <p:nvPr/>
        </p:nvSpPr>
        <p:spPr>
          <a:xfrm>
            <a:off x="793790" y="508289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Requires specialized models</a:t>
            </a:r>
            <a:endParaRPr lang="en-US" sz="1750" dirty="0"/>
          </a:p>
        </p:txBody>
      </p:sp>
      <p:sp>
        <p:nvSpPr>
          <p:cNvPr id="8" name="Text 6"/>
          <p:cNvSpPr/>
          <p:nvPr/>
        </p:nvSpPr>
        <p:spPr>
          <a:xfrm>
            <a:off x="793790" y="5525095"/>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Examples: stock prices, GDP growth, temperature readings</a:t>
            </a:r>
            <a:endParaRPr lang="en-US" sz="1750" dirty="0"/>
          </a:p>
        </p:txBody>
      </p:sp>
      <p:sp>
        <p:nvSpPr>
          <p:cNvPr id="9" name="Text 7"/>
          <p:cNvSpPr/>
          <p:nvPr/>
        </p:nvSpPr>
        <p:spPr>
          <a:xfrm>
            <a:off x="7599521" y="3175159"/>
            <a:ext cx="2940963" cy="354330"/>
          </a:xfrm>
          <a:prstGeom prst="rect">
            <a:avLst/>
          </a:prstGeom>
          <a:noFill/>
          <a:ln/>
        </p:spPr>
        <p:txBody>
          <a:bodyPr wrap="none" lIns="0" tIns="0" rIns="0" bIns="0" rtlCol="0" anchor="t"/>
          <a:lstStyle/>
          <a:p>
            <a:pPr marL="0" indent="0" algn="l">
              <a:lnSpc>
                <a:spcPts val="2750"/>
              </a:lnSpc>
              <a:buNone/>
            </a:pPr>
            <a:r>
              <a:rPr lang="en-US" sz="2200" b="1" dirty="0">
                <a:solidFill>
                  <a:srgbClr val="152D47"/>
                </a:solidFill>
                <a:latin typeface="Inter Bold" pitchFamily="34" charset="0"/>
                <a:ea typeface="Inter Bold" pitchFamily="34" charset="-122"/>
                <a:cs typeface="Inter Bold" pitchFamily="34" charset="-120"/>
              </a:rPr>
              <a:t>Cross-Sectional Data</a:t>
            </a:r>
            <a:endParaRPr lang="en-US" sz="2200" dirty="0"/>
          </a:p>
        </p:txBody>
      </p:sp>
      <p:sp>
        <p:nvSpPr>
          <p:cNvPr id="10" name="Text 8"/>
          <p:cNvSpPr/>
          <p:nvPr/>
        </p:nvSpPr>
        <p:spPr>
          <a:xfrm>
            <a:off x="7599521" y="375630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Observations at a single point in time</a:t>
            </a:r>
            <a:endParaRPr lang="en-US" sz="1750" dirty="0"/>
          </a:p>
        </p:txBody>
      </p:sp>
      <p:sp>
        <p:nvSpPr>
          <p:cNvPr id="11" name="Text 9"/>
          <p:cNvSpPr/>
          <p:nvPr/>
        </p:nvSpPr>
        <p:spPr>
          <a:xfrm>
            <a:off x="7599521" y="41985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Independence between observations</a:t>
            </a:r>
            <a:endParaRPr lang="en-US" sz="1750" dirty="0"/>
          </a:p>
        </p:txBody>
      </p:sp>
      <p:sp>
        <p:nvSpPr>
          <p:cNvPr id="12" name="Text 10"/>
          <p:cNvSpPr/>
          <p:nvPr/>
        </p:nvSpPr>
        <p:spPr>
          <a:xfrm>
            <a:off x="7599521" y="464069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No temporal ordering</a:t>
            </a:r>
            <a:endParaRPr lang="en-US" sz="1750" dirty="0"/>
          </a:p>
        </p:txBody>
      </p:sp>
      <p:sp>
        <p:nvSpPr>
          <p:cNvPr id="13" name="Text 11"/>
          <p:cNvSpPr/>
          <p:nvPr/>
        </p:nvSpPr>
        <p:spPr>
          <a:xfrm>
            <a:off x="7599521" y="508289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Standard statistical models often apply</a:t>
            </a:r>
            <a:endParaRPr lang="en-US" sz="1750" dirty="0"/>
          </a:p>
        </p:txBody>
      </p:sp>
      <p:sp>
        <p:nvSpPr>
          <p:cNvPr id="14" name="Text 12"/>
          <p:cNvSpPr/>
          <p:nvPr/>
        </p:nvSpPr>
        <p:spPr>
          <a:xfrm>
            <a:off x="7599521" y="552509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C4C4D"/>
                </a:solidFill>
                <a:latin typeface="Inter" pitchFamily="34" charset="0"/>
                <a:ea typeface="Inter" pitchFamily="34" charset="-122"/>
                <a:cs typeface="Inter" pitchFamily="34" charset="-120"/>
              </a:rPr>
              <a:t>Examples: survey responses, patient medical data</a:t>
            </a:r>
            <a:endParaRPr lang="en-US" sz="1750" dirty="0"/>
          </a:p>
        </p:txBody>
      </p:sp>
      <p:pic>
        <p:nvPicPr>
          <p:cNvPr id="15" name="Image 0"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251109"/>
            <a:ext cx="9125426"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Core Components of Time Series</a:t>
            </a:r>
            <a:endParaRPr lang="en-US" sz="4450" dirty="0"/>
          </a:p>
        </p:txBody>
      </p:sp>
      <p:sp>
        <p:nvSpPr>
          <p:cNvPr id="3" name="Text 1"/>
          <p:cNvSpPr/>
          <p:nvPr/>
        </p:nvSpPr>
        <p:spPr>
          <a:xfrm>
            <a:off x="1857256" y="2861548"/>
            <a:ext cx="2835235" cy="354330"/>
          </a:xfrm>
          <a:prstGeom prst="rect">
            <a:avLst/>
          </a:prstGeom>
          <a:noFill/>
          <a:ln/>
        </p:spPr>
        <p:txBody>
          <a:bodyPr wrap="none" lIns="0" tIns="0" rIns="0" bIns="0" rtlCol="0" anchor="t"/>
          <a:lstStyle/>
          <a:p>
            <a:pPr marL="0" indent="0" algn="r">
              <a:lnSpc>
                <a:spcPts val="2750"/>
              </a:lnSpc>
              <a:buNone/>
            </a:pPr>
            <a:r>
              <a:rPr lang="en-US" sz="2200" b="1" dirty="0">
                <a:solidFill>
                  <a:srgbClr val="4C4C4D"/>
                </a:solidFill>
                <a:latin typeface="Inter Bold" pitchFamily="34" charset="0"/>
                <a:ea typeface="Inter Bold" pitchFamily="34" charset="-122"/>
                <a:cs typeface="Inter Bold" pitchFamily="34" charset="-120"/>
              </a:rPr>
              <a:t>Trend Component</a:t>
            </a:r>
            <a:endParaRPr lang="en-US" sz="2200" dirty="0"/>
          </a:p>
        </p:txBody>
      </p:sp>
      <p:sp>
        <p:nvSpPr>
          <p:cNvPr id="4" name="Text 2"/>
          <p:cNvSpPr/>
          <p:nvPr/>
        </p:nvSpPr>
        <p:spPr>
          <a:xfrm>
            <a:off x="793790" y="3351967"/>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4C4C4D"/>
                </a:solidFill>
                <a:latin typeface="Inter" pitchFamily="34" charset="0"/>
                <a:ea typeface="Inter" pitchFamily="34" charset="-122"/>
                <a:cs typeface="Inter" pitchFamily="34" charset="-120"/>
              </a:rPr>
              <a:t>Long-term movement or pattern in the data</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pic>
        <p:nvPicPr>
          <p:cNvPr id="6" name="Image 1" descr="preencoded.png"/>
          <p:cNvPicPr>
            <a:picLocks noChangeAspect="1"/>
          </p:cNvPicPr>
          <p:nvPr/>
        </p:nvPicPr>
        <p:blipFill>
          <a:blip r:embed="rId4"/>
          <a:stretch>
            <a:fillRect/>
          </a:stretch>
        </p:blipFill>
        <p:spPr>
          <a:xfrm>
            <a:off x="6226731" y="3176588"/>
            <a:ext cx="339328" cy="424220"/>
          </a:xfrm>
          <a:prstGeom prst="rect">
            <a:avLst/>
          </a:prstGeom>
        </p:spPr>
      </p:pic>
      <p:sp>
        <p:nvSpPr>
          <p:cNvPr id="7" name="Text 3"/>
          <p:cNvSpPr/>
          <p:nvPr/>
        </p:nvSpPr>
        <p:spPr>
          <a:xfrm>
            <a:off x="9937790" y="2861548"/>
            <a:ext cx="2958822"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Seasonal Component</a:t>
            </a:r>
            <a:endParaRPr lang="en-US" sz="2200" dirty="0"/>
          </a:p>
        </p:txBody>
      </p:sp>
      <p:sp>
        <p:nvSpPr>
          <p:cNvPr id="8" name="Text 4"/>
          <p:cNvSpPr/>
          <p:nvPr/>
        </p:nvSpPr>
        <p:spPr>
          <a:xfrm>
            <a:off x="9937790" y="3351967"/>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Regular patterns that repeat at fixed intervals</a:t>
            </a:r>
            <a:endParaRPr lang="en-US" sz="1750" dirty="0"/>
          </a:p>
        </p:txBody>
      </p:sp>
      <p:pic>
        <p:nvPicPr>
          <p:cNvPr id="9" name="Image 2" descr="preencoded.png"/>
          <p:cNvPicPr>
            <a:picLocks noChangeAspect="1"/>
          </p:cNvPicPr>
          <p:nvPr/>
        </p:nvPicPr>
        <p:blipFill>
          <a:blip r:embed="rId5"/>
          <a:stretch>
            <a:fillRect/>
          </a:stretch>
        </p:blipFill>
        <p:spPr>
          <a:xfrm>
            <a:off x="5032653" y="2413516"/>
            <a:ext cx="4564975" cy="4564975"/>
          </a:xfrm>
          <a:prstGeom prst="rect">
            <a:avLst/>
          </a:prstGeom>
        </p:spPr>
      </p:pic>
      <p:pic>
        <p:nvPicPr>
          <p:cNvPr id="10" name="Image 3" descr="preencoded.png"/>
          <p:cNvPicPr>
            <a:picLocks noChangeAspect="1"/>
          </p:cNvPicPr>
          <p:nvPr/>
        </p:nvPicPr>
        <p:blipFill>
          <a:blip r:embed="rId6"/>
          <a:stretch>
            <a:fillRect/>
          </a:stretch>
        </p:blipFill>
        <p:spPr>
          <a:xfrm>
            <a:off x="8452604" y="3565088"/>
            <a:ext cx="339328" cy="424220"/>
          </a:xfrm>
          <a:prstGeom prst="rect">
            <a:avLst/>
          </a:prstGeom>
        </p:spPr>
      </p:pic>
      <p:sp>
        <p:nvSpPr>
          <p:cNvPr id="11" name="Text 5"/>
          <p:cNvSpPr/>
          <p:nvPr/>
        </p:nvSpPr>
        <p:spPr>
          <a:xfrm>
            <a:off x="9937790" y="549556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Cyclical Component</a:t>
            </a:r>
            <a:endParaRPr lang="en-US" sz="2200" dirty="0"/>
          </a:p>
        </p:txBody>
      </p:sp>
      <p:sp>
        <p:nvSpPr>
          <p:cNvPr id="12" name="Text 6"/>
          <p:cNvSpPr/>
          <p:nvPr/>
        </p:nvSpPr>
        <p:spPr>
          <a:xfrm>
            <a:off x="9937790" y="5985986"/>
            <a:ext cx="389882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Oscillations without fixed periodicity</a:t>
            </a:r>
            <a:endParaRPr lang="en-US" sz="1750" dirty="0"/>
          </a:p>
        </p:txBody>
      </p:sp>
      <p:pic>
        <p:nvPicPr>
          <p:cNvPr id="13" name="Image 4" descr="preencoded.png"/>
          <p:cNvPicPr>
            <a:picLocks noChangeAspect="1"/>
          </p:cNvPicPr>
          <p:nvPr/>
        </p:nvPicPr>
        <p:blipFill>
          <a:blip r:embed="rId7"/>
          <a:stretch>
            <a:fillRect/>
          </a:stretch>
        </p:blipFill>
        <p:spPr>
          <a:xfrm>
            <a:off x="5032653" y="2413516"/>
            <a:ext cx="4564975" cy="4564975"/>
          </a:xfrm>
          <a:prstGeom prst="rect">
            <a:avLst/>
          </a:prstGeom>
        </p:spPr>
      </p:pic>
      <p:pic>
        <p:nvPicPr>
          <p:cNvPr id="14" name="Image 5" descr="preencoded.png"/>
          <p:cNvPicPr>
            <a:picLocks noChangeAspect="1"/>
          </p:cNvPicPr>
          <p:nvPr/>
        </p:nvPicPr>
        <p:blipFill>
          <a:blip r:embed="rId8"/>
          <a:stretch>
            <a:fillRect/>
          </a:stretch>
        </p:blipFill>
        <p:spPr>
          <a:xfrm>
            <a:off x="8064103" y="5790962"/>
            <a:ext cx="339328" cy="424220"/>
          </a:xfrm>
          <a:prstGeom prst="rect">
            <a:avLst/>
          </a:prstGeom>
        </p:spPr>
      </p:pic>
      <p:sp>
        <p:nvSpPr>
          <p:cNvPr id="15" name="Text 7"/>
          <p:cNvSpPr/>
          <p:nvPr/>
        </p:nvSpPr>
        <p:spPr>
          <a:xfrm>
            <a:off x="1819037" y="5314117"/>
            <a:ext cx="2873454" cy="354330"/>
          </a:xfrm>
          <a:prstGeom prst="rect">
            <a:avLst/>
          </a:prstGeom>
          <a:noFill/>
          <a:ln/>
        </p:spPr>
        <p:txBody>
          <a:bodyPr wrap="none" lIns="0" tIns="0" rIns="0" bIns="0" rtlCol="0" anchor="t"/>
          <a:lstStyle/>
          <a:p>
            <a:pPr marL="0" indent="0" algn="r">
              <a:lnSpc>
                <a:spcPts val="2750"/>
              </a:lnSpc>
              <a:buNone/>
            </a:pPr>
            <a:r>
              <a:rPr lang="en-US" sz="2200" b="1" dirty="0">
                <a:solidFill>
                  <a:srgbClr val="4C4C4D"/>
                </a:solidFill>
                <a:latin typeface="Inter Bold" pitchFamily="34" charset="0"/>
                <a:ea typeface="Inter Bold" pitchFamily="34" charset="-122"/>
                <a:cs typeface="Inter Bold" pitchFamily="34" charset="-120"/>
              </a:rPr>
              <a:t>Irregular Component</a:t>
            </a:r>
            <a:endParaRPr lang="en-US" sz="2200" dirty="0"/>
          </a:p>
        </p:txBody>
      </p:sp>
      <p:sp>
        <p:nvSpPr>
          <p:cNvPr id="16" name="Text 8"/>
          <p:cNvSpPr/>
          <p:nvPr/>
        </p:nvSpPr>
        <p:spPr>
          <a:xfrm>
            <a:off x="793790" y="5804535"/>
            <a:ext cx="3898702" cy="725805"/>
          </a:xfrm>
          <a:prstGeom prst="rect">
            <a:avLst/>
          </a:prstGeom>
          <a:noFill/>
          <a:ln/>
        </p:spPr>
        <p:txBody>
          <a:bodyPr wrap="square" lIns="0" tIns="0" rIns="0" bIns="0" rtlCol="0" anchor="t"/>
          <a:lstStyle/>
          <a:p>
            <a:pPr marL="0" indent="0" algn="r">
              <a:lnSpc>
                <a:spcPts val="2850"/>
              </a:lnSpc>
              <a:buNone/>
            </a:pPr>
            <a:r>
              <a:rPr lang="en-US" sz="1750" dirty="0">
                <a:solidFill>
                  <a:srgbClr val="4C4C4D"/>
                </a:solidFill>
                <a:latin typeface="Inter" pitchFamily="34" charset="0"/>
                <a:ea typeface="Inter" pitchFamily="34" charset="-122"/>
                <a:cs typeface="Inter" pitchFamily="34" charset="-120"/>
              </a:rPr>
              <a:t>Random fluctuations or noise in the data</a:t>
            </a:r>
            <a:endParaRPr lang="en-US" sz="1750" dirty="0"/>
          </a:p>
        </p:txBody>
      </p:sp>
      <p:pic>
        <p:nvPicPr>
          <p:cNvPr id="17" name="Image 6" descr="preencoded.png"/>
          <p:cNvPicPr>
            <a:picLocks noChangeAspect="1"/>
          </p:cNvPicPr>
          <p:nvPr/>
        </p:nvPicPr>
        <p:blipFill>
          <a:blip r:embed="rId9"/>
          <a:stretch>
            <a:fillRect/>
          </a:stretch>
        </p:blipFill>
        <p:spPr>
          <a:xfrm>
            <a:off x="5032653" y="2413516"/>
            <a:ext cx="4564975" cy="4564975"/>
          </a:xfrm>
          <a:prstGeom prst="rect">
            <a:avLst/>
          </a:prstGeom>
        </p:spPr>
      </p:pic>
      <p:pic>
        <p:nvPicPr>
          <p:cNvPr id="18" name="Image 7" descr="preencoded.png"/>
          <p:cNvPicPr>
            <a:picLocks noChangeAspect="1"/>
          </p:cNvPicPr>
          <p:nvPr/>
        </p:nvPicPr>
        <p:blipFill>
          <a:blip r:embed="rId10"/>
          <a:stretch>
            <a:fillRect/>
          </a:stretch>
        </p:blipFill>
        <p:spPr>
          <a:xfrm>
            <a:off x="5838230" y="5402461"/>
            <a:ext cx="339328" cy="424220"/>
          </a:xfrm>
          <a:prstGeom prst="rect">
            <a:avLst/>
          </a:prstGeom>
        </p:spPr>
      </p:pic>
      <p:pic>
        <p:nvPicPr>
          <p:cNvPr id="19" name="Image 8" descr="preencoded.png"/>
          <p:cNvPicPr>
            <a:picLocks noChangeAspect="1"/>
          </p:cNvPicPr>
          <p:nvPr/>
        </p:nvPicPr>
        <p:blipFill>
          <a:blip r:embed="rId11"/>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459825"/>
            <a:ext cx="6190298" cy="708779"/>
          </a:xfrm>
          <a:prstGeom prst="rect">
            <a:avLst/>
          </a:prstGeom>
          <a:noFill/>
          <a:ln/>
        </p:spPr>
        <p:txBody>
          <a:bodyPr wrap="none" lIns="0" tIns="0" rIns="0" bIns="0" rtlCol="0" anchor="t"/>
          <a:lstStyle/>
          <a:p>
            <a:pPr marL="0" indent="0" algn="l">
              <a:lnSpc>
                <a:spcPts val="5550"/>
              </a:lnSpc>
              <a:buNone/>
            </a:pPr>
            <a:r>
              <a:rPr lang="en-US" sz="4450" b="1" dirty="0">
                <a:solidFill>
                  <a:srgbClr val="152D47"/>
                </a:solidFill>
                <a:latin typeface="Inter Bold" pitchFamily="34" charset="0"/>
                <a:ea typeface="Inter Bold" pitchFamily="34" charset="-122"/>
                <a:cs typeface="Inter Bold" pitchFamily="34" charset="-120"/>
              </a:rPr>
              <a:t>The Trend Component</a:t>
            </a:r>
            <a:endParaRPr lang="en-US" sz="4450" dirty="0"/>
          </a:p>
        </p:txBody>
      </p:sp>
      <p:sp>
        <p:nvSpPr>
          <p:cNvPr id="3" name="Shape 1"/>
          <p:cNvSpPr/>
          <p:nvPr/>
        </p:nvSpPr>
        <p:spPr>
          <a:xfrm>
            <a:off x="793790" y="2622233"/>
            <a:ext cx="2173724" cy="1306949"/>
          </a:xfrm>
          <a:prstGeom prst="roundRect">
            <a:avLst>
              <a:gd name="adj" fmla="val 7289"/>
            </a:avLst>
          </a:prstGeom>
          <a:solidFill>
            <a:srgbClr val="F2EEEE"/>
          </a:solidFill>
          <a:ln w="7620">
            <a:solidFill>
              <a:srgbClr val="D8D4D4"/>
            </a:solidFill>
            <a:prstDash val="solid"/>
          </a:ln>
        </p:spPr>
      </p:sp>
      <p:pic>
        <p:nvPicPr>
          <p:cNvPr id="4" name="Image 0" descr="preencoded.png"/>
          <p:cNvPicPr>
            <a:picLocks noChangeAspect="1"/>
          </p:cNvPicPr>
          <p:nvPr/>
        </p:nvPicPr>
        <p:blipFill>
          <a:blip r:embed="rId3"/>
          <a:stretch>
            <a:fillRect/>
          </a:stretch>
        </p:blipFill>
        <p:spPr>
          <a:xfrm>
            <a:off x="1721167" y="3076337"/>
            <a:ext cx="318968" cy="398621"/>
          </a:xfrm>
          <a:prstGeom prst="rect">
            <a:avLst/>
          </a:prstGeom>
        </p:spPr>
      </p:pic>
      <p:sp>
        <p:nvSpPr>
          <p:cNvPr id="5" name="Text 2"/>
          <p:cNvSpPr/>
          <p:nvPr/>
        </p:nvSpPr>
        <p:spPr>
          <a:xfrm>
            <a:off x="3194328" y="284904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Definition</a:t>
            </a:r>
            <a:endParaRPr lang="en-US" sz="2200" dirty="0"/>
          </a:p>
        </p:txBody>
      </p:sp>
      <p:sp>
        <p:nvSpPr>
          <p:cNvPr id="6" name="Text 3"/>
          <p:cNvSpPr/>
          <p:nvPr/>
        </p:nvSpPr>
        <p:spPr>
          <a:xfrm>
            <a:off x="3194328" y="3339465"/>
            <a:ext cx="4400907"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The long-term movement in a time series</a:t>
            </a:r>
            <a:endParaRPr lang="en-US" sz="1750" dirty="0"/>
          </a:p>
        </p:txBody>
      </p:sp>
      <p:sp>
        <p:nvSpPr>
          <p:cNvPr id="7" name="Shape 4"/>
          <p:cNvSpPr/>
          <p:nvPr/>
        </p:nvSpPr>
        <p:spPr>
          <a:xfrm>
            <a:off x="3080861" y="3913942"/>
            <a:ext cx="10642402" cy="15240"/>
          </a:xfrm>
          <a:prstGeom prst="roundRect">
            <a:avLst>
              <a:gd name="adj" fmla="val 625116"/>
            </a:avLst>
          </a:prstGeom>
          <a:solidFill>
            <a:srgbClr val="D8D4D4"/>
          </a:solidFill>
          <a:ln/>
        </p:spPr>
      </p:sp>
      <p:sp>
        <p:nvSpPr>
          <p:cNvPr id="8" name="Shape 5"/>
          <p:cNvSpPr/>
          <p:nvPr/>
        </p:nvSpPr>
        <p:spPr>
          <a:xfrm>
            <a:off x="793790" y="4042529"/>
            <a:ext cx="4347567" cy="1306949"/>
          </a:xfrm>
          <a:prstGeom prst="roundRect">
            <a:avLst>
              <a:gd name="adj" fmla="val 7289"/>
            </a:avLst>
          </a:prstGeom>
          <a:solidFill>
            <a:srgbClr val="F2EEEE"/>
          </a:solidFill>
          <a:ln w="7620">
            <a:solidFill>
              <a:srgbClr val="D8D4D4"/>
            </a:solidFill>
            <a:prstDash val="solid"/>
          </a:ln>
        </p:spPr>
      </p:sp>
      <p:pic>
        <p:nvPicPr>
          <p:cNvPr id="9" name="Image 1" descr="preencoded.png"/>
          <p:cNvPicPr>
            <a:picLocks noChangeAspect="1"/>
          </p:cNvPicPr>
          <p:nvPr/>
        </p:nvPicPr>
        <p:blipFill>
          <a:blip r:embed="rId4"/>
          <a:stretch>
            <a:fillRect/>
          </a:stretch>
        </p:blipFill>
        <p:spPr>
          <a:xfrm>
            <a:off x="2808089" y="4496633"/>
            <a:ext cx="318968" cy="398621"/>
          </a:xfrm>
          <a:prstGeom prst="rect">
            <a:avLst/>
          </a:prstGeom>
        </p:spPr>
      </p:pic>
      <p:sp>
        <p:nvSpPr>
          <p:cNvPr id="10" name="Text 6"/>
          <p:cNvSpPr/>
          <p:nvPr/>
        </p:nvSpPr>
        <p:spPr>
          <a:xfrm>
            <a:off x="5368171" y="426934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Identification</a:t>
            </a:r>
            <a:endParaRPr lang="en-US" sz="2200" dirty="0"/>
          </a:p>
        </p:txBody>
      </p:sp>
      <p:sp>
        <p:nvSpPr>
          <p:cNvPr id="11" name="Text 7"/>
          <p:cNvSpPr/>
          <p:nvPr/>
        </p:nvSpPr>
        <p:spPr>
          <a:xfrm>
            <a:off x="5368171" y="4759762"/>
            <a:ext cx="5472351"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Using regression, filtering, and smoothing methods</a:t>
            </a:r>
            <a:endParaRPr lang="en-US" sz="1750" dirty="0"/>
          </a:p>
        </p:txBody>
      </p:sp>
      <p:sp>
        <p:nvSpPr>
          <p:cNvPr id="12" name="Shape 8"/>
          <p:cNvSpPr/>
          <p:nvPr/>
        </p:nvSpPr>
        <p:spPr>
          <a:xfrm>
            <a:off x="5254704" y="5334238"/>
            <a:ext cx="8468558" cy="15240"/>
          </a:xfrm>
          <a:prstGeom prst="roundRect">
            <a:avLst>
              <a:gd name="adj" fmla="val 625116"/>
            </a:avLst>
          </a:prstGeom>
          <a:solidFill>
            <a:srgbClr val="D8D4D4"/>
          </a:solidFill>
          <a:ln/>
        </p:spPr>
      </p:sp>
      <p:sp>
        <p:nvSpPr>
          <p:cNvPr id="13" name="Shape 9"/>
          <p:cNvSpPr/>
          <p:nvPr/>
        </p:nvSpPr>
        <p:spPr>
          <a:xfrm>
            <a:off x="793790" y="5462826"/>
            <a:ext cx="6521410" cy="1306949"/>
          </a:xfrm>
          <a:prstGeom prst="roundRect">
            <a:avLst>
              <a:gd name="adj" fmla="val 7289"/>
            </a:avLst>
          </a:prstGeom>
          <a:solidFill>
            <a:srgbClr val="F2EEEE"/>
          </a:solidFill>
          <a:ln w="7620">
            <a:solidFill>
              <a:srgbClr val="D8D4D4"/>
            </a:solidFill>
            <a:prstDash val="solid"/>
          </a:ln>
        </p:spPr>
      </p:sp>
      <p:pic>
        <p:nvPicPr>
          <p:cNvPr id="14" name="Image 2" descr="preencoded.png"/>
          <p:cNvPicPr>
            <a:picLocks noChangeAspect="1"/>
          </p:cNvPicPr>
          <p:nvPr/>
        </p:nvPicPr>
        <p:blipFill>
          <a:blip r:embed="rId5"/>
          <a:stretch>
            <a:fillRect/>
          </a:stretch>
        </p:blipFill>
        <p:spPr>
          <a:xfrm>
            <a:off x="3895011" y="5916930"/>
            <a:ext cx="318968" cy="398621"/>
          </a:xfrm>
          <a:prstGeom prst="rect">
            <a:avLst/>
          </a:prstGeom>
        </p:spPr>
      </p:pic>
      <p:sp>
        <p:nvSpPr>
          <p:cNvPr id="15" name="Text 10"/>
          <p:cNvSpPr/>
          <p:nvPr/>
        </p:nvSpPr>
        <p:spPr>
          <a:xfrm>
            <a:off x="7542014" y="568964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C4C4D"/>
                </a:solidFill>
                <a:latin typeface="Inter Bold" pitchFamily="34" charset="0"/>
                <a:ea typeface="Inter Bold" pitchFamily="34" charset="-122"/>
                <a:cs typeface="Inter Bold" pitchFamily="34" charset="-120"/>
              </a:rPr>
              <a:t>Analysis</a:t>
            </a:r>
            <a:endParaRPr lang="en-US" sz="2200" dirty="0"/>
          </a:p>
        </p:txBody>
      </p:sp>
      <p:sp>
        <p:nvSpPr>
          <p:cNvPr id="16" name="Text 11"/>
          <p:cNvSpPr/>
          <p:nvPr/>
        </p:nvSpPr>
        <p:spPr>
          <a:xfrm>
            <a:off x="7542014" y="6180058"/>
            <a:ext cx="5286970" cy="362903"/>
          </a:xfrm>
          <a:prstGeom prst="rect">
            <a:avLst/>
          </a:prstGeom>
          <a:noFill/>
          <a:ln/>
        </p:spPr>
        <p:txBody>
          <a:bodyPr wrap="none" lIns="0" tIns="0" rIns="0" bIns="0" rtlCol="0" anchor="t"/>
          <a:lstStyle/>
          <a:p>
            <a:pPr marL="0" indent="0" algn="l">
              <a:lnSpc>
                <a:spcPts val="2850"/>
              </a:lnSpc>
              <a:buNone/>
            </a:pPr>
            <a:r>
              <a:rPr lang="en-US" sz="1750" dirty="0">
                <a:solidFill>
                  <a:srgbClr val="4C4C4D"/>
                </a:solidFill>
                <a:latin typeface="Inter" pitchFamily="34" charset="0"/>
                <a:ea typeface="Inter" pitchFamily="34" charset="-122"/>
                <a:cs typeface="Inter" pitchFamily="34" charset="-120"/>
              </a:rPr>
              <a:t>Extracting and interpreting the underlying pattern</a:t>
            </a:r>
            <a:endParaRPr lang="en-US" sz="1750" dirty="0"/>
          </a:p>
        </p:txBody>
      </p:sp>
      <p:pic>
        <p:nvPicPr>
          <p:cNvPr id="17" name="Image 3" descr="preencoded.png"/>
          <p:cNvPicPr>
            <a:picLocks noChangeAspect="1"/>
          </p:cNvPicPr>
          <p:nvPr/>
        </p:nvPicPr>
        <p:blipFill>
          <a:blip r:embed="rId6"/>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7241" y="618530"/>
            <a:ext cx="5623798" cy="702826"/>
          </a:xfrm>
          <a:prstGeom prst="rect">
            <a:avLst/>
          </a:prstGeom>
          <a:noFill/>
          <a:ln/>
        </p:spPr>
        <p:txBody>
          <a:bodyPr wrap="none" lIns="0" tIns="0" rIns="0" bIns="0" rtlCol="0" anchor="t"/>
          <a:lstStyle/>
          <a:p>
            <a:pPr marL="0" indent="0" algn="l">
              <a:lnSpc>
                <a:spcPts val="5500"/>
              </a:lnSpc>
              <a:buNone/>
            </a:pPr>
            <a:r>
              <a:rPr lang="en-US" sz="4400" b="1" dirty="0">
                <a:solidFill>
                  <a:srgbClr val="152D47"/>
                </a:solidFill>
                <a:latin typeface="Inter Bold" pitchFamily="34" charset="0"/>
                <a:ea typeface="Inter Bold" pitchFamily="34" charset="-122"/>
                <a:cs typeface="Inter Bold" pitchFamily="34" charset="-120"/>
              </a:rPr>
              <a:t>Types of Trends</a:t>
            </a:r>
            <a:endParaRPr lang="en-US" sz="4400" dirty="0"/>
          </a:p>
        </p:txBody>
      </p:sp>
      <p:grpSp>
        <p:nvGrpSpPr>
          <p:cNvPr id="13" name="Group 12"/>
          <p:cNvGrpSpPr/>
          <p:nvPr/>
        </p:nvGrpSpPr>
        <p:grpSpPr>
          <a:xfrm>
            <a:off x="807419" y="2449503"/>
            <a:ext cx="13055918" cy="3005019"/>
            <a:chOff x="787241" y="4626173"/>
            <a:chExt cx="13055918" cy="3005019"/>
          </a:xfrm>
        </p:grpSpPr>
        <p:sp>
          <p:nvSpPr>
            <p:cNvPr id="4" name="Text 1"/>
            <p:cNvSpPr/>
            <p:nvPr/>
          </p:nvSpPr>
          <p:spPr>
            <a:xfrm>
              <a:off x="787241" y="4626173"/>
              <a:ext cx="2811899" cy="351472"/>
            </a:xfrm>
            <a:prstGeom prst="rect">
              <a:avLst/>
            </a:prstGeom>
            <a:noFill/>
            <a:ln/>
          </p:spPr>
          <p:txBody>
            <a:bodyPr wrap="none" lIns="0" tIns="0" rIns="0" bIns="0" rtlCol="0" anchor="t"/>
            <a:lstStyle/>
            <a:p>
              <a:pPr marL="0" indent="0" algn="l">
                <a:lnSpc>
                  <a:spcPts val="2750"/>
                </a:lnSpc>
                <a:buNone/>
              </a:pPr>
              <a:r>
                <a:rPr lang="en-US" sz="2200" b="1" dirty="0">
                  <a:solidFill>
                    <a:srgbClr val="990033"/>
                  </a:solidFill>
                  <a:latin typeface="Inter Bold" pitchFamily="34" charset="0"/>
                  <a:ea typeface="Inter Bold" pitchFamily="34" charset="-122"/>
                  <a:cs typeface="Inter Bold" pitchFamily="34" charset="-120"/>
                </a:rPr>
                <a:t>Linear Trend</a:t>
              </a:r>
              <a:endParaRPr lang="en-US" sz="2200" dirty="0">
                <a:solidFill>
                  <a:srgbClr val="990033"/>
                </a:solidFill>
              </a:endParaRPr>
            </a:p>
          </p:txBody>
        </p:sp>
        <p:sp>
          <p:nvSpPr>
            <p:cNvPr id="5" name="Text 2"/>
            <p:cNvSpPr/>
            <p:nvPr/>
          </p:nvSpPr>
          <p:spPr>
            <a:xfrm>
              <a:off x="787241" y="5112544"/>
              <a:ext cx="4164568" cy="2518648"/>
            </a:xfrm>
            <a:prstGeom prst="rect">
              <a:avLst/>
            </a:prstGeom>
            <a:noFill/>
            <a:ln/>
          </p:spPr>
          <p:txBody>
            <a:bodyPr wrap="square" lIns="0" tIns="0" rIns="0" bIns="0" rtlCol="0" anchor="t"/>
            <a:lstStyle/>
            <a:p>
              <a:pPr marL="0" indent="0" algn="l">
                <a:lnSpc>
                  <a:spcPts val="2800"/>
                </a:lnSpc>
                <a:buNone/>
              </a:pPr>
              <a:r>
                <a:rPr lang="en-US" sz="1750" dirty="0">
                  <a:solidFill>
                    <a:srgbClr val="4C4C4D"/>
                  </a:solidFill>
                  <a:latin typeface="Inter" pitchFamily="34" charset="0"/>
                  <a:ea typeface="Inter" pitchFamily="34" charset="-122"/>
                  <a:cs typeface="Inter" pitchFamily="34" charset="-120"/>
                </a:rPr>
                <a:t>A consistent rate of increase or decrease over time.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00"/>
                </a:lnSpc>
                <a:buNone/>
              </a:pPr>
              <a:r>
                <a:rPr lang="en-US" sz="1750" dirty="0" smtClean="0">
                  <a:solidFill>
                    <a:srgbClr val="4C4C4D"/>
                  </a:solidFill>
                  <a:latin typeface="Inter" pitchFamily="34" charset="0"/>
                  <a:ea typeface="Inter" pitchFamily="34" charset="-122"/>
                  <a:cs typeface="Inter" pitchFamily="34" charset="-120"/>
                </a:rPr>
                <a:t>Linear </a:t>
              </a:r>
              <a:r>
                <a:rPr lang="en-US" sz="1750" dirty="0">
                  <a:solidFill>
                    <a:srgbClr val="4C4C4D"/>
                  </a:solidFill>
                  <a:latin typeface="Inter" pitchFamily="34" charset="0"/>
                  <a:ea typeface="Inter" pitchFamily="34" charset="-122"/>
                  <a:cs typeface="Inter" pitchFamily="34" charset="-120"/>
                </a:rPr>
                <a:t>trends are characterized by a straight line when plotted and can be modeled using simple linear regression techniques.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00"/>
                </a:lnSpc>
                <a:buNone/>
              </a:pP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00"/>
                </a:lnSpc>
                <a:buNone/>
              </a:pPr>
              <a:r>
                <a:rPr lang="en-US" sz="1750" dirty="0" smtClean="0">
                  <a:solidFill>
                    <a:srgbClr val="4C4C4D"/>
                  </a:solidFill>
                  <a:latin typeface="Inter" pitchFamily="34" charset="0"/>
                  <a:ea typeface="Inter" pitchFamily="34" charset="-122"/>
                  <a:cs typeface="Inter" pitchFamily="34" charset="-120"/>
                </a:rPr>
                <a:t>These </a:t>
              </a:r>
              <a:r>
                <a:rPr lang="en-US" sz="1750" dirty="0">
                  <a:solidFill>
                    <a:srgbClr val="4C4C4D"/>
                  </a:solidFill>
                  <a:latin typeface="Inter" pitchFamily="34" charset="0"/>
                  <a:ea typeface="Inter" pitchFamily="34" charset="-122"/>
                  <a:cs typeface="Inter" pitchFamily="34" charset="-120"/>
                </a:rPr>
                <a:t>are common in </a:t>
              </a:r>
              <a:r>
                <a:rPr lang="en-US" sz="1750" dirty="0">
                  <a:solidFill>
                    <a:srgbClr val="990033"/>
                  </a:solidFill>
                  <a:latin typeface="Inter" pitchFamily="34" charset="0"/>
                  <a:ea typeface="Inter" pitchFamily="34" charset="-122"/>
                  <a:cs typeface="Inter" pitchFamily="34" charset="-120"/>
                </a:rPr>
                <a:t>steady growth </a:t>
              </a:r>
              <a:r>
                <a:rPr lang="en-US" sz="1750" dirty="0">
                  <a:solidFill>
                    <a:srgbClr val="4C4C4D"/>
                  </a:solidFill>
                  <a:latin typeface="Inter" pitchFamily="34" charset="0"/>
                  <a:ea typeface="Inter" pitchFamily="34" charset="-122"/>
                  <a:cs typeface="Inter" pitchFamily="34" charset="-120"/>
                </a:rPr>
                <a:t>scenarios.</a:t>
              </a:r>
              <a:endParaRPr lang="en-US" sz="1750" dirty="0"/>
            </a:p>
          </p:txBody>
        </p:sp>
        <p:sp>
          <p:nvSpPr>
            <p:cNvPr id="7" name="Text 3"/>
            <p:cNvSpPr/>
            <p:nvPr/>
          </p:nvSpPr>
          <p:spPr>
            <a:xfrm>
              <a:off x="5232916" y="4626173"/>
              <a:ext cx="2811899" cy="351472"/>
            </a:xfrm>
            <a:prstGeom prst="rect">
              <a:avLst/>
            </a:prstGeom>
            <a:noFill/>
            <a:ln/>
          </p:spPr>
          <p:txBody>
            <a:bodyPr wrap="none" lIns="0" tIns="0" rIns="0" bIns="0" rtlCol="0" anchor="t"/>
            <a:lstStyle/>
            <a:p>
              <a:pPr marL="0" indent="0" algn="l">
                <a:lnSpc>
                  <a:spcPts val="2750"/>
                </a:lnSpc>
                <a:buNone/>
              </a:pPr>
              <a:r>
                <a:rPr lang="en-US" sz="2200" b="1" dirty="0">
                  <a:solidFill>
                    <a:srgbClr val="990033"/>
                  </a:solidFill>
                  <a:latin typeface="Inter Bold" pitchFamily="34" charset="0"/>
                  <a:ea typeface="Inter Bold" pitchFamily="34" charset="-122"/>
                  <a:cs typeface="Inter Bold" pitchFamily="34" charset="-120"/>
                </a:rPr>
                <a:t>Exponential Trend</a:t>
              </a:r>
              <a:endParaRPr lang="en-US" sz="2200" dirty="0">
                <a:solidFill>
                  <a:srgbClr val="990033"/>
                </a:solidFill>
              </a:endParaRPr>
            </a:p>
          </p:txBody>
        </p:sp>
        <p:sp>
          <p:nvSpPr>
            <p:cNvPr id="8" name="Text 4"/>
            <p:cNvSpPr/>
            <p:nvPr/>
          </p:nvSpPr>
          <p:spPr>
            <a:xfrm>
              <a:off x="5232916" y="5112544"/>
              <a:ext cx="4164568" cy="2518648"/>
            </a:xfrm>
            <a:prstGeom prst="rect">
              <a:avLst/>
            </a:prstGeom>
            <a:noFill/>
            <a:ln/>
          </p:spPr>
          <p:txBody>
            <a:bodyPr wrap="square" lIns="0" tIns="0" rIns="0" bIns="0" rtlCol="0" anchor="t"/>
            <a:lstStyle/>
            <a:p>
              <a:pPr marL="0" indent="0" algn="l">
                <a:lnSpc>
                  <a:spcPts val="2800"/>
                </a:lnSpc>
                <a:buNone/>
              </a:pPr>
              <a:r>
                <a:rPr lang="en-US" sz="1750" dirty="0">
                  <a:solidFill>
                    <a:srgbClr val="4C4C4D"/>
                  </a:solidFill>
                  <a:latin typeface="Inter" pitchFamily="34" charset="0"/>
                  <a:ea typeface="Inter" pitchFamily="34" charset="-122"/>
                  <a:cs typeface="Inter" pitchFamily="34" charset="-120"/>
                </a:rPr>
                <a:t>Growth or decay at an increasingly rapid rate.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00"/>
                </a:lnSpc>
                <a:buNone/>
              </a:pPr>
              <a:r>
                <a:rPr lang="en-US" sz="1750" dirty="0" smtClean="0">
                  <a:solidFill>
                    <a:srgbClr val="4C4C4D"/>
                  </a:solidFill>
                  <a:latin typeface="Inter" pitchFamily="34" charset="0"/>
                  <a:ea typeface="Inter" pitchFamily="34" charset="-122"/>
                  <a:cs typeface="Inter" pitchFamily="34" charset="-120"/>
                </a:rPr>
                <a:t>Exponential </a:t>
              </a:r>
              <a:r>
                <a:rPr lang="en-US" sz="1750" dirty="0">
                  <a:solidFill>
                    <a:srgbClr val="4C4C4D"/>
                  </a:solidFill>
                  <a:latin typeface="Inter" pitchFamily="34" charset="0"/>
                  <a:ea typeface="Inter" pitchFamily="34" charset="-122"/>
                  <a:cs typeface="Inter" pitchFamily="34" charset="-120"/>
                </a:rPr>
                <a:t>trends show a constant percentage change rather than a constant absolute change.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00"/>
                </a:lnSpc>
                <a:buNone/>
              </a:pPr>
              <a:endParaRPr lang="en-US" sz="1750" dirty="0">
                <a:solidFill>
                  <a:srgbClr val="4C4C4D"/>
                </a:solidFill>
                <a:latin typeface="Inter" pitchFamily="34" charset="0"/>
                <a:ea typeface="Inter" pitchFamily="34" charset="-122"/>
                <a:cs typeface="Inter" pitchFamily="34" charset="-120"/>
              </a:endParaRPr>
            </a:p>
            <a:p>
              <a:pPr marL="0" indent="0" algn="l">
                <a:lnSpc>
                  <a:spcPts val="2800"/>
                </a:lnSpc>
                <a:buNone/>
              </a:pPr>
              <a:r>
                <a:rPr lang="en-US" sz="1750" dirty="0" smtClean="0">
                  <a:solidFill>
                    <a:srgbClr val="4C4C4D"/>
                  </a:solidFill>
                  <a:latin typeface="Inter" pitchFamily="34" charset="0"/>
                  <a:ea typeface="Inter" pitchFamily="34" charset="-122"/>
                  <a:cs typeface="Inter" pitchFamily="34" charset="-120"/>
                </a:rPr>
                <a:t>These </a:t>
              </a:r>
              <a:r>
                <a:rPr lang="en-US" sz="1750" dirty="0">
                  <a:solidFill>
                    <a:srgbClr val="4C4C4D"/>
                  </a:solidFill>
                  <a:latin typeface="Inter" pitchFamily="34" charset="0"/>
                  <a:ea typeface="Inter" pitchFamily="34" charset="-122"/>
                  <a:cs typeface="Inter" pitchFamily="34" charset="-120"/>
                </a:rPr>
                <a:t>patterns are often observed in </a:t>
              </a:r>
              <a:r>
                <a:rPr lang="en-US" sz="1750" dirty="0">
                  <a:solidFill>
                    <a:srgbClr val="990033"/>
                  </a:solidFill>
                  <a:latin typeface="Inter" pitchFamily="34" charset="0"/>
                  <a:ea typeface="Inter" pitchFamily="34" charset="-122"/>
                  <a:cs typeface="Inter" pitchFamily="34" charset="-120"/>
                </a:rPr>
                <a:t>population</a:t>
              </a:r>
              <a:r>
                <a:rPr lang="en-US" sz="1750" dirty="0">
                  <a:solidFill>
                    <a:srgbClr val="4C4C4D"/>
                  </a:solidFill>
                  <a:latin typeface="Inter" pitchFamily="34" charset="0"/>
                  <a:ea typeface="Inter" pitchFamily="34" charset="-122"/>
                  <a:cs typeface="Inter" pitchFamily="34" charset="-120"/>
                </a:rPr>
                <a:t> growth, </a:t>
              </a:r>
              <a:r>
                <a:rPr lang="en-US" sz="1750" dirty="0">
                  <a:solidFill>
                    <a:srgbClr val="990033"/>
                  </a:solidFill>
                  <a:latin typeface="Inter" pitchFamily="34" charset="0"/>
                  <a:ea typeface="Inter" pitchFamily="34" charset="-122"/>
                  <a:cs typeface="Inter" pitchFamily="34" charset="-120"/>
                </a:rPr>
                <a:t>compound</a:t>
              </a:r>
              <a:r>
                <a:rPr lang="en-US" sz="1750" dirty="0">
                  <a:solidFill>
                    <a:srgbClr val="4C4C4D"/>
                  </a:solidFill>
                  <a:latin typeface="Inter" pitchFamily="34" charset="0"/>
                  <a:ea typeface="Inter" pitchFamily="34" charset="-122"/>
                  <a:cs typeface="Inter" pitchFamily="34" charset="-120"/>
                </a:rPr>
                <a:t> interest, or </a:t>
              </a:r>
              <a:r>
                <a:rPr lang="en-US" sz="1750" dirty="0">
                  <a:solidFill>
                    <a:srgbClr val="990033"/>
                  </a:solidFill>
                  <a:latin typeface="Inter" pitchFamily="34" charset="0"/>
                  <a:ea typeface="Inter" pitchFamily="34" charset="-122"/>
                  <a:cs typeface="Inter" pitchFamily="34" charset="-120"/>
                </a:rPr>
                <a:t>technological</a:t>
              </a:r>
              <a:r>
                <a:rPr lang="en-US" sz="1750" dirty="0">
                  <a:solidFill>
                    <a:srgbClr val="4C4C4D"/>
                  </a:solidFill>
                  <a:latin typeface="Inter" pitchFamily="34" charset="0"/>
                  <a:ea typeface="Inter" pitchFamily="34" charset="-122"/>
                  <a:cs typeface="Inter" pitchFamily="34" charset="-120"/>
                </a:rPr>
                <a:t> adoption.</a:t>
              </a:r>
              <a:endParaRPr lang="en-US" sz="1750" dirty="0"/>
            </a:p>
          </p:txBody>
        </p:sp>
        <p:sp>
          <p:nvSpPr>
            <p:cNvPr id="10" name="Text 5"/>
            <p:cNvSpPr/>
            <p:nvPr/>
          </p:nvSpPr>
          <p:spPr>
            <a:xfrm>
              <a:off x="9678591" y="4626173"/>
              <a:ext cx="2811899" cy="351472"/>
            </a:xfrm>
            <a:prstGeom prst="rect">
              <a:avLst/>
            </a:prstGeom>
            <a:noFill/>
            <a:ln/>
          </p:spPr>
          <p:txBody>
            <a:bodyPr wrap="none" lIns="0" tIns="0" rIns="0" bIns="0" rtlCol="0" anchor="t"/>
            <a:lstStyle/>
            <a:p>
              <a:pPr marL="0" indent="0" algn="l">
                <a:lnSpc>
                  <a:spcPts val="2750"/>
                </a:lnSpc>
                <a:buNone/>
              </a:pPr>
              <a:r>
                <a:rPr lang="en-US" sz="2200" b="1" dirty="0">
                  <a:solidFill>
                    <a:srgbClr val="990033"/>
                  </a:solidFill>
                  <a:latin typeface="Inter Bold" pitchFamily="34" charset="0"/>
                  <a:ea typeface="Inter Bold" pitchFamily="34" charset="-122"/>
                  <a:cs typeface="Inter Bold" pitchFamily="34" charset="-120"/>
                </a:rPr>
                <a:t>Polynomial Trend</a:t>
              </a:r>
              <a:endParaRPr lang="en-US" sz="2200" dirty="0">
                <a:solidFill>
                  <a:srgbClr val="990033"/>
                </a:solidFill>
              </a:endParaRPr>
            </a:p>
          </p:txBody>
        </p:sp>
        <p:sp>
          <p:nvSpPr>
            <p:cNvPr id="11" name="Text 6"/>
            <p:cNvSpPr/>
            <p:nvPr/>
          </p:nvSpPr>
          <p:spPr>
            <a:xfrm>
              <a:off x="9678591" y="5112544"/>
              <a:ext cx="4164568" cy="2518648"/>
            </a:xfrm>
            <a:prstGeom prst="rect">
              <a:avLst/>
            </a:prstGeom>
            <a:noFill/>
            <a:ln/>
          </p:spPr>
          <p:txBody>
            <a:bodyPr wrap="square" lIns="0" tIns="0" rIns="0" bIns="0" rtlCol="0" anchor="t"/>
            <a:lstStyle/>
            <a:p>
              <a:pPr marL="0" indent="0" algn="l">
                <a:lnSpc>
                  <a:spcPts val="2800"/>
                </a:lnSpc>
                <a:buNone/>
              </a:pPr>
              <a:r>
                <a:rPr lang="en-US" sz="1750" dirty="0">
                  <a:solidFill>
                    <a:srgbClr val="4C4C4D"/>
                  </a:solidFill>
                  <a:latin typeface="Inter" pitchFamily="34" charset="0"/>
                  <a:ea typeface="Inter" pitchFamily="34" charset="-122"/>
                  <a:cs typeface="Inter" pitchFamily="34" charset="-120"/>
                </a:rPr>
                <a:t>Complex patterns with multiple direction changes.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00"/>
                </a:lnSpc>
                <a:buNone/>
              </a:pPr>
              <a:r>
                <a:rPr lang="en-US" sz="1750" dirty="0" smtClean="0">
                  <a:solidFill>
                    <a:srgbClr val="4C4C4D"/>
                  </a:solidFill>
                  <a:latin typeface="Inter" pitchFamily="34" charset="0"/>
                  <a:ea typeface="Inter" pitchFamily="34" charset="-122"/>
                  <a:cs typeface="Inter" pitchFamily="34" charset="-120"/>
                </a:rPr>
                <a:t>Polynomial </a:t>
              </a:r>
              <a:r>
                <a:rPr lang="en-US" sz="1750" dirty="0">
                  <a:solidFill>
                    <a:srgbClr val="4C4C4D"/>
                  </a:solidFill>
                  <a:latin typeface="Inter" pitchFamily="34" charset="0"/>
                  <a:ea typeface="Inter" pitchFamily="34" charset="-122"/>
                  <a:cs typeface="Inter" pitchFamily="34" charset="-120"/>
                </a:rPr>
                <a:t>trends can capture more nuanced behaviors in data that cannot be represented by simpler models. </a:t>
              </a:r>
              <a:endParaRPr lang="en-US" sz="1750" dirty="0" smtClean="0">
                <a:solidFill>
                  <a:srgbClr val="4C4C4D"/>
                </a:solidFill>
                <a:latin typeface="Inter" pitchFamily="34" charset="0"/>
                <a:ea typeface="Inter" pitchFamily="34" charset="-122"/>
                <a:cs typeface="Inter" pitchFamily="34" charset="-120"/>
              </a:endParaRPr>
            </a:p>
            <a:p>
              <a:pPr marL="0" indent="0" algn="l">
                <a:lnSpc>
                  <a:spcPts val="2800"/>
                </a:lnSpc>
                <a:buNone/>
              </a:pPr>
              <a:endParaRPr lang="en-US" sz="1750" dirty="0">
                <a:solidFill>
                  <a:srgbClr val="4C4C4D"/>
                </a:solidFill>
                <a:latin typeface="Inter" pitchFamily="34" charset="0"/>
                <a:ea typeface="Inter" pitchFamily="34" charset="-122"/>
                <a:cs typeface="Inter" pitchFamily="34" charset="-120"/>
              </a:endParaRPr>
            </a:p>
            <a:p>
              <a:pPr marL="0" indent="0" algn="l">
                <a:lnSpc>
                  <a:spcPts val="2800"/>
                </a:lnSpc>
                <a:buNone/>
              </a:pPr>
              <a:r>
                <a:rPr lang="en-US" sz="1750" dirty="0" smtClean="0">
                  <a:solidFill>
                    <a:srgbClr val="4C4C4D"/>
                  </a:solidFill>
                  <a:latin typeface="Inter" pitchFamily="34" charset="0"/>
                  <a:ea typeface="Inter" pitchFamily="34" charset="-122"/>
                  <a:cs typeface="Inter" pitchFamily="34" charset="-120"/>
                </a:rPr>
                <a:t>They're </a:t>
              </a:r>
              <a:r>
                <a:rPr lang="en-US" sz="1750" dirty="0">
                  <a:solidFill>
                    <a:srgbClr val="4C4C4D"/>
                  </a:solidFill>
                  <a:latin typeface="Inter" pitchFamily="34" charset="0"/>
                  <a:ea typeface="Inter" pitchFamily="34" charset="-122"/>
                  <a:cs typeface="Inter" pitchFamily="34" charset="-120"/>
                </a:rPr>
                <a:t>useful for modeling data with </a:t>
              </a:r>
              <a:r>
                <a:rPr lang="en-US" sz="1750" dirty="0">
                  <a:solidFill>
                    <a:srgbClr val="990033"/>
                  </a:solidFill>
                  <a:latin typeface="Inter" pitchFamily="34" charset="0"/>
                  <a:ea typeface="Inter" pitchFamily="34" charset="-122"/>
                  <a:cs typeface="Inter" pitchFamily="34" charset="-120"/>
                </a:rPr>
                <a:t>peaks</a:t>
              </a:r>
              <a:r>
                <a:rPr lang="en-US" sz="1750" dirty="0">
                  <a:solidFill>
                    <a:srgbClr val="4C4C4D"/>
                  </a:solidFill>
                  <a:latin typeface="Inter" pitchFamily="34" charset="0"/>
                  <a:ea typeface="Inter" pitchFamily="34" charset="-122"/>
                  <a:cs typeface="Inter" pitchFamily="34" charset="-120"/>
                </a:rPr>
                <a:t> and </a:t>
              </a:r>
              <a:r>
                <a:rPr lang="en-US" sz="1750" dirty="0">
                  <a:solidFill>
                    <a:srgbClr val="990033"/>
                  </a:solidFill>
                  <a:latin typeface="Inter" pitchFamily="34" charset="0"/>
                  <a:ea typeface="Inter" pitchFamily="34" charset="-122"/>
                  <a:cs typeface="Inter" pitchFamily="34" charset="-120"/>
                </a:rPr>
                <a:t>valleys</a:t>
              </a:r>
              <a:r>
                <a:rPr lang="en-US" sz="1750" dirty="0">
                  <a:solidFill>
                    <a:srgbClr val="4C4C4D"/>
                  </a:solidFill>
                  <a:latin typeface="Inter" pitchFamily="34" charset="0"/>
                  <a:ea typeface="Inter" pitchFamily="34" charset="-122"/>
                  <a:cs typeface="Inter" pitchFamily="34" charset="-120"/>
                </a:rPr>
                <a:t> within the overall trend.</a:t>
              </a:r>
              <a:endParaRPr lang="en-US" sz="1750" dirty="0"/>
            </a:p>
          </p:txBody>
        </p:sp>
      </p:grpSp>
      <p:pic>
        <p:nvPicPr>
          <p:cNvPr id="12" name="Image 3" descr="preencoded.png"/>
          <p:cNvPicPr>
            <a:picLocks noChangeAspect="1"/>
          </p:cNvPicPr>
          <p:nvPr/>
        </p:nvPicPr>
        <p:blipFill>
          <a:blip r:embed="rId3"/>
          <a:stretch>
            <a:fillRect/>
          </a:stretch>
        </p:blipFill>
        <p:spPr>
          <a:xfrm>
            <a:off x="13716000" y="228600"/>
            <a:ext cx="685800" cy="6858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4313</Words>
  <Application>Microsoft Office PowerPoint</Application>
  <PresentationFormat>Custom</PresentationFormat>
  <Paragraphs>552</Paragraphs>
  <Slides>52</Slides>
  <Notes>52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Inter</vt:lpstr>
      <vt:lpstr>Times New Roman</vt:lpstr>
      <vt:lpstr>Arial</vt:lpstr>
      <vt:lpstr>Calibri Light</vt:lpstr>
      <vt:lpstr>Calibri</vt:lpstr>
      <vt:lpstr>Inter Bold</vt:lpstr>
      <vt:lpstr>Office Theme</vt:lpstr>
      <vt:lpstr>Time Series Analysis (T6725)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5</cp:revision>
  <dcterms:created xsi:type="dcterms:W3CDTF">2025-05-03T07:17:09Z</dcterms:created>
  <dcterms:modified xsi:type="dcterms:W3CDTF">2025-05-04T05:34:19Z</dcterms:modified>
</cp:coreProperties>
</file>