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11b5436490433c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TTEC\Insigts\Best%20time%20to%20ca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TTEC\Insigts\Calls%20per%20da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TTEC\Insigts\Top%205%20agen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TTEC\Insigts\Least%205%20agent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TTEC\Insigts\average%20numbers%20of%20calls%20handle%20by%20agent%20hourly%20basi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[Best time to call.csv]Sheet1!PivotTable3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vs Numbers of Calls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'[Best time to call.csv]Sheet1'!$B$3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'[Best time to call.csv]Sheet1'!$A$4:$A$14</c:f>
              <c:strCache>
                <c:ptCount val="10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'[Best time to call.csv]Sheet1'!$B$4:$B$14</c:f>
              <c:numCache>
                <c:formatCode>General</c:formatCode>
                <c:ptCount val="10"/>
                <c:pt idx="0">
                  <c:v>454</c:v>
                </c:pt>
                <c:pt idx="1">
                  <c:v>572</c:v>
                </c:pt>
                <c:pt idx="2">
                  <c:v>817</c:v>
                </c:pt>
                <c:pt idx="3">
                  <c:v>550</c:v>
                </c:pt>
                <c:pt idx="4">
                  <c:v>627</c:v>
                </c:pt>
                <c:pt idx="5">
                  <c:v>380</c:v>
                </c:pt>
                <c:pt idx="6">
                  <c:v>599</c:v>
                </c:pt>
                <c:pt idx="7">
                  <c:v>512</c:v>
                </c:pt>
                <c:pt idx="8">
                  <c:v>610</c:v>
                </c:pt>
                <c:pt idx="9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34-47EF-BD90-760D9106C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54755"/>
        <c:axId val="633849601"/>
      </c:lineChart>
      <c:catAx>
        <c:axId val="6200547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49601"/>
        <c:crosses val="autoZero"/>
        <c:auto val="1"/>
        <c:lblAlgn val="ctr"/>
        <c:lblOffset val="100"/>
        <c:noMultiLvlLbl val="0"/>
      </c:catAx>
      <c:valAx>
        <c:axId val="6338496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Numbers of Calls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547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[Calls per day.csv]Sheet1!PivotTable4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Numbers of Calls per Day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'[Calls per day.csv]Sheet1'!$B$3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'[Calls per day.csv]Sheet1'!$A$4:$A$9</c:f>
              <c:strCache>
                <c:ptCount val="5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</c:strCache>
            </c:strRef>
          </c:cat>
          <c:val>
            <c:numRef>
              <c:f>'[Calls per day.csv]Sheet1'!$B$4:$B$9</c:f>
              <c:numCache>
                <c:formatCode>General</c:formatCode>
                <c:ptCount val="5"/>
                <c:pt idx="0">
                  <c:v>795</c:v>
                </c:pt>
                <c:pt idx="1">
                  <c:v>1037</c:v>
                </c:pt>
                <c:pt idx="2">
                  <c:v>1144</c:v>
                </c:pt>
                <c:pt idx="3">
                  <c:v>1157</c:v>
                </c:pt>
                <c:pt idx="4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A-4177-9027-3476BA524C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54399466"/>
        <c:axId val="770397413"/>
      </c:barChart>
      <c:catAx>
        <c:axId val="25439946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397413"/>
        <c:crosses val="autoZero"/>
        <c:auto val="1"/>
        <c:lblAlgn val="ctr"/>
        <c:lblOffset val="100"/>
        <c:noMultiLvlLbl val="0"/>
      </c:catAx>
      <c:valAx>
        <c:axId val="77039741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439946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[Top 5 agents.csv]Sheet1!PivotTable1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Top 5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Agent IDs by 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of Calls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'[Top 5 agents.csv]Sheet1'!$B$3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'[Top 5 agents.csv]Sheet1'!$A$4:$A$9</c:f>
              <c:strCache>
                <c:ptCount val="5"/>
                <c:pt idx="0">
                  <c:v>20158124</c:v>
                </c:pt>
                <c:pt idx="1">
                  <c:v>19561379</c:v>
                </c:pt>
                <c:pt idx="2">
                  <c:v>19923871</c:v>
                </c:pt>
                <c:pt idx="3">
                  <c:v>20020427</c:v>
                </c:pt>
                <c:pt idx="4">
                  <c:v>19561378</c:v>
                </c:pt>
              </c:strCache>
            </c:strRef>
          </c:cat>
          <c:val>
            <c:numRef>
              <c:f>'[Top 5 agents.csv]Sheet1'!$B$4:$B$9</c:f>
              <c:numCache>
                <c:formatCode>General</c:formatCode>
                <c:ptCount val="5"/>
                <c:pt idx="0">
                  <c:v>505</c:v>
                </c:pt>
                <c:pt idx="1">
                  <c:v>459</c:v>
                </c:pt>
                <c:pt idx="2">
                  <c:v>400</c:v>
                </c:pt>
                <c:pt idx="3">
                  <c:v>369</c:v>
                </c:pt>
                <c:pt idx="4">
                  <c:v>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E-4E50-8E4A-A35C2AF401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90822707"/>
        <c:axId val="792902627"/>
      </c:barChart>
      <c:catAx>
        <c:axId val="290822707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902627"/>
        <c:crosses val="autoZero"/>
        <c:auto val="1"/>
        <c:lblAlgn val="ctr"/>
        <c:lblOffset val="100"/>
        <c:noMultiLvlLbl val="0"/>
      </c:catAx>
      <c:valAx>
        <c:axId val="79290262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908227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[Least 5 agents.csv]Sheet1!PivotTable2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700" b="1" i="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700" b="0" i="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i="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700" b="0" i="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Agent IDs by Number of Calls</a:t>
            </a:r>
            <a:endParaRPr lang="en-IN" sz="1700" b="0" i="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'[Least 5 agents.csv]Sheet1'!$B$3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'[Least 5 agents.csv]Sheet1'!$A$4:$A$9</c:f>
              <c:strCache>
                <c:ptCount val="5"/>
                <c:pt idx="0">
                  <c:v>20020429</c:v>
                </c:pt>
                <c:pt idx="1">
                  <c:v>19785087</c:v>
                </c:pt>
                <c:pt idx="2">
                  <c:v>20158379</c:v>
                </c:pt>
                <c:pt idx="3">
                  <c:v>19441594</c:v>
                </c:pt>
                <c:pt idx="4">
                  <c:v>19406987</c:v>
                </c:pt>
              </c:strCache>
            </c:strRef>
          </c:cat>
          <c:val>
            <c:numRef>
              <c:f>'[Least 5 agents.csv]Sheet1'!$B$4:$B$9</c:f>
              <c:numCache>
                <c:formatCode>General</c:formatCode>
                <c:ptCount val="5"/>
                <c:pt idx="0">
                  <c:v>245</c:v>
                </c:pt>
                <c:pt idx="1">
                  <c:v>232</c:v>
                </c:pt>
                <c:pt idx="2">
                  <c:v>229</c:v>
                </c:pt>
                <c:pt idx="3">
                  <c:v>202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3-48DC-A483-B9D83D6A27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7051973"/>
        <c:axId val="674557392"/>
      </c:barChart>
      <c:catAx>
        <c:axId val="18705197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557392"/>
        <c:crosses val="autoZero"/>
        <c:auto val="1"/>
        <c:lblAlgn val="ctr"/>
        <c:lblOffset val="100"/>
        <c:noMultiLvlLbl val="0"/>
      </c:catAx>
      <c:valAx>
        <c:axId val="674557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0519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[average numbers of calls handle by agent hourly basis.csv]Sheet1!PivotTable6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2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Calls per Agent in Hour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'[average numbers of calls handle by agent hourly basis.csv]Sheet1'!$B$3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'[average numbers of calls handle by agent hourly basis.csv]Sheet1'!$A$4:$A$14</c:f>
              <c:strCache>
                <c:ptCount val="10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'[average numbers of calls handle by agent hourly basis.csv]Sheet1'!$B$4:$B$14</c:f>
              <c:numCache>
                <c:formatCode>_ * #,##0_ ;_ * \-#,##0_ ;_ * "-"??_ ;_ @_ </c:formatCode>
                <c:ptCount val="10"/>
                <c:pt idx="0">
                  <c:v>26.764700000000001</c:v>
                </c:pt>
                <c:pt idx="1">
                  <c:v>33.647100000000002</c:v>
                </c:pt>
                <c:pt idx="2">
                  <c:v>48.058799999999998</c:v>
                </c:pt>
                <c:pt idx="3">
                  <c:v>32.352899999999998</c:v>
                </c:pt>
                <c:pt idx="4">
                  <c:v>39.1875</c:v>
                </c:pt>
                <c:pt idx="5">
                  <c:v>23.875</c:v>
                </c:pt>
                <c:pt idx="6">
                  <c:v>37.4375</c:v>
                </c:pt>
                <c:pt idx="7">
                  <c:v>32</c:v>
                </c:pt>
                <c:pt idx="8">
                  <c:v>38.1875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8-43EA-A6E7-D7B1EE37D0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80794092"/>
        <c:axId val="619873598"/>
      </c:barChart>
      <c:catAx>
        <c:axId val="5807940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 smtClean="0"/>
                  <a:t>Hours</a:t>
                </a:r>
                <a:endParaRPr lang="en-IN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873598"/>
        <c:crosses val="autoZero"/>
        <c:auto val="1"/>
        <c:lblAlgn val="ctr"/>
        <c:lblOffset val="100"/>
        <c:noMultiLvlLbl val="0"/>
      </c:catAx>
      <c:valAx>
        <c:axId val="619873598"/>
        <c:scaling>
          <c:orientation val="minMax"/>
        </c:scaling>
        <c:delete val="1"/>
        <c:axPos val="b"/>
        <c:numFmt formatCode="_ * #,##0_ ;_ * \-#,##0_ ;_ * &quot;-&quot;??_ ;_ @_ " sourceLinked="1"/>
        <c:majorTickMark val="none"/>
        <c:minorTickMark val="none"/>
        <c:tickLblPos val="nextTo"/>
        <c:crossAx val="5807940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2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2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0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9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5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9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500E-5683-4726-8C04-5E2C4A2224C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8240-67F8-4F1B-B249-0B90CF723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2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6663"/>
            <a:ext cx="9144000" cy="1612337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Calls Data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Prepared by Amit Dubey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5894438"/>
            <a:ext cx="1573162" cy="7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dirty="0" smtClean="0">
                <a:latin typeface="Arial Black" panose="020B0A04020102020204" pitchFamily="34" charset="0"/>
              </a:rPr>
              <a:t>Project</a:t>
            </a:r>
            <a:r>
              <a:rPr lang="en-IN" b="1" dirty="0" smtClean="0">
                <a:latin typeface="Arial Black" panose="020B0A04020102020204" pitchFamily="34" charset="0"/>
              </a:rPr>
              <a:t> Overview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Data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	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analysis is based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5,221 clean records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July 12–15,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r>
              <a:rPr lang="en-IN" sz="24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Agents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	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total 17 agents working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 smtClean="0">
                <a:latin typeface="Arial Black" panose="020B0A04020102020204" pitchFamily="34" charset="0"/>
                <a:cs typeface="Arial" panose="020B0604020202020204" pitchFamily="34" charset="0"/>
              </a:rPr>
              <a:t>Goal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	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ptimize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agent efficiency, improve customer interaction, and enhance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 		   handling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en-US" dirty="0"/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75811704"/>
              </p:ext>
            </p:extLst>
          </p:nvPr>
        </p:nvGraphicFramePr>
        <p:xfrm>
          <a:off x="2623127" y="2004292"/>
          <a:ext cx="6945746" cy="3648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9382" y="480290"/>
            <a:ext cx="725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anose="020B0A04020102020204" pitchFamily="34" charset="0"/>
              </a:rPr>
              <a:t>Best Time to Call (Hourly Contact Rate)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855" y="923637"/>
            <a:ext cx="114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analysis shows that the highest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successful call 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occurs around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 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This insight can help schedule outbound calls more effectively for better customer engagement.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328" y="508001"/>
            <a:ext cx="580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rial Black" panose="020B0A04020102020204" pitchFamily="34" charset="0"/>
              </a:rPr>
              <a:t>Daily/Weekly Contact Rate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49704104"/>
              </p:ext>
            </p:extLst>
          </p:nvPr>
        </p:nvGraphicFramePr>
        <p:xfrm>
          <a:off x="2558473" y="1884217"/>
          <a:ext cx="7075054" cy="3934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799" y="932872"/>
            <a:ext cx="1136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how call volume fluctuates on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Understanding these trends helps in managing workload and ensuring proper agent allocation.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17154595"/>
              </p:ext>
            </p:extLst>
          </p:nvPr>
        </p:nvGraphicFramePr>
        <p:xfrm>
          <a:off x="508001" y="2331027"/>
          <a:ext cx="5033818" cy="289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350181599"/>
              </p:ext>
            </p:extLst>
          </p:nvPr>
        </p:nvGraphicFramePr>
        <p:xfrm>
          <a:off x="6576290" y="2321791"/>
          <a:ext cx="5006109" cy="2879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798" y="507998"/>
            <a:ext cx="82757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anose="020B0A04020102020204" pitchFamily="34" charset="0"/>
              </a:rPr>
              <a:t>Agent Performance (Top and Bottom Agents)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564" y="979055"/>
            <a:ext cx="1160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analysis highlights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top-performing agents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handling the most calls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those who need improvement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This helps in identifying training needs and setting performance benchmarks.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480292"/>
            <a:ext cx="615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rial Black" panose="020B0A04020102020204" pitchFamily="34" charset="0"/>
              </a:rPr>
              <a:t>Busiest Hours for Agents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46" y="895927"/>
            <a:ext cx="1150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chart </a:t>
            </a:r>
            <a:r>
              <a:rPr lang="en-US" dirty="0"/>
              <a:t>highlights the time periods when agents handle the highest call volume. Identifying these peak hours helps optimize staffing schedules to ensure better workload distribution and reduce agent burnout.</a:t>
            </a:r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46824474"/>
              </p:ext>
            </p:extLst>
          </p:nvPr>
        </p:nvGraphicFramePr>
        <p:xfrm>
          <a:off x="2268264" y="1899001"/>
          <a:ext cx="8324274" cy="4020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2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7419" y="2752437"/>
            <a:ext cx="840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 smtClean="0">
                <a:latin typeface="Arial Black" panose="020B0A04020102020204" pitchFamily="34" charset="0"/>
              </a:rPr>
              <a:t>Thank You!</a:t>
            </a:r>
            <a:endParaRPr lang="en-IN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186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Calibri Light</vt:lpstr>
      <vt:lpstr>Office Theme</vt:lpstr>
      <vt:lpstr>Calls Data Analysis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18</cp:revision>
  <dcterms:created xsi:type="dcterms:W3CDTF">2025-02-19T08:04:49Z</dcterms:created>
  <dcterms:modified xsi:type="dcterms:W3CDTF">2025-02-20T21:45:10Z</dcterms:modified>
</cp:coreProperties>
</file>