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03" r:id="rId3"/>
    <p:sldId id="260" r:id="rId4"/>
    <p:sldId id="257" r:id="rId5"/>
    <p:sldId id="258" r:id="rId6"/>
    <p:sldId id="259" r:id="rId7"/>
    <p:sldId id="262" r:id="rId8"/>
    <p:sldId id="302" r:id="rId9"/>
    <p:sldId id="263" r:id="rId10"/>
    <p:sldId id="301" r:id="rId11"/>
    <p:sldId id="264" r:id="rId12"/>
    <p:sldId id="265" r:id="rId13"/>
    <p:sldId id="266" r:id="rId14"/>
    <p:sldId id="268" r:id="rId15"/>
    <p:sldId id="270" r:id="rId16"/>
    <p:sldId id="269" r:id="rId17"/>
    <p:sldId id="271" r:id="rId18"/>
    <p:sldId id="272" r:id="rId19"/>
    <p:sldId id="273" r:id="rId20"/>
    <p:sldId id="274" r:id="rId21"/>
    <p:sldId id="275" r:id="rId22"/>
    <p:sldId id="276" r:id="rId23"/>
    <p:sldId id="277" r:id="rId24"/>
    <p:sldId id="278" r:id="rId25"/>
    <p:sldId id="279" r:id="rId26"/>
    <p:sldId id="281" r:id="rId27"/>
    <p:sldId id="282" r:id="rId28"/>
    <p:sldId id="285" r:id="rId29"/>
    <p:sldId id="283" r:id="rId30"/>
    <p:sldId id="284" r:id="rId31"/>
    <p:sldId id="286" r:id="rId32"/>
    <p:sldId id="287" r:id="rId33"/>
    <p:sldId id="288" r:id="rId34"/>
    <p:sldId id="290" r:id="rId35"/>
    <p:sldId id="291" r:id="rId36"/>
    <p:sldId id="292" r:id="rId37"/>
    <p:sldId id="293" r:id="rId38"/>
    <p:sldId id="294" r:id="rId39"/>
    <p:sldId id="295" r:id="rId40"/>
    <p:sldId id="299" r:id="rId41"/>
    <p:sldId id="296" r:id="rId42"/>
    <p:sldId id="297" r:id="rId43"/>
    <p:sldId id="298"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F528F"/>
    <a:srgbClr val="262626"/>
    <a:srgbClr val="37373C"/>
    <a:srgbClr val="9DDCFE"/>
    <a:srgbClr val="797979"/>
    <a:srgbClr val="A1A1A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9"/>
    <p:restoredTop sz="94703"/>
  </p:normalViewPr>
  <p:slideViewPr>
    <p:cSldViewPr snapToGrid="0" snapToObjects="1">
      <p:cViewPr>
        <p:scale>
          <a:sx n="100" d="100"/>
          <a:sy n="100" d="100"/>
        </p:scale>
        <p:origin x="1944" y="1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244FA-36DB-6D48-AFD6-5EF091F35812}" type="datetimeFigureOut">
              <a:rPr lang="en-US" smtClean="0"/>
              <a:t>7/7/24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3D7C2-B47A-D347-B6DB-18C57D35C624}" type="slidenum">
              <a:rPr lang="en-US" smtClean="0"/>
              <a:t>‹#›</a:t>
            </a:fld>
            <a:endParaRPr lang="en-US"/>
          </a:p>
        </p:txBody>
      </p:sp>
    </p:spTree>
    <p:extLst>
      <p:ext uri="{BB962C8B-B14F-4D97-AF65-F5344CB8AC3E}">
        <p14:creationId xmlns:p14="http://schemas.microsoft.com/office/powerpoint/2010/main" val="20552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1</a:t>
            </a:fld>
            <a:endParaRPr lang="en-US"/>
          </a:p>
        </p:txBody>
      </p:sp>
    </p:spTree>
    <p:extLst>
      <p:ext uri="{BB962C8B-B14F-4D97-AF65-F5344CB8AC3E}">
        <p14:creationId xmlns:p14="http://schemas.microsoft.com/office/powerpoint/2010/main" val="221096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29</a:t>
            </a:fld>
            <a:endParaRPr lang="en-US"/>
          </a:p>
        </p:txBody>
      </p:sp>
    </p:spTree>
    <p:extLst>
      <p:ext uri="{BB962C8B-B14F-4D97-AF65-F5344CB8AC3E}">
        <p14:creationId xmlns:p14="http://schemas.microsoft.com/office/powerpoint/2010/main" val="3410900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30</a:t>
            </a:fld>
            <a:endParaRPr lang="en-US"/>
          </a:p>
        </p:txBody>
      </p:sp>
    </p:spTree>
    <p:extLst>
      <p:ext uri="{BB962C8B-B14F-4D97-AF65-F5344CB8AC3E}">
        <p14:creationId xmlns:p14="http://schemas.microsoft.com/office/powerpoint/2010/main" val="91958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31</a:t>
            </a:fld>
            <a:endParaRPr lang="en-US"/>
          </a:p>
        </p:txBody>
      </p:sp>
    </p:spTree>
    <p:extLst>
      <p:ext uri="{BB962C8B-B14F-4D97-AF65-F5344CB8AC3E}">
        <p14:creationId xmlns:p14="http://schemas.microsoft.com/office/powerpoint/2010/main" val="2201711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32</a:t>
            </a:fld>
            <a:endParaRPr lang="en-US"/>
          </a:p>
        </p:txBody>
      </p:sp>
    </p:spTree>
    <p:extLst>
      <p:ext uri="{BB962C8B-B14F-4D97-AF65-F5344CB8AC3E}">
        <p14:creationId xmlns:p14="http://schemas.microsoft.com/office/powerpoint/2010/main" val="2709743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33</a:t>
            </a:fld>
            <a:endParaRPr lang="en-US"/>
          </a:p>
        </p:txBody>
      </p:sp>
    </p:spTree>
    <p:extLst>
      <p:ext uri="{BB962C8B-B14F-4D97-AF65-F5344CB8AC3E}">
        <p14:creationId xmlns:p14="http://schemas.microsoft.com/office/powerpoint/2010/main" val="407580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34</a:t>
            </a:fld>
            <a:endParaRPr lang="en-US"/>
          </a:p>
        </p:txBody>
      </p:sp>
    </p:spTree>
    <p:extLst>
      <p:ext uri="{BB962C8B-B14F-4D97-AF65-F5344CB8AC3E}">
        <p14:creationId xmlns:p14="http://schemas.microsoft.com/office/powerpoint/2010/main" val="262642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35</a:t>
            </a:fld>
            <a:endParaRPr lang="en-US"/>
          </a:p>
        </p:txBody>
      </p:sp>
    </p:spTree>
    <p:extLst>
      <p:ext uri="{BB962C8B-B14F-4D97-AF65-F5344CB8AC3E}">
        <p14:creationId xmlns:p14="http://schemas.microsoft.com/office/powerpoint/2010/main" val="3438180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36</a:t>
            </a:fld>
            <a:endParaRPr lang="en-US"/>
          </a:p>
        </p:txBody>
      </p:sp>
    </p:spTree>
    <p:extLst>
      <p:ext uri="{BB962C8B-B14F-4D97-AF65-F5344CB8AC3E}">
        <p14:creationId xmlns:p14="http://schemas.microsoft.com/office/powerpoint/2010/main" val="1889652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37</a:t>
            </a:fld>
            <a:endParaRPr lang="en-US"/>
          </a:p>
        </p:txBody>
      </p:sp>
    </p:spTree>
    <p:extLst>
      <p:ext uri="{BB962C8B-B14F-4D97-AF65-F5344CB8AC3E}">
        <p14:creationId xmlns:p14="http://schemas.microsoft.com/office/powerpoint/2010/main" val="2762335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38</a:t>
            </a:fld>
            <a:endParaRPr lang="en-US"/>
          </a:p>
        </p:txBody>
      </p:sp>
    </p:spTree>
    <p:extLst>
      <p:ext uri="{BB962C8B-B14F-4D97-AF65-F5344CB8AC3E}">
        <p14:creationId xmlns:p14="http://schemas.microsoft.com/office/powerpoint/2010/main" val="292999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20</a:t>
            </a:fld>
            <a:endParaRPr lang="en-US"/>
          </a:p>
        </p:txBody>
      </p:sp>
    </p:spTree>
    <p:extLst>
      <p:ext uri="{BB962C8B-B14F-4D97-AF65-F5344CB8AC3E}">
        <p14:creationId xmlns:p14="http://schemas.microsoft.com/office/powerpoint/2010/main" val="3425521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39</a:t>
            </a:fld>
            <a:endParaRPr lang="en-US"/>
          </a:p>
        </p:txBody>
      </p:sp>
    </p:spTree>
    <p:extLst>
      <p:ext uri="{BB962C8B-B14F-4D97-AF65-F5344CB8AC3E}">
        <p14:creationId xmlns:p14="http://schemas.microsoft.com/office/powerpoint/2010/main" val="4230761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40</a:t>
            </a:fld>
            <a:endParaRPr lang="en-US"/>
          </a:p>
        </p:txBody>
      </p:sp>
    </p:spTree>
    <p:extLst>
      <p:ext uri="{BB962C8B-B14F-4D97-AF65-F5344CB8AC3E}">
        <p14:creationId xmlns:p14="http://schemas.microsoft.com/office/powerpoint/2010/main" val="3771202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41</a:t>
            </a:fld>
            <a:endParaRPr lang="en-US"/>
          </a:p>
        </p:txBody>
      </p:sp>
    </p:spTree>
    <p:extLst>
      <p:ext uri="{BB962C8B-B14F-4D97-AF65-F5344CB8AC3E}">
        <p14:creationId xmlns:p14="http://schemas.microsoft.com/office/powerpoint/2010/main" val="1817165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42</a:t>
            </a:fld>
            <a:endParaRPr lang="en-US"/>
          </a:p>
        </p:txBody>
      </p:sp>
    </p:spTree>
    <p:extLst>
      <p:ext uri="{BB962C8B-B14F-4D97-AF65-F5344CB8AC3E}">
        <p14:creationId xmlns:p14="http://schemas.microsoft.com/office/powerpoint/2010/main" val="4080812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43</a:t>
            </a:fld>
            <a:endParaRPr lang="en-US"/>
          </a:p>
        </p:txBody>
      </p:sp>
    </p:spTree>
    <p:extLst>
      <p:ext uri="{BB962C8B-B14F-4D97-AF65-F5344CB8AC3E}">
        <p14:creationId xmlns:p14="http://schemas.microsoft.com/office/powerpoint/2010/main" val="916393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44</a:t>
            </a:fld>
            <a:endParaRPr lang="en-US"/>
          </a:p>
        </p:txBody>
      </p:sp>
    </p:spTree>
    <p:extLst>
      <p:ext uri="{BB962C8B-B14F-4D97-AF65-F5344CB8AC3E}">
        <p14:creationId xmlns:p14="http://schemas.microsoft.com/office/powerpoint/2010/main" val="335549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21</a:t>
            </a:fld>
            <a:endParaRPr lang="en-US"/>
          </a:p>
        </p:txBody>
      </p:sp>
    </p:spTree>
    <p:extLst>
      <p:ext uri="{BB962C8B-B14F-4D97-AF65-F5344CB8AC3E}">
        <p14:creationId xmlns:p14="http://schemas.microsoft.com/office/powerpoint/2010/main" val="419632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22</a:t>
            </a:fld>
            <a:endParaRPr lang="en-US"/>
          </a:p>
        </p:txBody>
      </p:sp>
    </p:spTree>
    <p:extLst>
      <p:ext uri="{BB962C8B-B14F-4D97-AF65-F5344CB8AC3E}">
        <p14:creationId xmlns:p14="http://schemas.microsoft.com/office/powerpoint/2010/main" val="337404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23</a:t>
            </a:fld>
            <a:endParaRPr lang="en-US"/>
          </a:p>
        </p:txBody>
      </p:sp>
    </p:spTree>
    <p:extLst>
      <p:ext uri="{BB962C8B-B14F-4D97-AF65-F5344CB8AC3E}">
        <p14:creationId xmlns:p14="http://schemas.microsoft.com/office/powerpoint/2010/main" val="256435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25</a:t>
            </a:fld>
            <a:endParaRPr lang="en-US"/>
          </a:p>
        </p:txBody>
      </p:sp>
    </p:spTree>
    <p:extLst>
      <p:ext uri="{BB962C8B-B14F-4D97-AF65-F5344CB8AC3E}">
        <p14:creationId xmlns:p14="http://schemas.microsoft.com/office/powerpoint/2010/main" val="4953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26</a:t>
            </a:fld>
            <a:endParaRPr lang="en-US"/>
          </a:p>
        </p:txBody>
      </p:sp>
    </p:spTree>
    <p:extLst>
      <p:ext uri="{BB962C8B-B14F-4D97-AF65-F5344CB8AC3E}">
        <p14:creationId xmlns:p14="http://schemas.microsoft.com/office/powerpoint/2010/main" val="348658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27</a:t>
            </a:fld>
            <a:endParaRPr lang="en-US"/>
          </a:p>
        </p:txBody>
      </p:sp>
    </p:spTree>
    <p:extLst>
      <p:ext uri="{BB962C8B-B14F-4D97-AF65-F5344CB8AC3E}">
        <p14:creationId xmlns:p14="http://schemas.microsoft.com/office/powerpoint/2010/main" val="41361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3D7C2-B47A-D347-B6DB-18C57D35C624}" type="slidenum">
              <a:rPr lang="en-US" smtClean="0"/>
              <a:t>28</a:t>
            </a:fld>
            <a:endParaRPr lang="en-US"/>
          </a:p>
        </p:txBody>
      </p:sp>
    </p:spTree>
    <p:extLst>
      <p:ext uri="{BB962C8B-B14F-4D97-AF65-F5344CB8AC3E}">
        <p14:creationId xmlns:p14="http://schemas.microsoft.com/office/powerpoint/2010/main" val="26028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DEA2-4A4C-0543-AF35-9023A620E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D705DC-A2A0-D34D-AE7F-009DE202A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0A733-0B7F-7149-A703-3BE7930A5403}"/>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5" name="Footer Placeholder 4">
            <a:extLst>
              <a:ext uri="{FF2B5EF4-FFF2-40B4-BE49-F238E27FC236}">
                <a16:creationId xmlns:a16="http://schemas.microsoft.com/office/drawing/2014/main" id="{A761EF00-EE5C-8842-A7AB-22466723E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A61A3-BFE8-5642-81C2-664DEF0755C3}"/>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04059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4131-B0AA-FB48-8BA7-AF8D2F6909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21063-746B-5C42-A69F-CD621CDFC9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D455F-48A0-AF44-8A21-2DDCB874F909}"/>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5" name="Footer Placeholder 4">
            <a:extLst>
              <a:ext uri="{FF2B5EF4-FFF2-40B4-BE49-F238E27FC236}">
                <a16:creationId xmlns:a16="http://schemas.microsoft.com/office/drawing/2014/main" id="{B776CC6B-D846-2C40-8AF4-C179A54C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DDF19-F431-A34E-B414-C85FE6F237EB}"/>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96116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45562-22B6-7C4A-8602-E189D9217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6500CE-9635-5145-8230-A8FC9D5C9B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DDFAE-41FC-D040-995A-37FBF7FDA0B6}"/>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5" name="Footer Placeholder 4">
            <a:extLst>
              <a:ext uri="{FF2B5EF4-FFF2-40B4-BE49-F238E27FC236}">
                <a16:creationId xmlns:a16="http://schemas.microsoft.com/office/drawing/2014/main" id="{6C84D20C-9059-8143-9B87-095DCA2DA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9F77E-A467-5944-9389-1C92A2E68856}"/>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30239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67CC-6255-D841-A847-C0511D0FD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5E913-CC50-B544-972A-AF26D7CA3B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BD6BD-1C39-D846-925C-8CE96B4FB4DC}"/>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5" name="Footer Placeholder 4">
            <a:extLst>
              <a:ext uri="{FF2B5EF4-FFF2-40B4-BE49-F238E27FC236}">
                <a16:creationId xmlns:a16="http://schemas.microsoft.com/office/drawing/2014/main" id="{6E6AE826-19CB-AC49-B88C-5D55C4B3B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C40F4-8680-9347-AA45-6D7E59B3A314}"/>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88060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B6F6-19BD-DE41-9B04-67CE82174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EF72A6-8C4B-BE48-B965-36C69AC37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F47417-EEE2-7644-BC77-D38FD523838A}"/>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5" name="Footer Placeholder 4">
            <a:extLst>
              <a:ext uri="{FF2B5EF4-FFF2-40B4-BE49-F238E27FC236}">
                <a16:creationId xmlns:a16="http://schemas.microsoft.com/office/drawing/2014/main" id="{9014CA66-19CA-7247-9677-78480C4BE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F0BB7-1BA6-1041-89E6-4D16BF5E1C02}"/>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63403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FA50-7003-2F4B-BB52-4B410B624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6EEA3B-D319-3449-B44D-EDDCA88082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64E1B9-B66F-E94C-9C4A-8FB9F1FBEE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02F8A-87F6-5640-8564-0D151BAC9AD0}"/>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6" name="Footer Placeholder 5">
            <a:extLst>
              <a:ext uri="{FF2B5EF4-FFF2-40B4-BE49-F238E27FC236}">
                <a16:creationId xmlns:a16="http://schemas.microsoft.com/office/drawing/2014/main" id="{B39F8B2C-8A45-A745-B178-0625F167A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C6D15-29D8-6C45-B4C5-3730102071CE}"/>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404651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CA4A-F8B9-2347-A442-D5B7996F10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5D7323-E264-2544-B776-148DB9515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6950C4-74D7-0E45-B9F4-2CE5A2A6BF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03C7D-39BA-544F-977C-01DB15705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F1B191-8B40-8C44-9191-7C709D04F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7E584-F4C6-D64F-A942-4A819B1AF7EA}"/>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8" name="Footer Placeholder 7">
            <a:extLst>
              <a:ext uri="{FF2B5EF4-FFF2-40B4-BE49-F238E27FC236}">
                <a16:creationId xmlns:a16="http://schemas.microsoft.com/office/drawing/2014/main" id="{7B49D3C0-B741-5C47-B583-845CFD4E65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19AB8-C876-F54B-9C57-D3F00E8BAA08}"/>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73967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650-1E21-5D47-B508-2EC46021D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46B7D-8B2B-1F4E-A057-496D26597DF6}"/>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4" name="Footer Placeholder 3">
            <a:extLst>
              <a:ext uri="{FF2B5EF4-FFF2-40B4-BE49-F238E27FC236}">
                <a16:creationId xmlns:a16="http://schemas.microsoft.com/office/drawing/2014/main" id="{60EE3C8C-7FCD-8549-9370-C21A180BDE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EA4CE5-7EF1-2048-8907-310D0B9F6393}"/>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46736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2EBED-FAA2-584F-9AF8-659C0C8654AF}"/>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3" name="Footer Placeholder 2">
            <a:extLst>
              <a:ext uri="{FF2B5EF4-FFF2-40B4-BE49-F238E27FC236}">
                <a16:creationId xmlns:a16="http://schemas.microsoft.com/office/drawing/2014/main" id="{40D0EA6E-C78F-314B-A102-C14B82FB3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4E1F12-6E2F-3D4F-ACEC-F4FF47B3CCBC}"/>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75581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84EF-C6E3-5047-8B66-C3469B210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5F622-E11B-3946-8E23-327EFDA12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ECDEB-2CFE-AA41-8891-34B9A0BDF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9C29CF-62F1-A047-86AB-D844562E57A6}"/>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6" name="Footer Placeholder 5">
            <a:extLst>
              <a:ext uri="{FF2B5EF4-FFF2-40B4-BE49-F238E27FC236}">
                <a16:creationId xmlns:a16="http://schemas.microsoft.com/office/drawing/2014/main" id="{591FCCC4-E2D5-0443-BD34-DC1D7D593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EAA29-43DA-1946-A253-9669B8704F99}"/>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152440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D424-759B-AD4F-A3EF-C9088C07E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741FD-DCE8-B346-8FF6-7401BE5DFD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1013ED-3A7F-1844-B797-63882BA3D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68CB3-36C0-CA45-92A9-5341849C98BD}"/>
              </a:ext>
            </a:extLst>
          </p:cNvPr>
          <p:cNvSpPr>
            <a:spLocks noGrp="1"/>
          </p:cNvSpPr>
          <p:nvPr>
            <p:ph type="dt" sz="half" idx="10"/>
          </p:nvPr>
        </p:nvSpPr>
        <p:spPr/>
        <p:txBody>
          <a:bodyPr/>
          <a:lstStyle/>
          <a:p>
            <a:fld id="{5095E7E8-3E56-FE47-BCD6-D03ECC461AFC}" type="datetimeFigureOut">
              <a:rPr lang="en-US" smtClean="0"/>
              <a:t>7/7/24</a:t>
            </a:fld>
            <a:endParaRPr lang="en-US"/>
          </a:p>
        </p:txBody>
      </p:sp>
      <p:sp>
        <p:nvSpPr>
          <p:cNvPr id="6" name="Footer Placeholder 5">
            <a:extLst>
              <a:ext uri="{FF2B5EF4-FFF2-40B4-BE49-F238E27FC236}">
                <a16:creationId xmlns:a16="http://schemas.microsoft.com/office/drawing/2014/main" id="{6CDD53E9-938A-E842-A971-94F1537D8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26DB0-568A-294A-830C-33D5B2DABDC3}"/>
              </a:ext>
            </a:extLst>
          </p:cNvPr>
          <p:cNvSpPr>
            <a:spLocks noGrp="1"/>
          </p:cNvSpPr>
          <p:nvPr>
            <p:ph type="sldNum" sz="quarter" idx="12"/>
          </p:nvPr>
        </p:nvSpPr>
        <p:spPr/>
        <p:txBody>
          <a:bodyPr/>
          <a:lstStyle/>
          <a:p>
            <a:fld id="{9937121B-2720-6848-A170-42FBFC85AFA7}" type="slidenum">
              <a:rPr lang="en-US" smtClean="0"/>
              <a:t>‹#›</a:t>
            </a:fld>
            <a:endParaRPr lang="en-US"/>
          </a:p>
        </p:txBody>
      </p:sp>
    </p:spTree>
    <p:extLst>
      <p:ext uri="{BB962C8B-B14F-4D97-AF65-F5344CB8AC3E}">
        <p14:creationId xmlns:p14="http://schemas.microsoft.com/office/powerpoint/2010/main" val="266092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C24ED-74F2-5F4F-B8F6-AC3C6F630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CE6A4-CD07-6D4F-BD00-16ECA5BB5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802E3-54FD-E24C-BC43-D81CA748B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5E7E8-3E56-FE47-BCD6-D03ECC461AFC}" type="datetimeFigureOut">
              <a:rPr lang="en-US" smtClean="0"/>
              <a:t>7/7/24</a:t>
            </a:fld>
            <a:endParaRPr lang="en-US"/>
          </a:p>
        </p:txBody>
      </p:sp>
      <p:sp>
        <p:nvSpPr>
          <p:cNvPr id="5" name="Footer Placeholder 4">
            <a:extLst>
              <a:ext uri="{FF2B5EF4-FFF2-40B4-BE49-F238E27FC236}">
                <a16:creationId xmlns:a16="http://schemas.microsoft.com/office/drawing/2014/main" id="{41DA14C1-F27E-6741-ACF5-57BA55718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30A90B-55F1-D444-97C3-C155C0CFB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21B-2720-6848-A170-42FBFC85AFA7}" type="slidenum">
              <a:rPr lang="en-US" smtClean="0"/>
              <a:t>‹#›</a:t>
            </a:fld>
            <a:endParaRPr lang="en-US"/>
          </a:p>
        </p:txBody>
      </p:sp>
    </p:spTree>
    <p:extLst>
      <p:ext uri="{BB962C8B-B14F-4D97-AF65-F5344CB8AC3E}">
        <p14:creationId xmlns:p14="http://schemas.microsoft.com/office/powerpoint/2010/main" val="2429970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35AE-7CC8-7240-9EBF-9AD5F60BAAE1}"/>
              </a:ext>
            </a:extLst>
          </p:cNvPr>
          <p:cNvSpPr>
            <a:spLocks noGrp="1"/>
          </p:cNvSpPr>
          <p:nvPr>
            <p:ph type="ctrTitle"/>
          </p:nvPr>
        </p:nvSpPr>
        <p:spPr>
          <a:xfrm>
            <a:off x="1524000" y="1933732"/>
            <a:ext cx="9144000" cy="2387600"/>
          </a:xfrm>
        </p:spPr>
        <p:txBody>
          <a:bodyPr>
            <a:normAutofit fontScale="90000"/>
          </a:bodyPr>
          <a:lstStyle/>
          <a:p>
            <a:r>
              <a:rPr lang="en-US" sz="7200" b="1" dirty="0">
                <a:solidFill>
                  <a:schemeClr val="bg1"/>
                </a:solidFill>
                <a:latin typeface="Apple Braille Pinpoint 8 Dot" pitchFamily="2" charset="0"/>
              </a:rPr>
              <a:t>Does education have a positive impact on life expectancy?</a:t>
            </a:r>
            <a:endParaRPr lang="en-US" sz="7200" dirty="0">
              <a:solidFill>
                <a:schemeClr val="bg1"/>
              </a:solidFill>
              <a:latin typeface="Apple Braille Pinpoint 8 Dot" pitchFamily="2" charset="0"/>
            </a:endParaRPr>
          </a:p>
        </p:txBody>
      </p:sp>
      <p:sp>
        <p:nvSpPr>
          <p:cNvPr id="3" name="Subtitle 2">
            <a:extLst>
              <a:ext uri="{FF2B5EF4-FFF2-40B4-BE49-F238E27FC236}">
                <a16:creationId xmlns:a16="http://schemas.microsoft.com/office/drawing/2014/main" id="{6AFBD4B1-5CF0-D84D-98A5-5544F5E29B05}"/>
              </a:ext>
            </a:extLst>
          </p:cNvPr>
          <p:cNvSpPr>
            <a:spLocks noGrp="1"/>
          </p:cNvSpPr>
          <p:nvPr>
            <p:ph type="subTitle" idx="1"/>
          </p:nvPr>
        </p:nvSpPr>
        <p:spPr>
          <a:xfrm>
            <a:off x="1524000" y="4413407"/>
            <a:ext cx="9144000" cy="1655762"/>
          </a:xfrm>
        </p:spPr>
        <p:txBody>
          <a:bodyPr/>
          <a:lstStyle/>
          <a:p>
            <a:endParaRPr lang="en-US" dirty="0">
              <a:solidFill>
                <a:schemeClr val="bg1"/>
              </a:solidFill>
              <a:latin typeface="Helvetica" pitchFamily="2" charset="0"/>
            </a:endParaRPr>
          </a:p>
          <a:p>
            <a:r>
              <a:rPr lang="en-US" dirty="0" err="1">
                <a:solidFill>
                  <a:schemeClr val="bg1"/>
                </a:solidFill>
                <a:latin typeface="Helvetica" pitchFamily="2" charset="0"/>
              </a:rPr>
              <a:t>Yafit</a:t>
            </a:r>
            <a:r>
              <a:rPr lang="en-US" dirty="0">
                <a:solidFill>
                  <a:schemeClr val="bg1"/>
                </a:solidFill>
                <a:latin typeface="Helvetica" pitchFamily="2" charset="0"/>
              </a:rPr>
              <a:t> Dajan, Amit </a:t>
            </a:r>
            <a:r>
              <a:rPr lang="en-US" dirty="0" err="1">
                <a:solidFill>
                  <a:schemeClr val="bg1"/>
                </a:solidFill>
                <a:latin typeface="Helvetica" pitchFamily="2" charset="0"/>
              </a:rPr>
              <a:t>Edenzon</a:t>
            </a:r>
            <a:endParaRPr lang="en-US" dirty="0">
              <a:solidFill>
                <a:schemeClr val="bg1"/>
              </a:solidFill>
              <a:latin typeface="Helvetica" pitchFamily="2" charset="0"/>
            </a:endParaRPr>
          </a:p>
        </p:txBody>
      </p:sp>
    </p:spTree>
    <p:extLst>
      <p:ext uri="{BB962C8B-B14F-4D97-AF65-F5344CB8AC3E}">
        <p14:creationId xmlns:p14="http://schemas.microsoft.com/office/powerpoint/2010/main" val="101464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pic>
        <p:nvPicPr>
          <p:cNvPr id="3" name="Picture 2">
            <a:extLst>
              <a:ext uri="{FF2B5EF4-FFF2-40B4-BE49-F238E27FC236}">
                <a16:creationId xmlns:a16="http://schemas.microsoft.com/office/drawing/2014/main" id="{A353C13A-7493-8641-A72D-6E6AA96770C0}"/>
              </a:ext>
            </a:extLst>
          </p:cNvPr>
          <p:cNvPicPr>
            <a:picLocks noChangeAspect="1"/>
          </p:cNvPicPr>
          <p:nvPr/>
        </p:nvPicPr>
        <p:blipFill>
          <a:blip r:embed="rId2"/>
          <a:stretch>
            <a:fillRect/>
          </a:stretch>
        </p:blipFill>
        <p:spPr>
          <a:xfrm>
            <a:off x="838200" y="1922182"/>
            <a:ext cx="10515600" cy="4263886"/>
          </a:xfrm>
          <a:prstGeom prst="rect">
            <a:avLst/>
          </a:prstGeom>
        </p:spPr>
      </p:pic>
      <p:sp>
        <p:nvSpPr>
          <p:cNvPr id="7" name="Rectangle 6">
            <a:extLst>
              <a:ext uri="{FF2B5EF4-FFF2-40B4-BE49-F238E27FC236}">
                <a16:creationId xmlns:a16="http://schemas.microsoft.com/office/drawing/2014/main" id="{6AE9217A-442E-5749-B004-8F7C4FE91A6F}"/>
              </a:ext>
            </a:extLst>
          </p:cNvPr>
          <p:cNvSpPr/>
          <p:nvPr/>
        </p:nvSpPr>
        <p:spPr>
          <a:xfrm>
            <a:off x="533400" y="1498600"/>
            <a:ext cx="11226800" cy="4876800"/>
          </a:xfrm>
          <a:prstGeom prst="rect">
            <a:avLst/>
          </a:prstGeom>
          <a:solidFill>
            <a:srgbClr val="1F1F1F">
              <a:alpha val="89000"/>
            </a:srgbClr>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5E95C-07D8-DF4B-9A77-3126B8F67C2B}"/>
              </a:ext>
            </a:extLst>
          </p:cNvPr>
          <p:cNvSpPr txBox="1"/>
          <p:nvPr/>
        </p:nvSpPr>
        <p:spPr>
          <a:xfrm>
            <a:off x="2614919" y="5509547"/>
            <a:ext cx="6962162" cy="307777"/>
          </a:xfrm>
          <a:prstGeom prst="rect">
            <a:avLst/>
          </a:prstGeom>
          <a:noFill/>
        </p:spPr>
        <p:txBody>
          <a:bodyPr wrap="square" rtlCol="0">
            <a:spAutoFit/>
          </a:bodyPr>
          <a:lstStyle/>
          <a:p>
            <a:pPr algn="ctr"/>
            <a:r>
              <a:rPr lang="en-US" sz="1400" dirty="0">
                <a:solidFill>
                  <a:schemeClr val="bg1"/>
                </a:solidFill>
                <a:latin typeface="Helvetica" pitchFamily="2" charset="0"/>
              </a:rPr>
              <a:t>-     Outliers are chosen by the 3-sd method [mean – 3sd, mean + 3sd]     -</a:t>
            </a:r>
          </a:p>
        </p:txBody>
      </p:sp>
      <p:pic>
        <p:nvPicPr>
          <p:cNvPr id="10" name="Picture 9">
            <a:extLst>
              <a:ext uri="{FF2B5EF4-FFF2-40B4-BE49-F238E27FC236}">
                <a16:creationId xmlns:a16="http://schemas.microsoft.com/office/drawing/2014/main" id="{DAD1C8AA-77DA-074D-9E58-4C6277391E68}"/>
              </a:ext>
            </a:extLst>
          </p:cNvPr>
          <p:cNvPicPr>
            <a:picLocks noChangeAspect="1"/>
          </p:cNvPicPr>
          <p:nvPr/>
        </p:nvPicPr>
        <p:blipFill>
          <a:blip r:embed="rId3"/>
          <a:stretch>
            <a:fillRect/>
          </a:stretch>
        </p:blipFill>
        <p:spPr>
          <a:xfrm>
            <a:off x="1409700" y="2159000"/>
            <a:ext cx="9753600" cy="2413000"/>
          </a:xfrm>
          <a:prstGeom prst="rect">
            <a:avLst/>
          </a:prstGeom>
          <a:ln>
            <a:solidFill>
              <a:schemeClr val="bg1"/>
            </a:solidFill>
          </a:ln>
        </p:spPr>
      </p:pic>
    </p:spTree>
    <p:extLst>
      <p:ext uri="{BB962C8B-B14F-4D97-AF65-F5344CB8AC3E}">
        <p14:creationId xmlns:p14="http://schemas.microsoft.com/office/powerpoint/2010/main" val="311286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sp>
        <p:nvSpPr>
          <p:cNvPr id="5" name="Text Placeholder 4">
            <a:extLst>
              <a:ext uri="{FF2B5EF4-FFF2-40B4-BE49-F238E27FC236}">
                <a16:creationId xmlns:a16="http://schemas.microsoft.com/office/drawing/2014/main" id="{6BAFCAF0-CAA5-6A44-AC7B-74589E20364A}"/>
              </a:ext>
            </a:extLst>
          </p:cNvPr>
          <p:cNvSpPr>
            <a:spLocks noGrp="1"/>
          </p:cNvSpPr>
          <p:nvPr>
            <p:ph type="body" idx="1"/>
          </p:nvPr>
        </p:nvSpPr>
        <p:spPr>
          <a:xfrm>
            <a:off x="839788" y="2329348"/>
            <a:ext cx="5157787" cy="823912"/>
          </a:xfrm>
        </p:spPr>
        <p:txBody>
          <a:bodyPr/>
          <a:lstStyle/>
          <a:p>
            <a:r>
              <a:rPr lang="en-US" dirty="0">
                <a:solidFill>
                  <a:schemeClr val="bg1"/>
                </a:solidFill>
              </a:rPr>
              <a:t>Remove all outliers</a:t>
            </a:r>
          </a:p>
        </p:txBody>
      </p:sp>
      <p:sp>
        <p:nvSpPr>
          <p:cNvPr id="4" name="Content Placeholder 2">
            <a:extLst>
              <a:ext uri="{FF2B5EF4-FFF2-40B4-BE49-F238E27FC236}">
                <a16:creationId xmlns:a16="http://schemas.microsoft.com/office/drawing/2014/main" id="{58681125-3821-8C4D-94C6-9FE66955F512}"/>
              </a:ext>
            </a:extLst>
          </p:cNvPr>
          <p:cNvSpPr>
            <a:spLocks noGrp="1"/>
          </p:cNvSpPr>
          <p:nvPr>
            <p:ph sz="half" idx="2"/>
          </p:nvPr>
        </p:nvSpPr>
        <p:spPr>
          <a:xfrm>
            <a:off x="839788" y="3153260"/>
            <a:ext cx="5157787" cy="3684588"/>
          </a:xfrm>
        </p:spPr>
        <p:txBody>
          <a:bodyPr numCol="1">
            <a:normAutofit/>
          </a:bodyPr>
          <a:lstStyle/>
          <a:p>
            <a:pPr marL="0" indent="0">
              <a:lnSpc>
                <a:spcPct val="100000"/>
              </a:lnSpc>
              <a:spcBef>
                <a:spcPts val="1600"/>
              </a:spcBef>
              <a:buNone/>
            </a:pPr>
            <a:r>
              <a:rPr lang="en-US" sz="1600" dirty="0">
                <a:solidFill>
                  <a:schemeClr val="bg1"/>
                </a:solidFill>
                <a:latin typeface="Helvetica" pitchFamily="2" charset="0"/>
              </a:rPr>
              <a:t>(-) Risk of removing too much data, if quarter of the data is outliers, maybe it’s not really outliers</a:t>
            </a:r>
          </a:p>
          <a:p>
            <a:pPr marL="0" indent="0">
              <a:lnSpc>
                <a:spcPct val="100000"/>
              </a:lnSpc>
              <a:spcBef>
                <a:spcPts val="1600"/>
              </a:spcBef>
              <a:buNone/>
            </a:pPr>
            <a:r>
              <a:rPr lang="en-US" sz="1600" dirty="0">
                <a:solidFill>
                  <a:schemeClr val="bg1"/>
                </a:solidFill>
                <a:latin typeface="Helvetica" pitchFamily="2" charset="0"/>
              </a:rPr>
              <a:t>(-) Risk of deleting data that is not really outlier, for example if there is a country with an extreme population (big or small) we will delete it’s entire row</a:t>
            </a:r>
          </a:p>
          <a:p>
            <a:pPr marL="0" indent="0">
              <a:lnSpc>
                <a:spcPct val="100000"/>
              </a:lnSpc>
              <a:spcBef>
                <a:spcPts val="1600"/>
              </a:spcBef>
              <a:buNone/>
            </a:pPr>
            <a:r>
              <a:rPr lang="en-US" sz="1600" dirty="0">
                <a:solidFill>
                  <a:schemeClr val="bg1"/>
                </a:solidFill>
                <a:latin typeface="Helvetica" pitchFamily="2" charset="0"/>
              </a:rPr>
              <a:t>(+) Removing all data that can heavily affect our test’s result according to relations/ correlations/ dependencies between variables</a:t>
            </a:r>
          </a:p>
          <a:p>
            <a:pPr marL="0" indent="0">
              <a:lnSpc>
                <a:spcPct val="100000"/>
              </a:lnSpc>
              <a:spcBef>
                <a:spcPts val="1600"/>
              </a:spcBef>
              <a:buNone/>
            </a:pPr>
            <a:r>
              <a:rPr lang="en-US" sz="1600" dirty="0">
                <a:solidFill>
                  <a:schemeClr val="bg1"/>
                </a:solidFill>
                <a:latin typeface="Helvetica" pitchFamily="2" charset="0"/>
              </a:rPr>
              <a:t>(+) Easy to do</a:t>
            </a:r>
          </a:p>
          <a:p>
            <a:pPr marL="0" indent="0">
              <a:lnSpc>
                <a:spcPct val="100000"/>
              </a:lnSpc>
              <a:spcBef>
                <a:spcPts val="1600"/>
              </a:spcBef>
              <a:buNone/>
            </a:pPr>
            <a:endParaRPr lang="en-US" sz="1600" dirty="0">
              <a:solidFill>
                <a:schemeClr val="bg1"/>
              </a:solidFill>
              <a:latin typeface="Helvetica" pitchFamily="2" charset="0"/>
            </a:endParaRPr>
          </a:p>
        </p:txBody>
      </p:sp>
      <p:sp>
        <p:nvSpPr>
          <p:cNvPr id="6" name="Text Placeholder 5">
            <a:extLst>
              <a:ext uri="{FF2B5EF4-FFF2-40B4-BE49-F238E27FC236}">
                <a16:creationId xmlns:a16="http://schemas.microsoft.com/office/drawing/2014/main" id="{FA3B8EA8-A0D1-6444-8E61-4ED4FD080ED2}"/>
              </a:ext>
            </a:extLst>
          </p:cNvPr>
          <p:cNvSpPr>
            <a:spLocks noGrp="1"/>
          </p:cNvSpPr>
          <p:nvPr>
            <p:ph type="body" sz="quarter" idx="3"/>
          </p:nvPr>
        </p:nvSpPr>
        <p:spPr>
          <a:xfrm>
            <a:off x="6172200" y="2329348"/>
            <a:ext cx="5183188" cy="823912"/>
          </a:xfrm>
        </p:spPr>
        <p:txBody>
          <a:bodyPr/>
          <a:lstStyle/>
          <a:p>
            <a:r>
              <a:rPr lang="en-US" dirty="0">
                <a:solidFill>
                  <a:schemeClr val="bg1"/>
                </a:solidFill>
              </a:rPr>
              <a:t>Remove only relevant outliers</a:t>
            </a:r>
          </a:p>
        </p:txBody>
      </p:sp>
      <p:sp>
        <p:nvSpPr>
          <p:cNvPr id="7" name="Content Placeholder 6">
            <a:extLst>
              <a:ext uri="{FF2B5EF4-FFF2-40B4-BE49-F238E27FC236}">
                <a16:creationId xmlns:a16="http://schemas.microsoft.com/office/drawing/2014/main" id="{8126AEFF-E9AE-194A-AB54-D5F4F83083BC}"/>
              </a:ext>
            </a:extLst>
          </p:cNvPr>
          <p:cNvSpPr>
            <a:spLocks noGrp="1"/>
          </p:cNvSpPr>
          <p:nvPr>
            <p:ph sz="quarter" idx="4"/>
          </p:nvPr>
        </p:nvSpPr>
        <p:spPr>
          <a:xfrm>
            <a:off x="6172200" y="3153260"/>
            <a:ext cx="5183188" cy="3684588"/>
          </a:xfrm>
        </p:spPr>
        <p:txBody>
          <a:bodyPr/>
          <a:lstStyle/>
          <a:p>
            <a:pPr marL="0" indent="0">
              <a:lnSpc>
                <a:spcPct val="100000"/>
              </a:lnSpc>
              <a:buNone/>
            </a:pPr>
            <a:r>
              <a:rPr lang="en-US" sz="1600" dirty="0">
                <a:solidFill>
                  <a:schemeClr val="bg1"/>
                </a:solidFill>
                <a:latin typeface="Helvetica" pitchFamily="2" charset="0"/>
              </a:rPr>
              <a:t>(-) Can potentially leave “harmful” data that will impact other tests and divert the data to a “wrong” mean.</a:t>
            </a:r>
          </a:p>
          <a:p>
            <a:pPr marL="0" indent="0">
              <a:lnSpc>
                <a:spcPct val="100000"/>
              </a:lnSpc>
              <a:buNone/>
            </a:pPr>
            <a:r>
              <a:rPr lang="en-US" sz="1600" dirty="0">
                <a:solidFill>
                  <a:schemeClr val="bg1"/>
                </a:solidFill>
                <a:latin typeface="Helvetica" pitchFamily="2" charset="0"/>
              </a:rPr>
              <a:t>(-) More work selecting which outliers to delete, and which to leave</a:t>
            </a:r>
          </a:p>
          <a:p>
            <a:pPr marL="0" indent="0">
              <a:lnSpc>
                <a:spcPct val="100000"/>
              </a:lnSpc>
              <a:buNone/>
            </a:pPr>
            <a:r>
              <a:rPr lang="en-US" sz="1600" dirty="0">
                <a:solidFill>
                  <a:schemeClr val="bg1"/>
                </a:solidFill>
                <a:latin typeface="Helvetica" pitchFamily="2" charset="0"/>
              </a:rPr>
              <a:t>(+) Minimizes risk of deleting fake outliers (like in the population example)</a:t>
            </a:r>
          </a:p>
          <a:p>
            <a:pPr marL="0" indent="0">
              <a:lnSpc>
                <a:spcPct val="100000"/>
              </a:lnSpc>
              <a:buNone/>
            </a:pPr>
            <a:r>
              <a:rPr lang="en-US" sz="1600" dirty="0">
                <a:solidFill>
                  <a:schemeClr val="bg1"/>
                </a:solidFill>
                <a:latin typeface="Helvetica" pitchFamily="2" charset="0"/>
              </a:rPr>
              <a:t>(+) More calculated deletions, asserting that most of the data stays untouched</a:t>
            </a:r>
          </a:p>
        </p:txBody>
      </p:sp>
      <p:sp>
        <p:nvSpPr>
          <p:cNvPr id="8" name="Text Placeholder 4">
            <a:extLst>
              <a:ext uri="{FF2B5EF4-FFF2-40B4-BE49-F238E27FC236}">
                <a16:creationId xmlns:a16="http://schemas.microsoft.com/office/drawing/2014/main" id="{A7236D36-C2A7-6747-AA68-009BFDF131B4}"/>
              </a:ext>
            </a:extLst>
          </p:cNvPr>
          <p:cNvSpPr txBox="1">
            <a:spLocks/>
          </p:cNvSpPr>
          <p:nvPr/>
        </p:nvSpPr>
        <p:spPr>
          <a:xfrm>
            <a:off x="839788" y="1505436"/>
            <a:ext cx="1068859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bg1"/>
                </a:solidFill>
                <a:latin typeface="Helvetica" pitchFamily="2" charset="0"/>
              </a:rPr>
              <a:t>We need to choose how to handle the outliers;</a:t>
            </a:r>
          </a:p>
        </p:txBody>
      </p:sp>
    </p:spTree>
    <p:extLst>
      <p:ext uri="{BB962C8B-B14F-4D97-AF65-F5344CB8AC3E}">
        <p14:creationId xmlns:p14="http://schemas.microsoft.com/office/powerpoint/2010/main" val="420539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sp>
        <p:nvSpPr>
          <p:cNvPr id="5" name="Text Placeholder 4">
            <a:extLst>
              <a:ext uri="{FF2B5EF4-FFF2-40B4-BE49-F238E27FC236}">
                <a16:creationId xmlns:a16="http://schemas.microsoft.com/office/drawing/2014/main" id="{6BAFCAF0-CAA5-6A44-AC7B-74589E20364A}"/>
              </a:ext>
            </a:extLst>
          </p:cNvPr>
          <p:cNvSpPr>
            <a:spLocks noGrp="1"/>
          </p:cNvSpPr>
          <p:nvPr>
            <p:ph type="body" idx="1"/>
          </p:nvPr>
        </p:nvSpPr>
        <p:spPr>
          <a:xfrm>
            <a:off x="839788" y="2329348"/>
            <a:ext cx="5157787" cy="823912"/>
          </a:xfrm>
        </p:spPr>
        <p:txBody>
          <a:bodyPr/>
          <a:lstStyle/>
          <a:p>
            <a:r>
              <a:rPr lang="en-US" dirty="0">
                <a:solidFill>
                  <a:schemeClr val="tx1">
                    <a:lumMod val="65000"/>
                    <a:lumOff val="35000"/>
                  </a:schemeClr>
                </a:solidFill>
              </a:rPr>
              <a:t>Remove all outliers</a:t>
            </a:r>
          </a:p>
        </p:txBody>
      </p:sp>
      <p:sp>
        <p:nvSpPr>
          <p:cNvPr id="4" name="Content Placeholder 2">
            <a:extLst>
              <a:ext uri="{FF2B5EF4-FFF2-40B4-BE49-F238E27FC236}">
                <a16:creationId xmlns:a16="http://schemas.microsoft.com/office/drawing/2014/main" id="{58681125-3821-8C4D-94C6-9FE66955F512}"/>
              </a:ext>
            </a:extLst>
          </p:cNvPr>
          <p:cNvSpPr>
            <a:spLocks noGrp="1"/>
          </p:cNvSpPr>
          <p:nvPr>
            <p:ph sz="half" idx="2"/>
          </p:nvPr>
        </p:nvSpPr>
        <p:spPr>
          <a:xfrm>
            <a:off x="839788" y="3153260"/>
            <a:ext cx="5157787" cy="3684588"/>
          </a:xfrm>
        </p:spPr>
        <p:txBody>
          <a:bodyPr numCol="1">
            <a:normAutofit/>
          </a:bodyPr>
          <a:lstStyle/>
          <a:p>
            <a:pPr marL="0" indent="0">
              <a:lnSpc>
                <a:spcPct val="100000"/>
              </a:lnSpc>
              <a:spcBef>
                <a:spcPts val="1600"/>
              </a:spcBef>
              <a:buNone/>
            </a:pPr>
            <a:r>
              <a:rPr lang="en-US" sz="1600" dirty="0">
                <a:solidFill>
                  <a:schemeClr val="tx1">
                    <a:lumMod val="65000"/>
                    <a:lumOff val="35000"/>
                  </a:schemeClr>
                </a:solidFill>
                <a:latin typeface="Helvetica" pitchFamily="2" charset="0"/>
              </a:rPr>
              <a:t>(-) Risk of removing too much data, if quarter of the data is outliers, maybe it’s not really outliers</a:t>
            </a:r>
          </a:p>
          <a:p>
            <a:pPr marL="0" indent="0">
              <a:lnSpc>
                <a:spcPct val="100000"/>
              </a:lnSpc>
              <a:spcBef>
                <a:spcPts val="1600"/>
              </a:spcBef>
              <a:buNone/>
            </a:pPr>
            <a:r>
              <a:rPr lang="en-US" sz="1600" dirty="0">
                <a:solidFill>
                  <a:schemeClr val="tx1">
                    <a:lumMod val="65000"/>
                    <a:lumOff val="35000"/>
                  </a:schemeClr>
                </a:solidFill>
                <a:latin typeface="Helvetica" pitchFamily="2" charset="0"/>
              </a:rPr>
              <a:t>(-) Risk of deleting data that is not really outlier, for </a:t>
            </a:r>
            <a:r>
              <a:rPr lang="en-US" sz="1600" dirty="0">
                <a:solidFill>
                  <a:schemeClr val="tx1">
                    <a:lumMod val="75000"/>
                    <a:lumOff val="25000"/>
                  </a:schemeClr>
                </a:solidFill>
                <a:latin typeface="Helvetica" pitchFamily="2" charset="0"/>
              </a:rPr>
              <a:t>example if there is a country with an extreme population (big or small) we will delete it’s entire row</a:t>
            </a:r>
          </a:p>
          <a:p>
            <a:pPr marL="0" indent="0">
              <a:lnSpc>
                <a:spcPct val="100000"/>
              </a:lnSpc>
              <a:spcBef>
                <a:spcPts val="1600"/>
              </a:spcBef>
              <a:buNone/>
            </a:pPr>
            <a:r>
              <a:rPr lang="en-US" sz="1600" dirty="0">
                <a:solidFill>
                  <a:schemeClr val="tx1">
                    <a:lumMod val="75000"/>
                    <a:lumOff val="25000"/>
                  </a:schemeClr>
                </a:solidFill>
                <a:latin typeface="Helvetica" pitchFamily="2" charset="0"/>
              </a:rPr>
              <a:t>(+) Removing all data that can heavily affect our test’s result according to relations/ correlations/ </a:t>
            </a:r>
            <a:r>
              <a:rPr lang="en-US" sz="1600" dirty="0">
                <a:solidFill>
                  <a:schemeClr val="tx1">
                    <a:lumMod val="85000"/>
                    <a:lumOff val="15000"/>
                  </a:schemeClr>
                </a:solidFill>
                <a:latin typeface="Helvetica" pitchFamily="2" charset="0"/>
              </a:rPr>
              <a:t>dependencies between variables</a:t>
            </a:r>
          </a:p>
          <a:p>
            <a:pPr marL="0" indent="0">
              <a:lnSpc>
                <a:spcPct val="100000"/>
              </a:lnSpc>
              <a:spcBef>
                <a:spcPts val="1600"/>
              </a:spcBef>
              <a:buNone/>
            </a:pPr>
            <a:r>
              <a:rPr lang="en-US" sz="1600" dirty="0">
                <a:solidFill>
                  <a:schemeClr val="tx1">
                    <a:lumMod val="85000"/>
                    <a:lumOff val="15000"/>
                  </a:schemeClr>
                </a:solidFill>
                <a:latin typeface="Helvetica" pitchFamily="2" charset="0"/>
              </a:rPr>
              <a:t>(+) Easy to do</a:t>
            </a:r>
          </a:p>
          <a:p>
            <a:pPr marL="0" indent="0">
              <a:lnSpc>
                <a:spcPct val="100000"/>
              </a:lnSpc>
              <a:spcBef>
                <a:spcPts val="1600"/>
              </a:spcBef>
              <a:buNone/>
            </a:pPr>
            <a:endParaRPr lang="en-US" sz="1600" dirty="0">
              <a:solidFill>
                <a:schemeClr val="tx1">
                  <a:lumMod val="65000"/>
                  <a:lumOff val="35000"/>
                </a:schemeClr>
              </a:solidFill>
              <a:latin typeface="Helvetica" pitchFamily="2" charset="0"/>
            </a:endParaRPr>
          </a:p>
        </p:txBody>
      </p:sp>
      <p:sp>
        <p:nvSpPr>
          <p:cNvPr id="6" name="Text Placeholder 5">
            <a:extLst>
              <a:ext uri="{FF2B5EF4-FFF2-40B4-BE49-F238E27FC236}">
                <a16:creationId xmlns:a16="http://schemas.microsoft.com/office/drawing/2014/main" id="{FA3B8EA8-A0D1-6444-8E61-4ED4FD080ED2}"/>
              </a:ext>
            </a:extLst>
          </p:cNvPr>
          <p:cNvSpPr>
            <a:spLocks noGrp="1"/>
          </p:cNvSpPr>
          <p:nvPr>
            <p:ph type="body" sz="quarter" idx="3"/>
          </p:nvPr>
        </p:nvSpPr>
        <p:spPr>
          <a:xfrm>
            <a:off x="6172200" y="2329348"/>
            <a:ext cx="5183188" cy="823912"/>
          </a:xfrm>
        </p:spPr>
        <p:txBody>
          <a:bodyPr/>
          <a:lstStyle/>
          <a:p>
            <a:r>
              <a:rPr lang="en-US" dirty="0">
                <a:solidFill>
                  <a:schemeClr val="bg1"/>
                </a:solidFill>
              </a:rPr>
              <a:t>Remove only relevant outliers</a:t>
            </a:r>
          </a:p>
        </p:txBody>
      </p:sp>
      <p:sp>
        <p:nvSpPr>
          <p:cNvPr id="7" name="Content Placeholder 6">
            <a:extLst>
              <a:ext uri="{FF2B5EF4-FFF2-40B4-BE49-F238E27FC236}">
                <a16:creationId xmlns:a16="http://schemas.microsoft.com/office/drawing/2014/main" id="{8126AEFF-E9AE-194A-AB54-D5F4F83083BC}"/>
              </a:ext>
            </a:extLst>
          </p:cNvPr>
          <p:cNvSpPr>
            <a:spLocks noGrp="1"/>
          </p:cNvSpPr>
          <p:nvPr>
            <p:ph sz="quarter" idx="4"/>
          </p:nvPr>
        </p:nvSpPr>
        <p:spPr>
          <a:xfrm>
            <a:off x="6172200" y="3153260"/>
            <a:ext cx="5183188" cy="3684588"/>
          </a:xfrm>
        </p:spPr>
        <p:txBody>
          <a:bodyPr/>
          <a:lstStyle/>
          <a:p>
            <a:pPr marL="0" indent="0">
              <a:lnSpc>
                <a:spcPct val="100000"/>
              </a:lnSpc>
              <a:buNone/>
            </a:pPr>
            <a:r>
              <a:rPr lang="en-US" sz="1600" dirty="0">
                <a:solidFill>
                  <a:schemeClr val="bg1"/>
                </a:solidFill>
                <a:latin typeface="Helvetica" pitchFamily="2" charset="0"/>
              </a:rPr>
              <a:t>(-) Can potentially leave “harmful” data that will impact other tests and divert the data to a “wrong” mean.</a:t>
            </a:r>
          </a:p>
          <a:p>
            <a:pPr marL="0" indent="0">
              <a:lnSpc>
                <a:spcPct val="100000"/>
              </a:lnSpc>
              <a:buNone/>
            </a:pPr>
            <a:r>
              <a:rPr lang="en-US" sz="1600" dirty="0">
                <a:solidFill>
                  <a:schemeClr val="bg1"/>
                </a:solidFill>
                <a:latin typeface="Helvetica" pitchFamily="2" charset="0"/>
              </a:rPr>
              <a:t>(-) More work selecting which outliers to delete, and which to leave</a:t>
            </a:r>
          </a:p>
          <a:p>
            <a:pPr marL="0" indent="0">
              <a:lnSpc>
                <a:spcPct val="100000"/>
              </a:lnSpc>
              <a:buNone/>
            </a:pPr>
            <a:r>
              <a:rPr lang="en-US" sz="1600" dirty="0">
                <a:solidFill>
                  <a:schemeClr val="bg1"/>
                </a:solidFill>
                <a:latin typeface="Helvetica" pitchFamily="2" charset="0"/>
              </a:rPr>
              <a:t>(+) Minimizes risk of deleting fake outliers (like in the population example)</a:t>
            </a:r>
          </a:p>
          <a:p>
            <a:pPr marL="0" indent="0">
              <a:lnSpc>
                <a:spcPct val="100000"/>
              </a:lnSpc>
              <a:buNone/>
            </a:pPr>
            <a:r>
              <a:rPr lang="en-US" sz="1600" dirty="0">
                <a:solidFill>
                  <a:schemeClr val="bg1"/>
                </a:solidFill>
                <a:latin typeface="Helvetica" pitchFamily="2" charset="0"/>
              </a:rPr>
              <a:t>(+) More calculated deletions, asserting that most of the data stays untouched</a:t>
            </a:r>
          </a:p>
        </p:txBody>
      </p:sp>
      <p:sp>
        <p:nvSpPr>
          <p:cNvPr id="8" name="Text Placeholder 4">
            <a:extLst>
              <a:ext uri="{FF2B5EF4-FFF2-40B4-BE49-F238E27FC236}">
                <a16:creationId xmlns:a16="http://schemas.microsoft.com/office/drawing/2014/main" id="{A7236D36-C2A7-6747-AA68-009BFDF131B4}"/>
              </a:ext>
            </a:extLst>
          </p:cNvPr>
          <p:cNvSpPr txBox="1">
            <a:spLocks/>
          </p:cNvSpPr>
          <p:nvPr/>
        </p:nvSpPr>
        <p:spPr>
          <a:xfrm>
            <a:off x="839788" y="1505436"/>
            <a:ext cx="1068859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bg1"/>
                </a:solidFill>
                <a:latin typeface="Helvetica" pitchFamily="2" charset="0"/>
              </a:rPr>
              <a:t>We need to choose how to handle the outliers;</a:t>
            </a:r>
          </a:p>
        </p:txBody>
      </p:sp>
      <p:sp>
        <p:nvSpPr>
          <p:cNvPr id="3" name="Rounded Rectangle 2">
            <a:extLst>
              <a:ext uri="{FF2B5EF4-FFF2-40B4-BE49-F238E27FC236}">
                <a16:creationId xmlns:a16="http://schemas.microsoft.com/office/drawing/2014/main" id="{27B095E4-BCD7-5F49-8BD9-A07A1EF693B5}"/>
              </a:ext>
            </a:extLst>
          </p:cNvPr>
          <p:cNvSpPr/>
          <p:nvPr/>
        </p:nvSpPr>
        <p:spPr>
          <a:xfrm>
            <a:off x="5997576" y="2514600"/>
            <a:ext cx="5530810" cy="33103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ED98FA0-41AC-4F4D-9AD3-0485BE47F6EA}"/>
              </a:ext>
            </a:extLst>
          </p:cNvPr>
          <p:cNvSpPr txBox="1"/>
          <p:nvPr/>
        </p:nvSpPr>
        <p:spPr>
          <a:xfrm>
            <a:off x="5819098" y="6146738"/>
            <a:ext cx="5887766" cy="338554"/>
          </a:xfrm>
          <a:prstGeom prst="rect">
            <a:avLst/>
          </a:prstGeom>
          <a:noFill/>
        </p:spPr>
        <p:txBody>
          <a:bodyPr wrap="none" rtlCol="0">
            <a:spAutoFit/>
          </a:bodyPr>
          <a:lstStyle/>
          <a:p>
            <a:r>
              <a:rPr lang="en-US" sz="1600" dirty="0">
                <a:solidFill>
                  <a:schemeClr val="bg1"/>
                </a:solidFill>
                <a:latin typeface="Helvetica" pitchFamily="2" charset="0"/>
              </a:rPr>
              <a:t>We chose the “only relevant” option, so we won’t “harm” the </a:t>
            </a:r>
            <a:r>
              <a:rPr lang="en-US" sz="1600" dirty="0" err="1">
                <a:solidFill>
                  <a:schemeClr val="bg1"/>
                </a:solidFill>
                <a:latin typeface="Helvetica" pitchFamily="2" charset="0"/>
              </a:rPr>
              <a:t>db</a:t>
            </a:r>
            <a:endParaRPr lang="en-US" sz="1600" dirty="0">
              <a:solidFill>
                <a:schemeClr val="bg1"/>
              </a:solidFill>
              <a:latin typeface="Helvetica" pitchFamily="2" charset="0"/>
            </a:endParaRPr>
          </a:p>
        </p:txBody>
      </p:sp>
    </p:spTree>
    <p:extLst>
      <p:ext uri="{BB962C8B-B14F-4D97-AF65-F5344CB8AC3E}">
        <p14:creationId xmlns:p14="http://schemas.microsoft.com/office/powerpoint/2010/main" val="89847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sp>
        <p:nvSpPr>
          <p:cNvPr id="8" name="Text Placeholder 4">
            <a:extLst>
              <a:ext uri="{FF2B5EF4-FFF2-40B4-BE49-F238E27FC236}">
                <a16:creationId xmlns:a16="http://schemas.microsoft.com/office/drawing/2014/main" id="{A7236D36-C2A7-6747-AA68-009BFDF131B4}"/>
              </a:ext>
            </a:extLst>
          </p:cNvPr>
          <p:cNvSpPr txBox="1">
            <a:spLocks/>
          </p:cNvSpPr>
          <p:nvPr/>
        </p:nvSpPr>
        <p:spPr>
          <a:xfrm>
            <a:off x="839788" y="2049445"/>
            <a:ext cx="10688597" cy="321703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bg1"/>
                </a:solidFill>
                <a:latin typeface="Helvetica" pitchFamily="2" charset="0"/>
              </a:rPr>
              <a:t>Our relevant columns of choice were: </a:t>
            </a:r>
          </a:p>
          <a:p>
            <a:pPr marL="342900" indent="-342900">
              <a:buFont typeface="Arial" panose="020B0604020202020204" pitchFamily="34" charset="0"/>
              <a:buChar char="•"/>
            </a:pPr>
            <a:r>
              <a:rPr lang="en-US" dirty="0">
                <a:solidFill>
                  <a:schemeClr val="bg1"/>
                </a:solidFill>
                <a:latin typeface="Helvetica" pitchFamily="2" charset="0"/>
              </a:rPr>
              <a:t>Schooling</a:t>
            </a:r>
          </a:p>
          <a:p>
            <a:pPr marL="342900" indent="-342900">
              <a:buFont typeface="Arial" panose="020B0604020202020204" pitchFamily="34" charset="0"/>
              <a:buChar char="•"/>
            </a:pPr>
            <a:r>
              <a:rPr lang="en-US" dirty="0">
                <a:solidFill>
                  <a:schemeClr val="bg1"/>
                </a:solidFill>
                <a:latin typeface="Helvetica" pitchFamily="2" charset="0"/>
              </a:rPr>
              <a:t>Income composition</a:t>
            </a:r>
          </a:p>
          <a:p>
            <a:pPr marL="342900" indent="-342900">
              <a:buFont typeface="Arial" panose="020B0604020202020204" pitchFamily="34" charset="0"/>
              <a:buChar char="•"/>
            </a:pPr>
            <a:endParaRPr lang="en-US" dirty="0">
              <a:solidFill>
                <a:schemeClr val="bg1"/>
              </a:solidFill>
              <a:latin typeface="Helvetica" pitchFamily="2" charset="0"/>
            </a:endParaRPr>
          </a:p>
          <a:p>
            <a:pPr marL="342900" indent="-342900">
              <a:buFont typeface="Arial" panose="020B0604020202020204" pitchFamily="34" charset="0"/>
              <a:buChar char="•"/>
            </a:pPr>
            <a:endParaRPr lang="en-US" dirty="0">
              <a:solidFill>
                <a:schemeClr val="bg1"/>
              </a:solidFill>
              <a:latin typeface="Helvetica" pitchFamily="2" charset="0"/>
            </a:endParaRPr>
          </a:p>
          <a:p>
            <a:r>
              <a:rPr lang="en-US" sz="1900" dirty="0">
                <a:solidFill>
                  <a:schemeClr val="bg1"/>
                </a:solidFill>
                <a:latin typeface="Helvetica" pitchFamily="2" charset="0"/>
              </a:rPr>
              <a:t>Rows before removing outliers: 1649</a:t>
            </a:r>
          </a:p>
          <a:p>
            <a:r>
              <a:rPr lang="en-US" sz="1900" dirty="0">
                <a:solidFill>
                  <a:schemeClr val="bg1"/>
                </a:solidFill>
                <a:latin typeface="Helvetica" pitchFamily="2" charset="0"/>
              </a:rPr>
              <a:t>Rows after removing outliers: 1599 </a:t>
            </a:r>
          </a:p>
          <a:p>
            <a:br>
              <a:rPr lang="en-US" sz="1900" dirty="0">
                <a:solidFill>
                  <a:schemeClr val="bg1"/>
                </a:solidFill>
                <a:latin typeface="Helvetica" pitchFamily="2" charset="0"/>
              </a:rPr>
            </a:br>
            <a:endParaRPr lang="en-US" sz="1900" dirty="0">
              <a:solidFill>
                <a:schemeClr val="bg1"/>
              </a:solidFill>
              <a:latin typeface="Helvetica" pitchFamily="2" charset="0"/>
            </a:endParaRPr>
          </a:p>
        </p:txBody>
      </p:sp>
    </p:spTree>
    <p:extLst>
      <p:ext uri="{BB962C8B-B14F-4D97-AF65-F5344CB8AC3E}">
        <p14:creationId xmlns:p14="http://schemas.microsoft.com/office/powerpoint/2010/main" val="312083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Test the hypothesis</a:t>
            </a:r>
          </a:p>
        </p:txBody>
      </p:sp>
      <p:pic>
        <p:nvPicPr>
          <p:cNvPr id="8" name="Picture 7">
            <a:extLst>
              <a:ext uri="{FF2B5EF4-FFF2-40B4-BE49-F238E27FC236}">
                <a16:creationId xmlns:a16="http://schemas.microsoft.com/office/drawing/2014/main" id="{B9539BE3-4674-5C4F-9E72-E9AA57CCF4A9}"/>
              </a:ext>
            </a:extLst>
          </p:cNvPr>
          <p:cNvPicPr>
            <a:picLocks noChangeAspect="1"/>
          </p:cNvPicPr>
          <p:nvPr/>
        </p:nvPicPr>
        <p:blipFill>
          <a:blip r:embed="rId2"/>
          <a:stretch>
            <a:fillRect/>
          </a:stretch>
        </p:blipFill>
        <p:spPr>
          <a:xfrm>
            <a:off x="2921000" y="2885790"/>
            <a:ext cx="6350000" cy="1003300"/>
          </a:xfrm>
          <a:prstGeom prst="rect">
            <a:avLst/>
          </a:prstGeom>
        </p:spPr>
      </p:pic>
      <p:sp>
        <p:nvSpPr>
          <p:cNvPr id="9" name="TextBox 8">
            <a:extLst>
              <a:ext uri="{FF2B5EF4-FFF2-40B4-BE49-F238E27FC236}">
                <a16:creationId xmlns:a16="http://schemas.microsoft.com/office/drawing/2014/main" id="{7247AD25-7301-F24A-9BA0-21EE6CE02FEF}"/>
              </a:ext>
            </a:extLst>
          </p:cNvPr>
          <p:cNvSpPr txBox="1"/>
          <p:nvPr/>
        </p:nvSpPr>
        <p:spPr>
          <a:xfrm>
            <a:off x="4249838" y="3981690"/>
            <a:ext cx="3692324" cy="369332"/>
          </a:xfrm>
          <a:prstGeom prst="rect">
            <a:avLst/>
          </a:prstGeom>
          <a:noFill/>
        </p:spPr>
        <p:txBody>
          <a:bodyPr wrap="square" rtlCol="0">
            <a:spAutoFit/>
          </a:bodyPr>
          <a:lstStyle/>
          <a:p>
            <a:r>
              <a:rPr lang="en-US" dirty="0">
                <a:solidFill>
                  <a:schemeClr val="bg1"/>
                </a:solidFill>
                <a:latin typeface="Helvetica" pitchFamily="2" charset="0"/>
              </a:rPr>
              <a:t>Should we really stay at school?</a:t>
            </a:r>
          </a:p>
        </p:txBody>
      </p:sp>
    </p:spTree>
    <p:extLst>
      <p:ext uri="{BB962C8B-B14F-4D97-AF65-F5344CB8AC3E}">
        <p14:creationId xmlns:p14="http://schemas.microsoft.com/office/powerpoint/2010/main" val="324278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0B33A28-9576-E44E-A9AB-D3B53B3C9678}"/>
              </a:ext>
            </a:extLst>
          </p:cNvPr>
          <p:cNvPicPr>
            <a:picLocks noChangeAspect="1"/>
          </p:cNvPicPr>
          <p:nvPr/>
        </p:nvPicPr>
        <p:blipFill>
          <a:blip r:embed="rId2"/>
          <a:stretch>
            <a:fillRect/>
          </a:stretch>
        </p:blipFill>
        <p:spPr>
          <a:xfrm>
            <a:off x="581350" y="1396430"/>
            <a:ext cx="10960100" cy="5410200"/>
          </a:xfrm>
          <a:prstGeom prst="rect">
            <a:avLst/>
          </a:prstGeom>
        </p:spPr>
      </p:pic>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Correlation test</a:t>
            </a:r>
          </a:p>
        </p:txBody>
      </p:sp>
      <p:grpSp>
        <p:nvGrpSpPr>
          <p:cNvPr id="19" name="Group 18">
            <a:extLst>
              <a:ext uri="{FF2B5EF4-FFF2-40B4-BE49-F238E27FC236}">
                <a16:creationId xmlns:a16="http://schemas.microsoft.com/office/drawing/2014/main" id="{9D90E819-3042-CB45-B59C-59309DAFA316}"/>
              </a:ext>
            </a:extLst>
          </p:cNvPr>
          <p:cNvGrpSpPr/>
          <p:nvPr/>
        </p:nvGrpSpPr>
        <p:grpSpPr>
          <a:xfrm>
            <a:off x="6001824" y="1727910"/>
            <a:ext cx="4835611" cy="3506289"/>
            <a:chOff x="6248400" y="1738184"/>
            <a:chExt cx="4835611" cy="3506289"/>
          </a:xfrm>
        </p:grpSpPr>
        <p:sp>
          <p:nvSpPr>
            <p:cNvPr id="6" name="Rounded Rectangle 5">
              <a:extLst>
                <a:ext uri="{FF2B5EF4-FFF2-40B4-BE49-F238E27FC236}">
                  <a16:creationId xmlns:a16="http://schemas.microsoft.com/office/drawing/2014/main" id="{21174D48-E532-2F48-BE09-52D6ECF5F31D}"/>
                </a:ext>
              </a:extLst>
            </p:cNvPr>
            <p:cNvSpPr/>
            <p:nvPr/>
          </p:nvSpPr>
          <p:spPr>
            <a:xfrm>
              <a:off x="6248400" y="1738184"/>
              <a:ext cx="527222" cy="2883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20F90CE-55DA-5646-94E2-8C37E740421D}"/>
                </a:ext>
              </a:extLst>
            </p:cNvPr>
            <p:cNvSpPr/>
            <p:nvPr/>
          </p:nvSpPr>
          <p:spPr>
            <a:xfrm>
              <a:off x="10556789" y="1738184"/>
              <a:ext cx="527222" cy="2883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0C67E14F-17A6-ED4F-900F-060404F2081A}"/>
                </a:ext>
              </a:extLst>
            </p:cNvPr>
            <p:cNvSpPr/>
            <p:nvPr/>
          </p:nvSpPr>
          <p:spPr>
            <a:xfrm>
              <a:off x="6248400" y="4754652"/>
              <a:ext cx="527222" cy="4898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57A7B485-CFB3-3440-9B2D-5B97D952C1ED}"/>
                </a:ext>
              </a:extLst>
            </p:cNvPr>
            <p:cNvSpPr/>
            <p:nvPr/>
          </p:nvSpPr>
          <p:spPr>
            <a:xfrm>
              <a:off x="10550892" y="4754652"/>
              <a:ext cx="527222" cy="4898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ight Brace 20">
            <a:extLst>
              <a:ext uri="{FF2B5EF4-FFF2-40B4-BE49-F238E27FC236}">
                <a16:creationId xmlns:a16="http://schemas.microsoft.com/office/drawing/2014/main" id="{B5859589-386F-6C44-855C-5FF232F0AF55}"/>
              </a:ext>
            </a:extLst>
          </p:cNvPr>
          <p:cNvSpPr/>
          <p:nvPr/>
        </p:nvSpPr>
        <p:spPr>
          <a:xfrm>
            <a:off x="11541450" y="1591733"/>
            <a:ext cx="122230" cy="85344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760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Correlation test</a:t>
            </a:r>
          </a:p>
        </p:txBody>
      </p:sp>
      <p:sp>
        <p:nvSpPr>
          <p:cNvPr id="3" name="Content Placeholder 2">
            <a:extLst>
              <a:ext uri="{FF2B5EF4-FFF2-40B4-BE49-F238E27FC236}">
                <a16:creationId xmlns:a16="http://schemas.microsoft.com/office/drawing/2014/main" id="{8DD4C526-1121-584E-89D7-7701169891A6}"/>
              </a:ext>
            </a:extLst>
          </p:cNvPr>
          <p:cNvSpPr>
            <a:spLocks noGrp="1"/>
          </p:cNvSpPr>
          <p:nvPr>
            <p:ph idx="1"/>
          </p:nvPr>
        </p:nvSpPr>
        <p:spPr/>
        <p:txBody>
          <a:bodyPr>
            <a:normAutofit/>
          </a:bodyPr>
          <a:lstStyle/>
          <a:p>
            <a:pPr marL="0" indent="0">
              <a:spcBef>
                <a:spcPts val="1600"/>
              </a:spcBef>
              <a:buNone/>
            </a:pPr>
            <a:r>
              <a:rPr lang="en-US" sz="1600" dirty="0">
                <a:solidFill>
                  <a:schemeClr val="bg1"/>
                </a:solidFill>
                <a:latin typeface="Helvetica" pitchFamily="2" charset="0"/>
              </a:rPr>
              <a:t>we can see that there </a:t>
            </a:r>
            <a:r>
              <a:rPr lang="en-US" sz="1600" b="1" dirty="0">
                <a:solidFill>
                  <a:schemeClr val="bg1"/>
                </a:solidFill>
                <a:latin typeface="Helvetica" pitchFamily="2" charset="0"/>
              </a:rPr>
              <a:t>is</a:t>
            </a:r>
            <a:r>
              <a:rPr lang="en-US" sz="1600" dirty="0">
                <a:solidFill>
                  <a:schemeClr val="bg1"/>
                </a:solidFill>
                <a:latin typeface="Helvetica" pitchFamily="2" charset="0"/>
              </a:rPr>
              <a:t> a correlation between Life expectancy and Schooling, but this does not answer our hypothesis, but it does give us a glimpse of knowledge about the relation between our candidates.</a:t>
            </a:r>
          </a:p>
          <a:p>
            <a:pPr marL="0" indent="0">
              <a:spcBef>
                <a:spcPts val="1600"/>
              </a:spcBef>
              <a:buNone/>
            </a:pPr>
            <a:r>
              <a:rPr lang="en-US" sz="1600" dirty="0">
                <a:solidFill>
                  <a:schemeClr val="bg1"/>
                </a:solidFill>
                <a:latin typeface="Helvetica" pitchFamily="2" charset="0"/>
              </a:rPr>
              <a:t>in order to answer our hypothesis we need to understand the distribution of our data to know which tests to take (parametric vs non parametric).</a:t>
            </a:r>
          </a:p>
        </p:txBody>
      </p:sp>
    </p:spTree>
    <p:extLst>
      <p:ext uri="{BB962C8B-B14F-4D97-AF65-F5344CB8AC3E}">
        <p14:creationId xmlns:p14="http://schemas.microsoft.com/office/powerpoint/2010/main" val="104579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Life expectancy &amp; schooling distribution</a:t>
            </a:r>
          </a:p>
        </p:txBody>
      </p:sp>
      <p:pic>
        <p:nvPicPr>
          <p:cNvPr id="7" name="Content Placeholder 6">
            <a:extLst>
              <a:ext uri="{FF2B5EF4-FFF2-40B4-BE49-F238E27FC236}">
                <a16:creationId xmlns:a16="http://schemas.microsoft.com/office/drawing/2014/main" id="{F6CE8519-C385-424A-AA4F-4EE881C75ADE}"/>
              </a:ext>
            </a:extLst>
          </p:cNvPr>
          <p:cNvPicPr>
            <a:picLocks noGrp="1" noChangeAspect="1"/>
          </p:cNvPicPr>
          <p:nvPr>
            <p:ph idx="1"/>
          </p:nvPr>
        </p:nvPicPr>
        <p:blipFill>
          <a:blip r:embed="rId2"/>
          <a:stretch>
            <a:fillRect/>
          </a:stretch>
        </p:blipFill>
        <p:spPr>
          <a:xfrm>
            <a:off x="926123" y="1604439"/>
            <a:ext cx="10339754" cy="4793710"/>
          </a:xfrm>
        </p:spPr>
      </p:pic>
    </p:spTree>
    <p:extLst>
      <p:ext uri="{BB962C8B-B14F-4D97-AF65-F5344CB8AC3E}">
        <p14:creationId xmlns:p14="http://schemas.microsoft.com/office/powerpoint/2010/main" val="152231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Life expectancy &amp; schooling distribution</a:t>
            </a:r>
          </a:p>
        </p:txBody>
      </p:sp>
      <p:pic>
        <p:nvPicPr>
          <p:cNvPr id="7" name="Content Placeholder 6">
            <a:extLst>
              <a:ext uri="{FF2B5EF4-FFF2-40B4-BE49-F238E27FC236}">
                <a16:creationId xmlns:a16="http://schemas.microsoft.com/office/drawing/2014/main" id="{F6CE8519-C385-424A-AA4F-4EE881C75ADE}"/>
              </a:ext>
            </a:extLst>
          </p:cNvPr>
          <p:cNvPicPr>
            <a:picLocks noGrp="1" noChangeAspect="1"/>
          </p:cNvPicPr>
          <p:nvPr>
            <p:ph idx="1"/>
          </p:nvPr>
        </p:nvPicPr>
        <p:blipFill>
          <a:blip r:embed="rId2"/>
          <a:stretch>
            <a:fillRect/>
          </a:stretch>
        </p:blipFill>
        <p:spPr>
          <a:xfrm>
            <a:off x="926123" y="1604439"/>
            <a:ext cx="10339754" cy="4793710"/>
          </a:xfrm>
        </p:spPr>
      </p:pic>
      <p:sp>
        <p:nvSpPr>
          <p:cNvPr id="3" name="TextBox 2">
            <a:extLst>
              <a:ext uri="{FF2B5EF4-FFF2-40B4-BE49-F238E27FC236}">
                <a16:creationId xmlns:a16="http://schemas.microsoft.com/office/drawing/2014/main" id="{8DF49D41-0A0C-E447-9EFB-971E0C7C022A}"/>
              </a:ext>
            </a:extLst>
          </p:cNvPr>
          <p:cNvSpPr txBox="1"/>
          <p:nvPr/>
        </p:nvSpPr>
        <p:spPr>
          <a:xfrm>
            <a:off x="10000506" y="2930002"/>
            <a:ext cx="889987" cy="646331"/>
          </a:xfrm>
          <a:prstGeom prst="rect">
            <a:avLst/>
          </a:prstGeom>
          <a:noFill/>
        </p:spPr>
        <p:txBody>
          <a:bodyPr wrap="none" rtlCol="0">
            <a:spAutoFit/>
          </a:bodyPr>
          <a:lstStyle/>
          <a:p>
            <a:pPr algn="ctr"/>
            <a:r>
              <a:rPr lang="en-US" dirty="0">
                <a:solidFill>
                  <a:schemeClr val="accent6">
                    <a:lumMod val="60000"/>
                    <a:lumOff val="40000"/>
                  </a:schemeClr>
                </a:solidFill>
                <a:latin typeface="Helvetica" pitchFamily="2" charset="0"/>
              </a:rPr>
              <a:t>looks</a:t>
            </a:r>
          </a:p>
          <a:p>
            <a:pPr algn="ctr"/>
            <a:r>
              <a:rPr lang="en-US" dirty="0">
                <a:solidFill>
                  <a:schemeClr val="accent6">
                    <a:lumMod val="60000"/>
                    <a:lumOff val="40000"/>
                  </a:schemeClr>
                </a:solidFill>
                <a:latin typeface="Helvetica" pitchFamily="2" charset="0"/>
              </a:rPr>
              <a:t>related</a:t>
            </a:r>
          </a:p>
        </p:txBody>
      </p:sp>
      <p:sp>
        <p:nvSpPr>
          <p:cNvPr id="5" name="TextBox 4">
            <a:extLst>
              <a:ext uri="{FF2B5EF4-FFF2-40B4-BE49-F238E27FC236}">
                <a16:creationId xmlns:a16="http://schemas.microsoft.com/office/drawing/2014/main" id="{A24FD705-6858-A542-84D6-7C38D865BEB6}"/>
              </a:ext>
            </a:extLst>
          </p:cNvPr>
          <p:cNvSpPr txBox="1"/>
          <p:nvPr/>
        </p:nvSpPr>
        <p:spPr>
          <a:xfrm>
            <a:off x="4608827" y="2930002"/>
            <a:ext cx="1274708" cy="646331"/>
          </a:xfrm>
          <a:prstGeom prst="rect">
            <a:avLst/>
          </a:prstGeom>
          <a:noFill/>
        </p:spPr>
        <p:txBody>
          <a:bodyPr wrap="none" rtlCol="0">
            <a:spAutoFit/>
          </a:bodyPr>
          <a:lstStyle/>
          <a:p>
            <a:pPr algn="ctr"/>
            <a:r>
              <a:rPr lang="en-US" dirty="0">
                <a:solidFill>
                  <a:schemeClr val="accent2">
                    <a:lumMod val="60000"/>
                    <a:lumOff val="40000"/>
                  </a:schemeClr>
                </a:solidFill>
                <a:latin typeface="Helvetica" pitchFamily="2" charset="0"/>
              </a:rPr>
              <a:t>looks</a:t>
            </a:r>
          </a:p>
          <a:p>
            <a:pPr algn="ctr"/>
            <a:r>
              <a:rPr lang="en-US" dirty="0">
                <a:solidFill>
                  <a:schemeClr val="accent2">
                    <a:lumMod val="60000"/>
                    <a:lumOff val="40000"/>
                  </a:schemeClr>
                </a:solidFill>
                <a:latin typeface="Helvetica" pitchFamily="2" charset="0"/>
              </a:rPr>
              <a:t>not related</a:t>
            </a:r>
          </a:p>
        </p:txBody>
      </p:sp>
    </p:spTree>
    <p:extLst>
      <p:ext uri="{BB962C8B-B14F-4D97-AF65-F5344CB8AC3E}">
        <p14:creationId xmlns:p14="http://schemas.microsoft.com/office/powerpoint/2010/main" val="813365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Life expectancy &amp; schooling distribution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buNone/>
            </a:pPr>
            <a:r>
              <a:rPr lang="en-US" sz="1800" dirty="0">
                <a:solidFill>
                  <a:schemeClr val="bg1"/>
                </a:solidFill>
                <a:latin typeface="Helvetica" pitchFamily="2" charset="0"/>
              </a:rPr>
              <a:t>In these histograms, we can definitely see that Life expectancy is not normal because it is not centered against the middle and not really following the normal curve,</a:t>
            </a:r>
          </a:p>
          <a:p>
            <a:pPr marL="0" indent="0">
              <a:buNone/>
            </a:pPr>
            <a:r>
              <a:rPr lang="en-US" sz="1800" dirty="0">
                <a:solidFill>
                  <a:schemeClr val="bg1"/>
                </a:solidFill>
                <a:latin typeface="Helvetica" pitchFamily="2" charset="0"/>
              </a:rPr>
              <a:t>but Schooling really does fit the normal distribution.</a:t>
            </a:r>
          </a:p>
          <a:p>
            <a:pPr marL="0" indent="0">
              <a:buNone/>
            </a:pPr>
            <a:endParaRPr lang="en-US" sz="1800" dirty="0">
              <a:solidFill>
                <a:schemeClr val="bg1"/>
              </a:solidFill>
              <a:latin typeface="Helvetica" pitchFamily="2" charset="0"/>
            </a:endParaRPr>
          </a:p>
          <a:p>
            <a:pPr marL="0" indent="0">
              <a:buNone/>
            </a:pPr>
            <a:r>
              <a:rPr lang="en-US" sz="1800" dirty="0">
                <a:solidFill>
                  <a:schemeClr val="bg1"/>
                </a:solidFill>
                <a:latin typeface="Helvetica" pitchFamily="2" charset="0"/>
              </a:rPr>
              <a:t>so let's test it!</a:t>
            </a:r>
          </a:p>
          <a:p>
            <a:pPr marL="0" indent="0">
              <a:buNone/>
            </a:pPr>
            <a:endParaRPr lang="en-US" sz="1800" dirty="0">
              <a:solidFill>
                <a:schemeClr val="bg1"/>
              </a:solidFill>
              <a:latin typeface="Helvetica" pitchFamily="2" charset="0"/>
            </a:endParaRPr>
          </a:p>
        </p:txBody>
      </p:sp>
    </p:spTree>
    <p:extLst>
      <p:ext uri="{BB962C8B-B14F-4D97-AF65-F5344CB8AC3E}">
        <p14:creationId xmlns:p14="http://schemas.microsoft.com/office/powerpoint/2010/main" val="413337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9FDB-FEFD-FE45-90A1-69D1D2EE1A9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bg1"/>
                </a:solidFill>
                <a:latin typeface="Apple Braille Pinpoint 8 Dot" pitchFamily="2" charset="0"/>
              </a:rPr>
              <a:t>Data</a:t>
            </a:r>
          </a:p>
        </p:txBody>
      </p:sp>
      <p:pic>
        <p:nvPicPr>
          <p:cNvPr id="4" name="Picture 3">
            <a:extLst>
              <a:ext uri="{FF2B5EF4-FFF2-40B4-BE49-F238E27FC236}">
                <a16:creationId xmlns:a16="http://schemas.microsoft.com/office/drawing/2014/main" id="{B53258C4-78D8-844E-BE9A-5FB95A9657DE}"/>
              </a:ext>
            </a:extLst>
          </p:cNvPr>
          <p:cNvPicPr>
            <a:picLocks noChangeAspect="1"/>
          </p:cNvPicPr>
          <p:nvPr/>
        </p:nvPicPr>
        <p:blipFill>
          <a:blip r:embed="rId2"/>
          <a:stretch>
            <a:fillRect/>
          </a:stretch>
        </p:blipFill>
        <p:spPr>
          <a:xfrm>
            <a:off x="466298" y="1690688"/>
            <a:ext cx="11259403" cy="2441274"/>
          </a:xfrm>
          <a:prstGeom prst="rect">
            <a:avLst/>
          </a:prstGeom>
        </p:spPr>
      </p:pic>
    </p:spTree>
    <p:extLst>
      <p:ext uri="{BB962C8B-B14F-4D97-AF65-F5344CB8AC3E}">
        <p14:creationId xmlns:p14="http://schemas.microsoft.com/office/powerpoint/2010/main" val="2919035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pic>
        <p:nvPicPr>
          <p:cNvPr id="8" name="Picture 7">
            <a:extLst>
              <a:ext uri="{FF2B5EF4-FFF2-40B4-BE49-F238E27FC236}">
                <a16:creationId xmlns:a16="http://schemas.microsoft.com/office/drawing/2014/main" id="{E6555CC7-9F9D-2E47-953A-F1B00CB28D2D}"/>
              </a:ext>
            </a:extLst>
          </p:cNvPr>
          <p:cNvPicPr>
            <a:picLocks noChangeAspect="1"/>
          </p:cNvPicPr>
          <p:nvPr/>
        </p:nvPicPr>
        <p:blipFill>
          <a:blip r:embed="rId3"/>
          <a:stretch>
            <a:fillRect/>
          </a:stretch>
        </p:blipFill>
        <p:spPr>
          <a:xfrm>
            <a:off x="838200" y="5233014"/>
            <a:ext cx="10515600" cy="508419"/>
          </a:xfrm>
          <a:prstGeom prst="rect">
            <a:avLst/>
          </a:prstGeom>
        </p:spPr>
      </p:pic>
      <p:pic>
        <p:nvPicPr>
          <p:cNvPr id="14" name="Content Placeholder 6">
            <a:extLst>
              <a:ext uri="{FF2B5EF4-FFF2-40B4-BE49-F238E27FC236}">
                <a16:creationId xmlns:a16="http://schemas.microsoft.com/office/drawing/2014/main" id="{33A38CB4-766B-7946-890A-CD5FDCAB2986}"/>
              </a:ext>
            </a:extLst>
          </p:cNvPr>
          <p:cNvPicPr>
            <a:picLocks noGrp="1" noChangeAspect="1"/>
          </p:cNvPicPr>
          <p:nvPr>
            <p:ph idx="1"/>
          </p:nvPr>
        </p:nvPicPr>
        <p:blipFill>
          <a:blip r:embed="rId4"/>
          <a:stretch>
            <a:fillRect/>
          </a:stretch>
        </p:blipFill>
        <p:spPr>
          <a:xfrm>
            <a:off x="602175" y="1690688"/>
            <a:ext cx="10987649" cy="3268672"/>
          </a:xfrm>
        </p:spPr>
      </p:pic>
      <p:sp>
        <p:nvSpPr>
          <p:cNvPr id="15" name="TextBox 14">
            <a:extLst>
              <a:ext uri="{FF2B5EF4-FFF2-40B4-BE49-F238E27FC236}">
                <a16:creationId xmlns:a16="http://schemas.microsoft.com/office/drawing/2014/main" id="{9941003B-4F62-B847-83D9-31CBF25B5A3E}"/>
              </a:ext>
            </a:extLst>
          </p:cNvPr>
          <p:cNvSpPr txBox="1"/>
          <p:nvPr/>
        </p:nvSpPr>
        <p:spPr>
          <a:xfrm>
            <a:off x="10737925" y="4111892"/>
            <a:ext cx="551754" cy="461665"/>
          </a:xfrm>
          <a:prstGeom prst="rect">
            <a:avLst/>
          </a:prstGeom>
          <a:noFill/>
        </p:spPr>
        <p:txBody>
          <a:bodyPr wrap="none" rtlCol="0">
            <a:spAutoFit/>
          </a:bodyPr>
          <a:lstStyle/>
          <a:p>
            <a:pPr algn="ctr"/>
            <a:r>
              <a:rPr lang="en-US" sz="1200" dirty="0">
                <a:solidFill>
                  <a:schemeClr val="accent6">
                    <a:lumMod val="60000"/>
                    <a:lumOff val="40000"/>
                  </a:schemeClr>
                </a:solidFill>
                <a:latin typeface="Helvetica" pitchFamily="2" charset="0"/>
              </a:rPr>
              <a:t>looks</a:t>
            </a:r>
          </a:p>
          <a:p>
            <a:pPr algn="ctr"/>
            <a:r>
              <a:rPr lang="en-US" sz="1200" dirty="0">
                <a:solidFill>
                  <a:schemeClr val="accent6">
                    <a:lumMod val="60000"/>
                    <a:lumOff val="40000"/>
                  </a:schemeClr>
                </a:solidFill>
                <a:latin typeface="Helvetica" pitchFamily="2" charset="0"/>
              </a:rPr>
              <a:t>fitting</a:t>
            </a:r>
          </a:p>
        </p:txBody>
      </p:sp>
      <p:sp>
        <p:nvSpPr>
          <p:cNvPr id="16" name="TextBox 15">
            <a:extLst>
              <a:ext uri="{FF2B5EF4-FFF2-40B4-BE49-F238E27FC236}">
                <a16:creationId xmlns:a16="http://schemas.microsoft.com/office/drawing/2014/main" id="{802E43AF-99BF-D44E-A9C7-E453A31C5E95}"/>
              </a:ext>
            </a:extLst>
          </p:cNvPr>
          <p:cNvSpPr txBox="1"/>
          <p:nvPr/>
        </p:nvSpPr>
        <p:spPr>
          <a:xfrm>
            <a:off x="6095999" y="4111892"/>
            <a:ext cx="1832976" cy="461665"/>
          </a:xfrm>
          <a:prstGeom prst="rect">
            <a:avLst/>
          </a:prstGeom>
          <a:noFill/>
        </p:spPr>
        <p:txBody>
          <a:bodyPr wrap="square" rtlCol="0">
            <a:spAutoFit/>
          </a:bodyPr>
          <a:lstStyle/>
          <a:p>
            <a:pPr algn="ctr"/>
            <a:r>
              <a:rPr lang="en-US" sz="1200" dirty="0">
                <a:solidFill>
                  <a:schemeClr val="bg1"/>
                </a:solidFill>
                <a:latin typeface="Helvetica" pitchFamily="2" charset="0"/>
              </a:rPr>
              <a:t>empirical data is the data from the </a:t>
            </a:r>
            <a:r>
              <a:rPr lang="en-US" sz="1200" dirty="0" err="1">
                <a:solidFill>
                  <a:schemeClr val="bg1"/>
                </a:solidFill>
                <a:latin typeface="Helvetica" pitchFamily="2" charset="0"/>
              </a:rPr>
              <a:t>db</a:t>
            </a:r>
            <a:endParaRPr lang="en-US" sz="1200" dirty="0">
              <a:solidFill>
                <a:schemeClr val="bg1"/>
              </a:solidFill>
              <a:latin typeface="Helvetica" pitchFamily="2" charset="0"/>
            </a:endParaRPr>
          </a:p>
        </p:txBody>
      </p:sp>
      <p:sp>
        <p:nvSpPr>
          <p:cNvPr id="17" name="TextBox 16">
            <a:extLst>
              <a:ext uri="{FF2B5EF4-FFF2-40B4-BE49-F238E27FC236}">
                <a16:creationId xmlns:a16="http://schemas.microsoft.com/office/drawing/2014/main" id="{920C006F-4B78-314F-A0B3-37BDDAFA66EA}"/>
              </a:ext>
            </a:extLst>
          </p:cNvPr>
          <p:cNvSpPr txBox="1"/>
          <p:nvPr/>
        </p:nvSpPr>
        <p:spPr>
          <a:xfrm>
            <a:off x="2319688" y="3927226"/>
            <a:ext cx="1947968" cy="646331"/>
          </a:xfrm>
          <a:prstGeom prst="rect">
            <a:avLst/>
          </a:prstGeom>
          <a:noFill/>
        </p:spPr>
        <p:txBody>
          <a:bodyPr wrap="square" rtlCol="0">
            <a:spAutoFit/>
          </a:bodyPr>
          <a:lstStyle/>
          <a:p>
            <a:pPr algn="ctr"/>
            <a:r>
              <a:rPr lang="en-US" sz="1200" dirty="0">
                <a:solidFill>
                  <a:schemeClr val="bg1"/>
                </a:solidFill>
                <a:latin typeface="Helvetica" pitchFamily="2" charset="0"/>
              </a:rPr>
              <a:t>normal distribution with the mean and </a:t>
            </a:r>
            <a:r>
              <a:rPr lang="en-US" sz="1200" dirty="0" err="1">
                <a:solidFill>
                  <a:schemeClr val="bg1"/>
                </a:solidFill>
                <a:latin typeface="Helvetica" pitchFamily="2" charset="0"/>
              </a:rPr>
              <a:t>sd</a:t>
            </a:r>
            <a:r>
              <a:rPr lang="en-US" sz="1200" dirty="0">
                <a:solidFill>
                  <a:schemeClr val="bg1"/>
                </a:solidFill>
                <a:latin typeface="Helvetica" pitchFamily="2" charset="0"/>
              </a:rPr>
              <a:t> from the schooling statistic</a:t>
            </a:r>
          </a:p>
        </p:txBody>
      </p:sp>
    </p:spTree>
    <p:extLst>
      <p:ext uri="{BB962C8B-B14F-4D97-AF65-F5344CB8AC3E}">
        <p14:creationId xmlns:p14="http://schemas.microsoft.com/office/powerpoint/2010/main" val="47270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pic>
        <p:nvPicPr>
          <p:cNvPr id="7" name="Content Placeholder 6">
            <a:extLst>
              <a:ext uri="{FF2B5EF4-FFF2-40B4-BE49-F238E27FC236}">
                <a16:creationId xmlns:a16="http://schemas.microsoft.com/office/drawing/2014/main" id="{7C93ACE9-2DD4-1640-B5CE-6E1B6F3265A2}"/>
              </a:ext>
            </a:extLst>
          </p:cNvPr>
          <p:cNvPicPr>
            <a:picLocks noGrp="1" noChangeAspect="1"/>
          </p:cNvPicPr>
          <p:nvPr>
            <p:ph idx="1"/>
          </p:nvPr>
        </p:nvPicPr>
        <p:blipFill>
          <a:blip r:embed="rId3"/>
          <a:stretch>
            <a:fillRect/>
          </a:stretch>
        </p:blipFill>
        <p:spPr>
          <a:xfrm>
            <a:off x="602175" y="1690688"/>
            <a:ext cx="10987649" cy="3268672"/>
          </a:xfrm>
        </p:spPr>
      </p:pic>
      <p:pic>
        <p:nvPicPr>
          <p:cNvPr id="8" name="Picture 7">
            <a:extLst>
              <a:ext uri="{FF2B5EF4-FFF2-40B4-BE49-F238E27FC236}">
                <a16:creationId xmlns:a16="http://schemas.microsoft.com/office/drawing/2014/main" id="{E6555CC7-9F9D-2E47-953A-F1B00CB28D2D}"/>
              </a:ext>
            </a:extLst>
          </p:cNvPr>
          <p:cNvPicPr>
            <a:picLocks noChangeAspect="1"/>
          </p:cNvPicPr>
          <p:nvPr/>
        </p:nvPicPr>
        <p:blipFill>
          <a:blip r:embed="rId4"/>
          <a:stretch>
            <a:fillRect/>
          </a:stretch>
        </p:blipFill>
        <p:spPr>
          <a:xfrm>
            <a:off x="838200" y="5233014"/>
            <a:ext cx="10515600" cy="508419"/>
          </a:xfrm>
          <a:prstGeom prst="rect">
            <a:avLst/>
          </a:prstGeom>
        </p:spPr>
      </p:pic>
      <p:cxnSp>
        <p:nvCxnSpPr>
          <p:cNvPr id="4" name="Straight Connector 3">
            <a:extLst>
              <a:ext uri="{FF2B5EF4-FFF2-40B4-BE49-F238E27FC236}">
                <a16:creationId xmlns:a16="http://schemas.microsoft.com/office/drawing/2014/main" id="{7FE990E3-3A03-6142-8CAA-31F4A6678C57}"/>
              </a:ext>
            </a:extLst>
          </p:cNvPr>
          <p:cNvCxnSpPr/>
          <p:nvPr/>
        </p:nvCxnSpPr>
        <p:spPr>
          <a:xfrm>
            <a:off x="838200" y="5354198"/>
            <a:ext cx="6675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08F9D0ED-2263-D147-A9F6-FDF7445AA3D7}"/>
              </a:ext>
            </a:extLst>
          </p:cNvPr>
          <p:cNvSpPr/>
          <p:nvPr/>
        </p:nvSpPr>
        <p:spPr>
          <a:xfrm>
            <a:off x="4828939" y="5478843"/>
            <a:ext cx="2592059" cy="2323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1E90948-1051-8F4F-B0A7-E1FE460D95DF}"/>
              </a:ext>
            </a:extLst>
          </p:cNvPr>
          <p:cNvSpPr txBox="1"/>
          <p:nvPr/>
        </p:nvSpPr>
        <p:spPr>
          <a:xfrm>
            <a:off x="716093" y="5847738"/>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p-value is bigger than 0.05, so it denies H</a:t>
            </a:r>
            <a:r>
              <a:rPr lang="en-US" sz="1600" baseline="-25000" dirty="0">
                <a:solidFill>
                  <a:schemeClr val="bg1"/>
                </a:solidFill>
                <a:latin typeface="Helvetica" pitchFamily="2" charset="0"/>
              </a:rPr>
              <a:t>0 </a:t>
            </a:r>
            <a:r>
              <a:rPr lang="en-US" sz="1600" dirty="0">
                <a:solidFill>
                  <a:schemeClr val="bg1"/>
                </a:solidFill>
                <a:latin typeface="Helvetica" pitchFamily="2" charset="0"/>
              </a:rPr>
              <a:t>– the distribution is not normally distributed, which means H</a:t>
            </a:r>
            <a:r>
              <a:rPr lang="en-US" sz="1600" baseline="-25000" dirty="0">
                <a:solidFill>
                  <a:schemeClr val="bg1"/>
                </a:solidFill>
                <a:latin typeface="Helvetica" pitchFamily="2" charset="0"/>
              </a:rPr>
              <a:t>1</a:t>
            </a:r>
            <a:r>
              <a:rPr lang="en-US" sz="1600" dirty="0">
                <a:solidFill>
                  <a:schemeClr val="bg1"/>
                </a:solidFill>
                <a:latin typeface="Helvetica" pitchFamily="2" charset="0"/>
              </a:rPr>
              <a:t> - that schooling </a:t>
            </a:r>
            <a:r>
              <a:rPr lang="en-US" sz="1600" b="1" dirty="0">
                <a:solidFill>
                  <a:schemeClr val="bg1"/>
                </a:solidFill>
                <a:latin typeface="Helvetica" pitchFamily="2" charset="0"/>
              </a:rPr>
              <a:t>indeed</a:t>
            </a:r>
            <a:r>
              <a:rPr lang="en-US" sz="1600" dirty="0">
                <a:solidFill>
                  <a:schemeClr val="bg1"/>
                </a:solidFill>
                <a:latin typeface="Helvetica" pitchFamily="2" charset="0"/>
              </a:rPr>
              <a:t> is normally distributed!</a:t>
            </a:r>
          </a:p>
        </p:txBody>
      </p:sp>
      <p:sp>
        <p:nvSpPr>
          <p:cNvPr id="10" name="TextBox 9">
            <a:extLst>
              <a:ext uri="{FF2B5EF4-FFF2-40B4-BE49-F238E27FC236}">
                <a16:creationId xmlns:a16="http://schemas.microsoft.com/office/drawing/2014/main" id="{70F6C683-32EE-B744-A0D8-27A7EDA4E5E1}"/>
              </a:ext>
            </a:extLst>
          </p:cNvPr>
          <p:cNvSpPr txBox="1"/>
          <p:nvPr/>
        </p:nvSpPr>
        <p:spPr>
          <a:xfrm>
            <a:off x="7642459" y="5215698"/>
            <a:ext cx="3247420" cy="276999"/>
          </a:xfrm>
          <a:prstGeom prst="rect">
            <a:avLst/>
          </a:prstGeom>
          <a:noFill/>
        </p:spPr>
        <p:txBody>
          <a:bodyPr wrap="square" rtlCol="0">
            <a:spAutoFit/>
          </a:bodyPr>
          <a:lstStyle/>
          <a:p>
            <a:pPr algn="ctr"/>
            <a:r>
              <a:rPr lang="en-US" sz="1200" dirty="0">
                <a:solidFill>
                  <a:schemeClr val="bg1"/>
                </a:solidFill>
                <a:latin typeface="Helvetica" pitchFamily="2" charset="0"/>
              </a:rPr>
              <a:t>We went with Kolmogorov-Smirnov test…</a:t>
            </a:r>
          </a:p>
        </p:txBody>
      </p:sp>
    </p:spTree>
    <p:extLst>
      <p:ext uri="{BB962C8B-B14F-4D97-AF65-F5344CB8AC3E}">
        <p14:creationId xmlns:p14="http://schemas.microsoft.com/office/powerpoint/2010/main" val="952855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FC13BC-7A89-2040-BC73-A618575C2CC9}"/>
              </a:ext>
            </a:extLst>
          </p:cNvPr>
          <p:cNvPicPr>
            <a:picLocks noGrp="1" noChangeAspect="1"/>
          </p:cNvPicPr>
          <p:nvPr>
            <p:ph idx="1"/>
          </p:nvPr>
        </p:nvPicPr>
        <p:blipFill>
          <a:blip r:embed="rId3"/>
          <a:stretch>
            <a:fillRect/>
          </a:stretch>
        </p:blipFill>
        <p:spPr>
          <a:xfrm>
            <a:off x="567529" y="1694048"/>
            <a:ext cx="10941439" cy="3254925"/>
          </a:xfrm>
        </p:spPr>
      </p:pic>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sp>
        <p:nvSpPr>
          <p:cNvPr id="15" name="TextBox 14">
            <a:extLst>
              <a:ext uri="{FF2B5EF4-FFF2-40B4-BE49-F238E27FC236}">
                <a16:creationId xmlns:a16="http://schemas.microsoft.com/office/drawing/2014/main" id="{9941003B-4F62-B847-83D9-31CBF25B5A3E}"/>
              </a:ext>
            </a:extLst>
          </p:cNvPr>
          <p:cNvSpPr txBox="1"/>
          <p:nvPr/>
        </p:nvSpPr>
        <p:spPr>
          <a:xfrm>
            <a:off x="9705975" y="4111892"/>
            <a:ext cx="1755368" cy="461665"/>
          </a:xfrm>
          <a:prstGeom prst="rect">
            <a:avLst/>
          </a:prstGeom>
          <a:noFill/>
        </p:spPr>
        <p:txBody>
          <a:bodyPr wrap="square" rtlCol="0">
            <a:spAutoFit/>
          </a:bodyPr>
          <a:lstStyle/>
          <a:p>
            <a:pPr algn="ctr"/>
            <a:r>
              <a:rPr lang="en-US" sz="1200" dirty="0">
                <a:solidFill>
                  <a:schemeClr val="accent2">
                    <a:lumMod val="60000"/>
                    <a:lumOff val="40000"/>
                  </a:schemeClr>
                </a:solidFill>
                <a:latin typeface="Helvetica" pitchFamily="2" charset="0"/>
              </a:rPr>
              <a:t>Looks kind of fitting? But not really</a:t>
            </a:r>
          </a:p>
        </p:txBody>
      </p:sp>
      <p:sp>
        <p:nvSpPr>
          <p:cNvPr id="16" name="TextBox 15">
            <a:extLst>
              <a:ext uri="{FF2B5EF4-FFF2-40B4-BE49-F238E27FC236}">
                <a16:creationId xmlns:a16="http://schemas.microsoft.com/office/drawing/2014/main" id="{802E43AF-99BF-D44E-A9C7-E453A31C5E95}"/>
              </a:ext>
            </a:extLst>
          </p:cNvPr>
          <p:cNvSpPr txBox="1"/>
          <p:nvPr/>
        </p:nvSpPr>
        <p:spPr>
          <a:xfrm>
            <a:off x="6108275" y="4111892"/>
            <a:ext cx="1832976" cy="461665"/>
          </a:xfrm>
          <a:prstGeom prst="rect">
            <a:avLst/>
          </a:prstGeom>
          <a:noFill/>
        </p:spPr>
        <p:txBody>
          <a:bodyPr wrap="square" rtlCol="0">
            <a:spAutoFit/>
          </a:bodyPr>
          <a:lstStyle/>
          <a:p>
            <a:pPr algn="ctr"/>
            <a:r>
              <a:rPr lang="en-US" sz="1200" dirty="0">
                <a:solidFill>
                  <a:schemeClr val="bg1"/>
                </a:solidFill>
                <a:latin typeface="Helvetica" pitchFamily="2" charset="0"/>
              </a:rPr>
              <a:t>empirical data is the data from the </a:t>
            </a:r>
            <a:r>
              <a:rPr lang="en-US" sz="1200" dirty="0" err="1">
                <a:solidFill>
                  <a:schemeClr val="bg1"/>
                </a:solidFill>
                <a:latin typeface="Helvetica" pitchFamily="2" charset="0"/>
              </a:rPr>
              <a:t>db</a:t>
            </a:r>
            <a:endParaRPr lang="en-US" sz="1200" dirty="0">
              <a:solidFill>
                <a:schemeClr val="bg1"/>
              </a:solidFill>
              <a:latin typeface="Helvetica" pitchFamily="2" charset="0"/>
            </a:endParaRPr>
          </a:p>
        </p:txBody>
      </p:sp>
      <p:sp>
        <p:nvSpPr>
          <p:cNvPr id="17" name="TextBox 16">
            <a:extLst>
              <a:ext uri="{FF2B5EF4-FFF2-40B4-BE49-F238E27FC236}">
                <a16:creationId xmlns:a16="http://schemas.microsoft.com/office/drawing/2014/main" id="{920C006F-4B78-314F-A0B3-37BDDAFA66EA}"/>
              </a:ext>
            </a:extLst>
          </p:cNvPr>
          <p:cNvSpPr txBox="1"/>
          <p:nvPr/>
        </p:nvSpPr>
        <p:spPr>
          <a:xfrm>
            <a:off x="2425566" y="3927226"/>
            <a:ext cx="1947968" cy="646331"/>
          </a:xfrm>
          <a:prstGeom prst="rect">
            <a:avLst/>
          </a:prstGeom>
          <a:noFill/>
        </p:spPr>
        <p:txBody>
          <a:bodyPr wrap="square" rtlCol="0">
            <a:spAutoFit/>
          </a:bodyPr>
          <a:lstStyle/>
          <a:p>
            <a:pPr algn="ctr"/>
            <a:r>
              <a:rPr lang="en-US" sz="1200" dirty="0">
                <a:solidFill>
                  <a:schemeClr val="bg1"/>
                </a:solidFill>
                <a:latin typeface="Helvetica" pitchFamily="2" charset="0"/>
              </a:rPr>
              <a:t>normal distribution with the mean and </a:t>
            </a:r>
            <a:r>
              <a:rPr lang="en-US" sz="1200" dirty="0" err="1">
                <a:solidFill>
                  <a:schemeClr val="bg1"/>
                </a:solidFill>
                <a:latin typeface="Helvetica" pitchFamily="2" charset="0"/>
              </a:rPr>
              <a:t>sd</a:t>
            </a:r>
            <a:r>
              <a:rPr lang="en-US" sz="1200" dirty="0">
                <a:solidFill>
                  <a:schemeClr val="bg1"/>
                </a:solidFill>
                <a:latin typeface="Helvetica" pitchFamily="2" charset="0"/>
              </a:rPr>
              <a:t> from the LE statistic</a:t>
            </a:r>
          </a:p>
        </p:txBody>
      </p:sp>
      <p:pic>
        <p:nvPicPr>
          <p:cNvPr id="13" name="Picture 12">
            <a:extLst>
              <a:ext uri="{FF2B5EF4-FFF2-40B4-BE49-F238E27FC236}">
                <a16:creationId xmlns:a16="http://schemas.microsoft.com/office/drawing/2014/main" id="{D37B0818-D6C8-5049-8DA4-842620D38348}"/>
              </a:ext>
            </a:extLst>
          </p:cNvPr>
          <p:cNvPicPr>
            <a:picLocks noChangeAspect="1"/>
          </p:cNvPicPr>
          <p:nvPr/>
        </p:nvPicPr>
        <p:blipFill>
          <a:blip r:embed="rId4"/>
          <a:stretch>
            <a:fillRect/>
          </a:stretch>
        </p:blipFill>
        <p:spPr>
          <a:xfrm>
            <a:off x="838200" y="5233014"/>
            <a:ext cx="10670768" cy="482600"/>
          </a:xfrm>
          <a:prstGeom prst="rect">
            <a:avLst/>
          </a:prstGeom>
        </p:spPr>
      </p:pic>
    </p:spTree>
    <p:extLst>
      <p:ext uri="{BB962C8B-B14F-4D97-AF65-F5344CB8AC3E}">
        <p14:creationId xmlns:p14="http://schemas.microsoft.com/office/powerpoint/2010/main" val="195917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FC13BC-7A89-2040-BC73-A618575C2CC9}"/>
              </a:ext>
            </a:extLst>
          </p:cNvPr>
          <p:cNvPicPr>
            <a:picLocks noGrp="1" noChangeAspect="1"/>
          </p:cNvPicPr>
          <p:nvPr>
            <p:ph idx="1"/>
          </p:nvPr>
        </p:nvPicPr>
        <p:blipFill>
          <a:blip r:embed="rId3"/>
          <a:stretch>
            <a:fillRect/>
          </a:stretch>
        </p:blipFill>
        <p:spPr>
          <a:xfrm>
            <a:off x="567529" y="1694048"/>
            <a:ext cx="10941439" cy="3254925"/>
          </a:xfrm>
        </p:spPr>
      </p:pic>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Schooling distribution</a:t>
            </a:r>
          </a:p>
        </p:txBody>
      </p:sp>
      <p:pic>
        <p:nvPicPr>
          <p:cNvPr id="13" name="Picture 12">
            <a:extLst>
              <a:ext uri="{FF2B5EF4-FFF2-40B4-BE49-F238E27FC236}">
                <a16:creationId xmlns:a16="http://schemas.microsoft.com/office/drawing/2014/main" id="{D37B0818-D6C8-5049-8DA4-842620D38348}"/>
              </a:ext>
            </a:extLst>
          </p:cNvPr>
          <p:cNvPicPr>
            <a:picLocks noChangeAspect="1"/>
          </p:cNvPicPr>
          <p:nvPr/>
        </p:nvPicPr>
        <p:blipFill>
          <a:blip r:embed="rId4"/>
          <a:stretch>
            <a:fillRect/>
          </a:stretch>
        </p:blipFill>
        <p:spPr>
          <a:xfrm>
            <a:off x="838200" y="5233014"/>
            <a:ext cx="10670768" cy="482600"/>
          </a:xfrm>
          <a:prstGeom prst="rect">
            <a:avLst/>
          </a:prstGeom>
        </p:spPr>
      </p:pic>
      <p:cxnSp>
        <p:nvCxnSpPr>
          <p:cNvPr id="18" name="Straight Connector 17">
            <a:extLst>
              <a:ext uri="{FF2B5EF4-FFF2-40B4-BE49-F238E27FC236}">
                <a16:creationId xmlns:a16="http://schemas.microsoft.com/office/drawing/2014/main" id="{5663617D-1E99-1948-8984-4E6431B87207}"/>
              </a:ext>
            </a:extLst>
          </p:cNvPr>
          <p:cNvCxnSpPr/>
          <p:nvPr/>
        </p:nvCxnSpPr>
        <p:spPr>
          <a:xfrm>
            <a:off x="838200" y="5344573"/>
            <a:ext cx="6675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771D2FC9-4719-3C4A-8AA2-F61AD55DC30E}"/>
              </a:ext>
            </a:extLst>
          </p:cNvPr>
          <p:cNvSpPr/>
          <p:nvPr/>
        </p:nvSpPr>
        <p:spPr>
          <a:xfrm>
            <a:off x="4785756" y="5469218"/>
            <a:ext cx="2695699" cy="23236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B4A45C-34EA-CD4C-9082-41A602FFC592}"/>
              </a:ext>
            </a:extLst>
          </p:cNvPr>
          <p:cNvSpPr txBox="1"/>
          <p:nvPr/>
        </p:nvSpPr>
        <p:spPr>
          <a:xfrm>
            <a:off x="716093" y="5838113"/>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p-value is much smaller than 0.05, so it approves  H</a:t>
            </a:r>
            <a:r>
              <a:rPr lang="en-US" sz="1600" baseline="-25000" dirty="0">
                <a:solidFill>
                  <a:schemeClr val="bg1"/>
                </a:solidFill>
                <a:latin typeface="Helvetica" pitchFamily="2" charset="0"/>
              </a:rPr>
              <a:t>0 </a:t>
            </a:r>
            <a:r>
              <a:rPr lang="en-US" sz="1600" dirty="0">
                <a:solidFill>
                  <a:schemeClr val="bg1"/>
                </a:solidFill>
                <a:latin typeface="Helvetica" pitchFamily="2" charset="0"/>
              </a:rPr>
              <a:t>– the distribution is not normal, which means that life expectancy is </a:t>
            </a:r>
            <a:r>
              <a:rPr lang="en-US" sz="1600" b="1" dirty="0">
                <a:solidFill>
                  <a:schemeClr val="bg1"/>
                </a:solidFill>
                <a:latin typeface="Helvetica" pitchFamily="2" charset="0"/>
              </a:rPr>
              <a:t>not</a:t>
            </a:r>
            <a:r>
              <a:rPr lang="en-US" sz="1600" dirty="0">
                <a:solidFill>
                  <a:schemeClr val="bg1"/>
                </a:solidFill>
                <a:latin typeface="Helvetica" pitchFamily="2" charset="0"/>
              </a:rPr>
              <a:t> normally distributed! </a:t>
            </a:r>
            <a:r>
              <a:rPr lang="en-US" sz="1600" dirty="0">
                <a:solidFill>
                  <a:schemeClr val="bg2">
                    <a:lumMod val="50000"/>
                  </a:schemeClr>
                </a:solidFill>
                <a:latin typeface="Helvetica" pitchFamily="2" charset="0"/>
              </a:rPr>
              <a:t>(against common sense)</a:t>
            </a:r>
          </a:p>
        </p:txBody>
      </p:sp>
      <p:sp>
        <p:nvSpPr>
          <p:cNvPr id="21" name="TextBox 20">
            <a:extLst>
              <a:ext uri="{FF2B5EF4-FFF2-40B4-BE49-F238E27FC236}">
                <a16:creationId xmlns:a16="http://schemas.microsoft.com/office/drawing/2014/main" id="{917E6FBD-CF02-DC47-A826-43CE1D186D50}"/>
              </a:ext>
            </a:extLst>
          </p:cNvPr>
          <p:cNvSpPr txBox="1"/>
          <p:nvPr/>
        </p:nvSpPr>
        <p:spPr>
          <a:xfrm>
            <a:off x="7642459" y="5206073"/>
            <a:ext cx="3247420" cy="276999"/>
          </a:xfrm>
          <a:prstGeom prst="rect">
            <a:avLst/>
          </a:prstGeom>
          <a:noFill/>
        </p:spPr>
        <p:txBody>
          <a:bodyPr wrap="square" rtlCol="0">
            <a:spAutoFit/>
          </a:bodyPr>
          <a:lstStyle/>
          <a:p>
            <a:pPr algn="ctr"/>
            <a:r>
              <a:rPr lang="en-US" sz="1200" dirty="0">
                <a:solidFill>
                  <a:schemeClr val="bg1"/>
                </a:solidFill>
                <a:latin typeface="Helvetica" pitchFamily="2" charset="0"/>
              </a:rPr>
              <a:t>We went with Kolmogorov-Smirnov test…</a:t>
            </a:r>
          </a:p>
        </p:txBody>
      </p:sp>
    </p:spTree>
    <p:extLst>
      <p:ext uri="{BB962C8B-B14F-4D97-AF65-F5344CB8AC3E}">
        <p14:creationId xmlns:p14="http://schemas.microsoft.com/office/powerpoint/2010/main" val="1249532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buNone/>
            </a:pPr>
            <a:r>
              <a:rPr lang="en-US" sz="1800" dirty="0">
                <a:solidFill>
                  <a:schemeClr val="bg1"/>
                </a:solidFill>
                <a:latin typeface="Helvetica" pitchFamily="2" charset="0"/>
              </a:rPr>
              <a:t>because we are trying to find a correlation between normal-distribution and non-normal-distribution datasets, we can't use parametric test.</a:t>
            </a:r>
          </a:p>
          <a:p>
            <a:pPr marL="0" indent="0">
              <a:buNone/>
            </a:pPr>
            <a:r>
              <a:rPr lang="en-US" sz="1800" dirty="0">
                <a:solidFill>
                  <a:schemeClr val="bg1"/>
                </a:solidFill>
                <a:latin typeface="Helvetica" pitchFamily="2" charset="0"/>
              </a:rPr>
              <a:t>so in order to test the hypothesis, we will use few non-parametric tests…</a:t>
            </a:r>
          </a:p>
          <a:p>
            <a:pPr marL="0" indent="0">
              <a:buNone/>
            </a:pPr>
            <a:endParaRPr lang="en-US" sz="1800" dirty="0">
              <a:solidFill>
                <a:schemeClr val="bg1"/>
              </a:solidFill>
              <a:latin typeface="Helvetica" pitchFamily="2" charset="0"/>
            </a:endParaRPr>
          </a:p>
          <a:p>
            <a:r>
              <a:rPr lang="en-US" sz="1800" dirty="0">
                <a:solidFill>
                  <a:schemeClr val="bg1"/>
                </a:solidFill>
                <a:latin typeface="Helvetica" pitchFamily="2" charset="0"/>
              </a:rPr>
              <a:t>Pearson's correlation </a:t>
            </a:r>
          </a:p>
          <a:p>
            <a:r>
              <a:rPr lang="en-US" sz="1800" dirty="0">
                <a:solidFill>
                  <a:schemeClr val="bg1"/>
                </a:solidFill>
                <a:latin typeface="Helvetica" pitchFamily="2" charset="0"/>
              </a:rPr>
              <a:t>Spearman's correlation</a:t>
            </a:r>
          </a:p>
          <a:p>
            <a:r>
              <a:rPr lang="en-US" sz="1800" dirty="0">
                <a:solidFill>
                  <a:schemeClr val="bg1"/>
                </a:solidFill>
                <a:latin typeface="Helvetica" pitchFamily="2" charset="0"/>
              </a:rPr>
              <a:t>Linear regression</a:t>
            </a:r>
          </a:p>
          <a:p>
            <a:endParaRPr lang="en-US" sz="1800" dirty="0">
              <a:solidFill>
                <a:schemeClr val="bg1"/>
              </a:solidFill>
              <a:latin typeface="Helvetica" pitchFamily="2" charset="0"/>
            </a:endParaRPr>
          </a:p>
        </p:txBody>
      </p:sp>
    </p:spTree>
    <p:extLst>
      <p:ext uri="{BB962C8B-B14F-4D97-AF65-F5344CB8AC3E}">
        <p14:creationId xmlns:p14="http://schemas.microsoft.com/office/powerpoint/2010/main" val="46667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Pearson's correlation coefficient </a:t>
            </a:r>
          </a:p>
        </p:txBody>
      </p:sp>
      <p:pic>
        <p:nvPicPr>
          <p:cNvPr id="5" name="Picture 4">
            <a:extLst>
              <a:ext uri="{FF2B5EF4-FFF2-40B4-BE49-F238E27FC236}">
                <a16:creationId xmlns:a16="http://schemas.microsoft.com/office/drawing/2014/main" id="{6F113209-952A-154B-A28E-502E1903ACA7}"/>
              </a:ext>
            </a:extLst>
          </p:cNvPr>
          <p:cNvPicPr>
            <a:picLocks noChangeAspect="1"/>
          </p:cNvPicPr>
          <p:nvPr/>
        </p:nvPicPr>
        <p:blipFill>
          <a:blip r:embed="rId3"/>
          <a:stretch>
            <a:fillRect/>
          </a:stretch>
        </p:blipFill>
        <p:spPr>
          <a:xfrm>
            <a:off x="2586926" y="1841500"/>
            <a:ext cx="7018148" cy="4191000"/>
          </a:xfrm>
          <a:prstGeom prst="rect">
            <a:avLst/>
          </a:prstGeom>
        </p:spPr>
      </p:pic>
    </p:spTree>
    <p:extLst>
      <p:ext uri="{BB962C8B-B14F-4D97-AF65-F5344CB8AC3E}">
        <p14:creationId xmlns:p14="http://schemas.microsoft.com/office/powerpoint/2010/main" val="190646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Pearson's correlation coefficient </a:t>
            </a:r>
          </a:p>
        </p:txBody>
      </p:sp>
      <p:pic>
        <p:nvPicPr>
          <p:cNvPr id="5" name="Picture 4">
            <a:extLst>
              <a:ext uri="{FF2B5EF4-FFF2-40B4-BE49-F238E27FC236}">
                <a16:creationId xmlns:a16="http://schemas.microsoft.com/office/drawing/2014/main" id="{6F113209-952A-154B-A28E-502E1903ACA7}"/>
              </a:ext>
            </a:extLst>
          </p:cNvPr>
          <p:cNvPicPr>
            <a:picLocks noChangeAspect="1"/>
          </p:cNvPicPr>
          <p:nvPr/>
        </p:nvPicPr>
        <p:blipFill>
          <a:blip r:embed="rId3"/>
          <a:stretch>
            <a:fillRect/>
          </a:stretch>
        </p:blipFill>
        <p:spPr>
          <a:xfrm>
            <a:off x="4335652" y="1841500"/>
            <a:ext cx="7018148" cy="4191000"/>
          </a:xfrm>
          <a:prstGeom prst="rect">
            <a:avLst/>
          </a:prstGeom>
        </p:spPr>
      </p:pic>
      <p:sp>
        <p:nvSpPr>
          <p:cNvPr id="3" name="Rectangle 2">
            <a:extLst>
              <a:ext uri="{FF2B5EF4-FFF2-40B4-BE49-F238E27FC236}">
                <a16:creationId xmlns:a16="http://schemas.microsoft.com/office/drawing/2014/main" id="{DA1E252F-66AB-4C43-B031-D5076ECC2EA8}"/>
              </a:ext>
            </a:extLst>
          </p:cNvPr>
          <p:cNvSpPr/>
          <p:nvPr/>
        </p:nvSpPr>
        <p:spPr>
          <a:xfrm>
            <a:off x="4747958" y="3703320"/>
            <a:ext cx="3191256" cy="1938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A9B01A-0758-6B44-B976-9C78ED59EF5F}"/>
              </a:ext>
            </a:extLst>
          </p:cNvPr>
          <p:cNvSpPr/>
          <p:nvPr/>
        </p:nvSpPr>
        <p:spPr>
          <a:xfrm>
            <a:off x="7939214" y="2185416"/>
            <a:ext cx="3346704" cy="1517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2451D7-EB38-FB40-9378-1256BEF7C9D1}"/>
              </a:ext>
            </a:extLst>
          </p:cNvPr>
          <p:cNvSpPr txBox="1"/>
          <p:nvPr/>
        </p:nvSpPr>
        <p:spPr>
          <a:xfrm>
            <a:off x="838200" y="1690688"/>
            <a:ext cx="3185160" cy="3939540"/>
          </a:xfrm>
          <a:prstGeom prst="rect">
            <a:avLst/>
          </a:prstGeom>
          <a:noFill/>
        </p:spPr>
        <p:txBody>
          <a:bodyPr wrap="square" rtlCol="0">
            <a:spAutoFit/>
          </a:bodyPr>
          <a:lstStyle/>
          <a:p>
            <a:r>
              <a:rPr lang="en-US" sz="1400" dirty="0">
                <a:solidFill>
                  <a:schemeClr val="bg1"/>
                </a:solidFill>
                <a:latin typeface="Helvetica" pitchFamily="2" charset="0"/>
              </a:rPr>
              <a:t>Pearson's correlation coefficient is a value between -1, to 1 that indicates the correlation/dependency between two variables, where:</a:t>
            </a:r>
          </a:p>
          <a:p>
            <a:pPr marL="285750" indent="-285750">
              <a:buFont typeface="Arial" panose="020B0604020202020204" pitchFamily="34" charset="0"/>
              <a:buChar char="•"/>
            </a:pPr>
            <a:r>
              <a:rPr lang="en-US" sz="1400" dirty="0">
                <a:solidFill>
                  <a:schemeClr val="bg1"/>
                </a:solidFill>
                <a:latin typeface="Helvetica" pitchFamily="2" charset="0"/>
              </a:rPr>
              <a:t>1 means a perfect positive relation</a:t>
            </a:r>
          </a:p>
          <a:p>
            <a:pPr marL="285750" indent="-285750">
              <a:buFont typeface="Arial" panose="020B0604020202020204" pitchFamily="34" charset="0"/>
              <a:buChar char="•"/>
            </a:pPr>
            <a:r>
              <a:rPr lang="en-US" sz="1400" dirty="0">
                <a:solidFill>
                  <a:schemeClr val="bg1"/>
                </a:solidFill>
                <a:latin typeface="Helvetica" pitchFamily="2" charset="0"/>
              </a:rPr>
              <a:t>0 means no relation</a:t>
            </a:r>
          </a:p>
          <a:p>
            <a:pPr marL="285750" indent="-285750">
              <a:buFont typeface="Arial" panose="020B0604020202020204" pitchFamily="34" charset="0"/>
              <a:buChar char="•"/>
            </a:pPr>
            <a:r>
              <a:rPr lang="en-US" sz="1400" dirty="0">
                <a:solidFill>
                  <a:schemeClr val="bg1"/>
                </a:solidFill>
                <a:latin typeface="Helvetica" pitchFamily="2" charset="0"/>
              </a:rPr>
              <a:t>-1 means a perfect negative relation</a:t>
            </a:r>
          </a:p>
          <a:p>
            <a:endParaRPr lang="en-US" sz="1400" dirty="0">
              <a:solidFill>
                <a:schemeClr val="bg1"/>
              </a:solidFill>
              <a:latin typeface="Helvetica" pitchFamily="2" charset="0"/>
            </a:endParaRPr>
          </a:p>
          <a:p>
            <a:r>
              <a:rPr lang="en-US" sz="1400" dirty="0">
                <a:solidFill>
                  <a:schemeClr val="bg1"/>
                </a:solidFill>
                <a:latin typeface="Helvetica" pitchFamily="2" charset="0"/>
              </a:rPr>
              <a:t>we can see that most of our data is in quarters I &amp; III, which means that Pearson's correlation coefficient is going to be positive </a:t>
            </a:r>
            <a:r>
              <a:rPr lang="en-US" sz="1200" dirty="0">
                <a:solidFill>
                  <a:schemeClr val="bg1">
                    <a:lumMod val="50000"/>
                  </a:schemeClr>
                </a:solidFill>
                <a:latin typeface="Helvetica" pitchFamily="2" charset="0"/>
              </a:rPr>
              <a:t>(of course we already calculated it...)</a:t>
            </a:r>
          </a:p>
          <a:p>
            <a:endParaRPr lang="en-US" sz="1400" dirty="0">
              <a:solidFill>
                <a:schemeClr val="bg1"/>
              </a:solidFill>
              <a:latin typeface="Helvetica" pitchFamily="2" charset="0"/>
            </a:endParaRPr>
          </a:p>
          <a:p>
            <a:r>
              <a:rPr lang="en-US" sz="1400" dirty="0">
                <a:solidFill>
                  <a:schemeClr val="bg1"/>
                </a:solidFill>
                <a:latin typeface="Helvetica" pitchFamily="2" charset="0"/>
              </a:rPr>
              <a:t>our coefficient is 0.7276 which indicates high positive correlation, meaning:</a:t>
            </a:r>
          </a:p>
        </p:txBody>
      </p:sp>
      <p:pic>
        <p:nvPicPr>
          <p:cNvPr id="4" name="Picture 3">
            <a:extLst>
              <a:ext uri="{FF2B5EF4-FFF2-40B4-BE49-F238E27FC236}">
                <a16:creationId xmlns:a16="http://schemas.microsoft.com/office/drawing/2014/main" id="{AB7BE792-43C6-D44E-A35C-BB7758CF4FEA}"/>
              </a:ext>
            </a:extLst>
          </p:cNvPr>
          <p:cNvPicPr>
            <a:picLocks noChangeAspect="1"/>
          </p:cNvPicPr>
          <p:nvPr/>
        </p:nvPicPr>
        <p:blipFill>
          <a:blip r:embed="rId4"/>
          <a:stretch>
            <a:fillRect/>
          </a:stretch>
        </p:blipFill>
        <p:spPr>
          <a:xfrm>
            <a:off x="838200" y="5641848"/>
            <a:ext cx="2925486" cy="265176"/>
          </a:xfrm>
          <a:prstGeom prst="rect">
            <a:avLst/>
          </a:prstGeom>
        </p:spPr>
      </p:pic>
    </p:spTree>
    <p:extLst>
      <p:ext uri="{BB962C8B-B14F-4D97-AF65-F5344CB8AC3E}">
        <p14:creationId xmlns:p14="http://schemas.microsoft.com/office/powerpoint/2010/main" val="2406407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Spearman's correlation coefficient</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fontScale="77500" lnSpcReduction="20000"/>
          </a:bodyPr>
          <a:lstStyle/>
          <a:p>
            <a:pPr marL="0" indent="0">
              <a:lnSpc>
                <a:spcPct val="160000"/>
              </a:lnSpc>
              <a:buNone/>
            </a:pPr>
            <a:r>
              <a:rPr lang="en-US" sz="2100" dirty="0">
                <a:solidFill>
                  <a:schemeClr val="bg1"/>
                </a:solidFill>
                <a:latin typeface="Helvetica" pitchFamily="2" charset="0"/>
              </a:rPr>
              <a:t>Spearman’s test results:</a:t>
            </a:r>
          </a:p>
          <a:p>
            <a:pPr>
              <a:lnSpc>
                <a:spcPct val="160000"/>
              </a:lnSpc>
            </a:pPr>
            <a:r>
              <a:rPr lang="en-US" sz="1800" dirty="0">
                <a:solidFill>
                  <a:schemeClr val="bg1"/>
                </a:solidFill>
                <a:latin typeface="Helvetica" pitchFamily="2" charset="0"/>
              </a:rPr>
              <a:t>correlation: 0.7713271306591092</a:t>
            </a:r>
          </a:p>
          <a:p>
            <a:pPr>
              <a:lnSpc>
                <a:spcPct val="160000"/>
              </a:lnSpc>
            </a:pPr>
            <a:r>
              <a:rPr lang="en-US" sz="1800" dirty="0">
                <a:solidFill>
                  <a:schemeClr val="bg1"/>
                </a:solidFill>
                <a:latin typeface="Helvetica" pitchFamily="2" charset="0"/>
              </a:rPr>
              <a:t>p-value: 1.02862914e-315 </a:t>
            </a:r>
          </a:p>
          <a:p>
            <a:pPr>
              <a:lnSpc>
                <a:spcPct val="160000"/>
              </a:lnSpc>
            </a:pPr>
            <a:endParaRPr lang="en-US" sz="1800" dirty="0">
              <a:solidFill>
                <a:schemeClr val="bg1"/>
              </a:solidFill>
              <a:latin typeface="Helvetica" pitchFamily="2" charset="0"/>
            </a:endParaRPr>
          </a:p>
          <a:p>
            <a:pPr marL="0" indent="0">
              <a:lnSpc>
                <a:spcPct val="160000"/>
              </a:lnSpc>
              <a:buNone/>
            </a:pPr>
            <a:r>
              <a:rPr lang="en-US" sz="1800" dirty="0">
                <a:solidFill>
                  <a:schemeClr val="bg1"/>
                </a:solidFill>
                <a:latin typeface="Helvetica" pitchFamily="2" charset="0"/>
              </a:rPr>
              <a:t>Correlation is even a little higher than Pearson’ coefficient, which empowers the strong positive relation between schooling and life expectancy.</a:t>
            </a:r>
          </a:p>
          <a:p>
            <a:pPr marL="0" indent="0">
              <a:lnSpc>
                <a:spcPct val="160000"/>
              </a:lnSpc>
              <a:buNone/>
            </a:pPr>
            <a:r>
              <a:rPr lang="en-US" sz="1800" dirty="0">
                <a:solidFill>
                  <a:schemeClr val="bg1"/>
                </a:solidFill>
                <a:latin typeface="Helvetica" pitchFamily="2" charset="0"/>
              </a:rPr>
              <a:t>The p-value is almost 0 because the H</a:t>
            </a:r>
            <a:r>
              <a:rPr lang="en-US" sz="1800" baseline="-25000" dirty="0">
                <a:solidFill>
                  <a:schemeClr val="bg1"/>
                </a:solidFill>
                <a:latin typeface="Helvetica" pitchFamily="2" charset="0"/>
              </a:rPr>
              <a:t>0</a:t>
            </a:r>
            <a:r>
              <a:rPr lang="en-US" sz="1800" dirty="0">
                <a:solidFill>
                  <a:schemeClr val="bg1"/>
                </a:solidFill>
                <a:latin typeface="Helvetica" pitchFamily="2" charset="0"/>
              </a:rPr>
              <a:t> in Spearman’s test is that there is no relation between the variables so we must accept     H</a:t>
            </a:r>
            <a:r>
              <a:rPr lang="en-US" sz="1800" baseline="-25000" dirty="0">
                <a:solidFill>
                  <a:schemeClr val="bg1"/>
                </a:solidFill>
                <a:latin typeface="Helvetica" pitchFamily="2" charset="0"/>
              </a:rPr>
              <a:t>1 </a:t>
            </a:r>
            <a:r>
              <a:rPr lang="en-US" sz="1800" dirty="0">
                <a:solidFill>
                  <a:schemeClr val="bg1"/>
                </a:solidFill>
                <a:latin typeface="Helvetica" pitchFamily="2" charset="0"/>
              </a:rPr>
              <a:t>- the variables </a:t>
            </a:r>
            <a:r>
              <a:rPr lang="en-US" sz="1800" b="1" dirty="0">
                <a:solidFill>
                  <a:schemeClr val="bg1"/>
                </a:solidFill>
                <a:latin typeface="Helvetica" pitchFamily="2" charset="0"/>
              </a:rPr>
              <a:t>have correlation</a:t>
            </a:r>
            <a:r>
              <a:rPr lang="en-US" sz="1800" dirty="0">
                <a:solidFill>
                  <a:schemeClr val="bg1"/>
                </a:solidFill>
                <a:latin typeface="Helvetica" pitchFamily="2" charset="0"/>
              </a:rPr>
              <a:t>.</a:t>
            </a:r>
          </a:p>
          <a:p>
            <a:pPr marL="0" indent="0">
              <a:lnSpc>
                <a:spcPct val="160000"/>
              </a:lnSpc>
              <a:buNone/>
            </a:pPr>
            <a:endParaRPr lang="en-US" sz="1800" dirty="0">
              <a:solidFill>
                <a:schemeClr val="bg1"/>
              </a:solidFill>
              <a:latin typeface="Helvetica" pitchFamily="2" charset="0"/>
            </a:endParaRPr>
          </a:p>
          <a:p>
            <a:pPr marL="0" indent="0">
              <a:lnSpc>
                <a:spcPct val="160000"/>
              </a:lnSpc>
              <a:buNone/>
            </a:pPr>
            <a:r>
              <a:rPr lang="en-US" sz="1800" dirty="0">
                <a:solidFill>
                  <a:schemeClr val="bg1"/>
                </a:solidFill>
                <a:latin typeface="Helvetica" pitchFamily="2" charset="0"/>
              </a:rPr>
              <a:t>Now that we know that there is a correlation between schooling and life expectancy, let’s apply linear regression and try to find a prediction formula.</a:t>
            </a:r>
          </a:p>
        </p:txBody>
      </p:sp>
    </p:spTree>
    <p:extLst>
      <p:ext uri="{BB962C8B-B14F-4D97-AF65-F5344CB8AC3E}">
        <p14:creationId xmlns:p14="http://schemas.microsoft.com/office/powerpoint/2010/main" val="372022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pic>
        <p:nvPicPr>
          <p:cNvPr id="3" name="Picture 2">
            <a:extLst>
              <a:ext uri="{FF2B5EF4-FFF2-40B4-BE49-F238E27FC236}">
                <a16:creationId xmlns:a16="http://schemas.microsoft.com/office/drawing/2014/main" id="{415F7F68-36F8-604A-B347-65EC9255910F}"/>
              </a:ext>
            </a:extLst>
          </p:cNvPr>
          <p:cNvPicPr>
            <a:picLocks noChangeAspect="1"/>
          </p:cNvPicPr>
          <p:nvPr/>
        </p:nvPicPr>
        <p:blipFill>
          <a:blip r:embed="rId3"/>
          <a:stretch>
            <a:fillRect/>
          </a:stretch>
        </p:blipFill>
        <p:spPr>
          <a:xfrm>
            <a:off x="2544604" y="1555750"/>
            <a:ext cx="7102792" cy="4241546"/>
          </a:xfrm>
          <a:prstGeom prst="rect">
            <a:avLst/>
          </a:prstGeom>
        </p:spPr>
      </p:pic>
    </p:spTree>
    <p:extLst>
      <p:ext uri="{BB962C8B-B14F-4D97-AF65-F5344CB8AC3E}">
        <p14:creationId xmlns:p14="http://schemas.microsoft.com/office/powerpoint/2010/main" val="17186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lnSpc>
                <a:spcPct val="160000"/>
              </a:lnSpc>
              <a:buNone/>
            </a:pPr>
            <a:r>
              <a:rPr lang="en-US" sz="1600" dirty="0">
                <a:solidFill>
                  <a:schemeClr val="bg1"/>
                </a:solidFill>
                <a:latin typeface="Helvetica" pitchFamily="2" charset="0"/>
              </a:rPr>
              <a:t>The data scatter does seem to follow a linear regression, so let's calculate the linear regression equation.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r>
              <a:rPr lang="en-US" sz="1600" dirty="0">
                <a:solidFill>
                  <a:schemeClr val="bg1"/>
                </a:solidFill>
                <a:latin typeface="Helvetica" pitchFamily="2" charset="0"/>
              </a:rPr>
              <a:t>And the result is:</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9" name="Picture 8">
            <a:extLst>
              <a:ext uri="{FF2B5EF4-FFF2-40B4-BE49-F238E27FC236}">
                <a16:creationId xmlns:a16="http://schemas.microsoft.com/office/drawing/2014/main" id="{DDB3C76E-9B51-E24B-AE6F-BDC6EBCCD0BB}"/>
              </a:ext>
            </a:extLst>
          </p:cNvPr>
          <p:cNvPicPr>
            <a:picLocks noChangeAspect="1"/>
          </p:cNvPicPr>
          <p:nvPr/>
        </p:nvPicPr>
        <p:blipFill>
          <a:blip r:embed="rId3"/>
          <a:stretch>
            <a:fillRect/>
          </a:stretch>
        </p:blipFill>
        <p:spPr>
          <a:xfrm>
            <a:off x="4241800" y="4501880"/>
            <a:ext cx="3708400" cy="660400"/>
          </a:xfrm>
          <a:prstGeom prst="rect">
            <a:avLst/>
          </a:prstGeom>
        </p:spPr>
      </p:pic>
      <p:pic>
        <p:nvPicPr>
          <p:cNvPr id="10" name="Picture 9">
            <a:extLst>
              <a:ext uri="{FF2B5EF4-FFF2-40B4-BE49-F238E27FC236}">
                <a16:creationId xmlns:a16="http://schemas.microsoft.com/office/drawing/2014/main" id="{7C10A261-F3C1-3243-9EE5-79BCDFE03534}"/>
              </a:ext>
            </a:extLst>
          </p:cNvPr>
          <p:cNvPicPr>
            <a:picLocks noChangeAspect="1"/>
          </p:cNvPicPr>
          <p:nvPr/>
        </p:nvPicPr>
        <p:blipFill>
          <a:blip r:embed="rId4"/>
          <a:stretch>
            <a:fillRect/>
          </a:stretch>
        </p:blipFill>
        <p:spPr>
          <a:xfrm>
            <a:off x="2997200" y="2624662"/>
            <a:ext cx="6197600" cy="1206500"/>
          </a:xfrm>
          <a:prstGeom prst="rect">
            <a:avLst/>
          </a:prstGeom>
          <a:ln w="19050">
            <a:solidFill>
              <a:srgbClr val="37373C"/>
            </a:solidFill>
          </a:ln>
        </p:spPr>
      </p:pic>
    </p:spTree>
    <p:extLst>
      <p:ext uri="{BB962C8B-B14F-4D97-AF65-F5344CB8AC3E}">
        <p14:creationId xmlns:p14="http://schemas.microsoft.com/office/powerpoint/2010/main" val="1065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9FDB-FEFD-FE45-90A1-69D1D2EE1A9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bg1"/>
                </a:solidFill>
                <a:latin typeface="Apple Braille Pinpoint 8 Dot" pitchFamily="2" charset="0"/>
              </a:rPr>
              <a:t>Data</a:t>
            </a:r>
          </a:p>
        </p:txBody>
      </p:sp>
      <p:pic>
        <p:nvPicPr>
          <p:cNvPr id="4" name="Picture 3">
            <a:extLst>
              <a:ext uri="{FF2B5EF4-FFF2-40B4-BE49-F238E27FC236}">
                <a16:creationId xmlns:a16="http://schemas.microsoft.com/office/drawing/2014/main" id="{B53258C4-78D8-844E-BE9A-5FB95A9657DE}"/>
              </a:ext>
            </a:extLst>
          </p:cNvPr>
          <p:cNvPicPr>
            <a:picLocks noChangeAspect="1"/>
          </p:cNvPicPr>
          <p:nvPr/>
        </p:nvPicPr>
        <p:blipFill>
          <a:blip r:embed="rId2"/>
          <a:stretch>
            <a:fillRect/>
          </a:stretch>
        </p:blipFill>
        <p:spPr>
          <a:xfrm>
            <a:off x="466298" y="1690688"/>
            <a:ext cx="11259403" cy="2441274"/>
          </a:xfrm>
          <a:prstGeom prst="rect">
            <a:avLst/>
          </a:prstGeom>
        </p:spPr>
      </p:pic>
      <p:sp>
        <p:nvSpPr>
          <p:cNvPr id="5" name="Rounded Rectangle 4">
            <a:extLst>
              <a:ext uri="{FF2B5EF4-FFF2-40B4-BE49-F238E27FC236}">
                <a16:creationId xmlns:a16="http://schemas.microsoft.com/office/drawing/2014/main" id="{66E5483E-40A9-764A-ADFC-3DA579302817}"/>
              </a:ext>
            </a:extLst>
          </p:cNvPr>
          <p:cNvSpPr/>
          <p:nvPr/>
        </p:nvSpPr>
        <p:spPr>
          <a:xfrm>
            <a:off x="1613647" y="1850315"/>
            <a:ext cx="634701" cy="233984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264BBF5-D37C-B042-B338-7AA57E607573}"/>
              </a:ext>
            </a:extLst>
          </p:cNvPr>
          <p:cNvSpPr/>
          <p:nvPr/>
        </p:nvSpPr>
        <p:spPr>
          <a:xfrm>
            <a:off x="11322804" y="1850315"/>
            <a:ext cx="371901" cy="233984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F85C9B0-6685-674A-B65C-C28CB49A754C}"/>
              </a:ext>
            </a:extLst>
          </p:cNvPr>
          <p:cNvSpPr/>
          <p:nvPr/>
        </p:nvSpPr>
        <p:spPr>
          <a:xfrm>
            <a:off x="10120393" y="1850315"/>
            <a:ext cx="1163666" cy="233984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0961DA4-2D67-7C4F-8ED6-BC2051001DEA}"/>
              </a:ext>
            </a:extLst>
          </p:cNvPr>
          <p:cNvSpPr txBox="1"/>
          <p:nvPr/>
        </p:nvSpPr>
        <p:spPr>
          <a:xfrm>
            <a:off x="5119609" y="4982967"/>
            <a:ext cx="1952779" cy="338554"/>
          </a:xfrm>
          <a:prstGeom prst="rect">
            <a:avLst/>
          </a:prstGeom>
          <a:noFill/>
        </p:spPr>
        <p:txBody>
          <a:bodyPr wrap="none" rtlCol="0">
            <a:spAutoFit/>
          </a:bodyPr>
          <a:lstStyle/>
          <a:p>
            <a:r>
              <a:rPr lang="en-US" sz="1600" dirty="0">
                <a:solidFill>
                  <a:schemeClr val="bg1"/>
                </a:solidFill>
                <a:latin typeface="Helvetica" pitchFamily="2" charset="0"/>
              </a:rPr>
              <a:t>Columns of interest</a:t>
            </a:r>
          </a:p>
        </p:txBody>
      </p:sp>
      <p:cxnSp>
        <p:nvCxnSpPr>
          <p:cNvPr id="18" name="Straight Arrow Connector 17">
            <a:extLst>
              <a:ext uri="{FF2B5EF4-FFF2-40B4-BE49-F238E27FC236}">
                <a16:creationId xmlns:a16="http://schemas.microsoft.com/office/drawing/2014/main" id="{D7482230-2E00-8A4E-A88E-76C2454F09CB}"/>
              </a:ext>
            </a:extLst>
          </p:cNvPr>
          <p:cNvCxnSpPr>
            <a:cxnSpLocks/>
          </p:cNvCxnSpPr>
          <p:nvPr/>
        </p:nvCxnSpPr>
        <p:spPr>
          <a:xfrm flipH="1" flipV="1">
            <a:off x="2411261" y="4308954"/>
            <a:ext cx="2392975" cy="81365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57CD8C7C-CABF-874E-8CE4-94B7E5C13865}"/>
              </a:ext>
            </a:extLst>
          </p:cNvPr>
          <p:cNvCxnSpPr>
            <a:cxnSpLocks/>
          </p:cNvCxnSpPr>
          <p:nvPr/>
        </p:nvCxnSpPr>
        <p:spPr>
          <a:xfrm flipV="1">
            <a:off x="7387761" y="4424516"/>
            <a:ext cx="2611645" cy="72772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64784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p:txBody>
          <a:bodyPr>
            <a:normAutofit/>
          </a:bodyPr>
          <a:lstStyle/>
          <a:p>
            <a:pPr marL="0" indent="0">
              <a:lnSpc>
                <a:spcPct val="160000"/>
              </a:lnSpc>
              <a:buNone/>
            </a:pPr>
            <a:r>
              <a:rPr lang="en-US" sz="1600" dirty="0">
                <a:solidFill>
                  <a:schemeClr val="bg1"/>
                </a:solidFill>
                <a:latin typeface="Helvetica" pitchFamily="2" charset="0"/>
              </a:rPr>
              <a:t>The data scatter does seem to follow a linear regression, so let's calculate the linear regression equation.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r>
              <a:rPr lang="en-US" sz="1600" dirty="0">
                <a:solidFill>
                  <a:schemeClr val="bg1"/>
                </a:solidFill>
                <a:latin typeface="Helvetica" pitchFamily="2" charset="0"/>
              </a:rPr>
              <a:t>And the result is:</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9" name="Picture 8">
            <a:extLst>
              <a:ext uri="{FF2B5EF4-FFF2-40B4-BE49-F238E27FC236}">
                <a16:creationId xmlns:a16="http://schemas.microsoft.com/office/drawing/2014/main" id="{DDB3C76E-9B51-E24B-AE6F-BDC6EBCCD0BB}"/>
              </a:ext>
            </a:extLst>
          </p:cNvPr>
          <p:cNvPicPr>
            <a:picLocks noChangeAspect="1"/>
          </p:cNvPicPr>
          <p:nvPr/>
        </p:nvPicPr>
        <p:blipFill>
          <a:blip r:embed="rId3"/>
          <a:stretch>
            <a:fillRect/>
          </a:stretch>
        </p:blipFill>
        <p:spPr>
          <a:xfrm>
            <a:off x="4241800" y="4501880"/>
            <a:ext cx="3708400" cy="660400"/>
          </a:xfrm>
          <a:prstGeom prst="rect">
            <a:avLst/>
          </a:prstGeom>
        </p:spPr>
      </p:pic>
      <p:pic>
        <p:nvPicPr>
          <p:cNvPr id="10" name="Picture 9">
            <a:extLst>
              <a:ext uri="{FF2B5EF4-FFF2-40B4-BE49-F238E27FC236}">
                <a16:creationId xmlns:a16="http://schemas.microsoft.com/office/drawing/2014/main" id="{7C10A261-F3C1-3243-9EE5-79BCDFE03534}"/>
              </a:ext>
            </a:extLst>
          </p:cNvPr>
          <p:cNvPicPr>
            <a:picLocks noChangeAspect="1"/>
          </p:cNvPicPr>
          <p:nvPr/>
        </p:nvPicPr>
        <p:blipFill>
          <a:blip r:embed="rId4"/>
          <a:stretch>
            <a:fillRect/>
          </a:stretch>
        </p:blipFill>
        <p:spPr>
          <a:xfrm>
            <a:off x="2997200" y="2624662"/>
            <a:ext cx="6197600" cy="1206500"/>
          </a:xfrm>
          <a:prstGeom prst="rect">
            <a:avLst/>
          </a:prstGeom>
          <a:ln w="19050">
            <a:solidFill>
              <a:srgbClr val="37373C"/>
            </a:solidFill>
          </a:ln>
        </p:spPr>
      </p:pic>
      <p:sp>
        <p:nvSpPr>
          <p:cNvPr id="7" name="TextBox 6">
            <a:extLst>
              <a:ext uri="{FF2B5EF4-FFF2-40B4-BE49-F238E27FC236}">
                <a16:creationId xmlns:a16="http://schemas.microsoft.com/office/drawing/2014/main" id="{D4C0D643-32C3-754D-BE9B-2B05CAC01C77}"/>
              </a:ext>
            </a:extLst>
          </p:cNvPr>
          <p:cNvSpPr txBox="1"/>
          <p:nvPr/>
        </p:nvSpPr>
        <p:spPr>
          <a:xfrm>
            <a:off x="5698236" y="5447700"/>
            <a:ext cx="795528" cy="276999"/>
          </a:xfrm>
          <a:prstGeom prst="rect">
            <a:avLst/>
          </a:prstGeom>
          <a:noFill/>
        </p:spPr>
        <p:txBody>
          <a:bodyPr wrap="square" rtlCol="0">
            <a:spAutoFit/>
          </a:bodyPr>
          <a:lstStyle/>
          <a:p>
            <a:r>
              <a:rPr lang="en-US" sz="1200" dirty="0">
                <a:solidFill>
                  <a:srgbClr val="9DDCFE"/>
                </a:solidFill>
                <a:latin typeface="Helvetica" pitchFamily="2" charset="0"/>
              </a:rPr>
              <a:t>Intercept</a:t>
            </a:r>
          </a:p>
        </p:txBody>
      </p:sp>
      <p:sp>
        <p:nvSpPr>
          <p:cNvPr id="8" name="TextBox 7">
            <a:extLst>
              <a:ext uri="{FF2B5EF4-FFF2-40B4-BE49-F238E27FC236}">
                <a16:creationId xmlns:a16="http://schemas.microsoft.com/office/drawing/2014/main" id="{27BBDF57-8017-3B49-B10E-5DBCB1705096}"/>
              </a:ext>
            </a:extLst>
          </p:cNvPr>
          <p:cNvSpPr txBox="1"/>
          <p:nvPr/>
        </p:nvSpPr>
        <p:spPr>
          <a:xfrm>
            <a:off x="6493764" y="5447701"/>
            <a:ext cx="795528" cy="276999"/>
          </a:xfrm>
          <a:prstGeom prst="rect">
            <a:avLst/>
          </a:prstGeom>
          <a:noFill/>
        </p:spPr>
        <p:txBody>
          <a:bodyPr wrap="square" rtlCol="0">
            <a:spAutoFit/>
          </a:bodyPr>
          <a:lstStyle/>
          <a:p>
            <a:r>
              <a:rPr lang="en-US" sz="1200" dirty="0">
                <a:solidFill>
                  <a:srgbClr val="9DDCFE"/>
                </a:solidFill>
                <a:latin typeface="Helvetica" pitchFamily="2" charset="0"/>
              </a:rPr>
              <a:t>coef</a:t>
            </a:r>
          </a:p>
        </p:txBody>
      </p:sp>
      <p:cxnSp>
        <p:nvCxnSpPr>
          <p:cNvPr id="11" name="Straight Arrow Connector 10">
            <a:extLst>
              <a:ext uri="{FF2B5EF4-FFF2-40B4-BE49-F238E27FC236}">
                <a16:creationId xmlns:a16="http://schemas.microsoft.com/office/drawing/2014/main" id="{67032C59-B352-BA4B-8802-EA440C6064E2}"/>
              </a:ext>
            </a:extLst>
          </p:cNvPr>
          <p:cNvCxnSpPr>
            <a:cxnSpLocks/>
          </p:cNvCxnSpPr>
          <p:nvPr/>
        </p:nvCxnSpPr>
        <p:spPr>
          <a:xfrm flipV="1">
            <a:off x="6096000" y="5162280"/>
            <a:ext cx="0" cy="246888"/>
          </a:xfrm>
          <a:prstGeom prst="straightConnector1">
            <a:avLst/>
          </a:prstGeom>
          <a:ln w="9525" cap="flat" cmpd="sng" algn="ctr">
            <a:solidFill>
              <a:srgbClr val="9DDCFE"/>
            </a:solidFill>
            <a:prstDash val="solid"/>
            <a:round/>
            <a:headEnd type="none" w="med" len="med"/>
            <a:tailEnd type="arrow" w="sm" len="sm"/>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D5ACE0DE-07C8-9A41-A4E4-BA466134B2BE}"/>
              </a:ext>
            </a:extLst>
          </p:cNvPr>
          <p:cNvCxnSpPr>
            <a:cxnSpLocks/>
          </p:cNvCxnSpPr>
          <p:nvPr/>
        </p:nvCxnSpPr>
        <p:spPr>
          <a:xfrm flipV="1">
            <a:off x="6690360" y="5162280"/>
            <a:ext cx="0" cy="246888"/>
          </a:xfrm>
          <a:prstGeom prst="straightConnector1">
            <a:avLst/>
          </a:prstGeom>
          <a:ln w="9525" cap="flat" cmpd="sng" algn="ctr">
            <a:solidFill>
              <a:srgbClr val="9DDCFE"/>
            </a:solidFill>
            <a:prstDash val="solid"/>
            <a:round/>
            <a:headEnd type="none" w="med" len="med"/>
            <a:tailEnd type="arrow" w="sm" len="sm"/>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4192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Linear regression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a:lnSpc>
                <a:spcPct val="160000"/>
              </a:lnSpc>
            </a:pPr>
            <a:r>
              <a:rPr lang="en-US" sz="1400" dirty="0">
                <a:solidFill>
                  <a:schemeClr val="bg1"/>
                </a:solidFill>
                <a:latin typeface="Helvetica" pitchFamily="2" charset="0"/>
              </a:rPr>
              <a:t>Predicted life expectancy for schooling of 15 years (highschool + bachelor’s degree): 75.9</a:t>
            </a:r>
          </a:p>
          <a:p>
            <a:pPr>
              <a:lnSpc>
                <a:spcPct val="160000"/>
              </a:lnSpc>
            </a:pPr>
            <a:r>
              <a:rPr lang="en-US" sz="1400" dirty="0">
                <a:solidFill>
                  <a:schemeClr val="bg1"/>
                </a:solidFill>
                <a:latin typeface="Helvetica" pitchFamily="2" charset="0"/>
              </a:rPr>
              <a:t>Predicted life expectancy for schooling of 17 years (highschool + bachelor’s degree + master’s degree): 82.92 </a:t>
            </a:r>
          </a:p>
          <a:p>
            <a:pPr marL="0" indent="0">
              <a:lnSpc>
                <a:spcPct val="160000"/>
              </a:lnSpc>
              <a:buNone/>
            </a:pPr>
            <a:r>
              <a:rPr lang="en-US" sz="1400" dirty="0">
                <a:solidFill>
                  <a:schemeClr val="bg1"/>
                </a:solidFill>
                <a:latin typeface="Helvetica" pitchFamily="2" charset="0"/>
              </a:rPr>
              <a:t>guess it is a good thing that we are here...</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9" name="Picture 8">
            <a:extLst>
              <a:ext uri="{FF2B5EF4-FFF2-40B4-BE49-F238E27FC236}">
                <a16:creationId xmlns:a16="http://schemas.microsoft.com/office/drawing/2014/main" id="{DDB3C76E-9B51-E24B-AE6F-BDC6EBCCD0BB}"/>
              </a:ext>
            </a:extLst>
          </p:cNvPr>
          <p:cNvPicPr>
            <a:picLocks noChangeAspect="1"/>
          </p:cNvPicPr>
          <p:nvPr/>
        </p:nvPicPr>
        <p:blipFill>
          <a:blip r:embed="rId3"/>
          <a:stretch>
            <a:fillRect/>
          </a:stretch>
        </p:blipFill>
        <p:spPr>
          <a:xfrm>
            <a:off x="4241800" y="1891856"/>
            <a:ext cx="3708400" cy="660400"/>
          </a:xfrm>
          <a:prstGeom prst="rect">
            <a:avLst/>
          </a:prstGeom>
        </p:spPr>
      </p:pic>
    </p:spTree>
    <p:extLst>
      <p:ext uri="{BB962C8B-B14F-4D97-AF65-F5344CB8AC3E}">
        <p14:creationId xmlns:p14="http://schemas.microsoft.com/office/powerpoint/2010/main" val="2096849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Real world relation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r>
              <a:rPr lang="en-US" sz="1600" dirty="0">
                <a:solidFill>
                  <a:schemeClr val="bg1"/>
                </a:solidFill>
                <a:latin typeface="Helvetica" pitchFamily="2" charset="0"/>
              </a:rPr>
              <a:t>A relation between schooling and life expectancy is proven, but why is it?</a:t>
            </a:r>
          </a:p>
          <a:p>
            <a:pPr marL="0" indent="0">
              <a:lnSpc>
                <a:spcPct val="160000"/>
              </a:lnSpc>
              <a:buNone/>
            </a:pPr>
            <a:r>
              <a:rPr lang="en-US" sz="1600" dirty="0">
                <a:solidFill>
                  <a:schemeClr val="bg1"/>
                </a:solidFill>
                <a:latin typeface="Helvetica" pitchFamily="2" charset="0"/>
              </a:rPr>
              <a:t>does higher schooling predicts high income which affects life expectancy for the good?</a:t>
            </a:r>
          </a:p>
          <a:p>
            <a:pPr marL="0" indent="0">
              <a:lnSpc>
                <a:spcPct val="160000"/>
              </a:lnSpc>
              <a:buNone/>
            </a:pPr>
            <a:r>
              <a:rPr lang="en-US" sz="1600" dirty="0">
                <a:solidFill>
                  <a:schemeClr val="bg1"/>
                </a:solidFill>
                <a:latin typeface="Helvetica" pitchFamily="2" charset="0"/>
              </a:rPr>
              <a:t>We have another interesting column in our dataset, </a:t>
            </a:r>
            <a:r>
              <a:rPr lang="en-US" sz="1600" b="1" dirty="0">
                <a:solidFill>
                  <a:schemeClr val="bg1"/>
                </a:solidFill>
                <a:latin typeface="Helvetica" pitchFamily="2" charset="0"/>
              </a:rPr>
              <a:t>Income composition of resources:</a:t>
            </a:r>
          </a:p>
          <a:p>
            <a:pPr marL="0" indent="0">
              <a:lnSpc>
                <a:spcPct val="160000"/>
              </a:lnSpc>
              <a:buNone/>
            </a:pPr>
            <a:r>
              <a:rPr lang="en-US" sz="1600" dirty="0">
                <a:solidFill>
                  <a:schemeClr val="bg1"/>
                </a:solidFill>
                <a:latin typeface="Helvetica" pitchFamily="2" charset="0"/>
              </a:rPr>
              <a:t>Human Development Index in terms of income composition of resources (index ranging from 0 to 1), in other words, it just means income level after normalization.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r>
              <a:rPr lang="en-US" sz="1600" dirty="0">
                <a:solidFill>
                  <a:schemeClr val="bg1"/>
                </a:solidFill>
                <a:latin typeface="Helvetica" pitchFamily="2" charset="0"/>
              </a:rPr>
              <a:t>Let's try and find a connection between all three...</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3" name="Picture 2">
            <a:extLst>
              <a:ext uri="{FF2B5EF4-FFF2-40B4-BE49-F238E27FC236}">
                <a16:creationId xmlns:a16="http://schemas.microsoft.com/office/drawing/2014/main" id="{D97625EF-37D4-094E-81AA-33F34769910B}"/>
              </a:ext>
            </a:extLst>
          </p:cNvPr>
          <p:cNvPicPr>
            <a:picLocks noChangeAspect="1"/>
          </p:cNvPicPr>
          <p:nvPr/>
        </p:nvPicPr>
        <p:blipFill>
          <a:blip r:embed="rId3"/>
          <a:stretch>
            <a:fillRect/>
          </a:stretch>
        </p:blipFill>
        <p:spPr>
          <a:xfrm>
            <a:off x="2952750" y="5479542"/>
            <a:ext cx="6286500" cy="342900"/>
          </a:xfrm>
          <a:prstGeom prst="rect">
            <a:avLst/>
          </a:prstGeom>
        </p:spPr>
      </p:pic>
    </p:spTree>
    <p:extLst>
      <p:ext uri="{BB962C8B-B14F-4D97-AF65-F5344CB8AC3E}">
        <p14:creationId xmlns:p14="http://schemas.microsoft.com/office/powerpoint/2010/main" val="252859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Real world relation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fontScale="92500" lnSpcReduction="10000"/>
          </a:bodyPr>
          <a:lstStyle/>
          <a:p>
            <a:pPr marL="0" indent="0">
              <a:lnSpc>
                <a:spcPct val="160000"/>
              </a:lnSpc>
              <a:buNone/>
            </a:pPr>
            <a:r>
              <a:rPr lang="en-US" sz="1600" dirty="0">
                <a:solidFill>
                  <a:schemeClr val="bg1"/>
                </a:solidFill>
                <a:latin typeface="Helvetica" pitchFamily="2" charset="0"/>
              </a:rPr>
              <a:t>but this actually makes sense!</a:t>
            </a:r>
          </a:p>
          <a:p>
            <a:pPr>
              <a:lnSpc>
                <a:spcPct val="160000"/>
              </a:lnSpc>
            </a:pPr>
            <a:r>
              <a:rPr lang="en-US" sz="1600" dirty="0">
                <a:solidFill>
                  <a:schemeClr val="bg1"/>
                </a:solidFill>
                <a:latin typeface="Helvetica" pitchFamily="2" charset="0"/>
              </a:rPr>
              <a:t>Education equips individuals with knowledge about healthy lifestyles, disease prevention, and the importance of regular medical care, improving overall health and life expectancy.</a:t>
            </a:r>
          </a:p>
          <a:p>
            <a:pPr>
              <a:lnSpc>
                <a:spcPct val="160000"/>
              </a:lnSpc>
            </a:pPr>
            <a:r>
              <a:rPr lang="en-US" sz="1600" dirty="0">
                <a:solidFill>
                  <a:schemeClr val="bg1"/>
                </a:solidFill>
                <a:latin typeface="Helvetica" pitchFamily="2" charset="0"/>
              </a:rPr>
              <a:t>Higher income individuals can afford medications and advanced medical procedures, which contribute to better health outcomes and longer life expectancy.</a:t>
            </a:r>
          </a:p>
          <a:p>
            <a:pPr>
              <a:lnSpc>
                <a:spcPct val="160000"/>
              </a:lnSpc>
            </a:pPr>
            <a:r>
              <a:rPr lang="en-US" sz="1600" dirty="0">
                <a:solidFill>
                  <a:schemeClr val="bg1"/>
                </a:solidFill>
                <a:latin typeface="Helvetica" pitchFamily="2" charset="0"/>
              </a:rPr>
              <a:t>Higher income can minimize financial stress and provide resources for leisure activities, exercise, and relaxation.</a:t>
            </a:r>
          </a:p>
          <a:p>
            <a:pPr>
              <a:lnSpc>
                <a:spcPct val="160000"/>
              </a:lnSpc>
            </a:pPr>
            <a:r>
              <a:rPr lang="en-US" sz="1600" dirty="0">
                <a:solidFill>
                  <a:schemeClr val="bg1"/>
                </a:solidFill>
                <a:latin typeface="Helvetica" pitchFamily="2" charset="0"/>
              </a:rPr>
              <a:t>Lower stress levels and healthier lifestyle choices, such as balanced diets and physical activity which all lead to longer life expectancy.</a:t>
            </a:r>
          </a:p>
          <a:p>
            <a:pPr marL="0" indent="0">
              <a:lnSpc>
                <a:spcPct val="160000"/>
              </a:lnSpc>
              <a:buNone/>
            </a:pPr>
            <a:br>
              <a:rPr lang="en-US" sz="1600" dirty="0">
                <a:solidFill>
                  <a:schemeClr val="bg1"/>
                </a:solidFill>
                <a:latin typeface="Helvetica" pitchFamily="2" charset="0"/>
              </a:rPr>
            </a:br>
            <a:r>
              <a:rPr lang="en-US" sz="1600" dirty="0">
                <a:solidFill>
                  <a:schemeClr val="bg1"/>
                </a:solidFill>
                <a:latin typeface="Helvetica" pitchFamily="2" charset="0"/>
              </a:rPr>
              <a:t>theory aside, let's test it.</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spTree>
    <p:extLst>
      <p:ext uri="{BB962C8B-B14F-4D97-AF65-F5344CB8AC3E}">
        <p14:creationId xmlns:p14="http://schemas.microsoft.com/office/powerpoint/2010/main" val="2371177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Income composition distribution</a:t>
            </a:r>
          </a:p>
        </p:txBody>
      </p:sp>
      <p:pic>
        <p:nvPicPr>
          <p:cNvPr id="5" name="Picture 4">
            <a:extLst>
              <a:ext uri="{FF2B5EF4-FFF2-40B4-BE49-F238E27FC236}">
                <a16:creationId xmlns:a16="http://schemas.microsoft.com/office/drawing/2014/main" id="{C04B2AC3-D74A-B943-9C27-46100756D835}"/>
              </a:ext>
            </a:extLst>
          </p:cNvPr>
          <p:cNvPicPr>
            <a:picLocks noChangeAspect="1"/>
          </p:cNvPicPr>
          <p:nvPr/>
        </p:nvPicPr>
        <p:blipFill>
          <a:blip r:embed="rId3"/>
          <a:stretch>
            <a:fillRect/>
          </a:stretch>
        </p:blipFill>
        <p:spPr>
          <a:xfrm>
            <a:off x="1711597" y="1544384"/>
            <a:ext cx="8540350" cy="3795712"/>
          </a:xfrm>
          <a:prstGeom prst="rect">
            <a:avLst/>
          </a:prstGeom>
        </p:spPr>
      </p:pic>
      <p:pic>
        <p:nvPicPr>
          <p:cNvPr id="9" name="Picture 8">
            <a:extLst>
              <a:ext uri="{FF2B5EF4-FFF2-40B4-BE49-F238E27FC236}">
                <a16:creationId xmlns:a16="http://schemas.microsoft.com/office/drawing/2014/main" id="{6729F2B3-4F04-E242-9210-1A77521CC65A}"/>
              </a:ext>
            </a:extLst>
          </p:cNvPr>
          <p:cNvPicPr>
            <a:picLocks noChangeAspect="1"/>
          </p:cNvPicPr>
          <p:nvPr/>
        </p:nvPicPr>
        <p:blipFill>
          <a:blip r:embed="rId4"/>
          <a:stretch>
            <a:fillRect/>
          </a:stretch>
        </p:blipFill>
        <p:spPr>
          <a:xfrm>
            <a:off x="1063752" y="5391042"/>
            <a:ext cx="10064496" cy="455884"/>
          </a:xfrm>
          <a:prstGeom prst="rect">
            <a:avLst/>
          </a:prstGeom>
        </p:spPr>
      </p:pic>
    </p:spTree>
    <p:extLst>
      <p:ext uri="{BB962C8B-B14F-4D97-AF65-F5344CB8AC3E}">
        <p14:creationId xmlns:p14="http://schemas.microsoft.com/office/powerpoint/2010/main" val="2584110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Income composition distribution</a:t>
            </a:r>
          </a:p>
        </p:txBody>
      </p:sp>
      <p:pic>
        <p:nvPicPr>
          <p:cNvPr id="5" name="Picture 4">
            <a:extLst>
              <a:ext uri="{FF2B5EF4-FFF2-40B4-BE49-F238E27FC236}">
                <a16:creationId xmlns:a16="http://schemas.microsoft.com/office/drawing/2014/main" id="{C04B2AC3-D74A-B943-9C27-46100756D835}"/>
              </a:ext>
            </a:extLst>
          </p:cNvPr>
          <p:cNvPicPr>
            <a:picLocks noChangeAspect="1"/>
          </p:cNvPicPr>
          <p:nvPr/>
        </p:nvPicPr>
        <p:blipFill>
          <a:blip r:embed="rId3"/>
          <a:stretch>
            <a:fillRect/>
          </a:stretch>
        </p:blipFill>
        <p:spPr>
          <a:xfrm>
            <a:off x="1711597" y="1544384"/>
            <a:ext cx="8540350" cy="3795712"/>
          </a:xfrm>
          <a:prstGeom prst="rect">
            <a:avLst/>
          </a:prstGeom>
        </p:spPr>
      </p:pic>
      <p:sp>
        <p:nvSpPr>
          <p:cNvPr id="4" name="TextBox 3">
            <a:extLst>
              <a:ext uri="{FF2B5EF4-FFF2-40B4-BE49-F238E27FC236}">
                <a16:creationId xmlns:a16="http://schemas.microsoft.com/office/drawing/2014/main" id="{42966137-EE12-C049-B022-193965AC4A3C}"/>
              </a:ext>
            </a:extLst>
          </p:cNvPr>
          <p:cNvSpPr txBox="1"/>
          <p:nvPr/>
        </p:nvSpPr>
        <p:spPr>
          <a:xfrm>
            <a:off x="2267962" y="2500615"/>
            <a:ext cx="2432053" cy="369332"/>
          </a:xfrm>
          <a:prstGeom prst="rect">
            <a:avLst/>
          </a:prstGeom>
          <a:noFill/>
        </p:spPr>
        <p:txBody>
          <a:bodyPr wrap="square" rtlCol="0">
            <a:spAutoFit/>
          </a:bodyPr>
          <a:lstStyle/>
          <a:p>
            <a:pPr algn="ctr"/>
            <a:r>
              <a:rPr lang="en-US" dirty="0">
                <a:solidFill>
                  <a:schemeClr val="accent2">
                    <a:lumMod val="60000"/>
                    <a:lumOff val="40000"/>
                  </a:schemeClr>
                </a:solidFill>
                <a:latin typeface="Helvetica" pitchFamily="2" charset="0"/>
              </a:rPr>
              <a:t>not even close…</a:t>
            </a:r>
          </a:p>
        </p:txBody>
      </p:sp>
      <p:pic>
        <p:nvPicPr>
          <p:cNvPr id="3" name="Picture 2">
            <a:extLst>
              <a:ext uri="{FF2B5EF4-FFF2-40B4-BE49-F238E27FC236}">
                <a16:creationId xmlns:a16="http://schemas.microsoft.com/office/drawing/2014/main" id="{04B79AD8-B38B-2F4F-BFA4-2B97DAADA7A0}"/>
              </a:ext>
            </a:extLst>
          </p:cNvPr>
          <p:cNvPicPr>
            <a:picLocks noChangeAspect="1"/>
          </p:cNvPicPr>
          <p:nvPr/>
        </p:nvPicPr>
        <p:blipFill>
          <a:blip r:embed="rId4"/>
          <a:stretch>
            <a:fillRect/>
          </a:stretch>
        </p:blipFill>
        <p:spPr>
          <a:xfrm>
            <a:off x="1063752" y="5391042"/>
            <a:ext cx="10064496" cy="455884"/>
          </a:xfrm>
          <a:prstGeom prst="rect">
            <a:avLst/>
          </a:prstGeom>
        </p:spPr>
      </p:pic>
      <p:sp>
        <p:nvSpPr>
          <p:cNvPr id="6" name="TextBox 5">
            <a:extLst>
              <a:ext uri="{FF2B5EF4-FFF2-40B4-BE49-F238E27FC236}">
                <a16:creationId xmlns:a16="http://schemas.microsoft.com/office/drawing/2014/main" id="{34C05483-009E-AF4B-B807-40B9FDE17686}"/>
              </a:ext>
            </a:extLst>
          </p:cNvPr>
          <p:cNvSpPr txBox="1"/>
          <p:nvPr/>
        </p:nvSpPr>
        <p:spPr>
          <a:xfrm>
            <a:off x="716093" y="5838113"/>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p-value is much smaller than 0.05, so it approves  H</a:t>
            </a:r>
            <a:r>
              <a:rPr lang="en-US" sz="1600" baseline="-25000" dirty="0">
                <a:solidFill>
                  <a:schemeClr val="bg1"/>
                </a:solidFill>
                <a:latin typeface="Helvetica" pitchFamily="2" charset="0"/>
              </a:rPr>
              <a:t>0 </a:t>
            </a:r>
            <a:r>
              <a:rPr lang="en-US" sz="1600" dirty="0">
                <a:solidFill>
                  <a:schemeClr val="bg1"/>
                </a:solidFill>
                <a:latin typeface="Helvetica" pitchFamily="2" charset="0"/>
              </a:rPr>
              <a:t>– the distribution is not normal, which means that income composition of resources is </a:t>
            </a:r>
            <a:r>
              <a:rPr lang="en-US" sz="1600" b="1" dirty="0">
                <a:solidFill>
                  <a:schemeClr val="bg1"/>
                </a:solidFill>
                <a:latin typeface="Helvetica" pitchFamily="2" charset="0"/>
              </a:rPr>
              <a:t>not</a:t>
            </a:r>
            <a:r>
              <a:rPr lang="en-US" sz="1600" dirty="0">
                <a:solidFill>
                  <a:schemeClr val="bg1"/>
                </a:solidFill>
                <a:latin typeface="Helvetica" pitchFamily="2" charset="0"/>
              </a:rPr>
              <a:t> normally distributed! </a:t>
            </a:r>
            <a:endParaRPr lang="en-US" sz="1600" dirty="0">
              <a:solidFill>
                <a:schemeClr val="bg2">
                  <a:lumMod val="50000"/>
                </a:schemeClr>
              </a:solidFill>
              <a:latin typeface="Helvetica" pitchFamily="2" charset="0"/>
            </a:endParaRPr>
          </a:p>
        </p:txBody>
      </p:sp>
      <p:sp>
        <p:nvSpPr>
          <p:cNvPr id="7" name="Freeform 6">
            <a:extLst>
              <a:ext uri="{FF2B5EF4-FFF2-40B4-BE49-F238E27FC236}">
                <a16:creationId xmlns:a16="http://schemas.microsoft.com/office/drawing/2014/main" id="{85D0B512-9E5C-784F-A8BD-0315A9A5082A}"/>
              </a:ext>
            </a:extLst>
          </p:cNvPr>
          <p:cNvSpPr/>
          <p:nvPr/>
        </p:nvSpPr>
        <p:spPr>
          <a:xfrm>
            <a:off x="4798979" y="5382638"/>
            <a:ext cx="2879387" cy="434502"/>
          </a:xfrm>
          <a:custGeom>
            <a:avLst/>
            <a:gdLst>
              <a:gd name="connsiteX0" fmla="*/ 252919 w 2879387"/>
              <a:gd name="connsiteY0" fmla="*/ 207524 h 434502"/>
              <a:gd name="connsiteX1" fmla="*/ 252919 w 2879387"/>
              <a:gd name="connsiteY1" fmla="*/ 0 h 434502"/>
              <a:gd name="connsiteX2" fmla="*/ 2879387 w 2879387"/>
              <a:gd name="connsiteY2" fmla="*/ 0 h 434502"/>
              <a:gd name="connsiteX3" fmla="*/ 2879387 w 2879387"/>
              <a:gd name="connsiteY3" fmla="*/ 207524 h 434502"/>
              <a:gd name="connsiteX4" fmla="*/ 2522706 w 2879387"/>
              <a:gd name="connsiteY4" fmla="*/ 207524 h 434502"/>
              <a:gd name="connsiteX5" fmla="*/ 2522706 w 2879387"/>
              <a:gd name="connsiteY5" fmla="*/ 434502 h 434502"/>
              <a:gd name="connsiteX6" fmla="*/ 0 w 2879387"/>
              <a:gd name="connsiteY6" fmla="*/ 434502 h 434502"/>
              <a:gd name="connsiteX7" fmla="*/ 0 w 2879387"/>
              <a:gd name="connsiteY7" fmla="*/ 201039 h 434502"/>
              <a:gd name="connsiteX8" fmla="*/ 252919 w 2879387"/>
              <a:gd name="connsiteY8" fmla="*/ 207524 h 43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9387" h="434502">
                <a:moveTo>
                  <a:pt x="252919" y="207524"/>
                </a:moveTo>
                <a:lnTo>
                  <a:pt x="252919" y="0"/>
                </a:lnTo>
                <a:lnTo>
                  <a:pt x="2879387" y="0"/>
                </a:lnTo>
                <a:lnTo>
                  <a:pt x="2879387" y="207524"/>
                </a:lnTo>
                <a:lnTo>
                  <a:pt x="2522706" y="207524"/>
                </a:lnTo>
                <a:lnTo>
                  <a:pt x="2522706" y="434502"/>
                </a:lnTo>
                <a:lnTo>
                  <a:pt x="0" y="434502"/>
                </a:lnTo>
                <a:lnTo>
                  <a:pt x="0" y="201039"/>
                </a:lnTo>
                <a:lnTo>
                  <a:pt x="252919" y="207524"/>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28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pic>
        <p:nvPicPr>
          <p:cNvPr id="3" name="Picture 2">
            <a:extLst>
              <a:ext uri="{FF2B5EF4-FFF2-40B4-BE49-F238E27FC236}">
                <a16:creationId xmlns:a16="http://schemas.microsoft.com/office/drawing/2014/main" id="{0C6664DC-155E-4349-96A8-E60BF90A053D}"/>
              </a:ext>
            </a:extLst>
          </p:cNvPr>
          <p:cNvPicPr>
            <a:picLocks noChangeAspect="1"/>
          </p:cNvPicPr>
          <p:nvPr/>
        </p:nvPicPr>
        <p:blipFill>
          <a:blip r:embed="rId3"/>
          <a:stretch>
            <a:fillRect/>
          </a:stretch>
        </p:blipFill>
        <p:spPr>
          <a:xfrm>
            <a:off x="1645117" y="1701800"/>
            <a:ext cx="8901766" cy="3911600"/>
          </a:xfrm>
          <a:prstGeom prst="rect">
            <a:avLst/>
          </a:prstGeom>
        </p:spPr>
      </p:pic>
      <p:sp>
        <p:nvSpPr>
          <p:cNvPr id="6" name="TextBox 5">
            <a:extLst>
              <a:ext uri="{FF2B5EF4-FFF2-40B4-BE49-F238E27FC236}">
                <a16:creationId xmlns:a16="http://schemas.microsoft.com/office/drawing/2014/main" id="{63A27FDD-3D91-854A-8ECE-53E3316A80B5}"/>
              </a:ext>
            </a:extLst>
          </p:cNvPr>
          <p:cNvSpPr txBox="1"/>
          <p:nvPr/>
        </p:nvSpPr>
        <p:spPr>
          <a:xfrm>
            <a:off x="716093" y="5749213"/>
            <a:ext cx="10895681" cy="584775"/>
          </a:xfrm>
          <a:prstGeom prst="rect">
            <a:avLst/>
          </a:prstGeom>
          <a:noFill/>
        </p:spPr>
        <p:txBody>
          <a:bodyPr wrap="square" rtlCol="0">
            <a:spAutoFit/>
          </a:bodyPr>
          <a:lstStyle/>
          <a:p>
            <a:pPr algn="ctr"/>
            <a:r>
              <a:rPr lang="en-US" sz="1600" dirty="0">
                <a:solidFill>
                  <a:schemeClr val="bg1"/>
                </a:solidFill>
                <a:latin typeface="Helvetica" pitchFamily="2" charset="0"/>
              </a:rPr>
              <a:t>the graphs are a lot alike, they just need some adjustment so its easier to see, and as we know,</a:t>
            </a:r>
          </a:p>
          <a:p>
            <a:pPr algn="ctr"/>
            <a:r>
              <a:rPr lang="en-US" sz="1600" dirty="0">
                <a:solidFill>
                  <a:schemeClr val="bg1"/>
                </a:solidFill>
                <a:latin typeface="Helvetica" pitchFamily="2" charset="0"/>
              </a:rPr>
              <a:t>movement does not affect any correlation…</a:t>
            </a:r>
          </a:p>
        </p:txBody>
      </p:sp>
    </p:spTree>
    <p:extLst>
      <p:ext uri="{BB962C8B-B14F-4D97-AF65-F5344CB8AC3E}">
        <p14:creationId xmlns:p14="http://schemas.microsoft.com/office/powerpoint/2010/main" val="1921583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pic>
        <p:nvPicPr>
          <p:cNvPr id="8" name="Picture 7">
            <a:extLst>
              <a:ext uri="{FF2B5EF4-FFF2-40B4-BE49-F238E27FC236}">
                <a16:creationId xmlns:a16="http://schemas.microsoft.com/office/drawing/2014/main" id="{B8588811-6EB0-0B42-AC0B-ECFB2AAB1D68}"/>
              </a:ext>
            </a:extLst>
          </p:cNvPr>
          <p:cNvPicPr>
            <a:picLocks noChangeAspect="1"/>
          </p:cNvPicPr>
          <p:nvPr/>
        </p:nvPicPr>
        <p:blipFill>
          <a:blip r:embed="rId3"/>
          <a:stretch>
            <a:fillRect/>
          </a:stretch>
        </p:blipFill>
        <p:spPr>
          <a:xfrm>
            <a:off x="717293" y="1860550"/>
            <a:ext cx="10757414" cy="3346450"/>
          </a:xfrm>
          <a:prstGeom prst="rect">
            <a:avLst/>
          </a:prstGeom>
        </p:spPr>
      </p:pic>
    </p:spTree>
    <p:extLst>
      <p:ext uri="{BB962C8B-B14F-4D97-AF65-F5344CB8AC3E}">
        <p14:creationId xmlns:p14="http://schemas.microsoft.com/office/powerpoint/2010/main" val="4294222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sp>
        <p:nvSpPr>
          <p:cNvPr id="5" name="TextBox 4">
            <a:extLst>
              <a:ext uri="{FF2B5EF4-FFF2-40B4-BE49-F238E27FC236}">
                <a16:creationId xmlns:a16="http://schemas.microsoft.com/office/drawing/2014/main" id="{D93598A5-2FF0-D04E-90A0-CC4B55047D79}"/>
              </a:ext>
            </a:extLst>
          </p:cNvPr>
          <p:cNvSpPr txBox="1"/>
          <p:nvPr/>
        </p:nvSpPr>
        <p:spPr>
          <a:xfrm>
            <a:off x="838200" y="1690688"/>
            <a:ext cx="3185160" cy="2969531"/>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We can see that the only statistically significant difference between the </a:t>
            </a:r>
            <a:r>
              <a:rPr lang="en-US" sz="1400" b="1" dirty="0">
                <a:solidFill>
                  <a:schemeClr val="bg1"/>
                </a:solidFill>
                <a:latin typeface="Helvetica" pitchFamily="2" charset="0"/>
              </a:rPr>
              <a:t>expected frequencies</a:t>
            </a:r>
            <a:r>
              <a:rPr lang="en-US" sz="1400" dirty="0">
                <a:solidFill>
                  <a:schemeClr val="bg1"/>
                </a:solidFill>
                <a:latin typeface="Helvetica" pitchFamily="2" charset="0"/>
              </a:rPr>
              <a:t> (Income composition) and the </a:t>
            </a:r>
            <a:r>
              <a:rPr lang="en-US" sz="1400" b="1" dirty="0">
                <a:solidFill>
                  <a:schemeClr val="bg1"/>
                </a:solidFill>
                <a:latin typeface="Helvetica" pitchFamily="2" charset="0"/>
              </a:rPr>
              <a:t>observed</a:t>
            </a:r>
            <a:r>
              <a:rPr lang="en-US" sz="1400" dirty="0">
                <a:solidFill>
                  <a:schemeClr val="bg1"/>
                </a:solidFill>
                <a:latin typeface="Helvetica" pitchFamily="2" charset="0"/>
              </a:rPr>
              <a:t> (schooling) is near 0.35</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But other than that, they seem pretty dependent on one another, so let's perform chi-squared.</a:t>
            </a:r>
          </a:p>
        </p:txBody>
      </p:sp>
      <p:pic>
        <p:nvPicPr>
          <p:cNvPr id="10" name="Picture 9">
            <a:extLst>
              <a:ext uri="{FF2B5EF4-FFF2-40B4-BE49-F238E27FC236}">
                <a16:creationId xmlns:a16="http://schemas.microsoft.com/office/drawing/2014/main" id="{89351F7B-9FF6-3044-BE68-5151F3F3D1B0}"/>
              </a:ext>
            </a:extLst>
          </p:cNvPr>
          <p:cNvPicPr>
            <a:picLocks noChangeAspect="1"/>
          </p:cNvPicPr>
          <p:nvPr/>
        </p:nvPicPr>
        <p:blipFill>
          <a:blip r:embed="rId3"/>
          <a:stretch>
            <a:fillRect/>
          </a:stretch>
        </p:blipFill>
        <p:spPr>
          <a:xfrm>
            <a:off x="4453179" y="1349334"/>
            <a:ext cx="6900621" cy="5127665"/>
          </a:xfrm>
          <a:prstGeom prst="rect">
            <a:avLst/>
          </a:prstGeom>
        </p:spPr>
      </p:pic>
    </p:spTree>
    <p:extLst>
      <p:ext uri="{BB962C8B-B14F-4D97-AF65-F5344CB8AC3E}">
        <p14:creationId xmlns:p14="http://schemas.microsoft.com/office/powerpoint/2010/main" val="3871628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Non parametric tests</a:t>
            </a:r>
          </a:p>
        </p:txBody>
      </p:sp>
      <p:sp>
        <p:nvSpPr>
          <p:cNvPr id="5" name="TextBox 4">
            <a:extLst>
              <a:ext uri="{FF2B5EF4-FFF2-40B4-BE49-F238E27FC236}">
                <a16:creationId xmlns:a16="http://schemas.microsoft.com/office/drawing/2014/main" id="{D93598A5-2FF0-D04E-90A0-CC4B55047D79}"/>
              </a:ext>
            </a:extLst>
          </p:cNvPr>
          <p:cNvSpPr txBox="1"/>
          <p:nvPr/>
        </p:nvSpPr>
        <p:spPr>
          <a:xfrm>
            <a:off x="838200" y="1690688"/>
            <a:ext cx="3185160" cy="2969531"/>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We can see that the only statistically significant difference between the </a:t>
            </a:r>
            <a:r>
              <a:rPr lang="en-US" sz="1400" b="1" dirty="0">
                <a:solidFill>
                  <a:schemeClr val="bg1"/>
                </a:solidFill>
                <a:latin typeface="Helvetica" pitchFamily="2" charset="0"/>
              </a:rPr>
              <a:t>expected frequencies</a:t>
            </a:r>
            <a:r>
              <a:rPr lang="en-US" sz="1400" dirty="0">
                <a:solidFill>
                  <a:schemeClr val="bg1"/>
                </a:solidFill>
                <a:latin typeface="Helvetica" pitchFamily="2" charset="0"/>
              </a:rPr>
              <a:t> (Income composition) and the </a:t>
            </a:r>
            <a:r>
              <a:rPr lang="en-US" sz="1400" b="1" dirty="0">
                <a:solidFill>
                  <a:schemeClr val="bg1"/>
                </a:solidFill>
                <a:latin typeface="Helvetica" pitchFamily="2" charset="0"/>
              </a:rPr>
              <a:t>observed</a:t>
            </a:r>
            <a:r>
              <a:rPr lang="en-US" sz="1400" dirty="0">
                <a:solidFill>
                  <a:schemeClr val="bg1"/>
                </a:solidFill>
                <a:latin typeface="Helvetica" pitchFamily="2" charset="0"/>
              </a:rPr>
              <a:t> (schooling) is near 0.35</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But other than that, they seem pretty dependent on one another, so let's perform chi-squared.</a:t>
            </a:r>
          </a:p>
        </p:txBody>
      </p:sp>
      <p:pic>
        <p:nvPicPr>
          <p:cNvPr id="10" name="Picture 9">
            <a:extLst>
              <a:ext uri="{FF2B5EF4-FFF2-40B4-BE49-F238E27FC236}">
                <a16:creationId xmlns:a16="http://schemas.microsoft.com/office/drawing/2014/main" id="{89351F7B-9FF6-3044-BE68-5151F3F3D1B0}"/>
              </a:ext>
            </a:extLst>
          </p:cNvPr>
          <p:cNvPicPr>
            <a:picLocks noChangeAspect="1"/>
          </p:cNvPicPr>
          <p:nvPr/>
        </p:nvPicPr>
        <p:blipFill>
          <a:blip r:embed="rId3"/>
          <a:stretch>
            <a:fillRect/>
          </a:stretch>
        </p:blipFill>
        <p:spPr>
          <a:xfrm>
            <a:off x="4453179" y="1349334"/>
            <a:ext cx="6900621" cy="5127665"/>
          </a:xfrm>
          <a:prstGeom prst="rect">
            <a:avLst/>
          </a:prstGeom>
        </p:spPr>
      </p:pic>
      <p:cxnSp>
        <p:nvCxnSpPr>
          <p:cNvPr id="9" name="Straight Arrow Connector 8">
            <a:extLst>
              <a:ext uri="{FF2B5EF4-FFF2-40B4-BE49-F238E27FC236}">
                <a16:creationId xmlns:a16="http://schemas.microsoft.com/office/drawing/2014/main" id="{8ADA4028-4D07-CC42-8849-EF56E7E69CCC}"/>
              </a:ext>
            </a:extLst>
          </p:cNvPr>
          <p:cNvCxnSpPr>
            <a:cxnSpLocks/>
          </p:cNvCxnSpPr>
          <p:nvPr/>
        </p:nvCxnSpPr>
        <p:spPr>
          <a:xfrm>
            <a:off x="6134100" y="4622800"/>
            <a:ext cx="457200" cy="381000"/>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C8FD79-36D9-F545-B748-F6D89B3C9BCC}"/>
              </a:ext>
            </a:extLst>
          </p:cNvPr>
          <p:cNvCxnSpPr>
            <a:cxnSpLocks/>
          </p:cNvCxnSpPr>
          <p:nvPr/>
        </p:nvCxnSpPr>
        <p:spPr>
          <a:xfrm>
            <a:off x="6134100" y="2374900"/>
            <a:ext cx="457200" cy="381000"/>
          </a:xfrm>
          <a:prstGeom prst="straightConnector1">
            <a:avLst/>
          </a:prstGeom>
          <a:ln>
            <a:solidFill>
              <a:srgbClr val="FF0000"/>
            </a:solidFill>
            <a:tailEnd type="arrow" w="sm" len="sm"/>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13E844E0-A625-B24A-83BB-588193A33E66}"/>
              </a:ext>
            </a:extLst>
          </p:cNvPr>
          <p:cNvSpPr/>
          <p:nvPr/>
        </p:nvSpPr>
        <p:spPr>
          <a:xfrm>
            <a:off x="4453179" y="2374900"/>
            <a:ext cx="156921" cy="5207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010F843-7092-AB49-8341-E9D8C284D3D1}"/>
              </a:ext>
            </a:extLst>
          </p:cNvPr>
          <p:cNvSpPr/>
          <p:nvPr/>
        </p:nvSpPr>
        <p:spPr>
          <a:xfrm>
            <a:off x="4478579" y="4959328"/>
            <a:ext cx="156921" cy="355645"/>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76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Steps</a:t>
            </a:r>
          </a:p>
        </p:txBody>
      </p:sp>
      <p:sp>
        <p:nvSpPr>
          <p:cNvPr id="3" name="Content Placeholder 2">
            <a:extLst>
              <a:ext uri="{FF2B5EF4-FFF2-40B4-BE49-F238E27FC236}">
                <a16:creationId xmlns:a16="http://schemas.microsoft.com/office/drawing/2014/main" id="{8DD4C526-1121-584E-89D7-7701169891A6}"/>
              </a:ext>
            </a:extLst>
          </p:cNvPr>
          <p:cNvSpPr>
            <a:spLocks noGrp="1"/>
          </p:cNvSpPr>
          <p:nvPr>
            <p:ph idx="1"/>
          </p:nvPr>
        </p:nvSpPr>
        <p:spPr/>
        <p:txBody>
          <a:bodyPr>
            <a:normAutofit/>
          </a:bodyPr>
          <a:lstStyle/>
          <a:p>
            <a:pPr marL="0" indent="0">
              <a:spcBef>
                <a:spcPts val="1600"/>
              </a:spcBef>
              <a:buNone/>
            </a:pPr>
            <a:r>
              <a:rPr lang="en-US" sz="1600" dirty="0">
                <a:solidFill>
                  <a:schemeClr val="bg1"/>
                </a:solidFill>
                <a:latin typeface="Helvetica" pitchFamily="2" charset="0"/>
              </a:rPr>
              <a:t>1. Ensure data types are appropriate and that there is no missing data </a:t>
            </a:r>
          </a:p>
          <a:p>
            <a:pPr marL="0" indent="0">
              <a:spcBef>
                <a:spcPts val="1600"/>
              </a:spcBef>
              <a:buNone/>
            </a:pPr>
            <a:r>
              <a:rPr lang="en-US" sz="1600" dirty="0">
                <a:solidFill>
                  <a:schemeClr val="bg1"/>
                </a:solidFill>
                <a:latin typeface="Helvetica" pitchFamily="2" charset="0"/>
              </a:rPr>
              <a:t>2. Obtain statistical summaries (compute statistics)</a:t>
            </a:r>
          </a:p>
          <a:p>
            <a:pPr marL="0" indent="0">
              <a:spcBef>
                <a:spcPts val="1600"/>
              </a:spcBef>
              <a:buNone/>
            </a:pPr>
            <a:r>
              <a:rPr lang="en-US" sz="1600" dirty="0">
                <a:solidFill>
                  <a:schemeClr val="bg1"/>
                </a:solidFill>
                <a:latin typeface="Helvetica" pitchFamily="2" charset="0"/>
              </a:rPr>
              <a:t>3. Find and remove outliers</a:t>
            </a:r>
          </a:p>
          <a:p>
            <a:pPr marL="0" indent="0">
              <a:spcBef>
                <a:spcPts val="1600"/>
              </a:spcBef>
              <a:buNone/>
            </a:pPr>
            <a:r>
              <a:rPr lang="en-US" sz="1600" dirty="0">
                <a:solidFill>
                  <a:schemeClr val="bg1"/>
                </a:solidFill>
                <a:latin typeface="Helvetica" pitchFamily="2" charset="0"/>
              </a:rPr>
              <a:t>4. Test the hypothesis</a:t>
            </a:r>
          </a:p>
          <a:p>
            <a:pPr marL="0" indent="0">
              <a:spcBef>
                <a:spcPts val="1600"/>
              </a:spcBef>
              <a:buNone/>
            </a:pPr>
            <a:r>
              <a:rPr lang="en-US" sz="1600" dirty="0">
                <a:solidFill>
                  <a:schemeClr val="bg1"/>
                </a:solidFill>
                <a:latin typeface="Helvetica" pitchFamily="2" charset="0"/>
              </a:rPr>
              <a:t>	4.1. set confidence level</a:t>
            </a:r>
          </a:p>
          <a:p>
            <a:pPr marL="0" indent="0">
              <a:spcBef>
                <a:spcPts val="1600"/>
              </a:spcBef>
              <a:buNone/>
            </a:pPr>
            <a:r>
              <a:rPr lang="en-US" sz="1600" dirty="0">
                <a:solidFill>
                  <a:schemeClr val="bg1"/>
                </a:solidFill>
                <a:latin typeface="Helvetica" pitchFamily="2" charset="0"/>
              </a:rPr>
              <a:t>	4.2. test variable distribution</a:t>
            </a:r>
          </a:p>
          <a:p>
            <a:pPr marL="0" indent="0">
              <a:spcBef>
                <a:spcPts val="1600"/>
              </a:spcBef>
              <a:buNone/>
            </a:pPr>
            <a:r>
              <a:rPr lang="en-US" sz="1600" dirty="0">
                <a:solidFill>
                  <a:schemeClr val="bg1"/>
                </a:solidFill>
                <a:latin typeface="Helvetica" pitchFamily="2" charset="0"/>
              </a:rPr>
              <a:t>	4.3. check for correlation</a:t>
            </a:r>
          </a:p>
          <a:p>
            <a:pPr marL="0" indent="0">
              <a:spcBef>
                <a:spcPts val="1600"/>
              </a:spcBef>
              <a:buNone/>
            </a:pPr>
            <a:r>
              <a:rPr lang="en-US" sz="1600" dirty="0">
                <a:solidFill>
                  <a:schemeClr val="bg1"/>
                </a:solidFill>
                <a:latin typeface="Helvetica" pitchFamily="2" charset="0"/>
              </a:rPr>
              <a:t>	4.4. test dependencies between variables</a:t>
            </a:r>
          </a:p>
          <a:p>
            <a:pPr marL="0" indent="0">
              <a:spcBef>
                <a:spcPts val="1600"/>
              </a:spcBef>
              <a:buNone/>
            </a:pPr>
            <a:r>
              <a:rPr lang="en-US" sz="1600" dirty="0">
                <a:solidFill>
                  <a:schemeClr val="bg1"/>
                </a:solidFill>
                <a:latin typeface="Helvetica" pitchFamily="2" charset="0"/>
              </a:rPr>
              <a:t>	4.5. approach hypothesis from different angle</a:t>
            </a:r>
          </a:p>
          <a:p>
            <a:pPr marL="0" indent="0">
              <a:spcBef>
                <a:spcPts val="1600"/>
              </a:spcBef>
              <a:buNone/>
            </a:pPr>
            <a:r>
              <a:rPr lang="en-US" sz="1600" dirty="0">
                <a:solidFill>
                  <a:schemeClr val="bg1"/>
                </a:solidFill>
                <a:latin typeface="Helvetica" pitchFamily="2" charset="0"/>
              </a:rPr>
              <a:t>5. Conclude analysis</a:t>
            </a:r>
          </a:p>
        </p:txBody>
      </p:sp>
    </p:spTree>
    <p:extLst>
      <p:ext uri="{BB962C8B-B14F-4D97-AF65-F5344CB8AC3E}">
        <p14:creationId xmlns:p14="http://schemas.microsoft.com/office/powerpoint/2010/main" val="3727335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Chi – squared</a:t>
            </a:r>
          </a:p>
        </p:txBody>
      </p:sp>
      <p:pic>
        <p:nvPicPr>
          <p:cNvPr id="7" name="Picture 6">
            <a:extLst>
              <a:ext uri="{FF2B5EF4-FFF2-40B4-BE49-F238E27FC236}">
                <a16:creationId xmlns:a16="http://schemas.microsoft.com/office/drawing/2014/main" id="{89287DF9-1059-3A48-9B6D-72CC584438B6}"/>
              </a:ext>
            </a:extLst>
          </p:cNvPr>
          <p:cNvPicPr>
            <a:picLocks noChangeAspect="1"/>
          </p:cNvPicPr>
          <p:nvPr/>
        </p:nvPicPr>
        <p:blipFill>
          <a:blip r:embed="rId3"/>
          <a:stretch>
            <a:fillRect/>
          </a:stretch>
        </p:blipFill>
        <p:spPr>
          <a:xfrm>
            <a:off x="1206500" y="1690688"/>
            <a:ext cx="9779000" cy="4318000"/>
          </a:xfrm>
          <a:prstGeom prst="rect">
            <a:avLst/>
          </a:prstGeom>
        </p:spPr>
      </p:pic>
    </p:spTree>
    <p:extLst>
      <p:ext uri="{BB962C8B-B14F-4D97-AF65-F5344CB8AC3E}">
        <p14:creationId xmlns:p14="http://schemas.microsoft.com/office/powerpoint/2010/main" val="385144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Chi – squared</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r>
              <a:rPr lang="en-US" sz="1800" dirty="0">
                <a:solidFill>
                  <a:schemeClr val="bg1"/>
                </a:solidFill>
                <a:latin typeface="Helvetica" pitchFamily="2" charset="0"/>
              </a:rPr>
              <a:t>Chi – squared results are:</a:t>
            </a:r>
          </a:p>
          <a:p>
            <a:pPr marL="0" indent="0">
              <a:lnSpc>
                <a:spcPct val="160000"/>
              </a:lnSpc>
              <a:buNone/>
            </a:pPr>
            <a:endParaRPr lang="en-US" sz="1800" dirty="0">
              <a:solidFill>
                <a:schemeClr val="bg1"/>
              </a:solidFill>
              <a:latin typeface="Helvetica" pitchFamily="2" charset="0"/>
            </a:endParaRPr>
          </a:p>
          <a:p>
            <a:pPr marL="0" indent="0">
              <a:lnSpc>
                <a:spcPct val="160000"/>
              </a:lnSpc>
              <a:buNone/>
            </a:pPr>
            <a:endParaRPr lang="en-US" sz="1800" baseline="-25000" dirty="0">
              <a:solidFill>
                <a:schemeClr val="bg1"/>
              </a:solidFill>
              <a:latin typeface="Helvetica" pitchFamily="2" charset="0"/>
            </a:endParaRPr>
          </a:p>
          <a:p>
            <a:pPr marL="0" indent="0">
              <a:lnSpc>
                <a:spcPct val="160000"/>
              </a:lnSpc>
              <a:buNone/>
            </a:pPr>
            <a:r>
              <a:rPr lang="en-US" sz="1800" dirty="0">
                <a:solidFill>
                  <a:schemeClr val="bg1"/>
                </a:solidFill>
                <a:latin typeface="Helvetica" pitchFamily="2" charset="0"/>
              </a:rPr>
              <a:t>our p-value is 0, meaning that there is no statistically significant difference between schooling and income composition, so it proves that schooling and income composition are dependent on each other, so let's apply linear regression to visually see the relation.</a:t>
            </a: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a:p>
            <a:pPr marL="0" indent="0">
              <a:lnSpc>
                <a:spcPct val="160000"/>
              </a:lnSpc>
              <a:buNone/>
            </a:pPr>
            <a:endParaRPr lang="en-US" sz="1600" dirty="0">
              <a:solidFill>
                <a:schemeClr val="bg1"/>
              </a:solidFill>
              <a:latin typeface="Helvetica" pitchFamily="2" charset="0"/>
            </a:endParaRPr>
          </a:p>
        </p:txBody>
      </p:sp>
      <p:pic>
        <p:nvPicPr>
          <p:cNvPr id="5" name="Picture 4">
            <a:extLst>
              <a:ext uri="{FF2B5EF4-FFF2-40B4-BE49-F238E27FC236}">
                <a16:creationId xmlns:a16="http://schemas.microsoft.com/office/drawing/2014/main" id="{018099C7-2686-904D-B589-76641EE27CD7}"/>
              </a:ext>
            </a:extLst>
          </p:cNvPr>
          <p:cNvPicPr>
            <a:picLocks noChangeAspect="1"/>
          </p:cNvPicPr>
          <p:nvPr/>
        </p:nvPicPr>
        <p:blipFill>
          <a:blip r:embed="rId3"/>
          <a:stretch>
            <a:fillRect/>
          </a:stretch>
        </p:blipFill>
        <p:spPr>
          <a:xfrm>
            <a:off x="4597400" y="2413000"/>
            <a:ext cx="2997200" cy="736600"/>
          </a:xfrm>
          <a:prstGeom prst="rect">
            <a:avLst/>
          </a:prstGeom>
        </p:spPr>
      </p:pic>
    </p:spTree>
    <p:extLst>
      <p:ext uri="{BB962C8B-B14F-4D97-AF65-F5344CB8AC3E}">
        <p14:creationId xmlns:p14="http://schemas.microsoft.com/office/powerpoint/2010/main" val="3586229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a:xfrm>
            <a:off x="838200" y="504825"/>
            <a:ext cx="10515600" cy="1325563"/>
          </a:xfrm>
        </p:spPr>
        <p:txBody>
          <a:bodyPr>
            <a:normAutofit/>
          </a:bodyPr>
          <a:lstStyle/>
          <a:p>
            <a:r>
              <a:rPr lang="en-US" sz="4000" b="1" dirty="0">
                <a:solidFill>
                  <a:schemeClr val="bg1"/>
                </a:solidFill>
                <a:latin typeface="Apple Braille Pinpoint 8 Dot" pitchFamily="2" charset="0"/>
              </a:rPr>
              <a:t>Linear regression</a:t>
            </a:r>
            <a:br>
              <a:rPr lang="en-US" sz="4000" b="1" dirty="0">
                <a:solidFill>
                  <a:schemeClr val="bg1"/>
                </a:solidFill>
                <a:latin typeface="Apple Braille Pinpoint 8 Dot" pitchFamily="2" charset="0"/>
              </a:rPr>
            </a:br>
            <a:r>
              <a:rPr lang="en-US" sz="1400" b="1" dirty="0">
                <a:solidFill>
                  <a:schemeClr val="bg1"/>
                </a:solidFill>
                <a:latin typeface="Apple Braille Pinpoint 8 Dot" pitchFamily="2" charset="0"/>
              </a:rPr>
              <a:t>( between all columns of interest )</a:t>
            </a:r>
          </a:p>
        </p:txBody>
      </p:sp>
      <p:pic>
        <p:nvPicPr>
          <p:cNvPr id="7" name="Picture 6">
            <a:extLst>
              <a:ext uri="{FF2B5EF4-FFF2-40B4-BE49-F238E27FC236}">
                <a16:creationId xmlns:a16="http://schemas.microsoft.com/office/drawing/2014/main" id="{A32CA13A-F436-064D-871F-591DD4A28375}"/>
              </a:ext>
            </a:extLst>
          </p:cNvPr>
          <p:cNvPicPr>
            <a:picLocks noChangeAspect="1"/>
          </p:cNvPicPr>
          <p:nvPr/>
        </p:nvPicPr>
        <p:blipFill>
          <a:blip r:embed="rId3"/>
          <a:stretch>
            <a:fillRect/>
          </a:stretch>
        </p:blipFill>
        <p:spPr>
          <a:xfrm>
            <a:off x="5308601" y="671632"/>
            <a:ext cx="6426200" cy="5780350"/>
          </a:xfrm>
          <a:prstGeom prst="rect">
            <a:avLst/>
          </a:prstGeom>
        </p:spPr>
      </p:pic>
      <p:sp>
        <p:nvSpPr>
          <p:cNvPr id="8" name="TextBox 7">
            <a:extLst>
              <a:ext uri="{FF2B5EF4-FFF2-40B4-BE49-F238E27FC236}">
                <a16:creationId xmlns:a16="http://schemas.microsoft.com/office/drawing/2014/main" id="{31C9848B-D56F-A542-B8FB-83FE9A7F6AFF}"/>
              </a:ext>
            </a:extLst>
          </p:cNvPr>
          <p:cNvSpPr txBox="1"/>
          <p:nvPr/>
        </p:nvSpPr>
        <p:spPr>
          <a:xfrm>
            <a:off x="838200" y="1830388"/>
            <a:ext cx="3185160" cy="2323200"/>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These linear regressions </a:t>
            </a:r>
            <a:r>
              <a:rPr lang="en-US" sz="1400" b="1" dirty="0">
                <a:solidFill>
                  <a:schemeClr val="bg1"/>
                </a:solidFill>
                <a:latin typeface="Helvetica" pitchFamily="2" charset="0"/>
              </a:rPr>
              <a:t>prove</a:t>
            </a:r>
            <a:r>
              <a:rPr lang="en-US" sz="1400" dirty="0">
                <a:solidFill>
                  <a:schemeClr val="bg1"/>
                </a:solidFill>
                <a:latin typeface="Helvetica" pitchFamily="2" charset="0"/>
              </a:rPr>
              <a:t> that there is a relation between all three variables: Schooling, Income composition and Life expectancy!</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The outcomes of the linear regressions are:</a:t>
            </a:r>
          </a:p>
        </p:txBody>
      </p:sp>
      <p:pic>
        <p:nvPicPr>
          <p:cNvPr id="11" name="Picture 10">
            <a:extLst>
              <a:ext uri="{FF2B5EF4-FFF2-40B4-BE49-F238E27FC236}">
                <a16:creationId xmlns:a16="http://schemas.microsoft.com/office/drawing/2014/main" id="{D4A49CAC-3758-DD42-8707-41703261F575}"/>
              </a:ext>
            </a:extLst>
          </p:cNvPr>
          <p:cNvPicPr>
            <a:picLocks noChangeAspect="1"/>
          </p:cNvPicPr>
          <p:nvPr/>
        </p:nvPicPr>
        <p:blipFill>
          <a:blip r:embed="rId4"/>
          <a:stretch>
            <a:fillRect/>
          </a:stretch>
        </p:blipFill>
        <p:spPr>
          <a:xfrm>
            <a:off x="596901" y="4463141"/>
            <a:ext cx="4330699" cy="1622553"/>
          </a:xfrm>
          <a:prstGeom prst="rect">
            <a:avLst/>
          </a:prstGeom>
        </p:spPr>
      </p:pic>
    </p:spTree>
    <p:extLst>
      <p:ext uri="{BB962C8B-B14F-4D97-AF65-F5344CB8AC3E}">
        <p14:creationId xmlns:p14="http://schemas.microsoft.com/office/powerpoint/2010/main" val="2120043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a:xfrm>
            <a:off x="838200" y="504825"/>
            <a:ext cx="10515600" cy="1325563"/>
          </a:xfrm>
        </p:spPr>
        <p:txBody>
          <a:bodyPr>
            <a:normAutofit/>
          </a:bodyPr>
          <a:lstStyle/>
          <a:p>
            <a:r>
              <a:rPr lang="en-US" sz="4000" b="1" dirty="0">
                <a:solidFill>
                  <a:schemeClr val="bg1"/>
                </a:solidFill>
                <a:latin typeface="Apple Braille Pinpoint 8 Dot" pitchFamily="2" charset="0"/>
              </a:rPr>
              <a:t>Linear regression</a:t>
            </a:r>
            <a:br>
              <a:rPr lang="en-US" sz="4000" b="1" dirty="0">
                <a:solidFill>
                  <a:schemeClr val="bg1"/>
                </a:solidFill>
                <a:latin typeface="Apple Braille Pinpoint 8 Dot" pitchFamily="2" charset="0"/>
              </a:rPr>
            </a:br>
            <a:r>
              <a:rPr lang="en-US" sz="1400" b="1" dirty="0">
                <a:solidFill>
                  <a:schemeClr val="bg1"/>
                </a:solidFill>
                <a:latin typeface="Apple Braille Pinpoint 8 Dot" pitchFamily="2" charset="0"/>
              </a:rPr>
              <a:t>( between all columns of interest )</a:t>
            </a:r>
          </a:p>
        </p:txBody>
      </p:sp>
      <p:pic>
        <p:nvPicPr>
          <p:cNvPr id="7" name="Picture 6">
            <a:extLst>
              <a:ext uri="{FF2B5EF4-FFF2-40B4-BE49-F238E27FC236}">
                <a16:creationId xmlns:a16="http://schemas.microsoft.com/office/drawing/2014/main" id="{A32CA13A-F436-064D-871F-591DD4A28375}"/>
              </a:ext>
            </a:extLst>
          </p:cNvPr>
          <p:cNvPicPr>
            <a:picLocks noChangeAspect="1"/>
          </p:cNvPicPr>
          <p:nvPr/>
        </p:nvPicPr>
        <p:blipFill>
          <a:blip r:embed="rId3"/>
          <a:stretch>
            <a:fillRect/>
          </a:stretch>
        </p:blipFill>
        <p:spPr>
          <a:xfrm>
            <a:off x="5308601" y="671632"/>
            <a:ext cx="6426200" cy="5780350"/>
          </a:xfrm>
          <a:prstGeom prst="rect">
            <a:avLst/>
          </a:prstGeom>
        </p:spPr>
      </p:pic>
      <p:sp>
        <p:nvSpPr>
          <p:cNvPr id="8" name="TextBox 7">
            <a:extLst>
              <a:ext uri="{FF2B5EF4-FFF2-40B4-BE49-F238E27FC236}">
                <a16:creationId xmlns:a16="http://schemas.microsoft.com/office/drawing/2014/main" id="{31C9848B-D56F-A542-B8FB-83FE9A7F6AFF}"/>
              </a:ext>
            </a:extLst>
          </p:cNvPr>
          <p:cNvSpPr txBox="1"/>
          <p:nvPr/>
        </p:nvSpPr>
        <p:spPr>
          <a:xfrm>
            <a:off x="838200" y="1830388"/>
            <a:ext cx="3185160" cy="2323200"/>
          </a:xfrm>
          <a:prstGeom prst="rect">
            <a:avLst/>
          </a:prstGeom>
          <a:noFill/>
        </p:spPr>
        <p:txBody>
          <a:bodyPr wrap="square" rtlCol="0">
            <a:spAutoFit/>
          </a:bodyPr>
          <a:lstStyle/>
          <a:p>
            <a:pPr>
              <a:lnSpc>
                <a:spcPct val="150000"/>
              </a:lnSpc>
            </a:pPr>
            <a:r>
              <a:rPr lang="en-US" sz="1400" dirty="0">
                <a:solidFill>
                  <a:schemeClr val="bg1"/>
                </a:solidFill>
                <a:latin typeface="Helvetica" pitchFamily="2" charset="0"/>
              </a:rPr>
              <a:t>These linear regressions </a:t>
            </a:r>
            <a:r>
              <a:rPr lang="en-US" sz="1400" b="1" dirty="0">
                <a:solidFill>
                  <a:schemeClr val="bg1"/>
                </a:solidFill>
                <a:latin typeface="Helvetica" pitchFamily="2" charset="0"/>
              </a:rPr>
              <a:t>prove</a:t>
            </a:r>
            <a:r>
              <a:rPr lang="en-US" sz="1400" dirty="0">
                <a:solidFill>
                  <a:schemeClr val="bg1"/>
                </a:solidFill>
                <a:latin typeface="Helvetica" pitchFamily="2" charset="0"/>
              </a:rPr>
              <a:t> that there is a relation between all three variables: Schooling, Income composition and Life expectancy!</a:t>
            </a:r>
          </a:p>
          <a:p>
            <a:pPr>
              <a:lnSpc>
                <a:spcPct val="150000"/>
              </a:lnSpc>
            </a:pPr>
            <a:endParaRPr lang="en-US" sz="1400" dirty="0">
              <a:solidFill>
                <a:schemeClr val="bg1"/>
              </a:solidFill>
              <a:latin typeface="Helvetica" pitchFamily="2" charset="0"/>
            </a:endParaRPr>
          </a:p>
          <a:p>
            <a:pPr>
              <a:lnSpc>
                <a:spcPct val="150000"/>
              </a:lnSpc>
            </a:pPr>
            <a:r>
              <a:rPr lang="en-US" sz="1400" dirty="0">
                <a:solidFill>
                  <a:schemeClr val="bg1"/>
                </a:solidFill>
                <a:latin typeface="Helvetica" pitchFamily="2" charset="0"/>
              </a:rPr>
              <a:t>The outcomes of the linear regressions are:</a:t>
            </a:r>
          </a:p>
        </p:txBody>
      </p:sp>
      <p:pic>
        <p:nvPicPr>
          <p:cNvPr id="11" name="Picture 10">
            <a:extLst>
              <a:ext uri="{FF2B5EF4-FFF2-40B4-BE49-F238E27FC236}">
                <a16:creationId xmlns:a16="http://schemas.microsoft.com/office/drawing/2014/main" id="{D4A49CAC-3758-DD42-8707-41703261F575}"/>
              </a:ext>
            </a:extLst>
          </p:cNvPr>
          <p:cNvPicPr>
            <a:picLocks noChangeAspect="1"/>
          </p:cNvPicPr>
          <p:nvPr/>
        </p:nvPicPr>
        <p:blipFill>
          <a:blip r:embed="rId4"/>
          <a:stretch>
            <a:fillRect/>
          </a:stretch>
        </p:blipFill>
        <p:spPr>
          <a:xfrm>
            <a:off x="596901" y="4463141"/>
            <a:ext cx="4330699" cy="1622553"/>
          </a:xfrm>
          <a:prstGeom prst="rect">
            <a:avLst/>
          </a:prstGeom>
        </p:spPr>
      </p:pic>
      <p:sp>
        <p:nvSpPr>
          <p:cNvPr id="10" name="Rectangle 9">
            <a:extLst>
              <a:ext uri="{FF2B5EF4-FFF2-40B4-BE49-F238E27FC236}">
                <a16:creationId xmlns:a16="http://schemas.microsoft.com/office/drawing/2014/main" id="{EBC5342A-00C0-5741-8FA5-D61A0502142F}"/>
              </a:ext>
            </a:extLst>
          </p:cNvPr>
          <p:cNvSpPr/>
          <p:nvPr/>
        </p:nvSpPr>
        <p:spPr>
          <a:xfrm>
            <a:off x="457199" y="1582649"/>
            <a:ext cx="4851402" cy="4669852"/>
          </a:xfrm>
          <a:prstGeom prst="rect">
            <a:avLst/>
          </a:prstGeom>
          <a:gradFill flip="none" rotWithShape="1">
            <a:gsLst>
              <a:gs pos="35000">
                <a:srgbClr val="1F1F1F">
                  <a:alpha val="75000"/>
                </a:srgbClr>
              </a:gs>
              <a:gs pos="74000">
                <a:srgbClr val="1F1F1F">
                  <a:alpha val="88000"/>
                </a:srgbClr>
              </a:gs>
              <a:gs pos="100000">
                <a:srgbClr val="1F1F1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27FDCB6-714D-1143-9A3D-939537AAE5D6}"/>
              </a:ext>
            </a:extLst>
          </p:cNvPr>
          <p:cNvSpPr/>
          <p:nvPr/>
        </p:nvSpPr>
        <p:spPr>
          <a:xfrm>
            <a:off x="5308601" y="504825"/>
            <a:ext cx="6426200" cy="3958316"/>
          </a:xfrm>
          <a:prstGeom prst="rect">
            <a:avLst/>
          </a:prstGeom>
          <a:gradFill flip="none" rotWithShape="1">
            <a:gsLst>
              <a:gs pos="0">
                <a:srgbClr val="1F1F1F">
                  <a:alpha val="50000"/>
                </a:srgbClr>
              </a:gs>
              <a:gs pos="25000">
                <a:srgbClr val="1F1F1F">
                  <a:alpha val="75000"/>
                </a:srgbClr>
              </a:gs>
              <a:gs pos="100000">
                <a:srgbClr val="1F1F1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88AE559-3628-9B42-8BA3-2E484AEBFBDF}"/>
              </a:ext>
            </a:extLst>
          </p:cNvPr>
          <p:cNvSpPr txBox="1"/>
          <p:nvPr/>
        </p:nvSpPr>
        <p:spPr>
          <a:xfrm>
            <a:off x="5400041" y="3649658"/>
            <a:ext cx="6398260" cy="707373"/>
          </a:xfrm>
          <a:prstGeom prst="rect">
            <a:avLst/>
          </a:prstGeom>
          <a:noFill/>
        </p:spPr>
        <p:txBody>
          <a:bodyPr wrap="square" rtlCol="0">
            <a:spAutoFit/>
          </a:bodyPr>
          <a:lstStyle/>
          <a:p>
            <a:pPr algn="ctr">
              <a:lnSpc>
                <a:spcPct val="150000"/>
              </a:lnSpc>
            </a:pPr>
            <a:r>
              <a:rPr lang="en-US" sz="1400" dirty="0">
                <a:solidFill>
                  <a:schemeClr val="bg1"/>
                </a:solidFill>
                <a:latin typeface="Helvetica" pitchFamily="2" charset="0"/>
              </a:rPr>
              <a:t>There are the same graphs just flipped between the X-axis and Y-axis to see the correlation between life expectancy x income composition both ways.</a:t>
            </a:r>
          </a:p>
        </p:txBody>
      </p:sp>
    </p:spTree>
    <p:extLst>
      <p:ext uri="{BB962C8B-B14F-4D97-AF65-F5344CB8AC3E}">
        <p14:creationId xmlns:p14="http://schemas.microsoft.com/office/powerpoint/2010/main" val="2451656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sz="4000" b="1" dirty="0">
                <a:solidFill>
                  <a:schemeClr val="bg1"/>
                </a:solidFill>
                <a:latin typeface="Apple Braille Pinpoint 8 Dot" pitchFamily="2" charset="0"/>
              </a:rPr>
              <a:t>Conclusion</a:t>
            </a:r>
          </a:p>
        </p:txBody>
      </p:sp>
      <p:sp>
        <p:nvSpPr>
          <p:cNvPr id="6" name="Content Placeholder 5">
            <a:extLst>
              <a:ext uri="{FF2B5EF4-FFF2-40B4-BE49-F238E27FC236}">
                <a16:creationId xmlns:a16="http://schemas.microsoft.com/office/drawing/2014/main" id="{5D11C321-0CDF-7B45-970F-8E771D959316}"/>
              </a:ext>
            </a:extLst>
          </p:cNvPr>
          <p:cNvSpPr>
            <a:spLocks noGrp="1"/>
          </p:cNvSpPr>
          <p:nvPr>
            <p:ph idx="1"/>
          </p:nvPr>
        </p:nvSpPr>
        <p:spPr>
          <a:xfrm>
            <a:off x="838200" y="1825625"/>
            <a:ext cx="10515600" cy="4351338"/>
          </a:xfrm>
        </p:spPr>
        <p:txBody>
          <a:bodyPr>
            <a:normAutofit/>
          </a:bodyPr>
          <a:lstStyle/>
          <a:p>
            <a:pPr marL="0" indent="0">
              <a:lnSpc>
                <a:spcPct val="160000"/>
              </a:lnSpc>
              <a:buNone/>
            </a:pPr>
            <a:r>
              <a:rPr lang="en-US" sz="1800" dirty="0">
                <a:solidFill>
                  <a:schemeClr val="bg1"/>
                </a:solidFill>
                <a:latin typeface="Helvetica" pitchFamily="2" charset="0"/>
              </a:rPr>
              <a:t>In conclusion, at a confidence level of 95%, where schooling is normally distributed, we found a direct positive relation between schooling and life expectancy. </a:t>
            </a:r>
          </a:p>
          <a:p>
            <a:pPr marL="0" indent="0">
              <a:lnSpc>
                <a:spcPct val="160000"/>
              </a:lnSpc>
              <a:buNone/>
            </a:pPr>
            <a:r>
              <a:rPr lang="en-US" sz="1800" dirty="0">
                <a:solidFill>
                  <a:schemeClr val="bg1"/>
                </a:solidFill>
                <a:latin typeface="Helvetica" pitchFamily="2" charset="0"/>
              </a:rPr>
              <a:t>We also found that schooling has a positive correlation with income, and income has a direct positive relation with life expectancy!</a:t>
            </a:r>
          </a:p>
          <a:p>
            <a:pPr marL="0" indent="0">
              <a:lnSpc>
                <a:spcPct val="160000"/>
              </a:lnSpc>
              <a:buNone/>
            </a:pPr>
            <a:endParaRPr lang="en-US" sz="1800" dirty="0">
              <a:solidFill>
                <a:schemeClr val="bg1"/>
              </a:solidFill>
              <a:latin typeface="Helvetica" pitchFamily="2" charset="0"/>
            </a:endParaRPr>
          </a:p>
          <a:p>
            <a:pPr marL="0" indent="0">
              <a:lnSpc>
                <a:spcPct val="160000"/>
              </a:lnSpc>
              <a:buNone/>
            </a:pPr>
            <a:r>
              <a:rPr lang="en-US" sz="2000" b="1" dirty="0">
                <a:solidFill>
                  <a:schemeClr val="bg1"/>
                </a:solidFill>
                <a:latin typeface="Helvetica" pitchFamily="2" charset="0"/>
              </a:rPr>
              <a:t>so stay in school, earn more, live longer </a:t>
            </a:r>
            <a:r>
              <a:rPr lang="en-US" sz="2000" b="1" dirty="0">
                <a:solidFill>
                  <a:schemeClr val="bg1"/>
                </a:solidFill>
                <a:latin typeface="Amatica SC" pitchFamily="2" charset="-79"/>
                <a:ea typeface="BM Dohyeon" panose="020B0600000101010101" pitchFamily="34" charset="-127"/>
                <a:cs typeface="Amatica SC" pitchFamily="2" charset="-79"/>
              </a:rPr>
              <a:t>:)</a:t>
            </a:r>
          </a:p>
        </p:txBody>
      </p:sp>
    </p:spTree>
    <p:extLst>
      <p:ext uri="{BB962C8B-B14F-4D97-AF65-F5344CB8AC3E}">
        <p14:creationId xmlns:p14="http://schemas.microsoft.com/office/powerpoint/2010/main" val="394917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lstStyle/>
          <a:p>
            <a:r>
              <a:rPr lang="en-US" b="1" dirty="0">
                <a:solidFill>
                  <a:schemeClr val="bg1"/>
                </a:solidFill>
                <a:latin typeface="Apple Braille Pinpoint 8 Dot" pitchFamily="2" charset="0"/>
              </a:rPr>
              <a:t>Ensure data types are appropriate</a:t>
            </a:r>
          </a:p>
        </p:txBody>
      </p:sp>
      <p:pic>
        <p:nvPicPr>
          <p:cNvPr id="8" name="Picture 7">
            <a:extLst>
              <a:ext uri="{FF2B5EF4-FFF2-40B4-BE49-F238E27FC236}">
                <a16:creationId xmlns:a16="http://schemas.microsoft.com/office/drawing/2014/main" id="{4BB5B68E-3BB3-3943-A90F-5E8447A4612C}"/>
              </a:ext>
            </a:extLst>
          </p:cNvPr>
          <p:cNvPicPr>
            <a:picLocks noChangeAspect="1"/>
          </p:cNvPicPr>
          <p:nvPr/>
        </p:nvPicPr>
        <p:blipFill>
          <a:blip r:embed="rId2"/>
          <a:stretch>
            <a:fillRect/>
          </a:stretch>
        </p:blipFill>
        <p:spPr>
          <a:xfrm>
            <a:off x="934456" y="1666624"/>
            <a:ext cx="4219074" cy="4801014"/>
          </a:xfrm>
          <a:prstGeom prst="rect">
            <a:avLst/>
          </a:prstGeom>
        </p:spPr>
      </p:pic>
      <p:sp>
        <p:nvSpPr>
          <p:cNvPr id="9" name="Content Placeholder 2">
            <a:extLst>
              <a:ext uri="{FF2B5EF4-FFF2-40B4-BE49-F238E27FC236}">
                <a16:creationId xmlns:a16="http://schemas.microsoft.com/office/drawing/2014/main" id="{9DBB4206-6E41-ED42-9342-6D9AE44650FA}"/>
              </a:ext>
            </a:extLst>
          </p:cNvPr>
          <p:cNvSpPr>
            <a:spLocks noGrp="1"/>
          </p:cNvSpPr>
          <p:nvPr>
            <p:ph idx="1"/>
          </p:nvPr>
        </p:nvSpPr>
        <p:spPr>
          <a:xfrm>
            <a:off x="6096000" y="1690688"/>
            <a:ext cx="4467726" cy="4776950"/>
          </a:xfrm>
        </p:spPr>
        <p:txBody>
          <a:bodyPr>
            <a:normAutofit/>
          </a:bodyPr>
          <a:lstStyle/>
          <a:p>
            <a:pPr>
              <a:lnSpc>
                <a:spcPct val="100000"/>
              </a:lnSpc>
              <a:spcBef>
                <a:spcPts val="1600"/>
              </a:spcBef>
            </a:pPr>
            <a:r>
              <a:rPr lang="en-US" sz="1600" dirty="0">
                <a:solidFill>
                  <a:schemeClr val="bg1"/>
                </a:solidFill>
                <a:latin typeface="Helvetica" pitchFamily="2" charset="0"/>
              </a:rPr>
              <a:t>Country’s D-type was originally object, it has been changed to categorical data</a:t>
            </a:r>
          </a:p>
          <a:p>
            <a:pPr>
              <a:lnSpc>
                <a:spcPct val="100000"/>
              </a:lnSpc>
              <a:spcBef>
                <a:spcPts val="1600"/>
              </a:spcBef>
            </a:pPr>
            <a:r>
              <a:rPr lang="en-US" sz="1600" dirty="0">
                <a:solidFill>
                  <a:schemeClr val="bg1"/>
                </a:solidFill>
                <a:latin typeface="Helvetica" pitchFamily="2" charset="0"/>
              </a:rPr>
              <a:t>Status’s D-type was originally object, it has been changed to categorical data</a:t>
            </a:r>
          </a:p>
          <a:p>
            <a:pPr>
              <a:lnSpc>
                <a:spcPct val="100000"/>
              </a:lnSpc>
              <a:spcBef>
                <a:spcPts val="1600"/>
              </a:spcBef>
            </a:pPr>
            <a:endParaRPr lang="en-US" sz="1600" dirty="0">
              <a:solidFill>
                <a:schemeClr val="bg1"/>
              </a:solidFill>
              <a:latin typeface="Helvetica" pitchFamily="2" charset="0"/>
            </a:endParaRPr>
          </a:p>
          <a:p>
            <a:pPr marL="0" indent="0">
              <a:lnSpc>
                <a:spcPct val="100000"/>
              </a:lnSpc>
              <a:spcBef>
                <a:spcPts val="1600"/>
              </a:spcBef>
              <a:buNone/>
            </a:pPr>
            <a:r>
              <a:rPr lang="en-US" sz="1600" dirty="0">
                <a:solidFill>
                  <a:schemeClr val="bg1"/>
                </a:solidFill>
                <a:latin typeface="Helvetica" pitchFamily="2" charset="0"/>
              </a:rPr>
              <a:t>All the other d-types are numerical and are possible to analyze.</a:t>
            </a:r>
          </a:p>
          <a:p>
            <a:pPr marL="0" indent="0">
              <a:lnSpc>
                <a:spcPct val="100000"/>
              </a:lnSpc>
              <a:spcBef>
                <a:spcPts val="1600"/>
              </a:spcBef>
              <a:buNone/>
            </a:pPr>
            <a:br>
              <a:rPr lang="en-US" sz="1600" dirty="0">
                <a:solidFill>
                  <a:schemeClr val="bg1"/>
                </a:solidFill>
                <a:latin typeface="Helvetica" pitchFamily="2" charset="0"/>
              </a:rPr>
            </a:br>
            <a:endParaRPr lang="en-US" sz="1600" dirty="0">
              <a:solidFill>
                <a:schemeClr val="bg1"/>
              </a:solidFill>
              <a:latin typeface="Helvetica" pitchFamily="2" charset="0"/>
            </a:endParaRPr>
          </a:p>
          <a:p>
            <a:pPr marL="0" indent="0">
              <a:lnSpc>
                <a:spcPct val="100000"/>
              </a:lnSpc>
              <a:spcBef>
                <a:spcPts val="1600"/>
              </a:spcBef>
              <a:buNone/>
            </a:pPr>
            <a:endParaRPr lang="en-US" sz="1600" dirty="0">
              <a:solidFill>
                <a:schemeClr val="bg1"/>
              </a:solidFill>
              <a:latin typeface="Helvetica" pitchFamily="2" charset="0"/>
            </a:endParaRPr>
          </a:p>
        </p:txBody>
      </p:sp>
      <p:sp>
        <p:nvSpPr>
          <p:cNvPr id="11" name="Oval 10">
            <a:extLst>
              <a:ext uri="{FF2B5EF4-FFF2-40B4-BE49-F238E27FC236}">
                <a16:creationId xmlns:a16="http://schemas.microsoft.com/office/drawing/2014/main" id="{07416301-A1D1-F44E-9739-B7CD6940E1DD}"/>
              </a:ext>
            </a:extLst>
          </p:cNvPr>
          <p:cNvSpPr/>
          <p:nvPr/>
        </p:nvSpPr>
        <p:spPr>
          <a:xfrm>
            <a:off x="4515729" y="2180492"/>
            <a:ext cx="637801" cy="218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EABEC07-64F7-244B-A2F3-F07955BAAA00}"/>
              </a:ext>
            </a:extLst>
          </p:cNvPr>
          <p:cNvSpPr/>
          <p:nvPr/>
        </p:nvSpPr>
        <p:spPr>
          <a:xfrm>
            <a:off x="4527450" y="2529844"/>
            <a:ext cx="637801" cy="218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5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Ensure that there is no missing data </a:t>
            </a:r>
          </a:p>
        </p:txBody>
      </p:sp>
      <p:sp>
        <p:nvSpPr>
          <p:cNvPr id="3" name="Content Placeholder 2">
            <a:extLst>
              <a:ext uri="{FF2B5EF4-FFF2-40B4-BE49-F238E27FC236}">
                <a16:creationId xmlns:a16="http://schemas.microsoft.com/office/drawing/2014/main" id="{8DD4C526-1121-584E-89D7-7701169891A6}"/>
              </a:ext>
            </a:extLst>
          </p:cNvPr>
          <p:cNvSpPr>
            <a:spLocks noGrp="1"/>
          </p:cNvSpPr>
          <p:nvPr>
            <p:ph idx="1"/>
          </p:nvPr>
        </p:nvSpPr>
        <p:spPr>
          <a:xfrm>
            <a:off x="5295332" y="1825625"/>
            <a:ext cx="6058468" cy="4351338"/>
          </a:xfrm>
        </p:spPr>
        <p:txBody>
          <a:bodyPr>
            <a:normAutofit/>
          </a:bodyPr>
          <a:lstStyle/>
          <a:p>
            <a:pPr marL="0" indent="0">
              <a:spcBef>
                <a:spcPts val="1600"/>
              </a:spcBef>
              <a:buNone/>
            </a:pPr>
            <a:r>
              <a:rPr lang="en-US" sz="1600" dirty="0">
                <a:solidFill>
                  <a:schemeClr val="bg1"/>
                </a:solidFill>
                <a:latin typeface="Helvetica" pitchFamily="2" charset="0"/>
              </a:rPr>
              <a:t>The percentage of missing data (null data) is:</a:t>
            </a:r>
          </a:p>
          <a:p>
            <a:pPr marL="0" indent="0">
              <a:spcBef>
                <a:spcPts val="1600"/>
              </a:spcBef>
              <a:buNone/>
            </a:pPr>
            <a:endParaRPr lang="en-US" sz="1600" dirty="0">
              <a:solidFill>
                <a:schemeClr val="bg1"/>
              </a:solidFill>
              <a:latin typeface="Helvetica" pitchFamily="2" charset="0"/>
            </a:endParaRPr>
          </a:p>
          <a:p>
            <a:pPr marL="0" indent="0">
              <a:spcBef>
                <a:spcPts val="1600"/>
              </a:spcBef>
              <a:buNone/>
            </a:pPr>
            <a:endParaRPr lang="en-US" sz="1600" dirty="0">
              <a:solidFill>
                <a:schemeClr val="bg1"/>
              </a:solidFill>
              <a:latin typeface="Helvetica" pitchFamily="2" charset="0"/>
            </a:endParaRPr>
          </a:p>
          <a:p>
            <a:pPr marL="0" indent="0">
              <a:spcBef>
                <a:spcPts val="1600"/>
              </a:spcBef>
              <a:buNone/>
            </a:pPr>
            <a:endParaRPr lang="en-US" sz="1600" dirty="0">
              <a:solidFill>
                <a:schemeClr val="bg1"/>
              </a:solidFill>
              <a:latin typeface="Helvetica" pitchFamily="2" charset="0"/>
            </a:endParaRPr>
          </a:p>
          <a:p>
            <a:pPr marL="0" indent="0">
              <a:spcBef>
                <a:spcPts val="1600"/>
              </a:spcBef>
              <a:buNone/>
            </a:pPr>
            <a:r>
              <a:rPr lang="en-US" sz="1600" dirty="0">
                <a:solidFill>
                  <a:schemeClr val="bg1"/>
                </a:solidFill>
                <a:latin typeface="Helvetica" pitchFamily="2" charset="0"/>
              </a:rPr>
              <a:t>which is less then 5%, so </a:t>
            </a:r>
            <a:r>
              <a:rPr lang="en-US" sz="1600" b="1" dirty="0">
                <a:solidFill>
                  <a:schemeClr val="bg1"/>
                </a:solidFill>
                <a:latin typeface="Helvetica" pitchFamily="2" charset="0"/>
              </a:rPr>
              <a:t>there is no need for imputation</a:t>
            </a:r>
            <a:r>
              <a:rPr lang="en-US" sz="1600" dirty="0">
                <a:solidFill>
                  <a:schemeClr val="bg1"/>
                </a:solidFill>
                <a:latin typeface="Helvetica" pitchFamily="2" charset="0"/>
              </a:rPr>
              <a:t>, this percent won't effect the overall data.</a:t>
            </a:r>
          </a:p>
          <a:p>
            <a:pPr marL="0" indent="0">
              <a:spcBef>
                <a:spcPts val="1600"/>
              </a:spcBef>
              <a:buNone/>
            </a:pPr>
            <a:endParaRPr lang="en-US" sz="1600" dirty="0">
              <a:solidFill>
                <a:schemeClr val="bg1"/>
              </a:solidFill>
              <a:latin typeface="Helvetica" pitchFamily="2" charset="0"/>
            </a:endParaRPr>
          </a:p>
          <a:p>
            <a:pPr marL="0" indent="0">
              <a:spcBef>
                <a:spcPts val="1600"/>
              </a:spcBef>
              <a:buNone/>
            </a:pPr>
            <a:r>
              <a:rPr lang="en-US" sz="1600" dirty="0">
                <a:solidFill>
                  <a:schemeClr val="bg1"/>
                </a:solidFill>
                <a:latin typeface="Helvetica" pitchFamily="2" charset="0"/>
              </a:rPr>
              <a:t>so we removed all rows with null values in them.</a:t>
            </a:r>
          </a:p>
        </p:txBody>
      </p:sp>
      <p:pic>
        <p:nvPicPr>
          <p:cNvPr id="4" name="Picture 3">
            <a:extLst>
              <a:ext uri="{FF2B5EF4-FFF2-40B4-BE49-F238E27FC236}">
                <a16:creationId xmlns:a16="http://schemas.microsoft.com/office/drawing/2014/main" id="{759F0446-475F-5D49-A314-DA3BD5B5B4FE}"/>
              </a:ext>
            </a:extLst>
          </p:cNvPr>
          <p:cNvPicPr>
            <a:picLocks noChangeAspect="1"/>
          </p:cNvPicPr>
          <p:nvPr/>
        </p:nvPicPr>
        <p:blipFill>
          <a:blip r:embed="rId2"/>
          <a:stretch>
            <a:fillRect/>
          </a:stretch>
        </p:blipFill>
        <p:spPr>
          <a:xfrm>
            <a:off x="901324" y="1618397"/>
            <a:ext cx="2851814" cy="4848084"/>
          </a:xfrm>
          <a:prstGeom prst="rect">
            <a:avLst/>
          </a:prstGeom>
        </p:spPr>
      </p:pic>
      <p:pic>
        <p:nvPicPr>
          <p:cNvPr id="5" name="Picture 4">
            <a:extLst>
              <a:ext uri="{FF2B5EF4-FFF2-40B4-BE49-F238E27FC236}">
                <a16:creationId xmlns:a16="http://schemas.microsoft.com/office/drawing/2014/main" id="{C3991FC9-E8F7-5942-A320-F70CA05D3EAB}"/>
              </a:ext>
            </a:extLst>
          </p:cNvPr>
          <p:cNvPicPr>
            <a:picLocks noChangeAspect="1"/>
          </p:cNvPicPr>
          <p:nvPr/>
        </p:nvPicPr>
        <p:blipFill>
          <a:blip r:embed="rId3"/>
          <a:stretch>
            <a:fillRect/>
          </a:stretch>
        </p:blipFill>
        <p:spPr>
          <a:xfrm>
            <a:off x="6493019" y="2328176"/>
            <a:ext cx="2120900" cy="673100"/>
          </a:xfrm>
          <a:prstGeom prst="rect">
            <a:avLst/>
          </a:prstGeom>
        </p:spPr>
      </p:pic>
    </p:spTree>
    <p:extLst>
      <p:ext uri="{BB962C8B-B14F-4D97-AF65-F5344CB8AC3E}">
        <p14:creationId xmlns:p14="http://schemas.microsoft.com/office/powerpoint/2010/main" val="226786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Statistical summaries</a:t>
            </a:r>
          </a:p>
        </p:txBody>
      </p:sp>
      <p:pic>
        <p:nvPicPr>
          <p:cNvPr id="9" name="Picture 8">
            <a:extLst>
              <a:ext uri="{FF2B5EF4-FFF2-40B4-BE49-F238E27FC236}">
                <a16:creationId xmlns:a16="http://schemas.microsoft.com/office/drawing/2014/main" id="{5A0895E1-16B7-6A4F-B8D4-5641C798EBCE}"/>
              </a:ext>
            </a:extLst>
          </p:cNvPr>
          <p:cNvPicPr>
            <a:picLocks noChangeAspect="1"/>
          </p:cNvPicPr>
          <p:nvPr/>
        </p:nvPicPr>
        <p:blipFill>
          <a:blip r:embed="rId2"/>
          <a:stretch>
            <a:fillRect/>
          </a:stretch>
        </p:blipFill>
        <p:spPr>
          <a:xfrm>
            <a:off x="838200" y="1757414"/>
            <a:ext cx="9718964" cy="4484195"/>
          </a:xfrm>
          <a:prstGeom prst="rect">
            <a:avLst/>
          </a:prstGeom>
        </p:spPr>
      </p:pic>
    </p:spTree>
    <p:extLst>
      <p:ext uri="{BB962C8B-B14F-4D97-AF65-F5344CB8AC3E}">
        <p14:creationId xmlns:p14="http://schemas.microsoft.com/office/powerpoint/2010/main" val="78643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Statistical summaries</a:t>
            </a:r>
          </a:p>
        </p:txBody>
      </p:sp>
      <p:pic>
        <p:nvPicPr>
          <p:cNvPr id="9" name="Picture 8">
            <a:extLst>
              <a:ext uri="{FF2B5EF4-FFF2-40B4-BE49-F238E27FC236}">
                <a16:creationId xmlns:a16="http://schemas.microsoft.com/office/drawing/2014/main" id="{5A0895E1-16B7-6A4F-B8D4-5641C798EBCE}"/>
              </a:ext>
            </a:extLst>
          </p:cNvPr>
          <p:cNvPicPr>
            <a:picLocks noChangeAspect="1"/>
          </p:cNvPicPr>
          <p:nvPr/>
        </p:nvPicPr>
        <p:blipFill>
          <a:blip r:embed="rId2"/>
          <a:stretch>
            <a:fillRect/>
          </a:stretch>
        </p:blipFill>
        <p:spPr>
          <a:xfrm>
            <a:off x="838200" y="1757414"/>
            <a:ext cx="9718964" cy="4484195"/>
          </a:xfrm>
          <a:prstGeom prst="rect">
            <a:avLst/>
          </a:prstGeom>
        </p:spPr>
      </p:pic>
      <p:sp>
        <p:nvSpPr>
          <p:cNvPr id="10" name="Rounded Rectangle 9">
            <a:extLst>
              <a:ext uri="{FF2B5EF4-FFF2-40B4-BE49-F238E27FC236}">
                <a16:creationId xmlns:a16="http://schemas.microsoft.com/office/drawing/2014/main" id="{ECA233A0-7943-3D46-8B8E-D7096D74F37B}"/>
              </a:ext>
            </a:extLst>
          </p:cNvPr>
          <p:cNvSpPr/>
          <p:nvPr/>
        </p:nvSpPr>
        <p:spPr>
          <a:xfrm>
            <a:off x="818535" y="2162432"/>
            <a:ext cx="9800303" cy="28420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54E88C0-68E2-FC4D-8AAF-F481AE0C203A}"/>
              </a:ext>
            </a:extLst>
          </p:cNvPr>
          <p:cNvSpPr/>
          <p:nvPr/>
        </p:nvSpPr>
        <p:spPr>
          <a:xfrm>
            <a:off x="818535" y="6026059"/>
            <a:ext cx="9800303" cy="2039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659607C-3919-ED46-ADF1-F6CB00F39B4D}"/>
              </a:ext>
            </a:extLst>
          </p:cNvPr>
          <p:cNvCxnSpPr/>
          <p:nvPr/>
        </p:nvCxnSpPr>
        <p:spPr>
          <a:xfrm flipH="1">
            <a:off x="10706100" y="5191125"/>
            <a:ext cx="238125" cy="47625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6E73F32-DC9E-614B-8C48-C8194CD336D5}"/>
              </a:ext>
            </a:extLst>
          </p:cNvPr>
          <p:cNvSpPr txBox="1"/>
          <p:nvPr/>
        </p:nvSpPr>
        <p:spPr>
          <a:xfrm>
            <a:off x="10706100" y="4852571"/>
            <a:ext cx="1122998" cy="338554"/>
          </a:xfrm>
          <a:prstGeom prst="rect">
            <a:avLst/>
          </a:prstGeom>
          <a:noFill/>
        </p:spPr>
        <p:txBody>
          <a:bodyPr wrap="square" rtlCol="0">
            <a:spAutoFit/>
          </a:bodyPr>
          <a:lstStyle/>
          <a:p>
            <a:r>
              <a:rPr lang="en-US" sz="1600" dirty="0">
                <a:solidFill>
                  <a:schemeClr val="bg1"/>
                </a:solidFill>
                <a:latin typeface="Helvetica" pitchFamily="2" charset="0"/>
              </a:rPr>
              <a:t>[0,1] value</a:t>
            </a:r>
          </a:p>
        </p:txBody>
      </p:sp>
      <p:sp>
        <p:nvSpPr>
          <p:cNvPr id="18" name="Rounded Rectangle 17">
            <a:extLst>
              <a:ext uri="{FF2B5EF4-FFF2-40B4-BE49-F238E27FC236}">
                <a16:creationId xmlns:a16="http://schemas.microsoft.com/office/drawing/2014/main" id="{B05D3D66-3C6F-7649-B967-1BC53CB09756}"/>
              </a:ext>
            </a:extLst>
          </p:cNvPr>
          <p:cNvSpPr/>
          <p:nvPr/>
        </p:nvSpPr>
        <p:spPr>
          <a:xfrm>
            <a:off x="818535" y="5791199"/>
            <a:ext cx="9800303" cy="2039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70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041-41CF-FC4E-A255-72015EA8161C}"/>
              </a:ext>
            </a:extLst>
          </p:cNvPr>
          <p:cNvSpPr>
            <a:spLocks noGrp="1"/>
          </p:cNvSpPr>
          <p:nvPr>
            <p:ph type="title"/>
          </p:nvPr>
        </p:nvSpPr>
        <p:spPr/>
        <p:txBody>
          <a:bodyPr>
            <a:normAutofit/>
          </a:bodyPr>
          <a:lstStyle/>
          <a:p>
            <a:r>
              <a:rPr lang="en-US" b="1" dirty="0">
                <a:solidFill>
                  <a:schemeClr val="bg1"/>
                </a:solidFill>
                <a:latin typeface="Apple Braille Pinpoint 8 Dot" pitchFamily="2" charset="0"/>
              </a:rPr>
              <a:t>Find and remove outliers</a:t>
            </a:r>
          </a:p>
        </p:txBody>
      </p:sp>
      <p:pic>
        <p:nvPicPr>
          <p:cNvPr id="3" name="Picture 2">
            <a:extLst>
              <a:ext uri="{FF2B5EF4-FFF2-40B4-BE49-F238E27FC236}">
                <a16:creationId xmlns:a16="http://schemas.microsoft.com/office/drawing/2014/main" id="{A353C13A-7493-8641-A72D-6E6AA96770C0}"/>
              </a:ext>
            </a:extLst>
          </p:cNvPr>
          <p:cNvPicPr>
            <a:picLocks noChangeAspect="1"/>
          </p:cNvPicPr>
          <p:nvPr/>
        </p:nvPicPr>
        <p:blipFill>
          <a:blip r:embed="rId2"/>
          <a:stretch>
            <a:fillRect/>
          </a:stretch>
        </p:blipFill>
        <p:spPr>
          <a:xfrm>
            <a:off x="838200" y="1922182"/>
            <a:ext cx="10515600" cy="4263886"/>
          </a:xfrm>
          <a:prstGeom prst="rect">
            <a:avLst/>
          </a:prstGeom>
        </p:spPr>
      </p:pic>
    </p:spTree>
    <p:extLst>
      <p:ext uri="{BB962C8B-B14F-4D97-AF65-F5344CB8AC3E}">
        <p14:creationId xmlns:p14="http://schemas.microsoft.com/office/powerpoint/2010/main" val="366802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1746</Words>
  <Application>Microsoft Macintosh PowerPoint</Application>
  <PresentationFormat>Widescreen</PresentationFormat>
  <Paragraphs>232</Paragraphs>
  <Slides>44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BM Dohyeon</vt:lpstr>
      <vt:lpstr>Amatica SC</vt:lpstr>
      <vt:lpstr>Apple Braille Pinpoint 8 Dot</vt:lpstr>
      <vt:lpstr>Arial</vt:lpstr>
      <vt:lpstr>Calibri</vt:lpstr>
      <vt:lpstr>Calibri Light</vt:lpstr>
      <vt:lpstr>Helvetica</vt:lpstr>
      <vt:lpstr>Office Theme</vt:lpstr>
      <vt:lpstr>Does education have a positive impact on life expectancy?</vt:lpstr>
      <vt:lpstr>Data</vt:lpstr>
      <vt:lpstr>Data</vt:lpstr>
      <vt:lpstr>Steps</vt:lpstr>
      <vt:lpstr>Ensure data types are appropriate</vt:lpstr>
      <vt:lpstr>Ensure that there is no missing data </vt:lpstr>
      <vt:lpstr>Statistical summaries</vt:lpstr>
      <vt:lpstr>Statistical summaries</vt:lpstr>
      <vt:lpstr>Find and remove outliers</vt:lpstr>
      <vt:lpstr>Find and remove outliers</vt:lpstr>
      <vt:lpstr>Find and remove outliers</vt:lpstr>
      <vt:lpstr>Find and remove outliers</vt:lpstr>
      <vt:lpstr>Find and remove outliers</vt:lpstr>
      <vt:lpstr>Test the hypothesis</vt:lpstr>
      <vt:lpstr>Correlation test</vt:lpstr>
      <vt:lpstr>Correlation test</vt:lpstr>
      <vt:lpstr>Life expectancy &amp; schooling distribution</vt:lpstr>
      <vt:lpstr>Life expectancy &amp; schooling distribution</vt:lpstr>
      <vt:lpstr>Life expectancy &amp; schooling distribution</vt:lpstr>
      <vt:lpstr>Schooling distribution</vt:lpstr>
      <vt:lpstr>Schooling distribution</vt:lpstr>
      <vt:lpstr>Schooling distribution</vt:lpstr>
      <vt:lpstr>Schooling distribution</vt:lpstr>
      <vt:lpstr>Non parametric tests</vt:lpstr>
      <vt:lpstr>Pearson's correlation coefficient </vt:lpstr>
      <vt:lpstr>Pearson's correlation coefficient </vt:lpstr>
      <vt:lpstr>Spearman's correlation coefficient</vt:lpstr>
      <vt:lpstr>Linear regression</vt:lpstr>
      <vt:lpstr>Linear regression</vt:lpstr>
      <vt:lpstr>Linear regression</vt:lpstr>
      <vt:lpstr>Linear regression</vt:lpstr>
      <vt:lpstr>Real world relation</vt:lpstr>
      <vt:lpstr>Real world relation</vt:lpstr>
      <vt:lpstr>Income composition distribution</vt:lpstr>
      <vt:lpstr>Income composition distribution</vt:lpstr>
      <vt:lpstr>Non parametric tests</vt:lpstr>
      <vt:lpstr>Non parametric tests</vt:lpstr>
      <vt:lpstr>Non parametric tests</vt:lpstr>
      <vt:lpstr>Non parametric tests</vt:lpstr>
      <vt:lpstr>Chi – squared</vt:lpstr>
      <vt:lpstr>Chi – squared</vt:lpstr>
      <vt:lpstr>Linear regression ( between all columns of interest )</vt:lpstr>
      <vt:lpstr>Linear regression ( between all columns of interest )</vt:lpstr>
      <vt:lpstr>Conclusion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education have a positive impact on life expectancy?</dc:title>
  <dc:creator>עמית אדנזון</dc:creator>
  <cp:lastModifiedBy>עמית אדנזון</cp:lastModifiedBy>
  <cp:revision>31</cp:revision>
  <dcterms:created xsi:type="dcterms:W3CDTF">2024-07-07T13:42:06Z</dcterms:created>
  <dcterms:modified xsi:type="dcterms:W3CDTF">2024-07-08T16:49:11Z</dcterms:modified>
</cp:coreProperties>
</file>